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6"/>
  </p:notesMasterIdLst>
  <p:sldIdLst>
    <p:sldId id="256" r:id="rId2"/>
    <p:sldId id="275" r:id="rId3"/>
    <p:sldId id="276" r:id="rId4"/>
    <p:sldId id="277" r:id="rId5"/>
    <p:sldId id="278" r:id="rId6"/>
    <p:sldId id="279" r:id="rId7"/>
    <p:sldId id="257" r:id="rId8"/>
    <p:sldId id="271" r:id="rId9"/>
    <p:sldId id="273" r:id="rId10"/>
    <p:sldId id="272" r:id="rId11"/>
    <p:sldId id="280" r:id="rId12"/>
    <p:sldId id="281" r:id="rId13"/>
    <p:sldId id="258" r:id="rId14"/>
    <p:sldId id="274" r:id="rId15"/>
    <p:sldId id="282" r:id="rId16"/>
    <p:sldId id="259" r:id="rId17"/>
    <p:sldId id="260" r:id="rId18"/>
    <p:sldId id="261" r:id="rId19"/>
    <p:sldId id="262" r:id="rId20"/>
    <p:sldId id="263" r:id="rId21"/>
    <p:sldId id="264" r:id="rId22"/>
    <p:sldId id="267" r:id="rId23"/>
    <p:sldId id="268" r:id="rId24"/>
    <p:sldId id="283" r:id="rId2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50" autoAdjust="0"/>
  </p:normalViewPr>
  <p:slideViewPr>
    <p:cSldViewPr>
      <p:cViewPr varScale="1">
        <p:scale>
          <a:sx n="85" d="100"/>
          <a:sy n="85" d="100"/>
        </p:scale>
        <p:origin x="-5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A820C4-B6AA-4575-AD45-7C7A6EAF3CFE}" type="datetimeFigureOut">
              <a:rPr lang="el-GR" smtClean="0"/>
              <a:pPr/>
              <a:t>13/12/2012</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CACAF3-F769-4500-82D5-68BFCDE62838}"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4ACACAF3-F769-4500-82D5-68BFCDE62838}" type="slidenum">
              <a:rPr lang="el-GR" smtClean="0"/>
              <a:pPr/>
              <a:t>1</a:t>
            </a:fld>
            <a:endParaRPr lang="el-G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4ACACAF3-F769-4500-82D5-68BFCDE62838}" type="slidenum">
              <a:rPr lang="el-GR" smtClean="0"/>
              <a:pPr/>
              <a:t>21</a:t>
            </a:fld>
            <a:endParaRPr lang="el-G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sz="2400" dirty="0"/>
          </a:p>
        </p:txBody>
      </p:sp>
      <p:sp>
        <p:nvSpPr>
          <p:cNvPr id="4" name="3 - Θέση αριθμού διαφάνειας"/>
          <p:cNvSpPr>
            <a:spLocks noGrp="1"/>
          </p:cNvSpPr>
          <p:nvPr>
            <p:ph type="sldNum" sz="quarter" idx="10"/>
          </p:nvPr>
        </p:nvSpPr>
        <p:spPr/>
        <p:txBody>
          <a:bodyPr/>
          <a:lstStyle/>
          <a:p>
            <a:fld id="{4ACACAF3-F769-4500-82D5-68BFCDE62838}" type="slidenum">
              <a:rPr lang="el-GR" smtClean="0"/>
              <a:pPr/>
              <a:t>24</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FA26F8D1-8806-483B-A539-681280725223}" type="datetimeFigureOut">
              <a:rPr lang="el-GR" smtClean="0"/>
              <a:pPr/>
              <a:t>13/12/2012</a:t>
            </a:fld>
            <a:endParaRPr lang="el-GR" dirty="0"/>
          </a:p>
        </p:txBody>
      </p:sp>
      <p:sp>
        <p:nvSpPr>
          <p:cNvPr id="19" name="18 - Θέση υποσέλιδου"/>
          <p:cNvSpPr>
            <a:spLocks noGrp="1"/>
          </p:cNvSpPr>
          <p:nvPr>
            <p:ph type="ftr" sz="quarter" idx="11"/>
          </p:nvPr>
        </p:nvSpPr>
        <p:spPr/>
        <p:txBody>
          <a:bodyPr/>
          <a:lstStyle/>
          <a:p>
            <a:endParaRPr lang="el-GR" dirty="0"/>
          </a:p>
        </p:txBody>
      </p:sp>
      <p:sp>
        <p:nvSpPr>
          <p:cNvPr id="27" name="26 - Θέση αριθμού διαφάνειας"/>
          <p:cNvSpPr>
            <a:spLocks noGrp="1"/>
          </p:cNvSpPr>
          <p:nvPr>
            <p:ph type="sldNum" sz="quarter" idx="12"/>
          </p:nvPr>
        </p:nvSpPr>
        <p:spPr/>
        <p:txBody>
          <a:bodyPr/>
          <a:lstStyle/>
          <a:p>
            <a:fld id="{F4D23F21-3CF1-432E-8542-9559B1102B82}"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A26F8D1-8806-483B-A539-681280725223}" type="datetimeFigureOut">
              <a:rPr lang="el-GR" smtClean="0"/>
              <a:pPr/>
              <a:t>13/12/2012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4D23F21-3CF1-432E-8542-9559B1102B82}"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A26F8D1-8806-483B-A539-681280725223}" type="datetimeFigureOut">
              <a:rPr lang="el-GR" smtClean="0"/>
              <a:pPr/>
              <a:t>13/12/2012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4D23F21-3CF1-432E-8542-9559B1102B82}"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A26F8D1-8806-483B-A539-681280725223}" type="datetimeFigureOut">
              <a:rPr lang="el-GR" smtClean="0"/>
              <a:pPr/>
              <a:t>13/12/2012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4D23F21-3CF1-432E-8542-9559B1102B82}"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A26F8D1-8806-483B-A539-681280725223}" type="datetimeFigureOut">
              <a:rPr lang="el-GR" smtClean="0"/>
              <a:pPr/>
              <a:t>13/12/2012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4D23F21-3CF1-432E-8542-9559B1102B82}"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A26F8D1-8806-483B-A539-681280725223}" type="datetimeFigureOut">
              <a:rPr lang="el-GR" smtClean="0"/>
              <a:pPr/>
              <a:t>13/12/2012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F4D23F21-3CF1-432E-8542-9559B1102B82}"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FA26F8D1-8806-483B-A539-681280725223}" type="datetimeFigureOut">
              <a:rPr lang="el-GR" smtClean="0"/>
              <a:pPr/>
              <a:t>13/12/2012</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F4D23F21-3CF1-432E-8542-9559B1102B82}"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FA26F8D1-8806-483B-A539-681280725223}" type="datetimeFigureOut">
              <a:rPr lang="el-GR" smtClean="0"/>
              <a:pPr/>
              <a:t>13/12/2012</a:t>
            </a:fld>
            <a:endParaRPr lang="el-GR" dirty="0"/>
          </a:p>
        </p:txBody>
      </p:sp>
      <p:sp>
        <p:nvSpPr>
          <p:cNvPr id="8" name="7 - Θέση αριθμού διαφάνειας"/>
          <p:cNvSpPr>
            <a:spLocks noGrp="1"/>
          </p:cNvSpPr>
          <p:nvPr>
            <p:ph type="sldNum" sz="quarter" idx="11"/>
          </p:nvPr>
        </p:nvSpPr>
        <p:spPr/>
        <p:txBody>
          <a:bodyPr/>
          <a:lstStyle/>
          <a:p>
            <a:fld id="{F4D23F21-3CF1-432E-8542-9559B1102B82}" type="slidenum">
              <a:rPr lang="el-GR" smtClean="0"/>
              <a:pPr/>
              <a:t>‹#›</a:t>
            </a:fld>
            <a:endParaRPr lang="el-GR" dirty="0"/>
          </a:p>
        </p:txBody>
      </p:sp>
      <p:sp>
        <p:nvSpPr>
          <p:cNvPr id="9" name="8 - Θέση υποσέλιδου"/>
          <p:cNvSpPr>
            <a:spLocks noGrp="1"/>
          </p:cNvSpPr>
          <p:nvPr>
            <p:ph type="ftr" sz="quarter" idx="12"/>
          </p:nvPr>
        </p:nvSpPr>
        <p:spPr/>
        <p:txBody>
          <a:bodyPr/>
          <a:lstStyle/>
          <a:p>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A26F8D1-8806-483B-A539-681280725223}" type="datetimeFigureOut">
              <a:rPr lang="el-GR" smtClean="0"/>
              <a:pPr/>
              <a:t>13/12/2012</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F4D23F21-3CF1-432E-8542-9559B1102B82}"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A26F8D1-8806-483B-A539-681280725223}" type="datetimeFigureOut">
              <a:rPr lang="el-GR" smtClean="0"/>
              <a:pPr/>
              <a:t>13/12/2012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F4D23F21-3CF1-432E-8542-9559B1102B82}"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FA26F8D1-8806-483B-A539-681280725223}" type="datetimeFigureOut">
              <a:rPr lang="el-GR" smtClean="0"/>
              <a:pPr/>
              <a:t>13/12/2012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F4D23F21-3CF1-432E-8542-9559B1102B82}"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A26F8D1-8806-483B-A539-681280725223}" type="datetimeFigureOut">
              <a:rPr lang="el-GR" smtClean="0"/>
              <a:pPr/>
              <a:t>13/12/2012</a:t>
            </a:fld>
            <a:endParaRPr lang="el-GR" dirty="0"/>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dirty="0"/>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4D23F21-3CF1-432E-8542-9559B1102B82}" type="slidenum">
              <a:rPr lang="el-GR" smtClean="0"/>
              <a:pPr/>
              <a:t>‹#›</a:t>
            </a:fld>
            <a:endParaRPr lang="el-GR" dirty="0"/>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l.wikipedia.org/wiki/%CE%A3%CF%84%CE%B5%CF%81%CE%B5%CF%8C"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http://el.wikipedia.org/wiki/%CE%9A%CF%81%CF%8D%CF%83%CF%84%CE%B1%CE%BB%CE%BB%CE%BF%CF%82" TargetMode="External"/><Relationship Id="rId4" Type="http://schemas.openxmlformats.org/officeDocument/2006/relationships/hyperlink" Target="http://el.wikipedia.org/wiki/%CE%86%CE%BC%CE%BF%CF%81%CF%86%CE%BF_%CF%83%CF%84%CE%B5%CF%81%CE%B5%CF%8C"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915;&#921;&#913;&#925;&#925;&#927;&#933;&#923;&#917;&#913;&#931;\Desktop\3&#959;%20&#947;&#965;&#956;&#957;%20&#921;&#931;&#932;&#927;&#931;&#917;&#923;&#921;&#916;&#913;\&#915;&#965;&#945;&#955;&#943;\03%20&#921;&#948;&#953;&#972;&#964;&#951;&#964;&#949;&#962;%20&#947;&#965;&#945;&#955;&#953;&#959;&#973;.MP4"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yalotomi.gr/index.php?option=com_content&amp;task=view&amp;id=12&amp;Itemid=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el.wikipedia.org/wiki/%CE%86%CE%BC%CE%BF%CF%81%CF%86%CE%BF_%CF%83%CF%84%CE%B5%CF%81%CE%B5%CF%8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915;&#921;&#913;&#925;&#925;&#927;&#933;&#923;&#917;&#913;&#931;\Desktop\3&#959;%20&#947;&#965;&#956;&#957;%20&#921;&#931;&#932;&#927;&#931;&#917;&#923;&#921;&#916;&#913;\&#915;&#965;&#945;&#955;&#943;\&#913;&#957;&#945;&#954;&#973;&#954;&#955;&#969;&#963;&#951;%20&#947;&#965;&#945;&#955;&#953;&#959;&#973;.MP4"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el.wikipedia.org/wiki/%CE%9C%CF%8C%CE%BB%CF%85%CE%B2%CE%B4%CE%BF%CF%82" TargetMode="External"/><Relationship Id="rId2" Type="http://schemas.openxmlformats.org/officeDocument/2006/relationships/hyperlink" Target="http://el.wikipedia.org/wiki/%CE%91%CF%83%CE%B2%CE%AD%CF%83%CF%84%CE%B9%CE%B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l.wikipedia.org/w/index.php?title=%CE%94%CE%B9%CE%B1%CF%83%CF%84%CE%BF%CE%BB%CE%AE&amp;action=edit&amp;redlink=1" TargetMode="External"/><Relationship Id="rId2" Type="http://schemas.openxmlformats.org/officeDocument/2006/relationships/hyperlink" Target="http://el.wikipedia.org/wiki/%CE%92%CF%8C%CF%81%CE%B9%CE%B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l.wikipedia.org/wiki/%CE%94%CE%B9%CE%B1%CE%B4%CE%AF%CE%BA%CF%84%CF%85%CE%BF" TargetMode="External"/><Relationship Id="rId2" Type="http://schemas.openxmlformats.org/officeDocument/2006/relationships/hyperlink" Target="http://el.wikipedia.org/wiki/%CE%9F%CF%80%CF%84%CE%B9%CE%BA%CE%AD%CF%82_%CE%AF%CE%BD%CE%B5%CF%82"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l.wikipedia.org/wiki/%CE%91%CE%BA%CF%84%CE%AF%CE%BD%CE%B5%CF%82_%CE%A7" TargetMode="External"/><Relationship Id="rId2" Type="http://schemas.openxmlformats.org/officeDocument/2006/relationships/hyperlink" Target="http://el.wikipedia.org/w/index.php?title=O%CE%B8%CF%8C%CE%BD%CE%B7_%CE%BA%CE%B1%CE%B8%CE%BF%CE%B4%CE%B9%CE%BA%CF%8E%CE%BD_%CE%B1%CE%BA%CF%84%CE%AF%CE%BD%CF%89%CE%BD&amp;action=edit&amp;redlink=1" TargetMode="External"/><Relationship Id="rId1" Type="http://schemas.openxmlformats.org/officeDocument/2006/relationships/slideLayout" Target="../slideLayouts/slideLayout2.xml"/><Relationship Id="rId5" Type="http://schemas.openxmlformats.org/officeDocument/2006/relationships/hyperlink" Target="http://el.wikipedia.org/wiki/%CE%A3%CF%84%CF%81%CF%8C%CE%BD%CF%84%CE%B9%CE%BF" TargetMode="External"/><Relationship Id="rId4" Type="http://schemas.openxmlformats.org/officeDocument/2006/relationships/hyperlink" Target="http://el.wikipedia.org/wiki/%CE%92%CE%AC%CF%81%CE%B9%CE%B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el.wikipedia.org/wiki/%CE%91%CF%81%CE%B3%CE%AF%CE%BB%CE%B9%CE%B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el.wikipedia.org/wiki/%CE%A0%CF%85%CF%81%CE%AF%CE%BC%CE%B1%CF%87%CE%BF" TargetMode="External"/><Relationship Id="rId4" Type="http://schemas.openxmlformats.org/officeDocument/2006/relationships/hyperlink" Target="http://el.wikipedia.org/wiki/%CE%9B%CE%AF%CE%B8%CE%B9%CE%BF"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perierga.gr/2011/02/%ce%bd%ce%ad%ce%bf-%ce%b5%ce%af%ce%b4%ce%bf%cf%82-%ce%b3%cf%85%ce%b1%ce%bb%ce%b9%ce%bf%cf%8d-%ce%ad%ce%be%ce%b9-%cf%86%ce%bf%cf%81%ce%ad%cf%82-%ce%b1%ce%bd%ce%b8%ce%b5%ce%ba%cf%84%ce%b9%ce%ba%cf%8c/"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915;&#921;&#913;&#925;&#925;&#927;&#933;&#923;&#917;&#913;&#931;\Desktop\3&#959;%20&#947;&#965;&#956;&#957;%20&#921;&#931;&#932;&#927;&#931;&#917;&#923;&#921;&#916;&#913;\&#915;&#965;&#945;&#955;&#943;\&#925;&#941;&#959;%20&#949;&#943;&#948;&#959;&#962;%20&#947;&#965;&#945;&#955;&#953;&#959;&#973;_%20&#941;&#958;&#953;%20&#966;&#959;&#961;&#941;&#962;%20&#945;&#957;&#952;&#949;&#954;&#964;&#953;&#954;&#972;&#964;&#949;&#961;&#959;!%20Gorilla%20Glass.mp4"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diocles.civil.duth.gr/links/home/museum/mater/glass/glass1.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el.wikipedia.org/wiki/%CE%9A%CE%AC%CE%BB%CE%B9%CE%BF" TargetMode="External"/><Relationship Id="rId3" Type="http://schemas.openxmlformats.org/officeDocument/2006/relationships/hyperlink" Target="http://el.wikipedia.org/wiki/%CE%A7%CE%B1%CE%BB%CE%B1%CE%B6%CE%AF%CE%B1%CF%82" TargetMode="External"/><Relationship Id="rId7" Type="http://schemas.openxmlformats.org/officeDocument/2006/relationships/hyperlink" Target="http://el.wikipedia.org/wiki/%CE%A3%CF%8C%CE%B4%CE%B1" TargetMode="External"/><Relationship Id="rId12" Type="http://schemas.openxmlformats.org/officeDocument/2006/relationships/hyperlink" Target="http://el.wikipedia.org/wiki/%CE%91%CF%81%CE%B3%CE%AF%CE%BB%CE%B9%CE%BF" TargetMode="External"/><Relationship Id="rId2" Type="http://schemas.openxmlformats.org/officeDocument/2006/relationships/hyperlink" Target="http://el.wikipedia.org/wiki/%CE%A3%CF%8D%CE%BD%CF%84%CE%B7%CE%BE%CE%B7" TargetMode="External"/><Relationship Id="rId1" Type="http://schemas.openxmlformats.org/officeDocument/2006/relationships/slideLayout" Target="../slideLayouts/slideLayout2.xml"/><Relationship Id="rId6" Type="http://schemas.openxmlformats.org/officeDocument/2006/relationships/hyperlink" Target="http://el.wikipedia.org/w/index.php?title=%CE%91%CE%BD%CE%B8%CF%81%CE%B1%CE%BA%CE%B9%CE%BA%CF%8C_%CE%BD%CE%AC%CF%84%CF%81%CE%B9%CE%BF&amp;action=edit&amp;redlink=1" TargetMode="External"/><Relationship Id="rId11" Type="http://schemas.openxmlformats.org/officeDocument/2006/relationships/hyperlink" Target="http://el.wikipedia.org/wiki/%CE%91%CE%BD%CE%B8%CF%81%CE%B1%CE%BA%CE%B9%CE%BA%CF%8C_%CE%BC%CE%B1%CE%B3%CE%BD%CE%AE%CF%83%CE%B9%CE%BF" TargetMode="External"/><Relationship Id="rId5" Type="http://schemas.openxmlformats.org/officeDocument/2006/relationships/hyperlink" Target="http://el.wikipedia.org/w/index.php?title=%CE%A3%CF%84%CE%B1%CE%B8%CE%B5%CF%81%CE%BF%CF%80%CE%BF%CE%B9%CE%B7%CF%84%CE%AE%CF%82&amp;action=edit&amp;redlink=1" TargetMode="External"/><Relationship Id="rId10" Type="http://schemas.openxmlformats.org/officeDocument/2006/relationships/hyperlink" Target="http://el.wikipedia.org/wiki/%CE%91%CF%83%CE%B2%CE%B5%CF%83%CF%84%CF%8C%CE%BB%CE%B9%CE%B8%CE%BF%CF%82" TargetMode="External"/><Relationship Id="rId4" Type="http://schemas.openxmlformats.org/officeDocument/2006/relationships/hyperlink" Target="http://el.wikipedia.org/w/index.php?title=%CE%A3%CF%85%CE%BB%CE%BB%CE%AF%CF%80%CE%B1%CF%83%CE%BC%CE%B1&amp;action=edit&amp;redlink=1" TargetMode="External"/><Relationship Id="rId9" Type="http://schemas.openxmlformats.org/officeDocument/2006/relationships/hyperlink" Target="http://el.wikipedia.org/wiki/%CE%91%CE%BD%CE%B8%CF%81%CE%B1%CE%BA%CE%B9%CE%BA%CF%8C_%CE%B1%CF%83%CE%B2%CE%AD%CF%83%CF%84%CE%B9%CE%B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915;&#921;&#913;&#925;&#925;&#927;&#933;&#923;&#917;&#913;&#931;\Desktop\3&#959;%20&#947;&#965;&#956;&#957;%20&#921;&#931;&#932;&#927;&#931;&#917;&#923;&#921;&#916;&#913;\&#915;&#965;&#945;&#955;&#943;\01%20&#928;&#945;&#961;&#945;&#947;&#969;&#947;&#942;%20&#947;&#965;&#945;&#955;&#953;&#959;&#973;.MP4"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915;&#921;&#913;&#925;&#925;&#927;&#933;&#923;&#917;&#913;&#931;\Desktop\3&#959;%20&#947;&#965;&#956;&#957;%20&#921;&#931;&#932;&#927;&#931;&#917;&#923;&#921;&#916;&#913;\&#915;&#965;&#945;&#955;&#943;\02%20&#916;&#953;&#945;&#956;&#972;&#961;&#966;&#969;&#963;&#951;%20&#947;&#965;&#945;&#955;&#953;&#959;&#973;.MP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88640"/>
            <a:ext cx="3635896" cy="1224136"/>
          </a:xfrm>
        </p:spPr>
        <p:txBody>
          <a:bodyPr>
            <a:normAutofit/>
          </a:bodyPr>
          <a:lstStyle/>
          <a:p>
            <a:r>
              <a:rPr lang="el-GR" sz="7200" dirty="0" smtClean="0"/>
              <a:t>Γυαλί</a:t>
            </a:r>
            <a:endParaRPr lang="el-GR" sz="7200" dirty="0"/>
          </a:p>
        </p:txBody>
      </p:sp>
      <p:sp>
        <p:nvSpPr>
          <p:cNvPr id="4" name="3 - Ορθογώνιο"/>
          <p:cNvSpPr/>
          <p:nvPr/>
        </p:nvSpPr>
        <p:spPr>
          <a:xfrm>
            <a:off x="683568" y="1700808"/>
            <a:ext cx="4680520" cy="3693319"/>
          </a:xfrm>
          <a:prstGeom prst="rect">
            <a:avLst/>
          </a:prstGeom>
        </p:spPr>
        <p:txBody>
          <a:bodyPr wrap="square">
            <a:spAutoFit/>
          </a:bodyPr>
          <a:lstStyle/>
          <a:p>
            <a:r>
              <a:rPr lang="el-GR" dirty="0"/>
              <a:t>Το </a:t>
            </a:r>
            <a:r>
              <a:rPr lang="el-GR" b="1" dirty="0"/>
              <a:t>γυαλί</a:t>
            </a:r>
            <a:r>
              <a:rPr lang="el-GR" dirty="0"/>
              <a:t> είναι υλικό </a:t>
            </a:r>
            <a:r>
              <a:rPr lang="el-GR" dirty="0">
                <a:hlinkClick r:id="rId3" tooltip="Στερεό"/>
              </a:rPr>
              <a:t>στερεό</a:t>
            </a:r>
            <a:r>
              <a:rPr lang="el-GR" dirty="0"/>
              <a:t> και </a:t>
            </a:r>
            <a:r>
              <a:rPr lang="el-GR" dirty="0">
                <a:hlinkClick r:id="rId4" tooltip="Άμορφο στερεό"/>
              </a:rPr>
              <a:t>άμορφο</a:t>
            </a:r>
            <a:r>
              <a:rPr lang="el-GR" dirty="0"/>
              <a:t>, δηλαδή δεν παρουσιάζει</a:t>
            </a:r>
            <a:r>
              <a:rPr lang="el-GR" dirty="0">
                <a:hlinkClick r:id="rId5" tooltip="Κρύσταλλος"/>
              </a:rPr>
              <a:t>κρυσταλλική</a:t>
            </a:r>
            <a:r>
              <a:rPr lang="el-GR" dirty="0"/>
              <a:t> δομή. Είναι ημιδιάφανο ή διάφανο, εύθραυστο, άκαμπτο και σκληρό. Λόγω της μη κρυσταλλικότητάς του, ο όρος «ύαλος» (γυαλί) ή «υαλώδης» έχει επεκταθεί σημαίνοντας όλα τα άμορφα στερεά. Η διαφάνειά του αφορά στο ορατό φως, γιατί το κοινό γυαλί είναι αδιάφανο για την υπεριώδη ακτινοβολία. Ως υλικό είναι χημικά και βιολογικά αδρανές, πλήρως ανακυκλώσιμο και, κατά συνέπεια, ιδιαίτερα κατάλληλο για χρήση σε κατασκευή συσκευασιών τροφίμων και ποτών.</a:t>
            </a:r>
          </a:p>
        </p:txBody>
      </p:sp>
      <p:pic>
        <p:nvPicPr>
          <p:cNvPr id="3074" name="Picture 2" descr="http://upload.wikimedia.org/wikipedia/commons/thumb/8/8f/Glass02.jpg/150px-Glass02.jpg"/>
          <p:cNvPicPr>
            <a:picLocks noChangeAspect="1" noChangeArrowheads="1"/>
          </p:cNvPicPr>
          <p:nvPr/>
        </p:nvPicPr>
        <p:blipFill>
          <a:blip r:embed="rId6" cstate="email"/>
          <a:srcRect/>
          <a:stretch>
            <a:fillRect/>
          </a:stretch>
        </p:blipFill>
        <p:spPr bwMode="auto">
          <a:xfrm>
            <a:off x="6228184" y="1772816"/>
            <a:ext cx="2148830" cy="3096344"/>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0"/>
            <a:ext cx="7467600" cy="1143000"/>
          </a:xfrm>
        </p:spPr>
        <p:txBody>
          <a:bodyPr/>
          <a:lstStyle/>
          <a:p>
            <a:r>
              <a:rPr lang="el-GR" dirty="0" smtClean="0"/>
              <a:t>         Ιδιότητες γυαλιού</a:t>
            </a:r>
            <a:endParaRPr lang="el-GR" dirty="0"/>
          </a:p>
        </p:txBody>
      </p:sp>
      <p:pic>
        <p:nvPicPr>
          <p:cNvPr id="4" name="03 Ιδιότητες γυαλιού.MP4">
            <a:hlinkClick r:id="" action="ppaction://media"/>
          </p:cNvPr>
          <p:cNvPicPr>
            <a:picLocks noGrp="1" noRot="1" noChangeAspect="1"/>
          </p:cNvPicPr>
          <p:nvPr>
            <p:ph idx="1"/>
            <a:videoFile r:link="rId1"/>
          </p:nvPr>
        </p:nvPicPr>
        <p:blipFill>
          <a:blip r:embed="rId3" cstate="email"/>
          <a:stretch>
            <a:fillRect/>
          </a:stretch>
        </p:blipFill>
        <p:spPr>
          <a:xfrm>
            <a:off x="323528" y="1196752"/>
            <a:ext cx="8496944" cy="5472608"/>
          </a:xfrm>
          <a:prstGeom prst="rect">
            <a:avLst/>
          </a:prstGeom>
        </p:spPr>
      </p:pic>
    </p:spTree>
  </p:cSld>
  <p:clrMapOvr>
    <a:masterClrMapping/>
  </p:clrMapOvr>
  <p:transition spd="slow">
    <p:split orient="vert" dir="in"/>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Σύσταση</a:t>
            </a:r>
            <a:endParaRPr lang="el-GR" dirty="0"/>
          </a:p>
        </p:txBody>
      </p:sp>
      <p:pic>
        <p:nvPicPr>
          <p:cNvPr id="6" name="5 - Θέση περιεχομένου" descr="img_0992.jpg"/>
          <p:cNvPicPr>
            <a:picLocks noGrp="1" noChangeAspect="1"/>
          </p:cNvPicPr>
          <p:nvPr>
            <p:ph idx="1"/>
          </p:nvPr>
        </p:nvPicPr>
        <p:blipFill>
          <a:blip r:embed="rId2" cstate="email"/>
          <a:stretch>
            <a:fillRect/>
          </a:stretch>
        </p:blipFill>
        <p:spPr>
          <a:xfrm>
            <a:off x="1331640" y="1484784"/>
            <a:ext cx="5666307" cy="4525963"/>
          </a:xfrm>
        </p:spPr>
      </p:pic>
      <p:sp>
        <p:nvSpPr>
          <p:cNvPr id="39938" name="AutoShape 2" descr="img_099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sp>
        <p:nvSpPr>
          <p:cNvPr id="3993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800" b="0" i="0" u="none" strike="noStrike" cap="none" normalizeH="0" baseline="0" dirty="0" smtClean="0">
                <a:ln>
                  <a:noFill/>
                </a:ln>
                <a:solidFill>
                  <a:srgbClr val="3E3E3E"/>
                </a:solidFill>
                <a:effectLst/>
                <a:latin typeface="Verdana" pitchFamily="34" charset="0"/>
                <a:cs typeface="Arial" pitchFamily="34" charset="0"/>
              </a:rPr>
              <a:t> </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spli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Πίνακας"/>
          <p:cNvGraphicFramePr>
            <a:graphicFrameLocks noGrp="1"/>
          </p:cNvGraphicFramePr>
          <p:nvPr/>
        </p:nvGraphicFramePr>
        <p:xfrm>
          <a:off x="1043608" y="2276872"/>
          <a:ext cx="7272808" cy="4250420"/>
        </p:xfrm>
        <a:graphic>
          <a:graphicData uri="http://schemas.openxmlformats.org/drawingml/2006/table">
            <a:tbl>
              <a:tblPr/>
              <a:tblGrid>
                <a:gridCol w="1818202"/>
                <a:gridCol w="1818202"/>
                <a:gridCol w="1818202"/>
                <a:gridCol w="1818202"/>
              </a:tblGrid>
              <a:tr h="506366">
                <a:tc>
                  <a:txBody>
                    <a:bodyPr/>
                    <a:lstStyle/>
                    <a:p>
                      <a:pPr algn="l"/>
                      <a:r>
                        <a:rPr lang="el-GR" sz="1050" b="1" dirty="0"/>
                        <a:t>Πρώτες Υλες</a:t>
                      </a:r>
                      <a:endParaRPr lang="el-GR" sz="1050" dirty="0"/>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l-GR" sz="1050" b="1" dirty="0"/>
                        <a:t>Συστατικά</a:t>
                      </a:r>
                      <a:endParaRPr lang="el-GR" sz="1050" dirty="0"/>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l-GR" sz="1050" b="1" dirty="0"/>
                        <a:t>Μέθοδος Παραγωγής</a:t>
                      </a:r>
                      <a:br>
                        <a:rPr lang="el-GR" sz="1050" b="1" dirty="0"/>
                      </a:br>
                      <a:endParaRPr lang="el-GR" sz="1050" dirty="0"/>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l-GR" sz="1050" b="1" dirty="0"/>
                        <a:t>Χρήση</a:t>
                      </a:r>
                      <a:endParaRPr lang="el-GR" sz="1050" dirty="0"/>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341172">
                <a:tc>
                  <a:txBody>
                    <a:bodyPr/>
                    <a:lstStyle/>
                    <a:p>
                      <a:pPr algn="l"/>
                      <a:r>
                        <a:rPr lang="el-GR" sz="1050" dirty="0"/>
                        <a:t>Αμμος</a:t>
                      </a:r>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n-US" sz="1050" dirty="0"/>
                        <a:t>SiO</a:t>
                      </a:r>
                      <a:r>
                        <a:rPr lang="en-US" sz="1050" baseline="-25000" dirty="0"/>
                        <a:t>2</a:t>
                      </a:r>
                      <a:r>
                        <a:rPr lang="en-US" sz="1050" dirty="0"/>
                        <a:t/>
                      </a:r>
                      <a:br>
                        <a:rPr lang="en-US" sz="1050" dirty="0"/>
                      </a:br>
                      <a:endParaRPr lang="en-US" sz="1050" dirty="0"/>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l-GR" sz="1050" dirty="0"/>
                        <a:t>Φυσικά Κοιτάσματα</a:t>
                      </a:r>
                      <a:br>
                        <a:rPr lang="el-GR" sz="1050" dirty="0"/>
                      </a:br>
                      <a:endParaRPr lang="el-GR" sz="1050" dirty="0"/>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l-GR" sz="1050" dirty="0"/>
                        <a:t>Βασικό Συστατικό</a:t>
                      </a:r>
                      <a:br>
                        <a:rPr lang="el-GR" sz="1050" dirty="0"/>
                      </a:br>
                      <a:endParaRPr lang="el-GR" sz="1050" dirty="0"/>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341172">
                <a:tc>
                  <a:txBody>
                    <a:bodyPr/>
                    <a:lstStyle/>
                    <a:p>
                      <a:pPr algn="l"/>
                      <a:r>
                        <a:rPr lang="el-GR" sz="1050" dirty="0"/>
                        <a:t>Ανθρακική Σόδα</a:t>
                      </a:r>
                      <a:br>
                        <a:rPr lang="el-GR" sz="1050" dirty="0"/>
                      </a:br>
                      <a:endParaRPr lang="el-GR" sz="1050" dirty="0"/>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n-US" sz="1050" dirty="0"/>
                        <a:t>Na</a:t>
                      </a:r>
                      <a:r>
                        <a:rPr lang="en-US" sz="1050" baseline="-25000" dirty="0"/>
                        <a:t>2</a:t>
                      </a:r>
                      <a:r>
                        <a:rPr lang="en-US" sz="1050" dirty="0"/>
                        <a:t>CO</a:t>
                      </a:r>
                      <a:r>
                        <a:rPr lang="en-US" sz="1050" baseline="-25000" dirty="0"/>
                        <a:t>3</a:t>
                      </a:r>
                      <a:endParaRPr lang="en-US" sz="1050" dirty="0"/>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l-GR" sz="1050" dirty="0"/>
                        <a:t>Συνθετικό Προϊόν</a:t>
                      </a:r>
                      <a:br>
                        <a:rPr lang="el-GR" sz="1050" dirty="0"/>
                      </a:br>
                      <a:endParaRPr lang="el-GR" sz="1050" dirty="0"/>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l-GR" sz="1050" dirty="0"/>
                        <a:t>Λιώσιμο</a:t>
                      </a:r>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506366">
                <a:tc>
                  <a:txBody>
                    <a:bodyPr/>
                    <a:lstStyle/>
                    <a:p>
                      <a:pPr algn="l"/>
                      <a:r>
                        <a:rPr lang="el-GR" sz="1050" dirty="0"/>
                        <a:t>Δολομίτης</a:t>
                      </a:r>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n-US" sz="1050" dirty="0"/>
                        <a:t>MgCO</a:t>
                      </a:r>
                      <a:r>
                        <a:rPr lang="en-US" sz="1050" baseline="-25000" dirty="0"/>
                        <a:t>3</a:t>
                      </a:r>
                      <a:r>
                        <a:rPr lang="en-US" sz="1050" dirty="0"/>
                        <a:t>, Na</a:t>
                      </a:r>
                      <a:r>
                        <a:rPr lang="en-US" sz="1050" baseline="-25000" dirty="0"/>
                        <a:t>2</a:t>
                      </a:r>
                      <a:r>
                        <a:rPr lang="en-US" sz="1050" dirty="0"/>
                        <a:t>CO</a:t>
                      </a:r>
                      <a:r>
                        <a:rPr lang="en-US" sz="1050" baseline="-25000" dirty="0"/>
                        <a:t>3</a:t>
                      </a:r>
                      <a:r>
                        <a:rPr lang="en-US" sz="1050" dirty="0"/>
                        <a:t/>
                      </a:r>
                      <a:br>
                        <a:rPr lang="en-US" sz="1050" dirty="0"/>
                      </a:br>
                      <a:endParaRPr lang="en-US" sz="1050" dirty="0"/>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l-GR" sz="1050" dirty="0"/>
                        <a:t>Φυσικά Κοιτάσματα</a:t>
                      </a:r>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l-GR" sz="1050" dirty="0"/>
                        <a:t>Σταθερότητα, Σκληρότητα, Αντοχή</a:t>
                      </a:r>
                      <a:br>
                        <a:rPr lang="el-GR" sz="1050" dirty="0"/>
                      </a:br>
                      <a:endParaRPr lang="el-GR" sz="1050" dirty="0"/>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341172">
                <a:tc>
                  <a:txBody>
                    <a:bodyPr/>
                    <a:lstStyle/>
                    <a:p>
                      <a:pPr algn="l"/>
                      <a:r>
                        <a:rPr lang="el-GR" sz="1050" dirty="0"/>
                        <a:t>Ασβεστόλιθος</a:t>
                      </a:r>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n-US" sz="1050" dirty="0"/>
                        <a:t>CaCO</a:t>
                      </a:r>
                      <a:r>
                        <a:rPr lang="en-US" sz="1050" baseline="-25000" dirty="0"/>
                        <a:t>3</a:t>
                      </a:r>
                      <a:endParaRPr lang="en-US" sz="1050" dirty="0"/>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l-GR" sz="1050" dirty="0"/>
                        <a:t>Φυσικά Κοιτάσματα</a:t>
                      </a:r>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l-GR" sz="1050" dirty="0"/>
                        <a:t>Σταθερότητα, Σκληρότητα, Αντοχή</a:t>
                      </a:r>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175976">
                <a:tc>
                  <a:txBody>
                    <a:bodyPr/>
                    <a:lstStyle/>
                    <a:p>
                      <a:pPr algn="l"/>
                      <a:r>
                        <a:rPr lang="el-GR" sz="1050" dirty="0"/>
                        <a:t>Νεφελίνης</a:t>
                      </a:r>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n-US" sz="1050" dirty="0"/>
                        <a:t>Al</a:t>
                      </a:r>
                      <a:r>
                        <a:rPr lang="en-US" sz="1050" baseline="-25000" dirty="0"/>
                        <a:t>2</a:t>
                      </a:r>
                      <a:r>
                        <a:rPr lang="en-US" sz="1050" dirty="0"/>
                        <a:t>O</a:t>
                      </a:r>
                      <a:r>
                        <a:rPr lang="en-US" sz="1050" baseline="-25000" dirty="0"/>
                        <a:t>3</a:t>
                      </a:r>
                      <a:r>
                        <a:rPr lang="en-US" sz="1050" dirty="0"/>
                        <a:t>, SiO</a:t>
                      </a:r>
                      <a:r>
                        <a:rPr lang="en-US" sz="1050" baseline="-25000" dirty="0"/>
                        <a:t>2</a:t>
                      </a:r>
                      <a:endParaRPr lang="en-US" sz="1050" dirty="0"/>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l-GR" sz="1050" dirty="0"/>
                        <a:t>Φυσικά Κοιτάσματα</a:t>
                      </a:r>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l-GR" sz="1050" dirty="0"/>
                        <a:t>Αντοχή</a:t>
                      </a:r>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506366">
                <a:tc>
                  <a:txBody>
                    <a:bodyPr/>
                    <a:lstStyle/>
                    <a:p>
                      <a:pPr algn="l"/>
                      <a:r>
                        <a:rPr lang="el-GR" sz="1050" dirty="0"/>
                        <a:t>Θειϊκό Νάτριο</a:t>
                      </a:r>
                      <a:br>
                        <a:rPr lang="el-GR" sz="1050" dirty="0"/>
                      </a:br>
                      <a:endParaRPr lang="el-GR" sz="1050" dirty="0"/>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n-US" sz="1050" dirty="0"/>
                        <a:t>Na</a:t>
                      </a:r>
                      <a:r>
                        <a:rPr lang="en-US" sz="1050" baseline="-25000" dirty="0"/>
                        <a:t>2</a:t>
                      </a:r>
                      <a:r>
                        <a:rPr lang="en-US" sz="1050" dirty="0"/>
                        <a:t>SO</a:t>
                      </a:r>
                      <a:r>
                        <a:rPr lang="en-US" sz="1050" baseline="-25000" dirty="0"/>
                        <a:t>4</a:t>
                      </a:r>
                      <a:endParaRPr lang="en-US" sz="1050" dirty="0"/>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l-GR" sz="1050" dirty="0"/>
                        <a:t>Συνθετικό Προϊόν</a:t>
                      </a:r>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l-GR" sz="1050" dirty="0"/>
                        <a:t>Ραφινάρισμα, Λιώσιμο</a:t>
                      </a:r>
                      <a:br>
                        <a:rPr lang="el-GR" sz="1050" dirty="0"/>
                      </a:br>
                      <a:endParaRPr lang="el-GR" sz="1050" dirty="0"/>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341172">
                <a:tc>
                  <a:txBody>
                    <a:bodyPr/>
                    <a:lstStyle/>
                    <a:p>
                      <a:pPr algn="l"/>
                      <a:r>
                        <a:rPr lang="el-GR" sz="1050" dirty="0"/>
                        <a:t>Ανθρακας</a:t>
                      </a:r>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n-US" sz="1050" dirty="0"/>
                        <a:t>C</a:t>
                      </a:r>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l-GR" sz="1050" dirty="0"/>
                        <a:t>Συνθετικό Προϊόν</a:t>
                      </a:r>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l-GR" sz="1050" dirty="0"/>
                        <a:t>Ιδιότητες Τήξης</a:t>
                      </a:r>
                      <a:br>
                        <a:rPr lang="el-GR" sz="1050" dirty="0"/>
                      </a:br>
                      <a:endParaRPr lang="el-GR" sz="1050" dirty="0"/>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506366">
                <a:tc>
                  <a:txBody>
                    <a:bodyPr/>
                    <a:lstStyle/>
                    <a:p>
                      <a:pPr algn="l"/>
                      <a:r>
                        <a:rPr lang="el-GR" sz="1050" dirty="0"/>
                        <a:t>Σκόνη</a:t>
                      </a:r>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n-US" sz="1050" dirty="0"/>
                        <a:t>CaSO</a:t>
                      </a:r>
                      <a:r>
                        <a:rPr lang="en-US" sz="1050" baseline="-25000" dirty="0"/>
                        <a:t>4</a:t>
                      </a:r>
                      <a:endParaRPr lang="en-US" sz="1050" dirty="0"/>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l-GR" sz="1050" u="sng" dirty="0">
                          <a:solidFill>
                            <a:srgbClr val="006699"/>
                          </a:solidFill>
                          <a:hlinkClick r:id="rId2" tooltip="Click to Continue &gt; by DownloadNSave"/>
                        </a:rPr>
                        <a:t>Αέριο</a:t>
                      </a:r>
                      <a:r>
                        <a:rPr lang="el-GR" sz="1050" dirty="0"/>
                        <a:t> Απόβλητο (Ηλεκτρικό Φίλτρο)</a:t>
                      </a:r>
                      <a:br>
                        <a:rPr lang="el-GR" sz="1050" dirty="0"/>
                      </a:br>
                      <a:endParaRPr lang="el-GR" sz="1050" dirty="0"/>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l-GR" sz="1050" dirty="0"/>
                        <a:t>Διαύγεια</a:t>
                      </a:r>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341172">
                <a:tc>
                  <a:txBody>
                    <a:bodyPr/>
                    <a:lstStyle/>
                    <a:p>
                      <a:pPr algn="l"/>
                      <a:r>
                        <a:rPr lang="el-GR" sz="1050" dirty="0"/>
                        <a:t>ΛΑυστική Σόδα</a:t>
                      </a:r>
                      <a:br>
                        <a:rPr lang="el-GR" sz="1050" dirty="0"/>
                      </a:br>
                      <a:endParaRPr lang="el-GR" sz="1050" dirty="0"/>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n-US" sz="1050" dirty="0"/>
                        <a:t>NaOH</a:t>
                      </a:r>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l-GR" sz="1050" dirty="0"/>
                        <a:t>Συνθετικό Προϊόν</a:t>
                      </a:r>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l-GR" sz="1050" dirty="0"/>
                        <a:t>Βελτίωση Παρτίδας</a:t>
                      </a:r>
                      <a:br>
                        <a:rPr lang="el-GR" sz="1050" dirty="0"/>
                      </a:br>
                      <a:endParaRPr lang="el-GR" sz="1050" dirty="0"/>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341172">
                <a:tc>
                  <a:txBody>
                    <a:bodyPr/>
                    <a:lstStyle/>
                    <a:p>
                      <a:pPr algn="l"/>
                      <a:r>
                        <a:rPr lang="el-GR" sz="1050" dirty="0"/>
                        <a:t>Υαλόθραυσμα</a:t>
                      </a:r>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l-GR" sz="1050" dirty="0"/>
                        <a:t>Γυαλί (</a:t>
                      </a:r>
                      <a:r>
                        <a:rPr lang="en-US" sz="1050" dirty="0"/>
                        <a:t>FLOAT)</a:t>
                      </a:r>
                      <a:br>
                        <a:rPr lang="en-US" sz="1050" dirty="0"/>
                      </a:br>
                      <a:endParaRPr lang="en-US" sz="1050" dirty="0"/>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l-GR" sz="1050" dirty="0"/>
                        <a:t>Ιδια Παραγωγή, Ανακύκλωση</a:t>
                      </a:r>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l"/>
                      <a:r>
                        <a:rPr lang="el-GR" sz="1050" dirty="0"/>
                        <a:t>Οικονομία Ενεργειας</a:t>
                      </a:r>
                      <a:br>
                        <a:rPr lang="el-GR" sz="1050" dirty="0"/>
                      </a:br>
                      <a:endParaRPr lang="el-GR" sz="1050" dirty="0"/>
                    </a:p>
                  </a:txBody>
                  <a:tcPr marL="8952" marR="8952" marT="8952" marB="895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bl>
          </a:graphicData>
        </a:graphic>
      </p:graphicFrame>
      <p:pic>
        <p:nvPicPr>
          <p:cNvPr id="8" name="7 - Θέση περιεχομένου" descr="diadikasia.gif"/>
          <p:cNvPicPr>
            <a:picLocks noGrp="1" noChangeAspect="1"/>
          </p:cNvPicPr>
          <p:nvPr>
            <p:ph idx="1"/>
          </p:nvPr>
        </p:nvPicPr>
        <p:blipFill>
          <a:blip r:embed="rId3" cstate="email"/>
          <a:stretch>
            <a:fillRect/>
          </a:stretch>
        </p:blipFill>
        <p:spPr>
          <a:xfrm>
            <a:off x="827584" y="332656"/>
            <a:ext cx="7704856" cy="1656184"/>
          </a:xfrm>
        </p:spPr>
      </p:pic>
    </p:spTree>
  </p:cSld>
  <p:clrMapOvr>
    <a:masterClrMapping/>
  </p:clrMapOvr>
  <p:transition spd="slow">
    <p:spli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60648"/>
            <a:ext cx="8229600" cy="1152128"/>
          </a:xfrm>
        </p:spPr>
        <p:txBody>
          <a:bodyPr>
            <a:normAutofit fontScale="90000"/>
          </a:bodyPr>
          <a:lstStyle/>
          <a:p>
            <a:r>
              <a:rPr lang="el-GR" dirty="0"/>
              <a:t>Φυσικές ιδιότητες του γυαλιού</a:t>
            </a:r>
            <a:br>
              <a:rPr lang="el-GR" dirty="0"/>
            </a:br>
            <a:endParaRPr lang="el-GR" dirty="0"/>
          </a:p>
        </p:txBody>
      </p:sp>
      <p:sp>
        <p:nvSpPr>
          <p:cNvPr id="4" name="3 - Ορθογώνιο"/>
          <p:cNvSpPr/>
          <p:nvPr/>
        </p:nvSpPr>
        <p:spPr>
          <a:xfrm>
            <a:off x="1331640" y="1196752"/>
            <a:ext cx="6624736" cy="3539430"/>
          </a:xfrm>
          <a:prstGeom prst="rect">
            <a:avLst/>
          </a:prstGeom>
        </p:spPr>
        <p:txBody>
          <a:bodyPr wrap="square">
            <a:spAutoFit/>
          </a:bodyPr>
          <a:lstStyle/>
          <a:p>
            <a:r>
              <a:rPr lang="el-GR" sz="2800" dirty="0" smtClean="0"/>
              <a:t>Στερεό </a:t>
            </a:r>
            <a:r>
              <a:rPr lang="el-GR" sz="2800" dirty="0"/>
              <a:t>υψηλής σκληρότητας (7 στην κλίμακα Mohs).</a:t>
            </a:r>
          </a:p>
          <a:p>
            <a:r>
              <a:rPr lang="el-GR" sz="2800" dirty="0"/>
              <a:t>Μη κρυσταλλικής δομής </a:t>
            </a:r>
            <a:r>
              <a:rPr lang="el-GR" sz="2800" dirty="0">
                <a:hlinkClick r:id="rId2" tooltip="Άμορφο στερεό"/>
              </a:rPr>
              <a:t>άμορφο</a:t>
            </a:r>
            <a:r>
              <a:rPr lang="el-GR" sz="2800" dirty="0"/>
              <a:t> υλικό.</a:t>
            </a:r>
          </a:p>
          <a:p>
            <a:r>
              <a:rPr lang="el-GR" sz="2800" dirty="0"/>
              <a:t>Εύθραυστο. Τα θραύσματά του είναι οξύληκτα.</a:t>
            </a:r>
          </a:p>
          <a:p>
            <a:r>
              <a:rPr lang="el-GR" sz="2800" dirty="0"/>
              <a:t>Διαφανές για το φάσμα του ορατού φωτός.</a:t>
            </a:r>
          </a:p>
          <a:p>
            <a:r>
              <a:rPr lang="el-GR" sz="2800" dirty="0"/>
              <a:t>Δυσθερμαγωγό και μονωτικό υλικό.</a:t>
            </a:r>
          </a:p>
          <a:p>
            <a:r>
              <a:rPr lang="el-GR" sz="2800" dirty="0"/>
              <a:t>Αδρανές χημικά και </a:t>
            </a:r>
            <a:r>
              <a:rPr lang="el-GR" sz="2800" dirty="0" smtClean="0"/>
              <a:t>βιολογικά.</a:t>
            </a:r>
            <a:endParaRPr lang="el-GR" sz="2800" dirty="0"/>
          </a:p>
        </p:txBody>
      </p:sp>
      <p:sp>
        <p:nvSpPr>
          <p:cNvPr id="5" name="4 - Έλλειψη"/>
          <p:cNvSpPr/>
          <p:nvPr/>
        </p:nvSpPr>
        <p:spPr>
          <a:xfrm>
            <a:off x="1187624" y="141277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6" name="5 - Έλλειψη"/>
          <p:cNvSpPr/>
          <p:nvPr/>
        </p:nvSpPr>
        <p:spPr>
          <a:xfrm>
            <a:off x="1187624" y="2276872"/>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7" name="6 - Έλλειψη"/>
          <p:cNvSpPr/>
          <p:nvPr/>
        </p:nvSpPr>
        <p:spPr>
          <a:xfrm>
            <a:off x="1187624" y="2708920"/>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8" name="7 - Έλλειψη"/>
          <p:cNvSpPr/>
          <p:nvPr/>
        </p:nvSpPr>
        <p:spPr>
          <a:xfrm>
            <a:off x="1187624" y="357301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9" name="8 - Έλλειψη"/>
          <p:cNvSpPr/>
          <p:nvPr/>
        </p:nvSpPr>
        <p:spPr>
          <a:xfrm>
            <a:off x="1187624" y="4005064"/>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0" name="9 - Έλλειψη"/>
          <p:cNvSpPr/>
          <p:nvPr/>
        </p:nvSpPr>
        <p:spPr>
          <a:xfrm>
            <a:off x="1187624" y="4437112"/>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Tree>
  </p:cSld>
  <p:clrMapOvr>
    <a:masterClrMapping/>
  </p:clrMapOvr>
  <p:transition spd="slow">
    <p:check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7467600" cy="1143000"/>
          </a:xfrm>
        </p:spPr>
        <p:txBody>
          <a:bodyPr/>
          <a:lstStyle/>
          <a:p>
            <a:r>
              <a:rPr lang="el-GR" dirty="0" smtClean="0"/>
              <a:t>        Ανακύκλωση γυαλιού</a:t>
            </a:r>
            <a:endParaRPr lang="el-GR" dirty="0"/>
          </a:p>
        </p:txBody>
      </p:sp>
      <p:pic>
        <p:nvPicPr>
          <p:cNvPr id="4" name="Ανακύκλωση γυαλιού.MP4">
            <a:hlinkClick r:id="" action="ppaction://media"/>
          </p:cNvPr>
          <p:cNvPicPr>
            <a:picLocks noGrp="1" noRot="1" noChangeAspect="1"/>
          </p:cNvPicPr>
          <p:nvPr>
            <p:ph idx="1"/>
            <a:videoFile r:link="rId1"/>
          </p:nvPr>
        </p:nvPicPr>
        <p:blipFill>
          <a:blip r:embed="rId3" cstate="email"/>
          <a:stretch>
            <a:fillRect/>
          </a:stretch>
        </p:blipFill>
        <p:spPr>
          <a:xfrm>
            <a:off x="251520" y="1124744"/>
            <a:ext cx="8640960" cy="5544616"/>
          </a:xfrm>
          <a:prstGeom prst="rect">
            <a:avLst/>
          </a:prstGeom>
        </p:spPr>
      </p:pic>
    </p:spTree>
  </p:cSld>
  <p:clrMapOvr>
    <a:masterClrMapping/>
  </p:clrMapOvr>
  <p:transition spd="slow">
    <p:wipe dir="d"/>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Ποια είδη γυαλιού μπορούν να ανακυκλωθούν;</a:t>
            </a:r>
            <a:endParaRPr lang="el-GR" dirty="0"/>
          </a:p>
        </p:txBody>
      </p:sp>
      <p:sp>
        <p:nvSpPr>
          <p:cNvPr id="6" name="5 - Ορθογώνιο"/>
          <p:cNvSpPr/>
          <p:nvPr/>
        </p:nvSpPr>
        <p:spPr>
          <a:xfrm>
            <a:off x="755576" y="2060848"/>
            <a:ext cx="6030416" cy="3508653"/>
          </a:xfrm>
          <a:prstGeom prst="rect">
            <a:avLst/>
          </a:prstGeom>
        </p:spPr>
        <p:txBody>
          <a:bodyPr wrap="square">
            <a:spAutoFit/>
          </a:bodyPr>
          <a:lstStyle/>
          <a:p>
            <a:pPr fontAlgn="ctr"/>
            <a:r>
              <a:rPr lang="el-GR" sz="2400" b="1" dirty="0" smtClean="0"/>
              <a:t>Απάντηση:</a:t>
            </a:r>
            <a:endParaRPr lang="el-GR" sz="2400" dirty="0" smtClean="0"/>
          </a:p>
          <a:p>
            <a:pPr fontAlgn="ctr"/>
            <a:endParaRPr lang="el-GR" dirty="0" smtClean="0"/>
          </a:p>
          <a:p>
            <a:pPr fontAlgn="ctr"/>
            <a:r>
              <a:rPr lang="el-GR" dirty="0" smtClean="0"/>
              <a:t>Είμαστε σε θέση να ανακυκλώσουμε ό,τι παράγουμε, δηλαδή γυάλινες φιάλες και βάζα. Άλλα είδη γυαλιού - όπως τζάμι, κρύσταλλο- κατασκευάζονται με άλλη διαδικασία. Αν αυτά τα υλικά εισαχθούν στην παραγωγική διαδικασία μπορούν εύκολα να δημιουργήσουν προβλήματα στην παραγωγή και ελαττωματικούς ή μη συμμορφούμενους περιέκτες.</a:t>
            </a:r>
            <a:br>
              <a:rPr lang="el-GR" dirty="0" smtClean="0"/>
            </a:br>
            <a:r>
              <a:rPr lang="el-GR" dirty="0" smtClean="0"/>
              <a:t>Ακόμα πρέπει να γίνεται διαχωρισμός βάσει χρώματος και επίσης πολύ σημαντικός είναι ο διαχωρισμός από ξένα σώματα (π.χ. μέταλλα, ξύλο κτλ.)</a:t>
            </a:r>
          </a:p>
        </p:txBody>
      </p:sp>
    </p:spTree>
  </p:cSld>
  <p:clrMapOvr>
    <a:masterClrMapping/>
  </p:clrMapOvr>
  <p:transition spd="slow">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6000" dirty="0" smtClean="0"/>
              <a:t>Τύποι γυαλιού</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600201"/>
            <a:ext cx="7467600" cy="748680"/>
          </a:xfrm>
        </p:spPr>
        <p:txBody>
          <a:bodyPr/>
          <a:lstStyle/>
          <a:p>
            <a:r>
              <a:rPr lang="el-GR" b="1" dirty="0" smtClean="0"/>
              <a:t>Βασικοί τύποι </a:t>
            </a:r>
          </a:p>
          <a:p>
            <a:endParaRPr lang="el-GR" dirty="0"/>
          </a:p>
        </p:txBody>
      </p:sp>
      <p:sp>
        <p:nvSpPr>
          <p:cNvPr id="4" name="3 - Ορθογώνιο"/>
          <p:cNvSpPr/>
          <p:nvPr/>
        </p:nvSpPr>
        <p:spPr>
          <a:xfrm>
            <a:off x="827584" y="2636912"/>
            <a:ext cx="6858000" cy="3693319"/>
          </a:xfrm>
          <a:prstGeom prst="rect">
            <a:avLst/>
          </a:prstGeom>
        </p:spPr>
        <p:txBody>
          <a:bodyPr wrap="square">
            <a:spAutoFit/>
          </a:bodyPr>
          <a:lstStyle/>
          <a:p>
            <a:r>
              <a:rPr lang="el-GR" b="1" dirty="0"/>
              <a:t>Κοινό γυαλί</a:t>
            </a:r>
            <a:r>
              <a:rPr lang="el-GR" dirty="0"/>
              <a:t>: Παρασκευάζεται με συλλίπασμα οξείδιο του νατρίου (12-18%) και σταθεροποιητή οξείδιο του ασβεστίου (5-12%). Ορισμένα άλλα οξείδια μπορεί να συμμετέχουν για λόγους απόδοσης χρωματισμών.</a:t>
            </a:r>
          </a:p>
          <a:p>
            <a:r>
              <a:rPr lang="el-GR" dirty="0"/>
              <a:t>Το κοινό γυαλί είναι φθηνό στην κατασκευή του και παρουσιάζει οπτικές και φυσικές ιδιότητες κατάλληλες για την κατασκευή κοινών αντικειμένων, όπως υαλοπίνακες και οικιακά σκεύη (ποτήρια, φιάλες, δοχεία τροφίμων). Επειδή δεν είναι πορώδες, δεν συγκρατεί κανένα συστατικό και καθαρίζεται εύκολα. Δεν αντιδρά με υδατικά διαλύματα ή έλαια και λίπη, κι έτσι δεν αλλοιώνει τη σύσταση των τροφίμων και τη γεύση ή την οσμή τους. Είναι, επίσης, βιολογικά αδρανές και δεν επηρεάζεται από την ύπαρξη βακτηρίων ή μυκήτων</a:t>
            </a:r>
          </a:p>
        </p:txBody>
      </p:sp>
      <p:sp>
        <p:nvSpPr>
          <p:cNvPr id="6" name="5 - Έλλειψη"/>
          <p:cNvSpPr/>
          <p:nvPr/>
        </p:nvSpPr>
        <p:spPr>
          <a:xfrm>
            <a:off x="683568" y="278092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Tree>
  </p:cSld>
  <p:clrMapOvr>
    <a:masterClrMapping/>
  </p:clrMapOvr>
  <p:transition spd="slow">
    <p:checke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827584" y="332656"/>
            <a:ext cx="6696744" cy="1477328"/>
          </a:xfrm>
          <a:prstGeom prst="rect">
            <a:avLst/>
          </a:prstGeom>
        </p:spPr>
        <p:txBody>
          <a:bodyPr wrap="square">
            <a:spAutoFit/>
          </a:bodyPr>
          <a:lstStyle/>
          <a:p>
            <a:r>
              <a:rPr lang="el-GR" dirty="0"/>
              <a:t>Το κοινό γυαλί είναι, επίσης, αδιαφανές στην φωτεινή ακτινοβολία με μήκη κύματος μικρότερα των 400 nm. Αυτό το κάνει κατάλληλο για χρήση σε υαλοπίνακες παραθύρων. Έχει, όμως, το μειονέκτημα να είναι ιδιαίτερα ευαίσθητο σε απότομες μεταβολές θερμοκρασίας και να σπάζει όταν αυτό συμβεί.</a:t>
            </a:r>
          </a:p>
        </p:txBody>
      </p:sp>
      <p:sp>
        <p:nvSpPr>
          <p:cNvPr id="7" name="6 - Ορθογώνιο"/>
          <p:cNvSpPr/>
          <p:nvPr/>
        </p:nvSpPr>
        <p:spPr>
          <a:xfrm>
            <a:off x="827584" y="2132856"/>
            <a:ext cx="7435080" cy="4247317"/>
          </a:xfrm>
          <a:prstGeom prst="rect">
            <a:avLst/>
          </a:prstGeom>
        </p:spPr>
        <p:txBody>
          <a:bodyPr wrap="square">
            <a:spAutoFit/>
          </a:bodyPr>
          <a:lstStyle/>
          <a:p>
            <a:r>
              <a:rPr lang="el-GR" b="1" dirty="0"/>
              <a:t>Γυαλί μολύβδου</a:t>
            </a:r>
            <a:r>
              <a:rPr lang="el-GR" dirty="0"/>
              <a:t>: Παρασκευάζεται με αντικατάσταση του οξειδίου του νατρίου από οξείδιο του καλίου και του οξειδίου του </a:t>
            </a:r>
            <a:r>
              <a:rPr lang="el-GR" dirty="0">
                <a:hlinkClick r:id="rId2" tooltip="Ασβέστιο"/>
              </a:rPr>
              <a:t>ασβεστίου</a:t>
            </a:r>
            <a:r>
              <a:rPr lang="el-GR" dirty="0"/>
              <a:t> από οξείδιο του </a:t>
            </a:r>
            <a:r>
              <a:rPr lang="el-GR" dirty="0">
                <a:hlinkClick r:id="rId3" tooltip="Μόλυβδος"/>
              </a:rPr>
              <a:t>μολύβδου</a:t>
            </a:r>
            <a:r>
              <a:rPr lang="el-GR" dirty="0"/>
              <a:t> (PbO). Η περιεκτικότητα του PbO μπορεί να φθάνει και το 30%, αλλά το γυαλί με περιεκτικότητα μέχρι 24% σε PbO χαρακτηρίζεται ως </a:t>
            </a:r>
            <a:r>
              <a:rPr lang="el-GR" i="1" dirty="0"/>
              <a:t>κρύσταλλο</a:t>
            </a:r>
            <a:r>
              <a:rPr lang="el-GR" dirty="0"/>
              <a:t>. Έχει υψηλή ανθεκτικότητα, τα αντικείμενα που δίνει είναι εξαιρετικά στιλπνά και παρουσιάζει υψηλό δείκτη διάθλασης. Οι δύο τελευταίες ιδιότητες το κάνουν υλικό ιδιαίτερα κατάλληλο για την κατασκευή διακοσμητικών αντικειμένων αλλά και (ακριβών) ειδών οικιακής χρήσεως, όπως ποτήρια, ανθοδοχεία κτλ. O μόλυβδος είναι δηλητηριώδες υλικό, αλλά επειδή τα άτομά του είναι ολοσχερώς εγκλωβισμένα στη μοριακή δομή του γυαλιού, δεν επιφέρει καμία απολύτως βλάβη στην ανθρώπινη υγεία. Ωστόσο, εξακολουθεί να είναι ευαίσθητο στις μεταβολές θερμοκρασίας και να θραύεται εύκολα από αυτές. Λόγω της υψηλής του διαθλαστικότητας χρησιμοποιείται στην κατασκευή οπτικών οργάνων (π.χ. φακών).</a:t>
            </a:r>
          </a:p>
        </p:txBody>
      </p:sp>
      <p:sp>
        <p:nvSpPr>
          <p:cNvPr id="8" name="7 - Έλλειψη"/>
          <p:cNvSpPr/>
          <p:nvPr/>
        </p:nvSpPr>
        <p:spPr>
          <a:xfrm>
            <a:off x="683568" y="2276872"/>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683568" y="332656"/>
            <a:ext cx="7056784" cy="1200329"/>
          </a:xfrm>
          <a:prstGeom prst="rect">
            <a:avLst/>
          </a:prstGeom>
        </p:spPr>
        <p:txBody>
          <a:bodyPr wrap="square">
            <a:spAutoFit/>
          </a:bodyPr>
          <a:lstStyle/>
          <a:p>
            <a:r>
              <a:rPr lang="el-GR" dirty="0"/>
              <a:t>Μια ειδική μορφή αυτού του τύπου γυαλιού, με περιεκτικότητα σε PbO περίπου στο 65% χρησιμοποιείται για την κατασκευή ειδικών προστατευτικών υαλοπινάκων, επειδή ο μόλυβδος απορροφά τις επικίνδυνες ακτινοβολίες που περιέχονται στο ηλιακό φως.</a:t>
            </a:r>
          </a:p>
        </p:txBody>
      </p:sp>
      <p:sp>
        <p:nvSpPr>
          <p:cNvPr id="5" name="4 - Ορθογώνιο"/>
          <p:cNvSpPr/>
          <p:nvPr/>
        </p:nvSpPr>
        <p:spPr>
          <a:xfrm>
            <a:off x="755576" y="2204864"/>
            <a:ext cx="7272808" cy="3416320"/>
          </a:xfrm>
          <a:prstGeom prst="rect">
            <a:avLst/>
          </a:prstGeom>
        </p:spPr>
        <p:txBody>
          <a:bodyPr wrap="square">
            <a:spAutoFit/>
          </a:bodyPr>
          <a:lstStyle/>
          <a:p>
            <a:r>
              <a:rPr lang="el-GR" b="1" dirty="0"/>
              <a:t>Γυαλί βορίου</a:t>
            </a:r>
            <a:r>
              <a:rPr lang="el-GR" dirty="0"/>
              <a:t>: Είναι γνωστότερο με την εμπορική ονομασία «Pyrex». Η σύστασή του είναι οξείδιο του πυριτίου (70-80%), οξείδιο του </a:t>
            </a:r>
            <a:r>
              <a:rPr lang="el-GR" dirty="0">
                <a:hlinkClick r:id="rId2" tooltip="Βόριο"/>
              </a:rPr>
              <a:t>βορίου</a:t>
            </a:r>
            <a:r>
              <a:rPr lang="el-GR" dirty="0"/>
              <a:t> B</a:t>
            </a:r>
            <a:r>
              <a:rPr lang="el-GR" baseline="-25000" dirty="0"/>
              <a:t>2</a:t>
            </a:r>
            <a:r>
              <a:rPr lang="el-GR" dirty="0"/>
              <a:t>O</a:t>
            </a:r>
            <a:r>
              <a:rPr lang="el-GR" baseline="-25000" dirty="0"/>
              <a:t>3</a:t>
            </a:r>
            <a:r>
              <a:rPr lang="el-GR" dirty="0"/>
              <a:t> (7-13%) μικρά ποσοστά οξειδίων των αλκαλίων (4-8% Na</a:t>
            </a:r>
            <a:r>
              <a:rPr lang="el-GR" baseline="-25000" dirty="0"/>
              <a:t>2</a:t>
            </a:r>
            <a:r>
              <a:rPr lang="el-GR" dirty="0"/>
              <a:t>O και K</a:t>
            </a:r>
            <a:r>
              <a:rPr lang="el-GR" baseline="-25000" dirty="0"/>
              <a:t>2</a:t>
            </a:r>
            <a:r>
              <a:rPr lang="el-GR" dirty="0"/>
              <a:t>O, και 2-7% οξείδιο του αργιλίου (Al</a:t>
            </a:r>
            <a:r>
              <a:rPr lang="el-GR" baseline="-25000" dirty="0"/>
              <a:t>2</a:t>
            </a:r>
            <a:r>
              <a:rPr lang="el-GR" dirty="0"/>
              <a:t>O</a:t>
            </a:r>
            <a:r>
              <a:rPr lang="el-GR" baseline="-25000" dirty="0"/>
              <a:t>3</a:t>
            </a:r>
            <a:r>
              <a:rPr lang="el-GR" dirty="0"/>
              <a:t>). Η παρουσία βορίου και το μικρό ποσοστό αλκαλίων κάνουν το γυαλί αυτό ανθεκτικό στις απότομες μεταβολές θερμοκρασίας και περισσότερο δύστηκτο. Χρησιμοποιείται για την κατασκευή εργαστηριακών οργάνων και συσκευών, συσκευασίες </a:t>
            </a:r>
            <a:r>
              <a:rPr lang="el-GR" dirty="0" smtClean="0"/>
              <a:t>φαρμακευτικών </a:t>
            </a:r>
            <a:r>
              <a:rPr lang="el-GR" dirty="0"/>
              <a:t>προϊόντων, σε λαμπτήρες υψηλών αποδόσεων (π.χ. προβολέων) αλλά και για οικιακές εφαρμογές (σκεύη Pyrex, τα οποία δεν θραύονται κατά το μαγείρεμα). Παρουσιάζει, επίσης, χαμηλό συντελεστή </a:t>
            </a:r>
            <a:r>
              <a:rPr lang="el-GR" dirty="0">
                <a:hlinkClick r:id="rId3" tooltip="Διαστολή (δεν έχει γραφτεί ακόμα)"/>
              </a:rPr>
              <a:t>διαστολής</a:t>
            </a:r>
            <a:r>
              <a:rPr lang="el-GR" dirty="0"/>
              <a:t>, πράγμα που δίνει μεγαλύτερη ακρίβεια μετρήσεων στα πειράματα.</a:t>
            </a:r>
          </a:p>
        </p:txBody>
      </p:sp>
      <p:sp>
        <p:nvSpPr>
          <p:cNvPr id="6" name="5 - Έλλειψη"/>
          <p:cNvSpPr/>
          <p:nvPr/>
        </p:nvSpPr>
        <p:spPr>
          <a:xfrm>
            <a:off x="611560" y="2348880"/>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Tree>
  </p:cSld>
  <p:clrMapOvr>
    <a:masterClrMapping/>
  </p:clrMapOvr>
  <p:transition spd="slow">
    <p:comb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467544" y="188640"/>
            <a:ext cx="5544616" cy="6463308"/>
          </a:xfrm>
          <a:prstGeom prst="rect">
            <a:avLst/>
          </a:prstGeom>
        </p:spPr>
        <p:txBody>
          <a:bodyPr wrap="square">
            <a:spAutoFit/>
          </a:bodyPr>
          <a:lstStyle/>
          <a:p>
            <a:r>
              <a:rPr lang="el-GR" b="1" dirty="0"/>
              <a:t>Υαλόνημα</a:t>
            </a:r>
            <a:r>
              <a:rPr lang="el-GR" dirty="0"/>
              <a:t>: Κατασκευάζεται από ποικίλους τύπους γυαλιού σε μορφή νήματος με πολλαπλές χρήσεις. Το κοινό γυαλί παρέχει νήματα κατάλληλα για κατασκευή μονώσεων (υαλόμαλλο), ενώ το γυαλί βορίου δίνει υαλόνημα από το οποίο κατασκευάζονται υφαντικές δομές που χρησιμοποιούνται για την ενίσχυση κατασκευών από πλαστικό, όπως κράνη, μικρά σκάφη, σασί αυτοκινήτων, σωληνώσεις κτλ. και είναι γνωστό με το εμπορικό όνομα Fiberglass</a:t>
            </a:r>
            <a:r>
              <a:rPr lang="el-GR" baseline="30000" dirty="0"/>
              <a:t>®</a:t>
            </a:r>
            <a:r>
              <a:rPr lang="el-GR" dirty="0"/>
              <a:t>. Μια πιο πρόσφατη εφαρμογή του υαλονήματος είναι η κατασκευή οπτικών ινών, που χρησιμοποιούνται για τη μετάδοση φωτεινών σημάτων, παρακάμπτοντας το ευθύγραμμο της διάδοσης του φωτός. Χρησιμοποιούνται για ενδοσκοπήσεις οργάνων σε ζωντανούς οργανισμούς, στη διαχείριση σημάτων οδικής και σιδηροδρομικής κυκλοφορίας και στην κατασκευή ειδικών οργάνων, όπως Σόναρ, υδροφώνων κτλ. Οι </a:t>
            </a:r>
            <a:r>
              <a:rPr lang="el-GR" dirty="0">
                <a:hlinkClick r:id="rId2" tooltip="Οπτικές ίνες"/>
              </a:rPr>
              <a:t>οπτικές ίνες</a:t>
            </a:r>
            <a:r>
              <a:rPr lang="el-GR" dirty="0"/>
              <a:t> χρησιμοποιούνται, επίσης, στην τεχνολογία των τηλεπικοινωνιών. Χάρη στη χρήση τους αναπτύχθηκαν πολύ η τηλεφωνία, τα δίκτυα υπολογιστών και το </a:t>
            </a:r>
            <a:r>
              <a:rPr lang="el-GR" dirty="0">
                <a:hlinkClick r:id="rId3" tooltip="Διαδίκτυο"/>
              </a:rPr>
              <a:t>Διαδίκτυο</a:t>
            </a:r>
            <a:r>
              <a:rPr lang="el-GR" dirty="0"/>
              <a:t> (ευρυζωνικές συνδέσεις)</a:t>
            </a:r>
          </a:p>
        </p:txBody>
      </p:sp>
      <p:pic>
        <p:nvPicPr>
          <p:cNvPr id="6146" name="Picture 2" descr="http://upload.wikimedia.org/wikipedia/commons/thumb/4/49/Fibreoptic.jpg/220px-Fibreoptic.jpg"/>
          <p:cNvPicPr>
            <a:picLocks noChangeAspect="1" noChangeArrowheads="1"/>
          </p:cNvPicPr>
          <p:nvPr/>
        </p:nvPicPr>
        <p:blipFill>
          <a:blip r:embed="rId4" cstate="email"/>
          <a:srcRect/>
          <a:stretch>
            <a:fillRect/>
          </a:stretch>
        </p:blipFill>
        <p:spPr bwMode="auto">
          <a:xfrm>
            <a:off x="6588224" y="764704"/>
            <a:ext cx="2239516" cy="3240360"/>
          </a:xfrm>
          <a:prstGeom prst="rect">
            <a:avLst/>
          </a:prstGeom>
          <a:noFill/>
        </p:spPr>
      </p:pic>
      <p:sp>
        <p:nvSpPr>
          <p:cNvPr id="6" name="5 - Έλλειψη"/>
          <p:cNvSpPr/>
          <p:nvPr/>
        </p:nvSpPr>
        <p:spPr>
          <a:xfrm>
            <a:off x="323528" y="33265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Tree>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      Η ιστορία του γυαλιού</a:t>
            </a:r>
            <a:endParaRPr lang="el-GR" dirty="0"/>
          </a:p>
        </p:txBody>
      </p:sp>
      <p:sp>
        <p:nvSpPr>
          <p:cNvPr id="4" name="3 - Ορθογώνιο"/>
          <p:cNvSpPr/>
          <p:nvPr/>
        </p:nvSpPr>
        <p:spPr>
          <a:xfrm>
            <a:off x="395536" y="1484784"/>
            <a:ext cx="8118648" cy="4524315"/>
          </a:xfrm>
          <a:prstGeom prst="rect">
            <a:avLst/>
          </a:prstGeom>
        </p:spPr>
        <p:txBody>
          <a:bodyPr wrap="square">
            <a:spAutoFit/>
          </a:bodyPr>
          <a:lstStyle/>
          <a:p>
            <a:r>
              <a:rPr lang="el-GR" dirty="0" smtClean="0"/>
              <a:t>Η κατασκευή του γυαλιού άρχισε γύρω στο 1500 π.Χ στην Αίγυπτο και τη Μεσοποταμία. Το πρώτο φυσικό γυαλί ήταν ο οψιδιανός. Οι πρώτοι υαλουργοί έδιναν σχήμα και μορφή στο μαλακό γυαλί τυλίγοντας το γύρω από ένα πυρήνα άμμου η πηλού, ψύχοντας στη συνέχεια το γυαλί και αφαιρώντας το υλικό του πυρήνα.</a:t>
            </a:r>
          </a:p>
          <a:p>
            <a:r>
              <a:rPr lang="el-GR" dirty="0" smtClean="0"/>
              <a:t>Κατά την επόμενη χιλιετία, η υαλουργία διαδόθηκε ευρύτερα. Οι υαλουργοί έμαθαν να προσθέτουν διάφορα υλικά στο γυαλί για να βελτιώσουν την αντοχή του, να παράγουν διάφανο γυαλί η να παράγουν γυαλί σε ένα ειδικό χρώμα. Χρησιμοποιούνταν κυρίως από τις βασιλικές οικογένειες η για θρησκευτικές τελετές.</a:t>
            </a:r>
          </a:p>
          <a:p>
            <a:r>
              <a:rPr lang="el-GR" dirty="0" smtClean="0"/>
              <a:t>Γύρω στο 300 π.Χ κάποιοι Σύριοι υαλουργοί εφηύραν το σωλήνα του φυσητού γυαλιού σε αναρίθμητα σχήματα και πάχη. Οι Ρωμαίοι έφεραν την επανάσταση στην υαλουργία τον πρώτο αιώνα μ.Χ με τη χρήση διαφόρων κατασκευαστικών τεχνικών. Μεταξύ αυτών ήταν το φύσημα γυαλιού σε ελεύθερη μορφή, το φύσημα γυαλιού σε καλούπι και η συμπίεση γυαλιού σε καλούπι. Άρχισαν επίσης να κατασκευάζουν καθρέπτες.</a:t>
            </a:r>
            <a:endParaRPr lang="el-GR" dirty="0"/>
          </a:p>
        </p:txBody>
      </p:sp>
    </p:spTree>
  </p:cSld>
  <p:clrMapOvr>
    <a:masterClrMapping/>
  </p:clrMapOvr>
  <p:transition spd="slow">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552" y="332656"/>
            <a:ext cx="4608512" cy="864096"/>
          </a:xfrm>
        </p:spPr>
        <p:txBody>
          <a:bodyPr/>
          <a:lstStyle/>
          <a:p>
            <a:r>
              <a:rPr lang="el-GR" b="1" dirty="0" smtClean="0"/>
              <a:t>Ειδικοί τύποι</a:t>
            </a:r>
          </a:p>
          <a:p>
            <a:endParaRPr lang="el-GR" dirty="0"/>
          </a:p>
        </p:txBody>
      </p:sp>
      <p:sp>
        <p:nvSpPr>
          <p:cNvPr id="5" name="4 - Ορθογώνιο"/>
          <p:cNvSpPr/>
          <p:nvPr/>
        </p:nvSpPr>
        <p:spPr>
          <a:xfrm>
            <a:off x="971600" y="1484784"/>
            <a:ext cx="7200800" cy="2031325"/>
          </a:xfrm>
          <a:prstGeom prst="rect">
            <a:avLst/>
          </a:prstGeom>
        </p:spPr>
        <p:txBody>
          <a:bodyPr wrap="square">
            <a:spAutoFit/>
          </a:bodyPr>
          <a:lstStyle/>
          <a:p>
            <a:r>
              <a:rPr lang="el-GR" b="1" dirty="0"/>
              <a:t>Γυαλί αργιλίου</a:t>
            </a:r>
            <a:r>
              <a:rPr lang="el-GR" dirty="0"/>
              <a:t>: Περιέχει περίπου 20% οξειδίου του αργιλίου, μικρά ποσοστά οξειδίων του βορίου και του μαγνησίου, αλλά πολύ μικρό ποσοστό οξειδίων των αλκαλίων. Το γυαλί αυτού του τύπου είναι ιδιαίτερα θερμοανθεκτικό και χρησιμοποιείται σε θαλάμους καύσεων, σε γυαλιά οργάνων μέτρησης υψηλών θερμοκρασιών και σε λαμπτήρες αλογόνου, στους οποίους η θερμοκρασία αυτού του γυαλιού μπορεί να φθάσει και τους 750</a:t>
            </a:r>
            <a:r>
              <a:rPr lang="el-GR" baseline="30000" dirty="0"/>
              <a:t>ο</a:t>
            </a:r>
            <a:r>
              <a:rPr lang="el-GR" dirty="0"/>
              <a:t>C.</a:t>
            </a:r>
          </a:p>
        </p:txBody>
      </p:sp>
      <p:sp>
        <p:nvSpPr>
          <p:cNvPr id="6" name="5 - Έλλειψη"/>
          <p:cNvSpPr/>
          <p:nvPr/>
        </p:nvSpPr>
        <p:spPr>
          <a:xfrm>
            <a:off x="827584" y="1628800"/>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7" name="6 - Ορθογώνιο"/>
          <p:cNvSpPr/>
          <p:nvPr/>
        </p:nvSpPr>
        <p:spPr>
          <a:xfrm>
            <a:off x="971600" y="3933056"/>
            <a:ext cx="6858000" cy="2031325"/>
          </a:xfrm>
          <a:prstGeom prst="rect">
            <a:avLst/>
          </a:prstGeom>
        </p:spPr>
        <p:txBody>
          <a:bodyPr wrap="square">
            <a:spAutoFit/>
          </a:bodyPr>
          <a:lstStyle/>
          <a:p>
            <a:r>
              <a:rPr lang="el-GR" b="1" dirty="0"/>
              <a:t>Γυαλί αλκαλίων - βαρίου</a:t>
            </a:r>
            <a:r>
              <a:rPr lang="el-GR" dirty="0"/>
              <a:t>: Χωρίς αυτό τον τύπο γυαλιού, η χρήση οθονών για υπολογιστές και τηλεοράσεις θα ήταν πολύ επικίνδυνη: Η </a:t>
            </a:r>
            <a:r>
              <a:rPr lang="el-GR" dirty="0">
                <a:hlinkClick r:id="rId2" tooltip="Oθόνη καθοδικών ακτίνων (δεν έχει γραφτεί ακόμα)"/>
              </a:rPr>
              <a:t>Oθόνη καθοδικών ακτίνων</a:t>
            </a:r>
            <a:r>
              <a:rPr lang="el-GR" dirty="0"/>
              <a:t>, από τον τρόπο λειτουργίας της, παράγει ιδιαίτερα επικίνδυνες ακτινοβολίες (</a:t>
            </a:r>
            <a:r>
              <a:rPr lang="el-GR" dirty="0">
                <a:hlinkClick r:id="rId3" tooltip="Ακτίνες Χ"/>
              </a:rPr>
              <a:t>Ακτίνες Χ</a:t>
            </a:r>
            <a:r>
              <a:rPr lang="el-GR" dirty="0"/>
              <a:t>), οι οποίες απορροφώνται από αυτόν τον τύπο γυαλιού, που περιέχει εκτός από οξείδιο του μολύβδου σε χαμηλό ποσοστό, και οξείδιο του </a:t>
            </a:r>
            <a:r>
              <a:rPr lang="el-GR" dirty="0">
                <a:hlinkClick r:id="rId4" tooltip="Βάριο"/>
              </a:rPr>
              <a:t>βαρίου</a:t>
            </a:r>
            <a:r>
              <a:rPr lang="el-GR" dirty="0"/>
              <a:t> (BaO) και του </a:t>
            </a:r>
            <a:r>
              <a:rPr lang="el-GR" dirty="0">
                <a:hlinkClick r:id="rId5" tooltip="Στρόντιο"/>
              </a:rPr>
              <a:t>στροντίου</a:t>
            </a:r>
            <a:r>
              <a:rPr lang="el-GR" dirty="0"/>
              <a:t> (SrO).</a:t>
            </a:r>
          </a:p>
        </p:txBody>
      </p:sp>
      <p:sp>
        <p:nvSpPr>
          <p:cNvPr id="8" name="7 - Έλλειψη"/>
          <p:cNvSpPr/>
          <p:nvPr/>
        </p:nvSpPr>
        <p:spPr>
          <a:xfrm>
            <a:off x="827584" y="4077072"/>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Tree>
  </p:cSld>
  <p:clrMapOvr>
    <a:masterClrMapping/>
  </p:clrMapOvr>
  <p:transition spd="slow">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755576" y="476672"/>
            <a:ext cx="6840760" cy="1754326"/>
          </a:xfrm>
          <a:prstGeom prst="rect">
            <a:avLst/>
          </a:prstGeom>
        </p:spPr>
        <p:txBody>
          <a:bodyPr wrap="square">
            <a:spAutoFit/>
          </a:bodyPr>
          <a:lstStyle/>
          <a:p>
            <a:r>
              <a:rPr lang="el-GR" b="1" dirty="0"/>
              <a:t>Κεραμικό γυαλί</a:t>
            </a:r>
            <a:r>
              <a:rPr lang="el-GR" dirty="0"/>
              <a:t>: Είναι γυαλί με οξείδια του </a:t>
            </a:r>
            <a:r>
              <a:rPr lang="el-GR" dirty="0">
                <a:hlinkClick r:id="rId3" tooltip="Αργίλιο"/>
              </a:rPr>
              <a:t>αργιλίου</a:t>
            </a:r>
            <a:r>
              <a:rPr lang="el-GR" dirty="0"/>
              <a:t> και του </a:t>
            </a:r>
            <a:r>
              <a:rPr lang="el-GR" dirty="0">
                <a:hlinkClick r:id="rId4" tooltip="Λίθιο"/>
              </a:rPr>
              <a:t>λιθίου</a:t>
            </a:r>
            <a:r>
              <a:rPr lang="el-GR" dirty="0"/>
              <a:t> να συμμετέχουν στη σύστασή του και, λόγω θερμοανθεκτικότητας, έχει βρει εφαρμογή ως </a:t>
            </a:r>
            <a:r>
              <a:rPr lang="el-GR" dirty="0">
                <a:hlinkClick r:id="rId5" tooltip="Πυρίμαχο"/>
              </a:rPr>
              <a:t>πυρίμαχο</a:t>
            </a:r>
            <a:r>
              <a:rPr lang="el-GR" dirty="0"/>
              <a:t> διάφανο υλικό σε θύρες κλιβάνων, κατόπτρων τηλεσκοπίων, υαλοποίησης πλακιδίων διαστημοπλοίων, αλλά και σε οικιακές συσκευές (υαλοκεραμικές εστίες μαγειρέματος κτλ.).</a:t>
            </a:r>
          </a:p>
        </p:txBody>
      </p:sp>
      <p:sp>
        <p:nvSpPr>
          <p:cNvPr id="5" name="4 - Έλλειψη"/>
          <p:cNvSpPr/>
          <p:nvPr/>
        </p:nvSpPr>
        <p:spPr>
          <a:xfrm>
            <a:off x="611560" y="62068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6" name="5 - Ορθογώνιο"/>
          <p:cNvSpPr/>
          <p:nvPr/>
        </p:nvSpPr>
        <p:spPr>
          <a:xfrm>
            <a:off x="827584" y="2708920"/>
            <a:ext cx="5886400" cy="2031325"/>
          </a:xfrm>
          <a:prstGeom prst="rect">
            <a:avLst/>
          </a:prstGeom>
        </p:spPr>
        <p:txBody>
          <a:bodyPr wrap="square">
            <a:spAutoFit/>
          </a:bodyPr>
          <a:lstStyle/>
          <a:p>
            <a:r>
              <a:rPr lang="el-GR" b="1" dirty="0"/>
              <a:t>Οπτικά γυαλιά</a:t>
            </a:r>
            <a:r>
              <a:rPr lang="el-GR" dirty="0"/>
              <a:t>: Δεν έχουν σταθερή σύσταση, αλλά αυτή ποικίλει ανάλογα με τον τύπο που απαιτείται κάθε φορά. Τα συναντούμε στην κατασκευή γυαλιών οράσεως και ηλίου, σε συσκευές όπως φωτογραφικές μηχανές, βιντεοκάμερες και μικροσκόπια (κατασκευή φακών) και σε συσκευές ακριβείας (οπτικά όργανα πλοήγησης, κάτοπτρα, τηλεσκόπια κτλ.).</a:t>
            </a:r>
          </a:p>
        </p:txBody>
      </p:sp>
      <p:sp>
        <p:nvSpPr>
          <p:cNvPr id="7" name="6 - Έλλειψη"/>
          <p:cNvSpPr/>
          <p:nvPr/>
        </p:nvSpPr>
        <p:spPr>
          <a:xfrm>
            <a:off x="683568" y="285293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Tree>
  </p:cSld>
  <p:clrMapOvr>
    <a:masterClrMapping/>
  </p:clrMapOvr>
  <p:transition spd="slow">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3568" y="476672"/>
            <a:ext cx="7467600" cy="1143000"/>
          </a:xfrm>
        </p:spPr>
        <p:txBody>
          <a:bodyPr>
            <a:normAutofit fontScale="90000"/>
          </a:bodyPr>
          <a:lstStyle/>
          <a:p>
            <a:r>
              <a:rPr lang="el-GR" b="1" dirty="0" smtClean="0">
                <a:hlinkClick r:id="rId2" tooltip="Permanent Link to Νέο είδος γυαλιού, έξι φορές ανθεκτικότερο!"/>
              </a:rPr>
              <a:t>Νέο είδος γυαλιού, έξι φορές ανθεκτικότερο!</a:t>
            </a:r>
            <a:r>
              <a:rPr lang="el-GR" b="1" dirty="0" smtClean="0"/>
              <a:t/>
            </a:r>
            <a:br>
              <a:rPr lang="el-GR" b="1" dirty="0" smtClean="0"/>
            </a:br>
            <a:endParaRPr lang="el-GR" dirty="0"/>
          </a:p>
        </p:txBody>
      </p:sp>
      <p:sp>
        <p:nvSpPr>
          <p:cNvPr id="4" name="3 - Ορθογώνιο"/>
          <p:cNvSpPr/>
          <p:nvPr/>
        </p:nvSpPr>
        <p:spPr>
          <a:xfrm>
            <a:off x="611560" y="1916832"/>
            <a:ext cx="5112568" cy="4247317"/>
          </a:xfrm>
          <a:prstGeom prst="rect">
            <a:avLst/>
          </a:prstGeom>
        </p:spPr>
        <p:txBody>
          <a:bodyPr wrap="square">
            <a:spAutoFit/>
          </a:bodyPr>
          <a:lstStyle/>
          <a:p>
            <a:r>
              <a:rPr lang="el-GR" dirty="0" smtClean="0"/>
              <a:t>To γυαλί Gorilla χρησιμοποιείται σήμερα σε 200 εκατομμύρια κινητά και άλλες συσκευές από περίπου 20 κατασκευαστές, υπερηφανεύεται η Corning. Το γυαλί της εταιρείας βρίσκεται μεταξύ άλλων στα κινητά Galaxy της Samsung, στο Droid της Motorola και στον φορητό υπολογιστή X300 της LG.</a:t>
            </a:r>
          </a:p>
          <a:p>
            <a:r>
              <a:rPr lang="el-GR" dirty="0" smtClean="0"/>
              <a:t>Ανεπιβεβαίωτες παραμένουν ωστόσο οι φήμες που θέλουν το Gorilla να χρησιμοποιείται και στις συσκευές της Apple…</a:t>
            </a:r>
          </a:p>
          <a:p>
            <a:r>
              <a:rPr lang="el-GR" dirty="0" smtClean="0"/>
              <a:t>Με ή χωρίς την Apple, πάντως, το γυαλί της Corning απέφερε έσοδα 80 εκατ. δολαρίων το 2009, ποσό που θα μπορούσε να εκτιναχθεί στο 1 δισ. καθώς το ανθεκτικό υλικό περνά στην παραγωγή τηλεοράσεων και όχι μόνον.</a:t>
            </a:r>
            <a:endParaRPr lang="el-GR" dirty="0"/>
          </a:p>
        </p:txBody>
      </p:sp>
      <p:pic>
        <p:nvPicPr>
          <p:cNvPr id="1026" name="Picture 2" descr="Perierga.gr"/>
          <p:cNvPicPr>
            <a:picLocks noChangeAspect="1" noChangeArrowheads="1"/>
          </p:cNvPicPr>
          <p:nvPr/>
        </p:nvPicPr>
        <p:blipFill>
          <a:blip r:embed="rId3" cstate="email"/>
          <a:srcRect/>
          <a:stretch>
            <a:fillRect/>
          </a:stretch>
        </p:blipFill>
        <p:spPr bwMode="auto">
          <a:xfrm>
            <a:off x="5796136" y="2132856"/>
            <a:ext cx="3076575" cy="1924051"/>
          </a:xfrm>
          <a:prstGeom prst="rect">
            <a:avLst/>
          </a:prstGeom>
          <a:noFill/>
        </p:spPr>
      </p:pic>
    </p:spTree>
  </p:cSld>
  <p:clrMapOvr>
    <a:masterClrMapping/>
  </p:clrMapOvr>
  <p:transition spd="slow">
    <p:pull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7467600" cy="1143000"/>
          </a:xfrm>
        </p:spPr>
        <p:txBody>
          <a:bodyPr>
            <a:normAutofit fontScale="90000"/>
          </a:bodyPr>
          <a:lstStyle/>
          <a:p>
            <a:r>
              <a:rPr lang="el-GR" dirty="0" smtClean="0"/>
              <a:t>Οι δυνατότητες που προσφέρει :</a:t>
            </a:r>
            <a:endParaRPr lang="el-GR" dirty="0"/>
          </a:p>
        </p:txBody>
      </p:sp>
      <p:pic>
        <p:nvPicPr>
          <p:cNvPr id="4" name="Νέο είδος γυαλιού_ έξι φορές ανθεκτικότερο! Gorilla Glass.mp4">
            <a:hlinkClick r:id="" action="ppaction://media"/>
          </p:cNvPr>
          <p:cNvPicPr>
            <a:picLocks noGrp="1" noRot="1" noChangeAspect="1"/>
          </p:cNvPicPr>
          <p:nvPr>
            <p:ph idx="1"/>
            <a:videoFile r:link="rId1"/>
          </p:nvPr>
        </p:nvPicPr>
        <p:blipFill>
          <a:blip r:embed="rId3" cstate="email"/>
          <a:stretch>
            <a:fillRect/>
          </a:stretch>
        </p:blipFill>
        <p:spPr>
          <a:xfrm>
            <a:off x="395536" y="1124744"/>
            <a:ext cx="8352928" cy="5544616"/>
          </a:xfrm>
          <a:prstGeom prst="rect">
            <a:avLst/>
          </a:prstGeom>
        </p:spPr>
      </p:pic>
    </p:spTree>
  </p:cSld>
  <p:clrMapOvr>
    <a:masterClrMapping/>
  </p:clrMapOvr>
  <p:transition spd="slow">
    <p:wedge/>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43808" y="2276872"/>
            <a:ext cx="3528392" cy="1143000"/>
          </a:xfrm>
        </p:spPr>
        <p:txBody>
          <a:bodyPr>
            <a:noAutofit/>
          </a:bodyPr>
          <a:lstStyle/>
          <a:p>
            <a:r>
              <a:rPr lang="el-GR" sz="9600" dirty="0" smtClean="0"/>
              <a:t>Τέλος</a:t>
            </a:r>
            <a:endParaRPr lang="el-GR" sz="9600" dirty="0"/>
          </a:p>
        </p:txBody>
      </p:sp>
      <p:sp>
        <p:nvSpPr>
          <p:cNvPr id="4" name="3 - Ορθογώνιο"/>
          <p:cNvSpPr/>
          <p:nvPr/>
        </p:nvSpPr>
        <p:spPr>
          <a:xfrm>
            <a:off x="683568" y="4509120"/>
            <a:ext cx="3956083" cy="461665"/>
          </a:xfrm>
          <a:prstGeom prst="rect">
            <a:avLst/>
          </a:prstGeom>
        </p:spPr>
        <p:txBody>
          <a:bodyPr wrap="square">
            <a:spAutoFit/>
          </a:bodyPr>
          <a:lstStyle/>
          <a:p>
            <a:r>
              <a:rPr lang="el-GR" sz="2400" dirty="0" smtClean="0"/>
              <a:t>Λάμπρος Φλώρος Κορδέρο</a:t>
            </a:r>
            <a:endParaRPr lang="el-GR" sz="2400" dirty="0"/>
          </a:p>
        </p:txBody>
      </p:sp>
      <p:sp>
        <p:nvSpPr>
          <p:cNvPr id="5" name="4 - Έλλειψη"/>
          <p:cNvSpPr/>
          <p:nvPr/>
        </p:nvSpPr>
        <p:spPr>
          <a:xfrm>
            <a:off x="467544" y="4653136"/>
            <a:ext cx="216024" cy="21602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6" name="5 - Ορθογώνιο"/>
          <p:cNvSpPr/>
          <p:nvPr/>
        </p:nvSpPr>
        <p:spPr>
          <a:xfrm>
            <a:off x="683568" y="4941168"/>
            <a:ext cx="2879058" cy="461665"/>
          </a:xfrm>
          <a:prstGeom prst="rect">
            <a:avLst/>
          </a:prstGeom>
        </p:spPr>
        <p:txBody>
          <a:bodyPr wrap="none">
            <a:spAutoFit/>
          </a:bodyPr>
          <a:lstStyle/>
          <a:p>
            <a:r>
              <a:rPr lang="el-GR" sz="2400" dirty="0" smtClean="0"/>
              <a:t>Γιώργος Τσαγκάρης</a:t>
            </a:r>
            <a:endParaRPr lang="el-GR" sz="2400" dirty="0"/>
          </a:p>
        </p:txBody>
      </p:sp>
      <p:sp>
        <p:nvSpPr>
          <p:cNvPr id="7" name="6 - Έλλειψη"/>
          <p:cNvSpPr/>
          <p:nvPr/>
        </p:nvSpPr>
        <p:spPr>
          <a:xfrm>
            <a:off x="467544" y="5085184"/>
            <a:ext cx="216024" cy="21602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8" name="7 - Ορθογώνιο"/>
          <p:cNvSpPr/>
          <p:nvPr/>
        </p:nvSpPr>
        <p:spPr>
          <a:xfrm>
            <a:off x="683568" y="5373216"/>
            <a:ext cx="3384376" cy="461665"/>
          </a:xfrm>
          <a:prstGeom prst="rect">
            <a:avLst/>
          </a:prstGeom>
        </p:spPr>
        <p:txBody>
          <a:bodyPr wrap="square">
            <a:spAutoFit/>
          </a:bodyPr>
          <a:lstStyle/>
          <a:p>
            <a:r>
              <a:rPr lang="el-GR" sz="2400" dirty="0" smtClean="0"/>
              <a:t>Δημήτρης  Παυλάκος</a:t>
            </a:r>
            <a:endParaRPr lang="el-GR" sz="2400" dirty="0"/>
          </a:p>
        </p:txBody>
      </p:sp>
      <p:sp>
        <p:nvSpPr>
          <p:cNvPr id="10" name="9 - Έλλειψη"/>
          <p:cNvSpPr/>
          <p:nvPr/>
        </p:nvSpPr>
        <p:spPr>
          <a:xfrm>
            <a:off x="467544" y="5517232"/>
            <a:ext cx="216024" cy="21602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1" name="10 - Ορθογώνιο"/>
          <p:cNvSpPr/>
          <p:nvPr/>
        </p:nvSpPr>
        <p:spPr>
          <a:xfrm>
            <a:off x="683568" y="5805264"/>
            <a:ext cx="3413563" cy="461665"/>
          </a:xfrm>
          <a:prstGeom prst="rect">
            <a:avLst/>
          </a:prstGeom>
        </p:spPr>
        <p:txBody>
          <a:bodyPr wrap="none">
            <a:spAutoFit/>
          </a:bodyPr>
          <a:lstStyle/>
          <a:p>
            <a:r>
              <a:rPr lang="el-GR" sz="2400" dirty="0" smtClean="0"/>
              <a:t>Παναγιώτης Φουστέλης</a:t>
            </a:r>
            <a:endParaRPr lang="el-GR" sz="2400" dirty="0"/>
          </a:p>
        </p:txBody>
      </p:sp>
      <p:sp>
        <p:nvSpPr>
          <p:cNvPr id="12" name="11 - Έλλειψη"/>
          <p:cNvSpPr/>
          <p:nvPr/>
        </p:nvSpPr>
        <p:spPr>
          <a:xfrm>
            <a:off x="467544" y="5949280"/>
            <a:ext cx="216024" cy="21602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3" name="12 - Έλλειψη"/>
          <p:cNvSpPr/>
          <p:nvPr/>
        </p:nvSpPr>
        <p:spPr>
          <a:xfrm>
            <a:off x="467544" y="6381328"/>
            <a:ext cx="216024" cy="21602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4" name="13 - Ορθογώνιο"/>
          <p:cNvSpPr/>
          <p:nvPr/>
        </p:nvSpPr>
        <p:spPr>
          <a:xfrm>
            <a:off x="683568" y="6237312"/>
            <a:ext cx="3012363" cy="461665"/>
          </a:xfrm>
          <a:prstGeom prst="rect">
            <a:avLst/>
          </a:prstGeom>
        </p:spPr>
        <p:txBody>
          <a:bodyPr wrap="none">
            <a:spAutoFit/>
          </a:bodyPr>
          <a:lstStyle/>
          <a:p>
            <a:r>
              <a:rPr lang="el-GR" sz="2400" dirty="0" smtClean="0"/>
              <a:t>Δημήτρης Συνοδινός</a:t>
            </a:r>
            <a:endParaRPr lang="el-GR" sz="2400" dirty="0"/>
          </a:p>
        </p:txBody>
      </p:sp>
    </p:spTree>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323528" y="404664"/>
            <a:ext cx="8443192" cy="5909310"/>
          </a:xfrm>
          <a:prstGeom prst="rect">
            <a:avLst/>
          </a:prstGeom>
        </p:spPr>
        <p:txBody>
          <a:bodyPr wrap="square">
            <a:spAutoFit/>
          </a:bodyPr>
          <a:lstStyle/>
          <a:p>
            <a:r>
              <a:rPr lang="el-GR" dirty="0" smtClean="0"/>
              <a:t>Με την πτώση της Ρωμαϊκής Αυτοκρατορίας ,όμως, χάθηκε ένα μεγάλο μέρος της εξαίσιας υαλουργικής τέχνης. Στη Δυτική Ευρώπη, το γυαλί έγινε και πάλι ένα προϊόν αποκλειστικά για τους πλουσίους. Το επίπεδο γυαλί χρησιμοποιήθηκε για την παραγωγή παραθύρων βιτρώ για τους μεσαιωνικούς ναούς. Γύρω στα 650 μ.Χ Σύριοι υαλουργοί ανέπτυξαν μια επαναστατική κατασκευαστική μέθοδο παραγωγής γυαλιού - το καμπυλωτό γυαλί, το οποίο χρησιμοποιούνταν σε παράθυρα μέχρι και το τέλος του 19ου αιώνα.</a:t>
            </a:r>
          </a:p>
          <a:p>
            <a:r>
              <a:rPr lang="el-GR" dirty="0" smtClean="0"/>
              <a:t>Οι Βενετοί άρχισαν να αναπτύσσουν τη δική τους υαλουργία στα τέλη του 13ου αιώνα. Τελειοποίησαν μια τεχνική για το επίπεδο γυαλί. Όλοι οι οίκοι υαλουργίας μεταφέρθηκαν στο νησί Murano. Οι βενετικές τεχνικές διαδόθηκαν σε ολόκληρη την Ευρώπη. Πολύ σύντομα οι Γάλλοι υαλουργοί βελτίωσαν τις ιταλικές τεχνικές. Στο μεταξύ, η υαλουργία τελειοποιούνταν και στη Γερμανία, τη Βόρεια Βοημία και την Αγγλία, όπου ο George Ravenscroft εφηύρε τον μολυβδύαλο στη δεκαετία του 1870. Την ίδια περίπου περίοδο άρχισε για πρώτη φορά η παραγωγή υαλοπινάκων στη Γαλλία.</a:t>
            </a:r>
          </a:p>
          <a:p>
            <a:r>
              <a:rPr lang="el-GR" dirty="0" smtClean="0"/>
              <a:t>Με την ίδρυση της Βρετανικής Εταιρείας Υαλοπινάκων το 1773, η Αγγλία έγινε το κέντρο του κόσμου. Φοβούμενη τον ανταγωνισμό για τις εγχώριες υαλουργίες, απαγόρευσε την υαλουργία στην Αμερική. Με την Αμερικανική Επανάσταση όμως, προέκυψε μια εισροή ευρωπαϊκής εμπειρίας στην κατασκευή γυαλιού. Η πρώτη αμερικανική καινοτομία στην υαλουργία ήταν μια πρέσα γυαλιού που κατοχυρώθηκε ως ευρεσιτεχνία το 1825.</a:t>
            </a:r>
            <a:endParaRPr lang="el-GR" dirty="0"/>
          </a:p>
        </p:txBody>
      </p:sp>
    </p:spTree>
  </p:cSld>
  <p:clrMapOvr>
    <a:masterClrMapping/>
  </p:clrMapOvr>
  <p:transition spd="slow">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323528" y="188640"/>
            <a:ext cx="8478688" cy="3693319"/>
          </a:xfrm>
          <a:prstGeom prst="rect">
            <a:avLst/>
          </a:prstGeom>
        </p:spPr>
        <p:txBody>
          <a:bodyPr wrap="square">
            <a:spAutoFit/>
          </a:bodyPr>
          <a:lstStyle/>
          <a:p>
            <a:r>
              <a:rPr lang="el-GR" dirty="0" smtClean="0"/>
              <a:t> Η Βιομηχανική Επανάσταση έφερε έναν αριθμό καινοτομιών, αρχίζοντας με την </a:t>
            </a:r>
            <a:r>
              <a:rPr lang="el-GR" u="sng" dirty="0" smtClean="0">
                <a:hlinkClick r:id="rId2" tooltip="Click to Continue &gt; by DownloadNSave"/>
              </a:rPr>
              <a:t>ανάπτυξη</a:t>
            </a:r>
            <a:r>
              <a:rPr lang="el-GR" dirty="0" smtClean="0"/>
              <a:t> της αεροπρεσας στην Αγγλία το 1859. Το 1871 ο William Pilkington εφηύρε μια μηχανή που αυτοματοποίησε την παραγωγή των υαλοπινάκων. Η τεχνική αυτή βελτιώθηκε από τον J.H.Lubber στην Αμερική το 1903.</a:t>
            </a:r>
          </a:p>
          <a:p>
            <a:r>
              <a:rPr lang="el-GR" dirty="0" smtClean="0"/>
              <a:t>Ανάμεσα στη δεκαετία του 1920 και του 1930 άρχισε να κυριαρχεί στην παραγωγή γυαλιού η τεχνική "έλξης" - επίπεδο γυαλί με την καλύτερη μέχρι τότε ποιότητα - με αποτέλεσμα τη πτώση των τιμών σε ολόκληρη την υαλουργία.</a:t>
            </a:r>
          </a:p>
          <a:p>
            <a:r>
              <a:rPr lang="el-GR" dirty="0" smtClean="0"/>
              <a:t>Έως το 1929, το 70% της παραγωγής επίπεδου γυαλιού στην Αμερική διοχετευόταν στην αυτοκινητοβιομηχανία. Το μεγαλύτερο μέρος αυτής της παραγωγής ήταν "κρύσταλλα ασφαλείας". Η παραγωγή γυαλιού άλλαξε μια για πάντα όταν ο Alastair Pilkington ανέπτυξε τη σύγχρονη τεχνική του γυαλιού float στη δεκαετία του1950. Σήμερα το 90% του παγκοσμίου επιπέδου γυαλιού παράγεται ακόμη με τη χρήση αυτής της τεχνικής.</a:t>
            </a:r>
            <a:endParaRPr lang="el-GR" dirty="0"/>
          </a:p>
        </p:txBody>
      </p:sp>
      <p:sp>
        <p:nvSpPr>
          <p:cNvPr id="5" name="4 - Ορθογώνιο"/>
          <p:cNvSpPr/>
          <p:nvPr/>
        </p:nvSpPr>
        <p:spPr>
          <a:xfrm>
            <a:off x="395536" y="3933056"/>
            <a:ext cx="8208912" cy="2308324"/>
          </a:xfrm>
          <a:prstGeom prst="rect">
            <a:avLst/>
          </a:prstGeom>
        </p:spPr>
        <p:txBody>
          <a:bodyPr wrap="square">
            <a:spAutoFit/>
          </a:bodyPr>
          <a:lstStyle/>
          <a:p>
            <a:r>
              <a:rPr lang="el-GR" dirty="0" smtClean="0"/>
              <a:t>Στη δεκαετία του 1960, οι εταιρείες αύξησαν τον όγκο παραγωγής τους, ενώ παράλληλα μείωσαν την τιμή του επίπεδου γυαλιού. Έως το1975, τα εργοστάσια γυαλιού float ανέρχονταν στο 97%. Με τη παγκόσμια ενεργειακή κρίση στις αρχές της δεκαετίας του 1970, η ζήτηση για επίπεδο γυαλί μειώθηκε και ολόκληρη η βιομηχανία υπέφερε. Η κατάσταση χειροτέρευσε όταν η Ford Motor Company άρχισε να παράγει το γυαλί float που χρειαζόταν μέσα στα εργοστάσια της, γεγονός που μείωσε σημαντικά τις πωλήσεις στην αυτοκινητοβιομηχανία.</a:t>
            </a:r>
            <a:endParaRPr lang="el-GR" dirty="0"/>
          </a:p>
        </p:txBody>
      </p:sp>
    </p:spTree>
  </p:cSld>
  <p:clrMapOvr>
    <a:masterClrMapping/>
  </p:clrMapOvr>
  <p:transition spd="slow">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323528" y="188640"/>
            <a:ext cx="8406680" cy="4801314"/>
          </a:xfrm>
          <a:prstGeom prst="rect">
            <a:avLst/>
          </a:prstGeom>
        </p:spPr>
        <p:txBody>
          <a:bodyPr wrap="square">
            <a:spAutoFit/>
          </a:bodyPr>
          <a:lstStyle/>
          <a:p>
            <a:r>
              <a:rPr lang="el-GR" dirty="0" smtClean="0"/>
              <a:t>Οι κατασκευαστές γυαλιού άρχισαν να καθιερώνουν νέες ανακλαστικές επιστρώσεις υψηλών και μεσαίων αποδόσεων όσον αφορά τη μετάδοση του ορατού φωτός, της ηλιακής ακτινοβολίας και το συντελεστή σκίασης. Επίσης, δημιουργήθηκαν νέα φύλλα γυαλιού που έκαναν ευκολότερη τη κύρτωση του επίπεδου γυαλιού για εφαρμογές όπως ο αεροδυναμικός σχεδιασμός των αυτοκινήτων. Επιπλέον, τα κρύσταλλα ασφαλείας έγιναν ελαφρύτερα και λεπτότερα ώστε να αποφεύγεται η παραμόρφωση. Ορισμένοι Ευρωπαίοι κατασκευαστές έχουν συνδυάσει διαφορετικά πάχη γυαλιού για να φιλτράρουν διάφορες συχνότητες θορύβου, ενώ άλλοι έχουν υιοθετήσει το πολύφυλλο γυαλί για να περιορίσουν την ηχορύπανση.</a:t>
            </a:r>
          </a:p>
          <a:p>
            <a:r>
              <a:rPr lang="el-GR" dirty="0" smtClean="0"/>
              <a:t>Μια άλλη σημαντική περιοχή ενδιαφέροντος στη βιομηχανία στην επόμενη δεκαετία θα είναι η ηλεκτροχρωμικη και η φωτοχρωμικη τεχνολογία - επιτρέπουν στο επίπεδο γυαλί να αντιληφθεί τις αλλαγές στο φως και να ρυθμίζεται ανάλογα. Σήμερα το 28% όλου του επίπεδου γυαλιού χρησιμοποιείται στην αυτοκινητοβιομηχανία. Παράδειγμα αποτελεί η εξέλιξη "ρυθμιζόμενων" καθρεπτών στα αυτοκίνητα που αντιδρούν στις αλλαγές του φωτός, μειώνοντας τις φωτεινές αντανακλάσεις κατά τη νυχτερινή οδήγηση.</a:t>
            </a:r>
            <a:endParaRPr lang="el-GR" dirty="0"/>
          </a:p>
        </p:txBody>
      </p:sp>
      <p:sp>
        <p:nvSpPr>
          <p:cNvPr id="5" name="4 - Ορθογώνιο"/>
          <p:cNvSpPr/>
          <p:nvPr/>
        </p:nvSpPr>
        <p:spPr>
          <a:xfrm>
            <a:off x="395536" y="4941168"/>
            <a:ext cx="7470576" cy="1754326"/>
          </a:xfrm>
          <a:prstGeom prst="rect">
            <a:avLst/>
          </a:prstGeom>
        </p:spPr>
        <p:txBody>
          <a:bodyPr wrap="square">
            <a:spAutoFit/>
          </a:bodyPr>
          <a:lstStyle/>
          <a:p>
            <a:r>
              <a:rPr lang="el-GR" dirty="0" smtClean="0"/>
              <a:t>Καθώς η βιομηχανία του γυαλιού διευρύνεται, ο όγκος παραγωγής ξεπερνά την παγκόσμια ζήτηση κατά 1% περίπου ετησίως. Η περιοχή Ασίας-Ειρηνικού συνέχισε τη σημαντική αύξηση της, η οποία μέχρι το 2002 αποτέλεσε το 50% του παγκόσμιου όγκου παραγωγής επίπεδου γυαλιού. Η Ευρώπη μαζί με το σύνολο της Αμερικής θα έχουν επαρκή όγκο παραγωγής για να καλύψουν τις δικές τους ανάγκες σε γυαλί.</a:t>
            </a:r>
            <a:endParaRPr lang="el-GR" dirty="0"/>
          </a:p>
        </p:txBody>
      </p:sp>
    </p:spTree>
  </p:cSld>
  <p:clrMapOvr>
    <a:masterClrMapping/>
  </p:clrMapOvr>
  <p:transition spd="slow">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539552" y="260648"/>
            <a:ext cx="7435080" cy="4247317"/>
          </a:xfrm>
          <a:prstGeom prst="rect">
            <a:avLst/>
          </a:prstGeom>
        </p:spPr>
        <p:txBody>
          <a:bodyPr wrap="square">
            <a:spAutoFit/>
          </a:bodyPr>
          <a:lstStyle/>
          <a:p>
            <a:r>
              <a:rPr lang="el-GR" dirty="0" smtClean="0"/>
              <a:t>Από την άλλη μεριά, τα περιθώρια κέρδους στην Κίνα έχουν ήδη εξαφανιστεί, αφού η τιμή πώλησης είναι σχεδόν ίση με το κόστος παραγωγής.</a:t>
            </a:r>
          </a:p>
          <a:p>
            <a:r>
              <a:rPr lang="el-GR" dirty="0" smtClean="0"/>
              <a:t>Οι άνθρωποι του χώρου της κατασκευής και κατεργασίας γυαλιού έχουν μια μοναδική επιχειρηματική δραστηριότητα, με μια μεγάλη παράδοση παροχής προϊόντων στους πελάτες τους, τα οποία οι ίδιοι βρίσκουν ελκυστικά τόσο από άποψη μορφής όσο και από λειτουργική άποψη. Εκτός αυτού, πόσες σύγχρονες βιομηχανίες έχουν ιστορία 3500 χρόνων; Για να συνεχίσουν την παράδοση της συνεχούς βελτίωσης των προϊόντων τους, είναι ανάγκη να μην λησμονούν ότι είναι οι ίδιοι οι πελάτες που κατευθύνουν τη βιομηχανία τους. Χρειάζεται να γνωρίζουν τις ανάγκες και τις προσδοκίες των πελατών σε ολόκληρο το κόσμο, και να ικανοποιούν τις ανάγκες τους με τις καινοτομίες στα προϊόντα τους. Αν το καταφέρουν, τότε είναι σίγουρο ότι θα έχουν συνεχή επιτυχία ως βιομηχανία.</a:t>
            </a:r>
            <a:endParaRPr lang="el-GR" dirty="0"/>
          </a:p>
        </p:txBody>
      </p:sp>
    </p:spTree>
  </p:cSld>
  <p:clrMapOvr>
    <a:masterClrMapping/>
  </p:clrMapOvr>
  <p:transition spd="slow">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2988840" y="188640"/>
            <a:ext cx="8856984" cy="769441"/>
          </a:xfrm>
          <a:prstGeom prst="rect">
            <a:avLst/>
          </a:prstGeom>
        </p:spPr>
        <p:txBody>
          <a:bodyPr wrap="square">
            <a:spAutoFit/>
          </a:bodyPr>
          <a:lstStyle/>
          <a:p>
            <a:r>
              <a:rPr lang="el-GR" sz="4400" dirty="0" smtClean="0"/>
              <a:t>                       Παρασκευή</a:t>
            </a:r>
            <a:endParaRPr lang="el-GR" sz="4400" dirty="0"/>
          </a:p>
        </p:txBody>
      </p:sp>
      <p:sp>
        <p:nvSpPr>
          <p:cNvPr id="5" name="4 - Ορθογώνιο"/>
          <p:cNvSpPr/>
          <p:nvPr/>
        </p:nvSpPr>
        <p:spPr>
          <a:xfrm>
            <a:off x="539552" y="1268760"/>
            <a:ext cx="7992888" cy="4524315"/>
          </a:xfrm>
          <a:prstGeom prst="rect">
            <a:avLst/>
          </a:prstGeom>
        </p:spPr>
        <p:txBody>
          <a:bodyPr wrap="square">
            <a:spAutoFit/>
          </a:bodyPr>
          <a:lstStyle/>
          <a:p>
            <a:r>
              <a:rPr lang="el-GR" dirty="0"/>
              <a:t>Το γυαλί παρασκευάζεται με </a:t>
            </a:r>
            <a:r>
              <a:rPr lang="el-GR" dirty="0">
                <a:hlinkClick r:id="rId2" tooltip="Σύντηξη"/>
              </a:rPr>
              <a:t>σύντηξη</a:t>
            </a:r>
            <a:r>
              <a:rPr lang="el-GR" dirty="0"/>
              <a:t> </a:t>
            </a:r>
            <a:r>
              <a:rPr lang="el-GR" dirty="0">
                <a:hlinkClick r:id="rId3" tooltip="Χαλαζίας"/>
              </a:rPr>
              <a:t>χαλαζιακής άμμου</a:t>
            </a:r>
            <a:r>
              <a:rPr lang="el-GR" dirty="0"/>
              <a:t>, η οποία αποτελεί το βασικό συστατικό του (</a:t>
            </a:r>
            <a:r>
              <a:rPr lang="el-GR" b="1" dirty="0"/>
              <a:t>διαμορφωτή</a:t>
            </a:r>
            <a:r>
              <a:rPr lang="el-GR" dirty="0"/>
              <a:t>), ενός ή περισσότερων </a:t>
            </a:r>
            <a:r>
              <a:rPr lang="el-GR" b="1" dirty="0">
                <a:hlinkClick r:id="rId4" tooltip="Συλλίπασμα (δεν έχει γραφτεί ακόμα)"/>
              </a:rPr>
              <a:t>συλλιπασμάτων</a:t>
            </a:r>
            <a:r>
              <a:rPr lang="el-GR" dirty="0"/>
              <a:t> και ενός (ή </a:t>
            </a:r>
            <a:r>
              <a:rPr lang="el-GR" dirty="0" smtClean="0"/>
              <a:t>περισσότερων) </a:t>
            </a:r>
            <a:r>
              <a:rPr lang="el-GR" b="1" dirty="0" smtClean="0">
                <a:hlinkClick r:id="rId5" tooltip="Σταθεροποιητής (δεν έχει γραφτεί ακόμα)"/>
              </a:rPr>
              <a:t>σταθεροποιητών</a:t>
            </a:r>
            <a:r>
              <a:rPr lang="el-GR" dirty="0"/>
              <a:t>. Αν δεν χρησιμοποιηθεί σταθεροποιητής, τότε το γυαλί γίνεται εύθρυπτο και αποσαθρώνεται από το νερό. Το κοινό γυαλί παρασκευάζεται με σύντηξη χαλαζιακής άμμου (SiO</a:t>
            </a:r>
            <a:r>
              <a:rPr lang="el-GR" baseline="-25000" dirty="0"/>
              <a:t>2</a:t>
            </a:r>
            <a:r>
              <a:rPr lang="el-GR" dirty="0"/>
              <a:t>) (73,7%), </a:t>
            </a:r>
            <a:r>
              <a:rPr lang="el-GR" dirty="0">
                <a:hlinkClick r:id="rId6" tooltip="Ανθρακικό νάτριο (δεν έχει γραφτεί ακόμα)"/>
              </a:rPr>
              <a:t>ανθρακικού νατρίου</a:t>
            </a:r>
            <a:r>
              <a:rPr lang="el-GR" dirty="0"/>
              <a:t> (κοιν. </a:t>
            </a:r>
            <a:r>
              <a:rPr lang="el-GR" dirty="0">
                <a:hlinkClick r:id="rId7" tooltip="Σόδα"/>
              </a:rPr>
              <a:t>Σόδα</a:t>
            </a:r>
            <a:r>
              <a:rPr lang="el-GR" dirty="0"/>
              <a:t>, Na</a:t>
            </a:r>
            <a:r>
              <a:rPr lang="el-GR" baseline="-25000" dirty="0"/>
              <a:t>2</a:t>
            </a:r>
            <a:r>
              <a:rPr lang="el-GR" dirty="0"/>
              <a:t>CO</a:t>
            </a:r>
            <a:r>
              <a:rPr lang="el-GR" baseline="-25000" dirty="0"/>
              <a:t>3</a:t>
            </a:r>
            <a:r>
              <a:rPr lang="el-GR" dirty="0"/>
              <a:t>)) (16%), οξειδίου του </a:t>
            </a:r>
            <a:r>
              <a:rPr lang="el-GR" dirty="0">
                <a:hlinkClick r:id="rId8" tooltip="Κάλιο"/>
              </a:rPr>
              <a:t>καλίου</a:t>
            </a:r>
            <a:r>
              <a:rPr lang="el-GR" dirty="0"/>
              <a:t> (K</a:t>
            </a:r>
            <a:r>
              <a:rPr lang="el-GR" baseline="-25000" dirty="0"/>
              <a:t>2</a:t>
            </a:r>
            <a:r>
              <a:rPr lang="el-GR" dirty="0"/>
              <a:t>O) (0,5%) (συλλιπάσματα) και </a:t>
            </a:r>
            <a:r>
              <a:rPr lang="el-GR" dirty="0">
                <a:hlinkClick r:id="rId9" tooltip="Ανθρακικό ασβέστιο"/>
              </a:rPr>
              <a:t>ανθρακικού ασβεστίου</a:t>
            </a:r>
            <a:r>
              <a:rPr lang="el-GR" dirty="0"/>
              <a:t> (κοιν. </a:t>
            </a:r>
            <a:r>
              <a:rPr lang="el-GR" dirty="0">
                <a:hlinkClick r:id="rId10" tooltip="Ασβεστόλιθος"/>
              </a:rPr>
              <a:t>ασβεστόλιθου</a:t>
            </a:r>
            <a:r>
              <a:rPr lang="el-GR" dirty="0"/>
              <a:t> (CaCO</a:t>
            </a:r>
            <a:r>
              <a:rPr lang="el-GR" baseline="-25000" dirty="0"/>
              <a:t>3</a:t>
            </a:r>
            <a:r>
              <a:rPr lang="el-GR" dirty="0"/>
              <a:t>)) (5,2%) </a:t>
            </a:r>
            <a:r>
              <a:rPr lang="el-GR" dirty="0">
                <a:hlinkClick r:id="rId11" tooltip="Ανθρακικό μαγνήσιο"/>
              </a:rPr>
              <a:t>ανθρακικού μαγνησίου</a:t>
            </a:r>
            <a:r>
              <a:rPr lang="el-GR" dirty="0"/>
              <a:t> (MgCO</a:t>
            </a:r>
            <a:r>
              <a:rPr lang="el-GR" baseline="-25000" dirty="0"/>
              <a:t>3</a:t>
            </a:r>
            <a:r>
              <a:rPr lang="el-GR" dirty="0"/>
              <a:t>) (3,6%) και οξειδίου του </a:t>
            </a:r>
            <a:r>
              <a:rPr lang="el-GR" dirty="0">
                <a:hlinkClick r:id="rId12" tooltip="Αργίλιο"/>
              </a:rPr>
              <a:t>αργιλίου</a:t>
            </a:r>
            <a:r>
              <a:rPr lang="el-GR" dirty="0"/>
              <a:t> (Al</a:t>
            </a:r>
            <a:r>
              <a:rPr lang="el-GR" baseline="-25000" dirty="0"/>
              <a:t>2</a:t>
            </a:r>
            <a:r>
              <a:rPr lang="el-GR" dirty="0"/>
              <a:t>O</a:t>
            </a:r>
            <a:r>
              <a:rPr lang="el-GR" baseline="-25000" dirty="0"/>
              <a:t>3</a:t>
            </a:r>
            <a:r>
              <a:rPr lang="el-GR" dirty="0"/>
              <a:t>) (1%) (σταθεροποιητές). Ανάλογα με τον τύπο και το ποσοστό των συλλιπασμάτων και των σταθεροποιητών λαμβάνονται και οι διάφοροι τύποι γυαλιού.</a:t>
            </a:r>
          </a:p>
          <a:p>
            <a:r>
              <a:rPr lang="el-GR" dirty="0"/>
              <a:t>Το γυαλί, αφού παρασκευαστεί ως πρώτη ύλη, μπορεί να πάρει το επιθυμητό σχήμα με τρεις τρόπους: Είτε με εμφύσηση (</a:t>
            </a:r>
            <a:r>
              <a:rPr lang="el-GR" b="1" dirty="0"/>
              <a:t>φυσητό γυαλί</a:t>
            </a:r>
            <a:r>
              <a:rPr lang="el-GR" dirty="0"/>
              <a:t>) είτε με τη βοήθεια καλουπιών είτε με συσκευές που δημιουργούν φύλλα («ελάσματα») γυαλιού.</a:t>
            </a:r>
          </a:p>
        </p:txBody>
      </p:sp>
    </p:spTree>
  </p:cSld>
  <p:clrMapOvr>
    <a:masterClrMapping/>
  </p:clrMapOvr>
  <p:transition spd="slow">
    <p:blind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7467600" cy="1143000"/>
          </a:xfrm>
        </p:spPr>
        <p:txBody>
          <a:bodyPr/>
          <a:lstStyle/>
          <a:p>
            <a:r>
              <a:rPr lang="el-GR" dirty="0" smtClean="0"/>
              <a:t>        Παραγωγή γυαλιού</a:t>
            </a:r>
            <a:endParaRPr lang="el-GR" dirty="0"/>
          </a:p>
        </p:txBody>
      </p:sp>
      <p:pic>
        <p:nvPicPr>
          <p:cNvPr id="4" name="01 Παραγωγή γυαλιού.MP4">
            <a:hlinkClick r:id="" action="ppaction://media"/>
          </p:cNvPr>
          <p:cNvPicPr>
            <a:picLocks noGrp="1" noRot="1" noChangeAspect="1"/>
          </p:cNvPicPr>
          <p:nvPr>
            <p:ph idx="1"/>
            <a:videoFile r:link="rId1"/>
          </p:nvPr>
        </p:nvPicPr>
        <p:blipFill>
          <a:blip r:embed="rId3" cstate="email"/>
          <a:stretch>
            <a:fillRect/>
          </a:stretch>
        </p:blipFill>
        <p:spPr>
          <a:xfrm>
            <a:off x="323528" y="1196752"/>
            <a:ext cx="8496944" cy="5472608"/>
          </a:xfrm>
          <a:prstGeom prst="rect">
            <a:avLst/>
          </a:prstGeom>
        </p:spPr>
      </p:pic>
    </p:spTree>
  </p:cSld>
  <p:clrMapOvr>
    <a:masterClrMapping/>
  </p:clrMapOvr>
  <p:transition spd="slow">
    <p:strips dir="ld"/>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7467600" cy="1143000"/>
          </a:xfrm>
        </p:spPr>
        <p:txBody>
          <a:bodyPr/>
          <a:lstStyle/>
          <a:p>
            <a:r>
              <a:rPr lang="el-GR" dirty="0" smtClean="0"/>
              <a:t>       Διαμόρφωση γυαλιού</a:t>
            </a:r>
            <a:endParaRPr lang="el-GR" dirty="0"/>
          </a:p>
        </p:txBody>
      </p:sp>
      <p:pic>
        <p:nvPicPr>
          <p:cNvPr id="4" name="02 Διαμόρφωση γυαλιού.MP4">
            <a:hlinkClick r:id="" action="ppaction://media"/>
          </p:cNvPr>
          <p:cNvPicPr>
            <a:picLocks noGrp="1" noRot="1" noChangeAspect="1"/>
          </p:cNvPicPr>
          <p:nvPr>
            <p:ph idx="1"/>
            <a:videoFile r:link="rId1"/>
          </p:nvPr>
        </p:nvPicPr>
        <p:blipFill>
          <a:blip r:embed="rId3" cstate="email"/>
          <a:stretch>
            <a:fillRect/>
          </a:stretch>
        </p:blipFill>
        <p:spPr>
          <a:xfrm>
            <a:off x="323528" y="1196752"/>
            <a:ext cx="8496944" cy="5472608"/>
          </a:xfrm>
          <a:prstGeom prst="rect">
            <a:avLst/>
          </a:prstGeom>
        </p:spPr>
      </p:pic>
    </p:spTree>
  </p:cSld>
  <p:clrMapOvr>
    <a:masterClrMapping/>
  </p:clrMapOvr>
  <p:transition spd="slow">
    <p:split orient="vert"/>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theme/theme1.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196</TotalTime>
  <Words>1728</Words>
  <Application>Microsoft Office PowerPoint</Application>
  <PresentationFormat>Προβολή στην οθόνη (4:3)</PresentationFormat>
  <Paragraphs>110</Paragraphs>
  <Slides>24</Slides>
  <Notes>3</Notes>
  <HiddenSlides>0</HiddenSlides>
  <MMClips>5</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Τεχνικό</vt:lpstr>
      <vt:lpstr>Γυαλί</vt:lpstr>
      <vt:lpstr>      Η ιστορία του γυαλιού</vt:lpstr>
      <vt:lpstr>Διαφάνεια 3</vt:lpstr>
      <vt:lpstr>Διαφάνεια 4</vt:lpstr>
      <vt:lpstr>Διαφάνεια 5</vt:lpstr>
      <vt:lpstr>Διαφάνεια 6</vt:lpstr>
      <vt:lpstr>Διαφάνεια 7</vt:lpstr>
      <vt:lpstr>        Παραγωγή γυαλιού</vt:lpstr>
      <vt:lpstr>       Διαμόρφωση γυαλιού</vt:lpstr>
      <vt:lpstr>         Ιδιότητες γυαλιού</vt:lpstr>
      <vt:lpstr>                 Σύσταση</vt:lpstr>
      <vt:lpstr>Διαφάνεια 12</vt:lpstr>
      <vt:lpstr>Φυσικές ιδιότητες του γυαλιού </vt:lpstr>
      <vt:lpstr>        Ανακύκλωση γυαλιού</vt:lpstr>
      <vt:lpstr>Ποια είδη γυαλιού μπορούν να ανακυκλωθούν;</vt:lpstr>
      <vt:lpstr>Τύποι γυαλιού </vt:lpstr>
      <vt:lpstr>Διαφάνεια 17</vt:lpstr>
      <vt:lpstr>Διαφάνεια 18</vt:lpstr>
      <vt:lpstr>Διαφάνεια 19</vt:lpstr>
      <vt:lpstr>Διαφάνεια 20</vt:lpstr>
      <vt:lpstr>Διαφάνεια 21</vt:lpstr>
      <vt:lpstr>Νέο είδος γυαλιού, έξι φορές ανθεκτικότερο! </vt:lpstr>
      <vt:lpstr>Οι δυνατότητες που προσφέρει :</vt:lpstr>
      <vt:lpstr>Τέλος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Γυαλί</dc:title>
  <dc:creator>Λάμπρος</dc:creator>
  <cp:lastModifiedBy>ΓΙΑΝΝΟΥΛΕΑΣ</cp:lastModifiedBy>
  <cp:revision>26</cp:revision>
  <dcterms:created xsi:type="dcterms:W3CDTF">2012-11-22T12:15:10Z</dcterms:created>
  <dcterms:modified xsi:type="dcterms:W3CDTF">2012-12-13T18:18:39Z</dcterms:modified>
</cp:coreProperties>
</file>