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4" r:id="rId9"/>
    <p:sldId id="265" r:id="rId10"/>
    <p:sldId id="266" r:id="rId11"/>
    <p:sldId id="267" r:id="rId12"/>
  </p:sldIdLst>
  <p:sldSz cx="9144000" cy="6858000" type="screen4x3"/>
  <p:notesSz cx="6858000" cy="9144000"/>
  <p:custDataLst>
    <p:tags r:id="rId14"/>
  </p:custDataLst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76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43E979-E7B0-4A1F-9A37-4DE888879EA2}" type="datetimeFigureOut">
              <a:rPr lang="el-GR" smtClean="0"/>
              <a:t>24/7/2015</a:t>
            </a:fld>
            <a:endParaRPr lang="el-GR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E601FD-E0A2-422D-BC3B-83E810D25840}" type="slidenum">
              <a:rPr lang="el-GR" smtClean="0"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E601FD-E0A2-422D-BC3B-83E810D25840}" type="slidenum">
              <a:rPr lang="el-GR" smtClean="0"/>
              <a:t>1</a:t>
            </a:fld>
            <a:endParaRPr lang="el-GR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E601FD-E0A2-422D-BC3B-83E810D25840}" type="slidenum">
              <a:rPr lang="el-GR" smtClean="0"/>
              <a:t>10</a:t>
            </a:fld>
            <a:endParaRPr lang="el-GR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E601FD-E0A2-422D-BC3B-83E810D25840}" type="slidenum">
              <a:rPr lang="el-GR" smtClean="0"/>
              <a:t>11</a:t>
            </a:fld>
            <a:endParaRPr lang="el-G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E601FD-E0A2-422D-BC3B-83E810D25840}" type="slidenum">
              <a:rPr lang="el-GR" smtClean="0"/>
              <a:t>2</a:t>
            </a:fld>
            <a:endParaRPr lang="el-G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E601FD-E0A2-422D-BC3B-83E810D25840}" type="slidenum">
              <a:rPr lang="el-GR" smtClean="0"/>
              <a:t>3</a:t>
            </a:fld>
            <a:endParaRPr lang="el-G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E601FD-E0A2-422D-BC3B-83E810D25840}" type="slidenum">
              <a:rPr lang="el-GR" smtClean="0"/>
              <a:t>4</a:t>
            </a:fld>
            <a:endParaRPr lang="el-G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E601FD-E0A2-422D-BC3B-83E810D25840}" type="slidenum">
              <a:rPr lang="el-GR" smtClean="0"/>
              <a:t>5</a:t>
            </a:fld>
            <a:endParaRPr lang="el-G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E601FD-E0A2-422D-BC3B-83E810D25840}" type="slidenum">
              <a:rPr lang="el-GR" smtClean="0"/>
              <a:t>6</a:t>
            </a:fld>
            <a:endParaRPr lang="el-G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E601FD-E0A2-422D-BC3B-83E810D25840}" type="slidenum">
              <a:rPr lang="el-GR" smtClean="0"/>
              <a:t>7</a:t>
            </a:fld>
            <a:endParaRPr lang="el-GR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E601FD-E0A2-422D-BC3B-83E810D25840}" type="slidenum">
              <a:rPr lang="el-GR" smtClean="0"/>
              <a:t>8</a:t>
            </a:fld>
            <a:endParaRPr lang="el-GR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E601FD-E0A2-422D-BC3B-83E810D25840}" type="slidenum">
              <a:rPr lang="el-GR" smtClean="0"/>
              <a:t>9</a:t>
            </a:fld>
            <a:endParaRPr lang="el-G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- Τίτλος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9" name="8 - Υπότιτλος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 smtClean="0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28" name="27 - Θέση ημερομηνίας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2342CEA3-3058-4D43-AE35-B3DA76CB4003}" type="datetimeFigureOut">
              <a:rPr lang="el-GR" smtClean="0"/>
              <a:pPr/>
              <a:t>24/7/2015</a:t>
            </a:fld>
            <a:endParaRPr lang="el-GR"/>
          </a:p>
        </p:txBody>
      </p:sp>
      <p:sp>
        <p:nvSpPr>
          <p:cNvPr id="17" name="16 - Θέση υποσέλιδου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l-GR"/>
          </a:p>
        </p:txBody>
      </p:sp>
      <p:sp>
        <p:nvSpPr>
          <p:cNvPr id="10" name="9 - Ορθογώνιο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- Ορθογώνιο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13 - Ορθογώνιο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18 - Ορθογώνιο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- Ευθεία γραμμή σύνδεσης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- Ευθεία γραμμή σύνδεσης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19 - Ευθεία γραμμή σύνδεσης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- Ευθεία γραμμή σύνδεσης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- Ευθεία γραμμή σύνδεσης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21 - Ευθεία γραμμή σύνδεσης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26 - Ορθογώνιο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- Έλλειψη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- Έλλειψη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23 - Έλλειψη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- Έλλειψη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24 - Έλλειψη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28 - Θέση αριθμού διαφάνειας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24/7/2015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24/7/2015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8" name="7 - Θέση περιεχομένου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2342CEA3-3058-4D43-AE35-B3DA76CB4003}" type="datetimeFigureOut">
              <a:rPr lang="el-GR" smtClean="0"/>
              <a:pPr/>
              <a:t>24/7/2015</a:t>
            </a:fld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0" name="9 - Θέση υποσέλιδου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2342CEA3-3058-4D43-AE35-B3DA76CB4003}" type="datetimeFigureOut">
              <a:rPr lang="el-GR" smtClean="0"/>
              <a:pPr/>
              <a:t>24/7/2015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l-GR"/>
          </a:p>
        </p:txBody>
      </p:sp>
      <p:sp>
        <p:nvSpPr>
          <p:cNvPr id="9" name="8 - Ορθογώνιο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- Ορθογώνιο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- Ορθογώνιο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- Ορθογώνιο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- Ευθεία γραμμή σύνδεσης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- Ευθεία γραμμή σύνδεσης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- Ευθεία γραμμή σύνδεσης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- Ευθεία γραμμή σύνδεσης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16 - Ευθεία γραμμή σύνδεσης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- Ορθογώνιο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18 - Έλλειψη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19 - Έλλειψη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- Έλλειψη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21 - Έλλειψη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- Έλλειψη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- Ευθεία γραμμή σύνδεσης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24/7/2015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9" name="8 - Θέση περιεχομένου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11" name="10 - Θέση περιεχομένου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24/7/2015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1" name="10 - Θέση περιεχομένου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13" name="12 - Θέση περιεχομένου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12" name="11 - Θέση κειμένου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14" name="13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6" name="5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2342CEA3-3058-4D43-AE35-B3DA76CB4003}" type="datetimeFigureOut">
              <a:rPr lang="el-GR" smtClean="0"/>
              <a:pPr/>
              <a:t>24/7/2015</a:t>
            </a:fld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24/7/2015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- Ευθεία γραμμή σύνδεσης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8" name="7 - Ευθεία γραμμή σύνδεσης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- Ευθεία γραμμή σύνδεσης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10 - Ευθεία γραμμή σύνδεσης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- Ορθογώνιο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- Ευθεία γραμμή σύνδεσης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- Έλλειψη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17 - Θέση περιεχομένου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21" name="20 - Θέση ημερομηνίας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2342CEA3-3058-4D43-AE35-B3DA76CB4003}" type="datetimeFigureOut">
              <a:rPr lang="el-GR" smtClean="0"/>
              <a:pPr/>
              <a:t>24/7/2015</a:t>
            </a:fld>
            <a:endParaRPr lang="el-GR"/>
          </a:p>
        </p:txBody>
      </p:sp>
      <p:sp>
        <p:nvSpPr>
          <p:cNvPr id="22" name="21 - Θέση αριθμού διαφάνειας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23" name="22 - Θέση υποσέλιδου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l-G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- Ευθεία γραμμή σύνδεσης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12 - Έλλειψη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l-GR" smtClean="0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10" name="9 - Ευθεία γραμμή σύνδεσης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10 - Ορθογώνιο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- Ευθεία γραμμή σύνδεσης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18 - Ευθεία γραμμή σύνδεσης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19 - Ευθεία γραμμή σύνδεσης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1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2342CEA3-3058-4D43-AE35-B3DA76CB4003}" type="datetimeFigureOut">
              <a:rPr lang="el-GR" smtClean="0"/>
              <a:pPr/>
              <a:t>24/7/2015</a:t>
            </a:fld>
            <a:endParaRPr lang="el-GR"/>
          </a:p>
        </p:txBody>
      </p:sp>
      <p:sp>
        <p:nvSpPr>
          <p:cNvPr id="18" name="17 - Θέση αριθμού διαφάνειας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21" name="20 - Θέση υποσέλιδου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15 - Ευθεία γραμμή σύνδεσης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2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3" name="1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14" name="13 - Θέση ημερομηνίας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2342CEA3-3058-4D43-AE35-B3DA76CB4003}" type="datetimeFigureOut">
              <a:rPr lang="el-GR" smtClean="0"/>
              <a:pPr/>
              <a:t>24/7/2015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l-GR"/>
          </a:p>
        </p:txBody>
      </p:sp>
      <p:sp>
        <p:nvSpPr>
          <p:cNvPr id="7" name="6 - Ευθεία γραμμή σύνδεσης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- Ευθεία γραμμή σύνδεσης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- Ορθογώνιο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- Ευθεία γραμμή σύνδεσης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- Έλλειψη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de.pons.com/%C3%BCbersetzung/deutsch-griechisch/unvollst%C3%A4ndig" TargetMode="Externa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01345" y="2348880"/>
            <a:ext cx="5923518" cy="30898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2286000" y="1988840"/>
            <a:ext cx="6172200" cy="1800200"/>
          </a:xfrm>
        </p:spPr>
        <p:txBody>
          <a:bodyPr/>
          <a:lstStyle/>
          <a:p>
            <a:r>
              <a:rPr lang="de-DE" dirty="0" smtClean="0"/>
              <a:t>WO SIND DIE FRAGEN ??</a:t>
            </a:r>
            <a:endParaRPr lang="el-GR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2843808" y="4149080"/>
            <a:ext cx="5904656" cy="1152128"/>
          </a:xfrm>
        </p:spPr>
        <p:txBody>
          <a:bodyPr>
            <a:normAutofit fontScale="32500" lnSpcReduction="20000"/>
          </a:bodyPr>
          <a:lstStyle/>
          <a:p>
            <a:r>
              <a:rPr lang="de-DE" sz="2400" dirty="0" smtClean="0"/>
              <a:t>             </a:t>
            </a:r>
            <a:endParaRPr lang="de-DE" sz="3600" dirty="0" smtClean="0"/>
          </a:p>
          <a:p>
            <a:r>
              <a:rPr lang="de-DE" sz="4200" dirty="0" smtClean="0"/>
              <a:t> </a:t>
            </a:r>
            <a:r>
              <a:rPr lang="de-DE" sz="4200" dirty="0" smtClean="0"/>
              <a:t>                     Der Dialog ist </a:t>
            </a:r>
            <a:r>
              <a:rPr lang="en-GB" sz="4200" dirty="0" err="1" smtClean="0">
                <a:hlinkClick r:id="rId4"/>
              </a:rPr>
              <a:t>unvollständig</a:t>
            </a:r>
            <a:r>
              <a:rPr lang="en-GB" sz="4200" dirty="0" smtClean="0"/>
              <a:t>.</a:t>
            </a:r>
          </a:p>
          <a:p>
            <a:endParaRPr lang="en-GB" sz="4200" dirty="0" smtClean="0"/>
          </a:p>
          <a:p>
            <a:r>
              <a:rPr lang="en-GB" sz="2400" dirty="0" smtClean="0"/>
              <a:t>				</a:t>
            </a:r>
            <a:r>
              <a:rPr lang="en-GB" sz="3300" dirty="0" smtClean="0"/>
              <a:t>(HIT 1, SEITE  92)</a:t>
            </a:r>
            <a:endParaRPr lang="en-GB" sz="2400" dirty="0" smtClean="0"/>
          </a:p>
          <a:p>
            <a:r>
              <a:rPr lang="en-GB" sz="2400" dirty="0" smtClean="0"/>
              <a:t>  				</a:t>
            </a:r>
            <a:r>
              <a:rPr lang="en-GB" sz="3400" dirty="0" err="1" smtClean="0"/>
              <a:t>Makri</a:t>
            </a:r>
            <a:r>
              <a:rPr lang="en-GB" sz="3400" dirty="0" smtClean="0"/>
              <a:t> Alexandra</a:t>
            </a:r>
            <a:endParaRPr lang="el-G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9138" y="1419225"/>
            <a:ext cx="7705725" cy="4019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1 - TextBox"/>
          <p:cNvSpPr txBox="1"/>
          <p:nvPr/>
        </p:nvSpPr>
        <p:spPr>
          <a:xfrm>
            <a:off x="4716016" y="836712"/>
            <a:ext cx="388843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/>
              <a:t>- </a:t>
            </a:r>
            <a:r>
              <a:rPr lang="de-DE" sz="2400" dirty="0" smtClean="0"/>
              <a:t>Nein, ich brauche kein Wörterbuch</a:t>
            </a:r>
            <a:r>
              <a:rPr lang="de-DE" sz="2400" dirty="0" smtClean="0"/>
              <a:t>, </a:t>
            </a:r>
            <a:r>
              <a:rPr lang="en-GB" sz="2400" dirty="0" err="1" smtClean="0"/>
              <a:t>ich</a:t>
            </a:r>
            <a:r>
              <a:rPr lang="en-GB" sz="2400" dirty="0" smtClean="0"/>
              <a:t> </a:t>
            </a:r>
            <a:r>
              <a:rPr lang="en-GB" sz="2400" dirty="0" err="1" smtClean="0"/>
              <a:t>brauche</a:t>
            </a:r>
            <a:r>
              <a:rPr lang="en-GB" sz="2400" dirty="0" smtClean="0"/>
              <a:t> </a:t>
            </a:r>
            <a:r>
              <a:rPr lang="en-GB" sz="2400" dirty="0" err="1" smtClean="0"/>
              <a:t>einen</a:t>
            </a:r>
            <a:r>
              <a:rPr lang="en-GB" sz="2400" dirty="0" smtClean="0"/>
              <a:t> Atlas</a:t>
            </a:r>
            <a:r>
              <a:rPr lang="en-GB" sz="2400" dirty="0" smtClean="0"/>
              <a:t>.</a:t>
            </a:r>
          </a:p>
          <a:p>
            <a:endParaRPr lang="en-GB" sz="2400" dirty="0" smtClean="0"/>
          </a:p>
          <a:p>
            <a:pPr>
              <a:buFontTx/>
              <a:buChar char="-"/>
            </a:pPr>
            <a:r>
              <a:rPr lang="de-DE" sz="2400" dirty="0" smtClean="0"/>
              <a:t>Ich </a:t>
            </a:r>
            <a:r>
              <a:rPr lang="de-DE" sz="2400" dirty="0" smtClean="0"/>
              <a:t>finde die Klasse super</a:t>
            </a:r>
            <a:r>
              <a:rPr lang="de-DE" sz="2400" dirty="0" smtClean="0"/>
              <a:t>.</a:t>
            </a:r>
          </a:p>
          <a:p>
            <a:pPr>
              <a:buFontTx/>
              <a:buChar char="-"/>
            </a:pPr>
            <a:endParaRPr lang="de-DE" sz="2400" dirty="0" smtClean="0"/>
          </a:p>
          <a:p>
            <a:pPr>
              <a:buFontTx/>
              <a:buChar char="-"/>
            </a:pPr>
            <a:r>
              <a:rPr lang="de-DE" sz="2400" dirty="0" smtClean="0"/>
              <a:t>Ja</a:t>
            </a:r>
            <a:r>
              <a:rPr lang="de-DE" sz="2400" dirty="0" smtClean="0"/>
              <a:t>, ich mache eine AG</a:t>
            </a:r>
            <a:r>
              <a:rPr lang="de-DE" sz="2400" dirty="0" smtClean="0"/>
              <a:t>.</a:t>
            </a:r>
          </a:p>
          <a:p>
            <a:pPr>
              <a:buFontTx/>
              <a:buChar char="-"/>
            </a:pPr>
            <a:endParaRPr lang="de-DE" sz="2400" dirty="0" smtClean="0"/>
          </a:p>
          <a:p>
            <a:pPr>
              <a:buFontTx/>
              <a:buChar char="-"/>
            </a:pPr>
            <a:r>
              <a:rPr lang="de-DE" sz="2400" dirty="0" smtClean="0"/>
              <a:t>Nein</a:t>
            </a:r>
            <a:r>
              <a:rPr lang="de-DE" sz="2400" dirty="0" smtClean="0"/>
              <a:t>, ich mache die Theater-AG</a:t>
            </a:r>
            <a:r>
              <a:rPr lang="de-DE" sz="2400" dirty="0" smtClean="0"/>
              <a:t>.</a:t>
            </a:r>
          </a:p>
          <a:p>
            <a:pPr>
              <a:buFontTx/>
              <a:buChar char="-"/>
            </a:pPr>
            <a:endParaRPr lang="de-DE" sz="2400" dirty="0" smtClean="0"/>
          </a:p>
          <a:p>
            <a:pPr>
              <a:buFontTx/>
              <a:buChar char="-"/>
            </a:pPr>
            <a:r>
              <a:rPr lang="de-DE" sz="2400" dirty="0" smtClean="0"/>
              <a:t>Ja</a:t>
            </a:r>
            <a:r>
              <a:rPr lang="de-DE" sz="2400" dirty="0" smtClean="0"/>
              <a:t>, ich finde den Lehrer sehr nett</a:t>
            </a:r>
            <a:r>
              <a:rPr lang="de-DE" sz="2400" dirty="0" smtClean="0"/>
              <a:t>.</a:t>
            </a:r>
          </a:p>
          <a:p>
            <a:pPr>
              <a:buFontTx/>
              <a:buChar char="-"/>
            </a:pPr>
            <a:endParaRPr lang="de-DE" sz="2400" dirty="0" smtClean="0"/>
          </a:p>
          <a:p>
            <a:r>
              <a:rPr lang="en-GB" sz="2400" dirty="0" smtClean="0"/>
              <a:t>- Am </a:t>
            </a:r>
            <a:r>
              <a:rPr lang="en-GB" sz="2400" dirty="0" err="1" smtClean="0"/>
              <a:t>Dienstag</a:t>
            </a:r>
            <a:r>
              <a:rPr lang="en-GB" sz="2400" dirty="0" smtClean="0"/>
              <a:t>.</a:t>
            </a:r>
          </a:p>
        </p:txBody>
      </p:sp>
      <p:sp>
        <p:nvSpPr>
          <p:cNvPr id="4" name="3 - Ορθογώνιο"/>
          <p:cNvSpPr/>
          <p:nvPr/>
        </p:nvSpPr>
        <p:spPr>
          <a:xfrm>
            <a:off x="5004048" y="260649"/>
            <a:ext cx="2592288" cy="584775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100000" t="100000"/>
            </a:path>
          </a:gradFill>
        </p:spPr>
        <p:txBody>
          <a:bodyPr wrap="square">
            <a:spAutoFit/>
          </a:bodyPr>
          <a:lstStyle/>
          <a:p>
            <a:r>
              <a:rPr lang="en-GB" sz="3200" dirty="0" smtClean="0"/>
              <a:t>Carmen:</a:t>
            </a:r>
          </a:p>
        </p:txBody>
      </p:sp>
      <p:sp>
        <p:nvSpPr>
          <p:cNvPr id="13" name="12 - TextBox"/>
          <p:cNvSpPr txBox="1"/>
          <p:nvPr/>
        </p:nvSpPr>
        <p:spPr>
          <a:xfrm>
            <a:off x="179512" y="5805264"/>
            <a:ext cx="4032448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de-DE" sz="2400" dirty="0" smtClean="0"/>
              <a:t>Wann ist die  Theater-AG?</a:t>
            </a:r>
            <a:endParaRPr lang="el-GR" sz="2000" dirty="0"/>
          </a:p>
        </p:txBody>
      </p:sp>
      <p:sp>
        <p:nvSpPr>
          <p:cNvPr id="8" name="7 - TextBox"/>
          <p:cNvSpPr txBox="1"/>
          <p:nvPr/>
        </p:nvSpPr>
        <p:spPr>
          <a:xfrm>
            <a:off x="1115616" y="260648"/>
            <a:ext cx="2592288" cy="523220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100000" t="100000"/>
            </a:path>
          </a:gradFill>
          <a:ln w="47625">
            <a:gradFill flip="none" rotWithShape="1"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</a:ln>
        </p:spPr>
        <p:txBody>
          <a:bodyPr wrap="square" rtlCol="0">
            <a:spAutoFit/>
          </a:bodyPr>
          <a:lstStyle/>
          <a:p>
            <a:r>
              <a:rPr lang="de-DE" sz="2800" dirty="0" smtClean="0"/>
              <a:t>Andreas:</a:t>
            </a:r>
            <a:endParaRPr lang="el-GR" sz="2800" dirty="0"/>
          </a:p>
        </p:txBody>
      </p:sp>
      <p:sp>
        <p:nvSpPr>
          <p:cNvPr id="9" name="8 - TextBox"/>
          <p:cNvSpPr txBox="1"/>
          <p:nvPr/>
        </p:nvSpPr>
        <p:spPr>
          <a:xfrm>
            <a:off x="179512" y="908720"/>
            <a:ext cx="424847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/>
              <a:t>Carmen, was suchst </a:t>
            </a:r>
            <a:r>
              <a:rPr lang="de-DE" sz="2400" dirty="0" smtClean="0"/>
              <a:t>du? </a:t>
            </a:r>
            <a:r>
              <a:rPr lang="de-DE" sz="2400" u="sng" dirty="0" smtClean="0"/>
              <a:t>Brauchst </a:t>
            </a:r>
            <a:r>
              <a:rPr lang="de-DE" sz="2400" u="sng" dirty="0" smtClean="0"/>
              <a:t>du ein Wörterbuch?</a:t>
            </a:r>
            <a:endParaRPr lang="el-GR" sz="2400" u="sng" dirty="0"/>
          </a:p>
        </p:txBody>
      </p:sp>
      <p:sp>
        <p:nvSpPr>
          <p:cNvPr id="10" name="9 - TextBox"/>
          <p:cNvSpPr txBox="1"/>
          <p:nvPr/>
        </p:nvSpPr>
        <p:spPr>
          <a:xfrm>
            <a:off x="179512" y="2276872"/>
            <a:ext cx="43924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/>
              <a:t>Wie findest du unsere </a:t>
            </a:r>
            <a:r>
              <a:rPr lang="de-DE" sz="2400" dirty="0" smtClean="0"/>
              <a:t>Klasse?</a:t>
            </a:r>
            <a:endParaRPr lang="el-GR" sz="2400" dirty="0"/>
          </a:p>
        </p:txBody>
      </p:sp>
      <p:sp>
        <p:nvSpPr>
          <p:cNvPr id="12" name="11 - Ορθογώνιο"/>
          <p:cNvSpPr/>
          <p:nvPr/>
        </p:nvSpPr>
        <p:spPr>
          <a:xfrm>
            <a:off x="251520" y="3789040"/>
            <a:ext cx="403244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2400" dirty="0" smtClean="0"/>
              <a:t>Machst du </a:t>
            </a:r>
            <a:r>
              <a:rPr lang="de-DE" sz="2400" dirty="0" smtClean="0"/>
              <a:t>die Keramik-AG</a:t>
            </a:r>
            <a:r>
              <a:rPr lang="de-DE" sz="2400" dirty="0" smtClean="0"/>
              <a:t>?</a:t>
            </a:r>
            <a:endParaRPr lang="el-GR" sz="2400" dirty="0"/>
          </a:p>
        </p:txBody>
      </p:sp>
      <p:sp>
        <p:nvSpPr>
          <p:cNvPr id="15" name="14 - Ορθογώνιο"/>
          <p:cNvSpPr/>
          <p:nvPr/>
        </p:nvSpPr>
        <p:spPr>
          <a:xfrm>
            <a:off x="179512" y="2996952"/>
            <a:ext cx="411284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2400" dirty="0" smtClean="0"/>
              <a:t>Machst du </a:t>
            </a:r>
            <a:r>
              <a:rPr lang="de-DE" sz="2400" dirty="0" smtClean="0"/>
              <a:t>eine AG</a:t>
            </a:r>
            <a:r>
              <a:rPr lang="de-DE" sz="2400" dirty="0" smtClean="0"/>
              <a:t>?</a:t>
            </a:r>
            <a:endParaRPr lang="el-GR" sz="2400" dirty="0"/>
          </a:p>
        </p:txBody>
      </p:sp>
      <p:sp>
        <p:nvSpPr>
          <p:cNvPr id="16" name="15 - TextBox"/>
          <p:cNvSpPr txBox="1"/>
          <p:nvPr/>
        </p:nvSpPr>
        <p:spPr>
          <a:xfrm>
            <a:off x="251520" y="4797152"/>
            <a:ext cx="4032448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de-DE" sz="2400" dirty="0" smtClean="0"/>
              <a:t>Findest du den Lehrer nett?</a:t>
            </a:r>
            <a:endParaRPr lang="el-GR" sz="2400" dirty="0"/>
          </a:p>
        </p:txBody>
      </p:sp>
      <p:sp>
        <p:nvSpPr>
          <p:cNvPr id="17" name="16 - Ορθογώνιο"/>
          <p:cNvSpPr/>
          <p:nvPr/>
        </p:nvSpPr>
        <p:spPr>
          <a:xfrm>
            <a:off x="6660232" y="0"/>
            <a:ext cx="223224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 smtClean="0"/>
              <a:t>(HIT 1, SEITE  92)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9138" y="1419225"/>
            <a:ext cx="7705725" cy="4019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" name="16 - Ορθογώνιο"/>
          <p:cNvSpPr/>
          <p:nvPr/>
        </p:nvSpPr>
        <p:spPr>
          <a:xfrm>
            <a:off x="6660232" y="0"/>
            <a:ext cx="223224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 smtClean="0"/>
              <a:t>(HIT 1, SEITE  92)</a:t>
            </a:r>
            <a:endParaRPr lang="el-GR" dirty="0"/>
          </a:p>
        </p:txBody>
      </p:sp>
      <p:sp>
        <p:nvSpPr>
          <p:cNvPr id="14" name="13 - Ορθογώνιο"/>
          <p:cNvSpPr/>
          <p:nvPr/>
        </p:nvSpPr>
        <p:spPr>
          <a:xfrm>
            <a:off x="683568" y="2420888"/>
            <a:ext cx="6947927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de-DE" sz="8800" b="1" cap="none" spc="100" dirty="0" smtClean="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chemeClr val="accent1">
                    <a:satMod val="280000"/>
                    <a:tint val="100000"/>
                    <a:alpha val="5700"/>
                  </a:schemeClr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</a:rPr>
              <a:t>DAS ENDE</a:t>
            </a:r>
            <a:endParaRPr lang="el-GR" sz="8800" b="1" cap="none" spc="100" dirty="0">
              <a:ln w="18000">
                <a:solidFill>
                  <a:schemeClr val="accent1">
                    <a:satMod val="200000"/>
                    <a:tint val="72000"/>
                  </a:schemeClr>
                </a:solidFill>
                <a:prstDash val="solid"/>
              </a:ln>
              <a:solidFill>
                <a:schemeClr val="accent1">
                  <a:satMod val="280000"/>
                  <a:tint val="100000"/>
                  <a:alpha val="5700"/>
                </a:schemeClr>
              </a:solidFill>
              <a:effectLst>
                <a:outerShdw blurRad="25000" dist="20000" dir="16020000" algn="tl">
                  <a:schemeClr val="accent1">
                    <a:satMod val="200000"/>
                    <a:shade val="1000"/>
                    <a:alpha val="60000"/>
                  </a:schemeClr>
                </a:outerShdw>
              </a:effectLst>
            </a:endParaRPr>
          </a:p>
        </p:txBody>
      </p:sp>
      <p:sp>
        <p:nvSpPr>
          <p:cNvPr id="18" name="17 - TextBox"/>
          <p:cNvSpPr txBox="1"/>
          <p:nvPr/>
        </p:nvSpPr>
        <p:spPr>
          <a:xfrm>
            <a:off x="4860032" y="6093296"/>
            <a:ext cx="30243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ALEXANDRA MAKRI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9138" y="1419225"/>
            <a:ext cx="7705725" cy="4019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3 - Ορθογώνιο"/>
          <p:cNvSpPr/>
          <p:nvPr/>
        </p:nvSpPr>
        <p:spPr>
          <a:xfrm>
            <a:off x="6300192" y="0"/>
            <a:ext cx="230425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 smtClean="0"/>
              <a:t>(HIT 1, SEITE  92)</a:t>
            </a:r>
            <a:endParaRPr lang="el-GR" dirty="0"/>
          </a:p>
        </p:txBody>
      </p:sp>
      <p:sp>
        <p:nvSpPr>
          <p:cNvPr id="2" name="1 - TextBox"/>
          <p:cNvSpPr txBox="1"/>
          <p:nvPr/>
        </p:nvSpPr>
        <p:spPr>
          <a:xfrm>
            <a:off x="971600" y="1556792"/>
            <a:ext cx="7272808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>
                <a:latin typeface="Aharoni" pitchFamily="2" charset="-79"/>
                <a:cs typeface="Aharoni" pitchFamily="2" charset="-79"/>
              </a:rPr>
              <a:t>In </a:t>
            </a:r>
            <a:r>
              <a:rPr lang="en-GB" sz="3200" dirty="0" err="1" smtClean="0">
                <a:latin typeface="Aharoni" pitchFamily="2" charset="-79"/>
                <a:cs typeface="Aharoni" pitchFamily="2" charset="-79"/>
              </a:rPr>
              <a:t>der</a:t>
            </a:r>
            <a:r>
              <a:rPr lang="en-GB" sz="3200" dirty="0" smtClean="0">
                <a:latin typeface="Aharoni" pitchFamily="2" charset="-79"/>
                <a:cs typeface="Aharoni" pitchFamily="2" charset="-79"/>
              </a:rPr>
              <a:t> Pause</a:t>
            </a:r>
          </a:p>
          <a:p>
            <a:endParaRPr lang="de-DE" sz="3200" dirty="0" smtClean="0"/>
          </a:p>
          <a:p>
            <a:endParaRPr lang="de-DE" sz="3200" dirty="0" smtClean="0"/>
          </a:p>
          <a:p>
            <a:r>
              <a:rPr lang="de-DE" sz="3200" dirty="0" smtClean="0"/>
              <a:t>Carmen </a:t>
            </a:r>
            <a:r>
              <a:rPr lang="de-DE" sz="3200" dirty="0" smtClean="0"/>
              <a:t>und Andreas treffen sich in der</a:t>
            </a:r>
          </a:p>
          <a:p>
            <a:r>
              <a:rPr lang="de-DE" sz="3200" dirty="0" smtClean="0"/>
              <a:t>Pause auf dem Schulhof. </a:t>
            </a:r>
            <a:endParaRPr lang="de-DE" sz="3200" dirty="0" smtClean="0"/>
          </a:p>
          <a:p>
            <a:endParaRPr lang="de-DE" sz="3200" dirty="0" smtClean="0"/>
          </a:p>
          <a:p>
            <a:endParaRPr lang="de-DE" sz="3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9138" y="1419225"/>
            <a:ext cx="7705725" cy="4019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1 - TextBox"/>
          <p:cNvSpPr txBox="1"/>
          <p:nvPr/>
        </p:nvSpPr>
        <p:spPr>
          <a:xfrm>
            <a:off x="4716016" y="836712"/>
            <a:ext cx="388843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/>
              <a:t>- </a:t>
            </a:r>
            <a:r>
              <a:rPr lang="de-DE" sz="2400" dirty="0" smtClean="0"/>
              <a:t>Nein, ich brauche kein Wörterbuch</a:t>
            </a:r>
            <a:r>
              <a:rPr lang="de-DE" sz="2400" dirty="0" smtClean="0"/>
              <a:t>, </a:t>
            </a:r>
            <a:r>
              <a:rPr lang="en-GB" sz="2400" dirty="0" err="1" smtClean="0"/>
              <a:t>ich</a:t>
            </a:r>
            <a:r>
              <a:rPr lang="en-GB" sz="2400" dirty="0" smtClean="0"/>
              <a:t> </a:t>
            </a:r>
            <a:r>
              <a:rPr lang="en-GB" sz="2400" dirty="0" err="1" smtClean="0"/>
              <a:t>brauche</a:t>
            </a:r>
            <a:r>
              <a:rPr lang="en-GB" sz="2400" dirty="0" smtClean="0"/>
              <a:t> </a:t>
            </a:r>
            <a:r>
              <a:rPr lang="en-GB" sz="2400" dirty="0" err="1" smtClean="0"/>
              <a:t>einen</a:t>
            </a:r>
            <a:r>
              <a:rPr lang="en-GB" sz="2400" dirty="0" smtClean="0"/>
              <a:t> Atlas</a:t>
            </a:r>
            <a:r>
              <a:rPr lang="en-GB" sz="2400" dirty="0" smtClean="0"/>
              <a:t>.</a:t>
            </a:r>
          </a:p>
          <a:p>
            <a:endParaRPr lang="en-GB" sz="2400" dirty="0" smtClean="0"/>
          </a:p>
          <a:p>
            <a:pPr>
              <a:buFontTx/>
              <a:buChar char="-"/>
            </a:pPr>
            <a:r>
              <a:rPr lang="de-DE" sz="2400" dirty="0" smtClean="0"/>
              <a:t>Ich </a:t>
            </a:r>
            <a:r>
              <a:rPr lang="de-DE" sz="2400" dirty="0" smtClean="0"/>
              <a:t>finde die Klasse super</a:t>
            </a:r>
            <a:r>
              <a:rPr lang="de-DE" sz="2400" dirty="0" smtClean="0"/>
              <a:t>.</a:t>
            </a:r>
          </a:p>
          <a:p>
            <a:pPr>
              <a:buFontTx/>
              <a:buChar char="-"/>
            </a:pPr>
            <a:endParaRPr lang="de-DE" sz="2400" dirty="0" smtClean="0"/>
          </a:p>
          <a:p>
            <a:pPr>
              <a:buFontTx/>
              <a:buChar char="-"/>
            </a:pPr>
            <a:r>
              <a:rPr lang="de-DE" sz="2400" dirty="0" smtClean="0"/>
              <a:t>Ja</a:t>
            </a:r>
            <a:r>
              <a:rPr lang="de-DE" sz="2400" dirty="0" smtClean="0"/>
              <a:t>, ich mache eine AG</a:t>
            </a:r>
            <a:r>
              <a:rPr lang="de-DE" sz="2400" dirty="0" smtClean="0"/>
              <a:t>.</a:t>
            </a:r>
          </a:p>
          <a:p>
            <a:pPr>
              <a:buFontTx/>
              <a:buChar char="-"/>
            </a:pPr>
            <a:endParaRPr lang="de-DE" sz="2400" dirty="0" smtClean="0"/>
          </a:p>
          <a:p>
            <a:pPr>
              <a:buFontTx/>
              <a:buChar char="-"/>
            </a:pPr>
            <a:r>
              <a:rPr lang="de-DE" sz="2400" dirty="0" smtClean="0"/>
              <a:t>Nein</a:t>
            </a:r>
            <a:r>
              <a:rPr lang="de-DE" sz="2400" dirty="0" smtClean="0"/>
              <a:t>, ich mache die Theater-AG</a:t>
            </a:r>
            <a:r>
              <a:rPr lang="de-DE" sz="2400" dirty="0" smtClean="0"/>
              <a:t>.</a:t>
            </a:r>
          </a:p>
          <a:p>
            <a:pPr>
              <a:buFontTx/>
              <a:buChar char="-"/>
            </a:pPr>
            <a:endParaRPr lang="de-DE" sz="2400" dirty="0" smtClean="0"/>
          </a:p>
          <a:p>
            <a:pPr>
              <a:buFontTx/>
              <a:buChar char="-"/>
            </a:pPr>
            <a:r>
              <a:rPr lang="de-DE" sz="2400" dirty="0" smtClean="0"/>
              <a:t>Ja</a:t>
            </a:r>
            <a:r>
              <a:rPr lang="de-DE" sz="2400" dirty="0" smtClean="0"/>
              <a:t>, ich finde den Lehrer sehr nett</a:t>
            </a:r>
            <a:r>
              <a:rPr lang="de-DE" sz="2400" dirty="0" smtClean="0"/>
              <a:t>.</a:t>
            </a:r>
          </a:p>
          <a:p>
            <a:pPr>
              <a:buFontTx/>
              <a:buChar char="-"/>
            </a:pPr>
            <a:endParaRPr lang="de-DE" sz="2400" dirty="0" smtClean="0"/>
          </a:p>
          <a:p>
            <a:r>
              <a:rPr lang="en-GB" sz="2400" dirty="0" smtClean="0"/>
              <a:t>- Am </a:t>
            </a:r>
            <a:r>
              <a:rPr lang="en-GB" sz="2400" dirty="0" err="1" smtClean="0"/>
              <a:t>Dienstag</a:t>
            </a:r>
            <a:r>
              <a:rPr lang="en-GB" sz="2400" dirty="0" smtClean="0"/>
              <a:t>.</a:t>
            </a:r>
          </a:p>
        </p:txBody>
      </p:sp>
      <p:sp>
        <p:nvSpPr>
          <p:cNvPr id="3" name="2 - TextBox"/>
          <p:cNvSpPr txBox="1"/>
          <p:nvPr/>
        </p:nvSpPr>
        <p:spPr>
          <a:xfrm>
            <a:off x="539552" y="476672"/>
            <a:ext cx="3528392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Andreas? </a:t>
            </a:r>
          </a:p>
          <a:p>
            <a:r>
              <a:rPr lang="en-US" sz="2800" dirty="0" smtClean="0"/>
              <a:t>Was </a:t>
            </a:r>
            <a:r>
              <a:rPr lang="en-US" sz="2800" dirty="0" err="1" smtClean="0"/>
              <a:t>sagt</a:t>
            </a:r>
            <a:r>
              <a:rPr lang="en-US" sz="2800" dirty="0" smtClean="0"/>
              <a:t> Andreas?</a:t>
            </a:r>
          </a:p>
          <a:p>
            <a:endParaRPr lang="en-US" sz="2800" dirty="0" smtClean="0"/>
          </a:p>
          <a:p>
            <a:r>
              <a:rPr lang="en-US" sz="2800" dirty="0" err="1" smtClean="0"/>
              <a:t>Er</a:t>
            </a:r>
            <a:r>
              <a:rPr lang="en-US" sz="2800" dirty="0" smtClean="0"/>
              <a:t>  </a:t>
            </a:r>
            <a:r>
              <a:rPr lang="en-US" sz="2800" dirty="0" err="1" smtClean="0"/>
              <a:t>stellt</a:t>
            </a:r>
            <a:r>
              <a:rPr lang="en-US" sz="2800" dirty="0" smtClean="0"/>
              <a:t> </a:t>
            </a:r>
            <a:r>
              <a:rPr lang="en-US" sz="2800" dirty="0" err="1" smtClean="0"/>
              <a:t>Fragen</a:t>
            </a:r>
            <a:r>
              <a:rPr lang="en-US" sz="2800" dirty="0" smtClean="0"/>
              <a:t>. </a:t>
            </a:r>
          </a:p>
          <a:p>
            <a:r>
              <a:rPr lang="en-US" sz="2800" dirty="0" smtClean="0"/>
              <a:t>Was </a:t>
            </a:r>
            <a:r>
              <a:rPr lang="en-US" sz="2800" dirty="0" err="1" smtClean="0"/>
              <a:t>fragt</a:t>
            </a:r>
            <a:r>
              <a:rPr lang="en-US" sz="2800" dirty="0" smtClean="0"/>
              <a:t> </a:t>
            </a:r>
            <a:r>
              <a:rPr lang="en-US" sz="2800" dirty="0" err="1" smtClean="0"/>
              <a:t>er</a:t>
            </a:r>
            <a:r>
              <a:rPr lang="en-US" sz="2800" dirty="0" smtClean="0"/>
              <a:t>?</a:t>
            </a:r>
          </a:p>
          <a:p>
            <a:endParaRPr lang="en-US" sz="2800" dirty="0" smtClean="0"/>
          </a:p>
          <a:p>
            <a:r>
              <a:rPr lang="en-US" sz="2800" dirty="0" smtClean="0"/>
              <a:t>M</a:t>
            </a:r>
            <a:r>
              <a:rPr lang="de-DE" sz="2800" dirty="0" err="1" smtClean="0"/>
              <a:t>ögliche</a:t>
            </a:r>
            <a:r>
              <a:rPr lang="de-DE" sz="2800" dirty="0" smtClean="0"/>
              <a:t> Fragen:</a:t>
            </a:r>
            <a:endParaRPr lang="el-GR" sz="2800" dirty="0"/>
          </a:p>
        </p:txBody>
      </p:sp>
      <p:sp>
        <p:nvSpPr>
          <p:cNvPr id="4" name="3 - Ορθογώνιο"/>
          <p:cNvSpPr/>
          <p:nvPr/>
        </p:nvSpPr>
        <p:spPr>
          <a:xfrm>
            <a:off x="5004048" y="260649"/>
            <a:ext cx="259228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200" dirty="0" smtClean="0"/>
              <a:t>Carmen: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23528" y="3717032"/>
            <a:ext cx="3555633" cy="31409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6 - Ορθογώνιο"/>
          <p:cNvSpPr/>
          <p:nvPr/>
        </p:nvSpPr>
        <p:spPr>
          <a:xfrm>
            <a:off x="6300192" y="0"/>
            <a:ext cx="230425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 smtClean="0"/>
              <a:t>(HIT 1, SEITE  92)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8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9138" y="1419225"/>
            <a:ext cx="7705725" cy="4019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7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9138" y="1419225"/>
            <a:ext cx="7705725" cy="4019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9138" y="1419225"/>
            <a:ext cx="7705725" cy="4019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6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9138" y="1419225"/>
            <a:ext cx="7705725" cy="4019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1 - TextBox"/>
          <p:cNvSpPr txBox="1"/>
          <p:nvPr/>
        </p:nvSpPr>
        <p:spPr>
          <a:xfrm>
            <a:off x="4716016" y="764704"/>
            <a:ext cx="3888432" cy="6058020"/>
          </a:xfrm>
          <a:prstGeom prst="rect">
            <a:avLst/>
          </a:prstGeom>
          <a:noFill/>
        </p:spPr>
        <p:txBody>
          <a:bodyPr wrap="square" tIns="396000" rtlCol="0">
            <a:spAutoFit/>
          </a:bodyPr>
          <a:lstStyle/>
          <a:p>
            <a:r>
              <a:rPr lang="de-DE" sz="2400" dirty="0" smtClean="0"/>
              <a:t>- </a:t>
            </a:r>
            <a:r>
              <a:rPr lang="de-DE" sz="2400" dirty="0" smtClean="0"/>
              <a:t>Nein, ich brauche kein Wörterbuch</a:t>
            </a:r>
            <a:r>
              <a:rPr lang="de-DE" sz="2400" dirty="0" smtClean="0"/>
              <a:t>, </a:t>
            </a:r>
            <a:r>
              <a:rPr lang="en-GB" sz="2400" dirty="0" err="1" smtClean="0"/>
              <a:t>ich</a:t>
            </a:r>
            <a:r>
              <a:rPr lang="en-GB" sz="2400" dirty="0" smtClean="0"/>
              <a:t> </a:t>
            </a:r>
            <a:r>
              <a:rPr lang="en-GB" sz="2400" dirty="0" err="1" smtClean="0"/>
              <a:t>brauche</a:t>
            </a:r>
            <a:r>
              <a:rPr lang="en-GB" sz="2400" dirty="0" smtClean="0"/>
              <a:t> </a:t>
            </a:r>
            <a:r>
              <a:rPr lang="en-GB" sz="2400" dirty="0" err="1" smtClean="0"/>
              <a:t>einen</a:t>
            </a:r>
            <a:r>
              <a:rPr lang="en-GB" sz="2400" dirty="0" smtClean="0"/>
              <a:t> Atlas</a:t>
            </a:r>
            <a:r>
              <a:rPr lang="en-GB" sz="2400" dirty="0" smtClean="0"/>
              <a:t>.</a:t>
            </a:r>
          </a:p>
          <a:p>
            <a:endParaRPr lang="en-GB" sz="2400" dirty="0" smtClean="0"/>
          </a:p>
          <a:p>
            <a:pPr>
              <a:buFontTx/>
              <a:buChar char="-"/>
            </a:pPr>
            <a:r>
              <a:rPr lang="de-DE" sz="2400" dirty="0" smtClean="0"/>
              <a:t>Ich </a:t>
            </a:r>
            <a:r>
              <a:rPr lang="de-DE" sz="2400" dirty="0" smtClean="0"/>
              <a:t>finde die Klasse super</a:t>
            </a:r>
            <a:r>
              <a:rPr lang="de-DE" sz="2400" dirty="0" smtClean="0"/>
              <a:t>.</a:t>
            </a:r>
          </a:p>
          <a:p>
            <a:pPr>
              <a:buFontTx/>
              <a:buChar char="-"/>
            </a:pPr>
            <a:endParaRPr lang="de-DE" sz="2400" dirty="0" smtClean="0"/>
          </a:p>
          <a:p>
            <a:pPr>
              <a:buFontTx/>
              <a:buChar char="-"/>
            </a:pPr>
            <a:r>
              <a:rPr lang="de-DE" sz="2400" dirty="0" smtClean="0"/>
              <a:t>Ja</a:t>
            </a:r>
            <a:r>
              <a:rPr lang="de-DE" sz="2400" dirty="0" smtClean="0"/>
              <a:t>, ich mache eine AG</a:t>
            </a:r>
            <a:r>
              <a:rPr lang="de-DE" sz="2400" dirty="0" smtClean="0"/>
              <a:t>.</a:t>
            </a:r>
          </a:p>
          <a:p>
            <a:pPr>
              <a:buFontTx/>
              <a:buChar char="-"/>
            </a:pPr>
            <a:endParaRPr lang="de-DE" sz="2400" dirty="0" smtClean="0"/>
          </a:p>
          <a:p>
            <a:pPr>
              <a:buFontTx/>
              <a:buChar char="-"/>
            </a:pPr>
            <a:r>
              <a:rPr lang="de-DE" sz="2400" dirty="0" smtClean="0"/>
              <a:t>Nein</a:t>
            </a:r>
            <a:r>
              <a:rPr lang="de-DE" sz="2400" dirty="0" smtClean="0"/>
              <a:t>, ich mache die Theater-AG</a:t>
            </a:r>
            <a:r>
              <a:rPr lang="de-DE" sz="2400" dirty="0" smtClean="0"/>
              <a:t>.</a:t>
            </a:r>
          </a:p>
          <a:p>
            <a:pPr>
              <a:buFontTx/>
              <a:buChar char="-"/>
            </a:pPr>
            <a:endParaRPr lang="de-DE" sz="2400" dirty="0" smtClean="0"/>
          </a:p>
          <a:p>
            <a:pPr>
              <a:buFontTx/>
              <a:buChar char="-"/>
            </a:pPr>
            <a:r>
              <a:rPr lang="de-DE" sz="2400" dirty="0" smtClean="0"/>
              <a:t>Ja</a:t>
            </a:r>
            <a:r>
              <a:rPr lang="de-DE" sz="2400" dirty="0" smtClean="0"/>
              <a:t>, ich finde den Lehrer sehr nett</a:t>
            </a:r>
            <a:r>
              <a:rPr lang="de-DE" sz="2400" dirty="0" smtClean="0"/>
              <a:t>.</a:t>
            </a:r>
          </a:p>
          <a:p>
            <a:pPr>
              <a:buFontTx/>
              <a:buChar char="-"/>
            </a:pPr>
            <a:endParaRPr lang="de-DE" sz="2400" dirty="0" smtClean="0"/>
          </a:p>
          <a:p>
            <a:r>
              <a:rPr lang="en-GB" sz="2400" dirty="0" smtClean="0"/>
              <a:t>- Am </a:t>
            </a:r>
            <a:r>
              <a:rPr lang="en-GB" sz="2400" dirty="0" err="1" smtClean="0"/>
              <a:t>Dienstag</a:t>
            </a:r>
            <a:r>
              <a:rPr lang="en-GB" sz="2400" dirty="0" smtClean="0"/>
              <a:t>.</a:t>
            </a:r>
          </a:p>
        </p:txBody>
      </p:sp>
      <p:sp>
        <p:nvSpPr>
          <p:cNvPr id="4" name="3 - Ορθογώνιο"/>
          <p:cNvSpPr/>
          <p:nvPr/>
        </p:nvSpPr>
        <p:spPr>
          <a:xfrm>
            <a:off x="5004048" y="260649"/>
            <a:ext cx="259228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200" dirty="0" smtClean="0"/>
              <a:t>Carmen:</a:t>
            </a:r>
          </a:p>
        </p:txBody>
      </p:sp>
      <p:sp>
        <p:nvSpPr>
          <p:cNvPr id="5" name="4 - Ελεύθερη σχεδίαση"/>
          <p:cNvSpPr/>
          <p:nvPr/>
        </p:nvSpPr>
        <p:spPr>
          <a:xfrm flipV="1">
            <a:off x="6156176" y="1484784"/>
            <a:ext cx="1184223" cy="72008"/>
          </a:xfrm>
          <a:custGeom>
            <a:avLst/>
            <a:gdLst>
              <a:gd name="connsiteX0" fmla="*/ 0 w 1184223"/>
              <a:gd name="connsiteY0" fmla="*/ 0 h 0"/>
              <a:gd name="connsiteX1" fmla="*/ 1154243 w 1184223"/>
              <a:gd name="connsiteY1" fmla="*/ 0 h 0"/>
              <a:gd name="connsiteX2" fmla="*/ 1184223 w 1184223"/>
              <a:gd name="connsiteY2" fmla="*/ 0 h 0"/>
              <a:gd name="connsiteX3" fmla="*/ 179882 w 1184223"/>
              <a:gd name="connsiteY3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84223">
                <a:moveTo>
                  <a:pt x="0" y="0"/>
                </a:moveTo>
                <a:lnTo>
                  <a:pt x="1154243" y="0"/>
                </a:lnTo>
                <a:lnTo>
                  <a:pt x="1184223" y="0"/>
                </a:lnTo>
                <a:lnTo>
                  <a:pt x="179882" y="0"/>
                </a:ln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6" name="5 - TextBox"/>
          <p:cNvSpPr txBox="1"/>
          <p:nvPr/>
        </p:nvSpPr>
        <p:spPr>
          <a:xfrm>
            <a:off x="755576" y="404664"/>
            <a:ext cx="3312368" cy="3539430"/>
          </a:xfrm>
          <a:prstGeom prst="rect">
            <a:avLst/>
          </a:prstGeom>
          <a:noFill/>
          <a:ln w="28575">
            <a:solidFill>
              <a:schemeClr val="accent3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de-DE" sz="2800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Carmen, was suchst du? </a:t>
            </a:r>
            <a:r>
              <a:rPr lang="de-DE" sz="2800" u="sng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Brauchst du ein Wörterbuch?</a:t>
            </a:r>
            <a:endParaRPr lang="el-GR" sz="2800" u="sng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23529" y="3861048"/>
            <a:ext cx="2952328" cy="259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7 - Στρογγυλεμένο ορθογώνιο"/>
          <p:cNvSpPr/>
          <p:nvPr/>
        </p:nvSpPr>
        <p:spPr>
          <a:xfrm>
            <a:off x="4716016" y="941231"/>
            <a:ext cx="3384376" cy="1363013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828000" tIns="900000" rIns="540000" rtlCol="0" anchor="ctr">
            <a:spAutoFit/>
          </a:bodyPr>
          <a:lstStyle/>
          <a:p>
            <a:pPr algn="ctr"/>
            <a:endParaRPr lang="el-GR"/>
          </a:p>
        </p:txBody>
      </p:sp>
      <p:cxnSp>
        <p:nvCxnSpPr>
          <p:cNvPr id="10" name="9 - Ευθεία γραμμή σύνδεσης"/>
          <p:cNvCxnSpPr/>
          <p:nvPr/>
        </p:nvCxnSpPr>
        <p:spPr>
          <a:xfrm>
            <a:off x="4860032" y="1484784"/>
            <a:ext cx="79208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11 - TextBox"/>
          <p:cNvSpPr txBox="1"/>
          <p:nvPr/>
        </p:nvSpPr>
        <p:spPr>
          <a:xfrm>
            <a:off x="755576" y="404664"/>
            <a:ext cx="331236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600" dirty="0" smtClean="0"/>
              <a:t>Ah, Ja-Nein Frage!!!</a:t>
            </a:r>
            <a:endParaRPr lang="el-GR" sz="3600" dirty="0"/>
          </a:p>
        </p:txBody>
      </p:sp>
      <p:sp>
        <p:nvSpPr>
          <p:cNvPr id="13" name="12 - TextBox"/>
          <p:cNvSpPr txBox="1"/>
          <p:nvPr/>
        </p:nvSpPr>
        <p:spPr>
          <a:xfrm>
            <a:off x="323528" y="1700808"/>
            <a:ext cx="35283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 smtClean="0"/>
              <a:t>Mögliche Frage??</a:t>
            </a:r>
            <a:endParaRPr lang="el-GR" sz="2800" dirty="0"/>
          </a:p>
        </p:txBody>
      </p:sp>
      <p:sp>
        <p:nvSpPr>
          <p:cNvPr id="15" name="14 - Ορθογώνιο"/>
          <p:cNvSpPr/>
          <p:nvPr/>
        </p:nvSpPr>
        <p:spPr>
          <a:xfrm>
            <a:off x="6300192" y="0"/>
            <a:ext cx="230425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 smtClean="0"/>
              <a:t>(HIT 1, SEITE  92)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51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2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8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66" dur="2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8" grpId="0" animBg="1"/>
      <p:bldP spid="12" grpId="0"/>
      <p:bldP spid="12" grpId="1"/>
      <p:bldP spid="13" grpId="0" build="allAtOnce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9138" y="1419225"/>
            <a:ext cx="7705725" cy="4019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1 - TextBox"/>
          <p:cNvSpPr txBox="1"/>
          <p:nvPr/>
        </p:nvSpPr>
        <p:spPr>
          <a:xfrm>
            <a:off x="4716016" y="764704"/>
            <a:ext cx="3888432" cy="6058020"/>
          </a:xfrm>
          <a:prstGeom prst="rect">
            <a:avLst/>
          </a:prstGeom>
          <a:noFill/>
        </p:spPr>
        <p:txBody>
          <a:bodyPr wrap="square" tIns="396000" rtlCol="0">
            <a:spAutoFit/>
          </a:bodyPr>
          <a:lstStyle/>
          <a:p>
            <a:r>
              <a:rPr lang="de-DE" sz="2400" dirty="0" smtClean="0"/>
              <a:t>- </a:t>
            </a:r>
            <a:r>
              <a:rPr lang="de-DE" sz="2400" dirty="0" smtClean="0"/>
              <a:t>Nein, ich brauche kein Wörterbuch</a:t>
            </a:r>
            <a:r>
              <a:rPr lang="de-DE" sz="2400" dirty="0" smtClean="0"/>
              <a:t>, </a:t>
            </a:r>
            <a:r>
              <a:rPr lang="en-GB" sz="2400" dirty="0" err="1" smtClean="0"/>
              <a:t>ich</a:t>
            </a:r>
            <a:r>
              <a:rPr lang="en-GB" sz="2400" dirty="0" smtClean="0"/>
              <a:t> </a:t>
            </a:r>
            <a:r>
              <a:rPr lang="en-GB" sz="2400" dirty="0" err="1" smtClean="0"/>
              <a:t>brauche</a:t>
            </a:r>
            <a:r>
              <a:rPr lang="en-GB" sz="2400" dirty="0" smtClean="0"/>
              <a:t> </a:t>
            </a:r>
            <a:r>
              <a:rPr lang="en-GB" sz="2400" dirty="0" err="1" smtClean="0"/>
              <a:t>einen</a:t>
            </a:r>
            <a:r>
              <a:rPr lang="en-GB" sz="2400" dirty="0" smtClean="0"/>
              <a:t> Atlas</a:t>
            </a:r>
            <a:r>
              <a:rPr lang="en-GB" sz="2400" dirty="0" smtClean="0"/>
              <a:t>.</a:t>
            </a:r>
          </a:p>
          <a:p>
            <a:endParaRPr lang="en-GB" sz="2400" dirty="0" smtClean="0"/>
          </a:p>
          <a:p>
            <a:pPr>
              <a:buFontTx/>
              <a:buChar char="-"/>
            </a:pPr>
            <a:r>
              <a:rPr lang="de-DE" sz="2400" dirty="0" smtClean="0"/>
              <a:t>Ich </a:t>
            </a:r>
            <a:r>
              <a:rPr lang="de-DE" sz="2400" dirty="0" smtClean="0"/>
              <a:t>finde die Klasse super</a:t>
            </a:r>
            <a:r>
              <a:rPr lang="de-DE" sz="2400" dirty="0" smtClean="0"/>
              <a:t>.</a:t>
            </a:r>
          </a:p>
          <a:p>
            <a:pPr>
              <a:buFontTx/>
              <a:buChar char="-"/>
            </a:pPr>
            <a:endParaRPr lang="de-DE" sz="2400" dirty="0" smtClean="0"/>
          </a:p>
          <a:p>
            <a:pPr>
              <a:buFontTx/>
              <a:buChar char="-"/>
            </a:pPr>
            <a:r>
              <a:rPr lang="de-DE" sz="2400" dirty="0" smtClean="0"/>
              <a:t>Ja</a:t>
            </a:r>
            <a:r>
              <a:rPr lang="de-DE" sz="2400" dirty="0" smtClean="0"/>
              <a:t>, ich mache eine AG</a:t>
            </a:r>
            <a:r>
              <a:rPr lang="de-DE" sz="2400" dirty="0" smtClean="0"/>
              <a:t>.</a:t>
            </a:r>
          </a:p>
          <a:p>
            <a:pPr>
              <a:buFontTx/>
              <a:buChar char="-"/>
            </a:pPr>
            <a:endParaRPr lang="de-DE" sz="2400" dirty="0" smtClean="0"/>
          </a:p>
          <a:p>
            <a:pPr>
              <a:buFontTx/>
              <a:buChar char="-"/>
            </a:pPr>
            <a:r>
              <a:rPr lang="de-DE" sz="2400" dirty="0" smtClean="0"/>
              <a:t>Nein</a:t>
            </a:r>
            <a:r>
              <a:rPr lang="de-DE" sz="2400" dirty="0" smtClean="0"/>
              <a:t>, ich mache die Theater-AG</a:t>
            </a:r>
            <a:r>
              <a:rPr lang="de-DE" sz="2400" dirty="0" smtClean="0"/>
              <a:t>.</a:t>
            </a:r>
          </a:p>
          <a:p>
            <a:pPr>
              <a:buFontTx/>
              <a:buChar char="-"/>
            </a:pPr>
            <a:endParaRPr lang="de-DE" sz="2400" dirty="0" smtClean="0"/>
          </a:p>
          <a:p>
            <a:pPr>
              <a:buFontTx/>
              <a:buChar char="-"/>
            </a:pPr>
            <a:r>
              <a:rPr lang="de-DE" sz="2400" dirty="0" smtClean="0"/>
              <a:t>Ja</a:t>
            </a:r>
            <a:r>
              <a:rPr lang="de-DE" sz="2400" dirty="0" smtClean="0"/>
              <a:t>, ich finde den Lehrer sehr nett</a:t>
            </a:r>
            <a:r>
              <a:rPr lang="de-DE" sz="2400" dirty="0" smtClean="0"/>
              <a:t>.</a:t>
            </a:r>
          </a:p>
          <a:p>
            <a:pPr>
              <a:buFontTx/>
              <a:buChar char="-"/>
            </a:pPr>
            <a:endParaRPr lang="de-DE" sz="2400" dirty="0" smtClean="0"/>
          </a:p>
          <a:p>
            <a:r>
              <a:rPr lang="en-GB" sz="2400" dirty="0" smtClean="0"/>
              <a:t>- Am </a:t>
            </a:r>
            <a:r>
              <a:rPr lang="en-GB" sz="2400" dirty="0" err="1" smtClean="0"/>
              <a:t>Dienstag</a:t>
            </a:r>
            <a:r>
              <a:rPr lang="en-GB" sz="2400" dirty="0" smtClean="0"/>
              <a:t>.</a:t>
            </a:r>
          </a:p>
        </p:txBody>
      </p:sp>
      <p:sp>
        <p:nvSpPr>
          <p:cNvPr id="4" name="3 - Ορθογώνιο"/>
          <p:cNvSpPr/>
          <p:nvPr/>
        </p:nvSpPr>
        <p:spPr>
          <a:xfrm>
            <a:off x="5004048" y="260649"/>
            <a:ext cx="259228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200" dirty="0" smtClean="0"/>
              <a:t>Carmen:</a:t>
            </a:r>
          </a:p>
        </p:txBody>
      </p:sp>
      <p:sp>
        <p:nvSpPr>
          <p:cNvPr id="6" name="5 - TextBox"/>
          <p:cNvSpPr txBox="1"/>
          <p:nvPr/>
        </p:nvSpPr>
        <p:spPr>
          <a:xfrm>
            <a:off x="755576" y="692696"/>
            <a:ext cx="3312368" cy="1815882"/>
          </a:xfrm>
          <a:prstGeom prst="rect">
            <a:avLst/>
          </a:prstGeom>
          <a:noFill/>
          <a:ln>
            <a:solidFill>
              <a:schemeClr val="accent1">
                <a:lumMod val="75000"/>
                <a:alpha val="86000"/>
              </a:schemeClr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de-DE" sz="2800" dirty="0" smtClean="0"/>
              <a:t>Wie findest du unsere Klasse?</a:t>
            </a:r>
            <a:endParaRPr lang="el-GR" sz="2800" u="sng" dirty="0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23529" y="3861048"/>
            <a:ext cx="2952328" cy="259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7 - Στρογγυλεμένο ορθογώνιο"/>
          <p:cNvSpPr/>
          <p:nvPr/>
        </p:nvSpPr>
        <p:spPr>
          <a:xfrm>
            <a:off x="4716016" y="2263847"/>
            <a:ext cx="3888432" cy="918867"/>
          </a:xfrm>
          <a:prstGeom prst="roundRect">
            <a:avLst>
              <a:gd name="adj" fmla="val 23266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828000" tIns="468000" rIns="540000" rtlCol="0" anchor="ctr">
            <a:spAutoFit/>
          </a:bodyPr>
          <a:lstStyle/>
          <a:p>
            <a:pPr algn="ctr"/>
            <a:endParaRPr lang="el-GR"/>
          </a:p>
        </p:txBody>
      </p:sp>
      <p:sp>
        <p:nvSpPr>
          <p:cNvPr id="12" name="11 - TextBox"/>
          <p:cNvSpPr txBox="1"/>
          <p:nvPr/>
        </p:nvSpPr>
        <p:spPr>
          <a:xfrm>
            <a:off x="755576" y="404664"/>
            <a:ext cx="33123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600" dirty="0" smtClean="0"/>
              <a:t>Ah, W-Frage!!</a:t>
            </a:r>
            <a:endParaRPr lang="el-GR" sz="3600" dirty="0"/>
          </a:p>
        </p:txBody>
      </p:sp>
      <p:sp>
        <p:nvSpPr>
          <p:cNvPr id="13" name="12 - TextBox"/>
          <p:cNvSpPr txBox="1"/>
          <p:nvPr/>
        </p:nvSpPr>
        <p:spPr>
          <a:xfrm>
            <a:off x="323528" y="2276872"/>
            <a:ext cx="35283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 smtClean="0"/>
              <a:t>Mögliche Frage??</a:t>
            </a:r>
            <a:endParaRPr lang="el-GR" sz="2800" dirty="0"/>
          </a:p>
        </p:txBody>
      </p:sp>
      <p:cxnSp>
        <p:nvCxnSpPr>
          <p:cNvPr id="15" name="14 - Ευθύγραμμο βέλος σύνδεσης"/>
          <p:cNvCxnSpPr/>
          <p:nvPr/>
        </p:nvCxnSpPr>
        <p:spPr>
          <a:xfrm>
            <a:off x="3923928" y="1124744"/>
            <a:ext cx="864096" cy="1656184"/>
          </a:xfrm>
          <a:prstGeom prst="straightConnector1">
            <a:avLst/>
          </a:prstGeom>
          <a:ln w="76200" cmpd="sng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16 - Ευθεία γραμμή σύνδεσης"/>
          <p:cNvCxnSpPr/>
          <p:nvPr/>
        </p:nvCxnSpPr>
        <p:spPr>
          <a:xfrm>
            <a:off x="7524328" y="3068960"/>
            <a:ext cx="1080120" cy="0"/>
          </a:xfrm>
          <a:prstGeom prst="line">
            <a:avLst/>
          </a:prstGeom>
          <a:ln w="508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17 - TextBox"/>
          <p:cNvSpPr txBox="1"/>
          <p:nvPr/>
        </p:nvSpPr>
        <p:spPr>
          <a:xfrm>
            <a:off x="827584" y="1700808"/>
            <a:ext cx="23042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200" dirty="0" smtClean="0"/>
              <a:t>WIE??</a:t>
            </a:r>
            <a:endParaRPr lang="el-GR" sz="3200" dirty="0"/>
          </a:p>
        </p:txBody>
      </p:sp>
      <p:cxnSp>
        <p:nvCxnSpPr>
          <p:cNvPr id="20" name="19 - Ευθεία γραμμή σύνδεσης"/>
          <p:cNvCxnSpPr/>
          <p:nvPr/>
        </p:nvCxnSpPr>
        <p:spPr>
          <a:xfrm>
            <a:off x="971600" y="2276872"/>
            <a:ext cx="936104" cy="0"/>
          </a:xfrm>
          <a:prstGeom prst="line">
            <a:avLst/>
          </a:prstGeom>
          <a:ln w="539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21 - TextBox"/>
          <p:cNvSpPr txBox="1"/>
          <p:nvPr/>
        </p:nvSpPr>
        <p:spPr>
          <a:xfrm>
            <a:off x="1187624" y="3356992"/>
            <a:ext cx="18722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oder: die-deine</a:t>
            </a:r>
            <a:endParaRPr lang="el-GR" dirty="0"/>
          </a:p>
        </p:txBody>
      </p:sp>
      <p:sp>
        <p:nvSpPr>
          <p:cNvPr id="24" name="23 - Ορθογώνιο"/>
          <p:cNvSpPr/>
          <p:nvPr/>
        </p:nvSpPr>
        <p:spPr>
          <a:xfrm>
            <a:off x="6300192" y="0"/>
            <a:ext cx="230425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 smtClean="0"/>
              <a:t>(HIT 1, SEITE  92)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51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71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76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2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8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86" dur="2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  <p:bldP spid="12" grpId="0"/>
      <p:bldP spid="12" grpId="1"/>
      <p:bldP spid="13" grpId="0" build="allAtOnce"/>
      <p:bldP spid="18" grpId="0"/>
      <p:bldP spid="18" grpId="1"/>
      <p:bldP spid="2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TextBox"/>
          <p:cNvSpPr txBox="1"/>
          <p:nvPr/>
        </p:nvSpPr>
        <p:spPr>
          <a:xfrm>
            <a:off x="4716016" y="836712"/>
            <a:ext cx="388843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/>
              <a:t>- </a:t>
            </a:r>
            <a:r>
              <a:rPr lang="de-DE" sz="2400" dirty="0" smtClean="0"/>
              <a:t>Nein, ich brauche kein Wörterbuch</a:t>
            </a:r>
            <a:r>
              <a:rPr lang="de-DE" sz="2400" dirty="0" smtClean="0"/>
              <a:t>, </a:t>
            </a:r>
            <a:r>
              <a:rPr lang="en-GB" sz="2400" dirty="0" err="1" smtClean="0"/>
              <a:t>ich</a:t>
            </a:r>
            <a:r>
              <a:rPr lang="en-GB" sz="2400" dirty="0" smtClean="0"/>
              <a:t> </a:t>
            </a:r>
            <a:r>
              <a:rPr lang="en-GB" sz="2400" dirty="0" err="1" smtClean="0"/>
              <a:t>brauche</a:t>
            </a:r>
            <a:r>
              <a:rPr lang="en-GB" sz="2400" dirty="0" smtClean="0"/>
              <a:t> </a:t>
            </a:r>
            <a:r>
              <a:rPr lang="en-GB" sz="2400" dirty="0" err="1" smtClean="0"/>
              <a:t>einen</a:t>
            </a:r>
            <a:r>
              <a:rPr lang="en-GB" sz="2400" dirty="0" smtClean="0"/>
              <a:t> Atlas</a:t>
            </a:r>
            <a:r>
              <a:rPr lang="en-GB" sz="2400" dirty="0" smtClean="0"/>
              <a:t>.</a:t>
            </a:r>
          </a:p>
          <a:p>
            <a:endParaRPr lang="en-GB" sz="2400" dirty="0" smtClean="0"/>
          </a:p>
          <a:p>
            <a:pPr>
              <a:buFontTx/>
              <a:buChar char="-"/>
            </a:pPr>
            <a:r>
              <a:rPr lang="de-DE" sz="2400" dirty="0" smtClean="0"/>
              <a:t>Ich </a:t>
            </a:r>
            <a:r>
              <a:rPr lang="de-DE" sz="2400" dirty="0" smtClean="0"/>
              <a:t>finde die Klasse super</a:t>
            </a:r>
            <a:r>
              <a:rPr lang="de-DE" sz="2400" dirty="0" smtClean="0"/>
              <a:t>.</a:t>
            </a:r>
          </a:p>
          <a:p>
            <a:pPr>
              <a:buFontTx/>
              <a:buChar char="-"/>
            </a:pPr>
            <a:endParaRPr lang="de-DE" sz="2400" dirty="0" smtClean="0"/>
          </a:p>
          <a:p>
            <a:pPr>
              <a:buFontTx/>
              <a:buChar char="-"/>
            </a:pPr>
            <a:r>
              <a:rPr lang="de-DE" sz="2400" dirty="0" smtClean="0"/>
              <a:t>Ja</a:t>
            </a:r>
            <a:r>
              <a:rPr lang="de-DE" sz="2400" dirty="0" smtClean="0"/>
              <a:t>, ich mache eine AG</a:t>
            </a:r>
            <a:r>
              <a:rPr lang="de-DE" sz="2400" dirty="0" smtClean="0"/>
              <a:t>.</a:t>
            </a:r>
          </a:p>
          <a:p>
            <a:pPr>
              <a:buFontTx/>
              <a:buChar char="-"/>
            </a:pPr>
            <a:endParaRPr lang="de-DE" sz="2400" dirty="0" smtClean="0"/>
          </a:p>
          <a:p>
            <a:pPr>
              <a:buFontTx/>
              <a:buChar char="-"/>
            </a:pPr>
            <a:r>
              <a:rPr lang="de-DE" sz="2400" dirty="0" smtClean="0"/>
              <a:t>Nein</a:t>
            </a:r>
            <a:r>
              <a:rPr lang="de-DE" sz="2400" dirty="0" smtClean="0"/>
              <a:t>, ich mache die Theater-AG</a:t>
            </a:r>
            <a:r>
              <a:rPr lang="de-DE" sz="2400" dirty="0" smtClean="0"/>
              <a:t>.</a:t>
            </a:r>
          </a:p>
          <a:p>
            <a:pPr>
              <a:buFontTx/>
              <a:buChar char="-"/>
            </a:pPr>
            <a:endParaRPr lang="de-DE" sz="2400" dirty="0" smtClean="0"/>
          </a:p>
          <a:p>
            <a:pPr>
              <a:buFontTx/>
              <a:buChar char="-"/>
            </a:pPr>
            <a:r>
              <a:rPr lang="de-DE" sz="2400" dirty="0" smtClean="0"/>
              <a:t>Ja</a:t>
            </a:r>
            <a:r>
              <a:rPr lang="de-DE" sz="2400" dirty="0" smtClean="0"/>
              <a:t>, ich finde den Lehrer sehr nett</a:t>
            </a:r>
            <a:r>
              <a:rPr lang="de-DE" sz="2400" dirty="0" smtClean="0"/>
              <a:t>.</a:t>
            </a:r>
          </a:p>
          <a:p>
            <a:pPr>
              <a:buFontTx/>
              <a:buChar char="-"/>
            </a:pPr>
            <a:endParaRPr lang="de-DE" sz="2400" dirty="0" smtClean="0"/>
          </a:p>
          <a:p>
            <a:r>
              <a:rPr lang="en-GB" sz="2400" dirty="0" smtClean="0"/>
              <a:t>- Am </a:t>
            </a:r>
            <a:r>
              <a:rPr lang="en-GB" sz="2400" dirty="0" err="1" smtClean="0"/>
              <a:t>Dienstag</a:t>
            </a:r>
            <a:r>
              <a:rPr lang="en-GB" sz="2400" dirty="0" smtClean="0"/>
              <a:t>.</a:t>
            </a:r>
          </a:p>
        </p:txBody>
      </p:sp>
      <p:sp>
        <p:nvSpPr>
          <p:cNvPr id="4" name="3 - Ορθογώνιο"/>
          <p:cNvSpPr/>
          <p:nvPr/>
        </p:nvSpPr>
        <p:spPr>
          <a:xfrm>
            <a:off x="5004048" y="260649"/>
            <a:ext cx="259228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200" dirty="0" smtClean="0"/>
              <a:t>Carmen: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8" y="3717032"/>
            <a:ext cx="3555633" cy="31409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5 - Ορθογώνιο"/>
          <p:cNvSpPr/>
          <p:nvPr/>
        </p:nvSpPr>
        <p:spPr>
          <a:xfrm>
            <a:off x="4283968" y="2852936"/>
            <a:ext cx="4320480" cy="79208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cxnSp>
        <p:nvCxnSpPr>
          <p:cNvPr id="8" name="7 - Ευθύγραμμο βέλος σύνδεσης"/>
          <p:cNvCxnSpPr/>
          <p:nvPr/>
        </p:nvCxnSpPr>
        <p:spPr>
          <a:xfrm>
            <a:off x="4067944" y="2420888"/>
            <a:ext cx="648072" cy="648072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8 - TextBox"/>
          <p:cNvSpPr txBox="1"/>
          <p:nvPr/>
        </p:nvSpPr>
        <p:spPr>
          <a:xfrm>
            <a:off x="827584" y="1844824"/>
            <a:ext cx="3168352" cy="584775"/>
          </a:xfrm>
          <a:prstGeom prst="rect">
            <a:avLst/>
          </a:prstGeom>
          <a:noFill/>
          <a:ln>
            <a:solidFill>
              <a:schemeClr val="accent1">
                <a:shade val="70000"/>
                <a:satMod val="1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de-DE" sz="3200" dirty="0" smtClean="0"/>
              <a:t>Ja-Nein Frage</a:t>
            </a:r>
            <a:endParaRPr lang="el-GR" sz="3200" dirty="0"/>
          </a:p>
        </p:txBody>
      </p:sp>
      <p:cxnSp>
        <p:nvCxnSpPr>
          <p:cNvPr id="11" name="10 - Ευθεία γραμμή σύνδεσης"/>
          <p:cNvCxnSpPr/>
          <p:nvPr/>
        </p:nvCxnSpPr>
        <p:spPr>
          <a:xfrm>
            <a:off x="6804248" y="3429000"/>
            <a:ext cx="1296144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11 - TextBox"/>
          <p:cNvSpPr txBox="1"/>
          <p:nvPr/>
        </p:nvSpPr>
        <p:spPr>
          <a:xfrm>
            <a:off x="971600" y="2492896"/>
            <a:ext cx="20162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600" dirty="0" smtClean="0"/>
              <a:t>Was???</a:t>
            </a:r>
            <a:endParaRPr lang="el-GR" sz="3600" dirty="0"/>
          </a:p>
        </p:txBody>
      </p:sp>
      <p:cxnSp>
        <p:nvCxnSpPr>
          <p:cNvPr id="16" name="15 - Ευθεία γραμμή σύνδεσης"/>
          <p:cNvCxnSpPr/>
          <p:nvPr/>
        </p:nvCxnSpPr>
        <p:spPr>
          <a:xfrm>
            <a:off x="2771800" y="2996952"/>
            <a:ext cx="4104456" cy="2880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16 - TextBox"/>
          <p:cNvSpPr txBox="1"/>
          <p:nvPr/>
        </p:nvSpPr>
        <p:spPr>
          <a:xfrm>
            <a:off x="1259632" y="1916832"/>
            <a:ext cx="2808312" cy="1077218"/>
          </a:xfrm>
          <a:prstGeom prst="rect">
            <a:avLst/>
          </a:prstGeom>
          <a:noFill/>
          <a:ln>
            <a:solidFill>
              <a:schemeClr val="accent1">
                <a:shade val="70000"/>
                <a:satMod val="150000"/>
                <a:alpha val="92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de-DE" sz="3200" dirty="0" smtClean="0"/>
              <a:t>Machst du eine   AG?</a:t>
            </a:r>
            <a:endParaRPr lang="el-GR" sz="3200" dirty="0"/>
          </a:p>
        </p:txBody>
      </p:sp>
      <p:sp>
        <p:nvSpPr>
          <p:cNvPr id="19" name="18 - Ορθογώνιο"/>
          <p:cNvSpPr/>
          <p:nvPr/>
        </p:nvSpPr>
        <p:spPr>
          <a:xfrm>
            <a:off x="6300192" y="0"/>
            <a:ext cx="230425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 smtClean="0"/>
              <a:t>(HIT 1, SEITE  92)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1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8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7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9" grpId="0" animBg="1"/>
      <p:bldP spid="9" grpId="1" animBg="1"/>
      <p:bldP spid="12" grpId="0"/>
      <p:bldP spid="12" grpId="1"/>
      <p:bldP spid="1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TextBox"/>
          <p:cNvSpPr txBox="1"/>
          <p:nvPr/>
        </p:nvSpPr>
        <p:spPr>
          <a:xfrm>
            <a:off x="4716016" y="836712"/>
            <a:ext cx="388843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/>
              <a:t>- </a:t>
            </a:r>
            <a:r>
              <a:rPr lang="de-DE" sz="2400" dirty="0" smtClean="0"/>
              <a:t>Nein, ich brauche kein Wörterbuch</a:t>
            </a:r>
            <a:r>
              <a:rPr lang="de-DE" sz="2400" dirty="0" smtClean="0"/>
              <a:t>, </a:t>
            </a:r>
            <a:r>
              <a:rPr lang="en-GB" sz="2400" dirty="0" err="1" smtClean="0"/>
              <a:t>ich</a:t>
            </a:r>
            <a:r>
              <a:rPr lang="en-GB" sz="2400" dirty="0" smtClean="0"/>
              <a:t> </a:t>
            </a:r>
            <a:r>
              <a:rPr lang="en-GB" sz="2400" dirty="0" err="1" smtClean="0"/>
              <a:t>brauche</a:t>
            </a:r>
            <a:r>
              <a:rPr lang="en-GB" sz="2400" dirty="0" smtClean="0"/>
              <a:t> </a:t>
            </a:r>
            <a:r>
              <a:rPr lang="en-GB" sz="2400" dirty="0" err="1" smtClean="0"/>
              <a:t>einen</a:t>
            </a:r>
            <a:r>
              <a:rPr lang="en-GB" sz="2400" dirty="0" smtClean="0"/>
              <a:t> Atlas</a:t>
            </a:r>
            <a:r>
              <a:rPr lang="en-GB" sz="2400" dirty="0" smtClean="0"/>
              <a:t>.</a:t>
            </a:r>
          </a:p>
          <a:p>
            <a:endParaRPr lang="en-GB" sz="2400" dirty="0" smtClean="0"/>
          </a:p>
          <a:p>
            <a:pPr>
              <a:buFontTx/>
              <a:buChar char="-"/>
            </a:pPr>
            <a:r>
              <a:rPr lang="de-DE" sz="2400" dirty="0" smtClean="0"/>
              <a:t>Ich </a:t>
            </a:r>
            <a:r>
              <a:rPr lang="de-DE" sz="2400" dirty="0" smtClean="0"/>
              <a:t>finde die Klasse super</a:t>
            </a:r>
            <a:r>
              <a:rPr lang="de-DE" sz="2400" dirty="0" smtClean="0"/>
              <a:t>.</a:t>
            </a:r>
          </a:p>
          <a:p>
            <a:pPr>
              <a:buFontTx/>
              <a:buChar char="-"/>
            </a:pPr>
            <a:endParaRPr lang="de-DE" sz="2400" dirty="0" smtClean="0"/>
          </a:p>
          <a:p>
            <a:pPr>
              <a:buFontTx/>
              <a:buChar char="-"/>
            </a:pPr>
            <a:r>
              <a:rPr lang="de-DE" sz="2400" dirty="0" smtClean="0"/>
              <a:t>Ja</a:t>
            </a:r>
            <a:r>
              <a:rPr lang="de-DE" sz="2400" dirty="0" smtClean="0"/>
              <a:t>, ich mache eine AG</a:t>
            </a:r>
            <a:r>
              <a:rPr lang="de-DE" sz="2400" dirty="0" smtClean="0"/>
              <a:t>.</a:t>
            </a:r>
          </a:p>
          <a:p>
            <a:pPr>
              <a:buFontTx/>
              <a:buChar char="-"/>
            </a:pPr>
            <a:endParaRPr lang="de-DE" sz="2400" dirty="0" smtClean="0"/>
          </a:p>
          <a:p>
            <a:pPr>
              <a:buFontTx/>
              <a:buChar char="-"/>
            </a:pPr>
            <a:r>
              <a:rPr lang="de-DE" sz="2400" dirty="0" smtClean="0"/>
              <a:t>Nein</a:t>
            </a:r>
            <a:r>
              <a:rPr lang="de-DE" sz="2400" dirty="0" smtClean="0"/>
              <a:t>, ich mache die Theater-AG</a:t>
            </a:r>
            <a:r>
              <a:rPr lang="de-DE" sz="2400" dirty="0" smtClean="0"/>
              <a:t>.</a:t>
            </a:r>
          </a:p>
          <a:p>
            <a:pPr>
              <a:buFontTx/>
              <a:buChar char="-"/>
            </a:pPr>
            <a:endParaRPr lang="de-DE" sz="2400" dirty="0" smtClean="0"/>
          </a:p>
          <a:p>
            <a:pPr>
              <a:buFontTx/>
              <a:buChar char="-"/>
            </a:pPr>
            <a:r>
              <a:rPr lang="de-DE" sz="2400" dirty="0" smtClean="0"/>
              <a:t>Ja</a:t>
            </a:r>
            <a:r>
              <a:rPr lang="de-DE" sz="2400" dirty="0" smtClean="0"/>
              <a:t>, ich finde den Lehrer sehr nett</a:t>
            </a:r>
            <a:r>
              <a:rPr lang="de-DE" sz="2400" dirty="0" smtClean="0"/>
              <a:t>.</a:t>
            </a:r>
          </a:p>
          <a:p>
            <a:pPr>
              <a:buFontTx/>
              <a:buChar char="-"/>
            </a:pPr>
            <a:endParaRPr lang="de-DE" sz="2400" dirty="0" smtClean="0"/>
          </a:p>
          <a:p>
            <a:r>
              <a:rPr lang="en-GB" sz="2400" dirty="0" smtClean="0"/>
              <a:t>- Am </a:t>
            </a:r>
            <a:r>
              <a:rPr lang="en-GB" sz="2400" dirty="0" err="1" smtClean="0"/>
              <a:t>Dienstag</a:t>
            </a:r>
            <a:r>
              <a:rPr lang="en-GB" sz="2400" dirty="0" smtClean="0"/>
              <a:t>.</a:t>
            </a:r>
          </a:p>
        </p:txBody>
      </p:sp>
      <p:sp>
        <p:nvSpPr>
          <p:cNvPr id="4" name="3 - Ορθογώνιο"/>
          <p:cNvSpPr/>
          <p:nvPr/>
        </p:nvSpPr>
        <p:spPr>
          <a:xfrm>
            <a:off x="5004048" y="260649"/>
            <a:ext cx="259228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200" dirty="0" smtClean="0"/>
              <a:t>Carmen: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8" y="3717032"/>
            <a:ext cx="3555633" cy="31409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5 - Ορθογώνιο"/>
          <p:cNvSpPr/>
          <p:nvPr/>
        </p:nvSpPr>
        <p:spPr>
          <a:xfrm>
            <a:off x="4572000" y="3717032"/>
            <a:ext cx="3528392" cy="108012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cxnSp>
        <p:nvCxnSpPr>
          <p:cNvPr id="8" name="7 - Ευθεία γραμμή σύνδεσης"/>
          <p:cNvCxnSpPr/>
          <p:nvPr/>
        </p:nvCxnSpPr>
        <p:spPr>
          <a:xfrm>
            <a:off x="4860032" y="4149080"/>
            <a:ext cx="720080" cy="0"/>
          </a:xfrm>
          <a:prstGeom prst="line">
            <a:avLst/>
          </a:prstGeom>
          <a:ln w="412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8 - Ευθεία γραμμή σύνδεσης"/>
          <p:cNvCxnSpPr/>
          <p:nvPr/>
        </p:nvCxnSpPr>
        <p:spPr>
          <a:xfrm>
            <a:off x="4932040" y="4581128"/>
            <a:ext cx="1512168" cy="0"/>
          </a:xfrm>
          <a:prstGeom prst="line">
            <a:avLst/>
          </a:prstGeom>
          <a:ln w="412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12 - TextBox"/>
          <p:cNvSpPr txBox="1"/>
          <p:nvPr/>
        </p:nvSpPr>
        <p:spPr>
          <a:xfrm>
            <a:off x="539552" y="2132856"/>
            <a:ext cx="3600400" cy="1569660"/>
          </a:xfrm>
          <a:prstGeom prst="rect">
            <a:avLst/>
          </a:prstGeom>
          <a:noFill/>
          <a:ln>
            <a:gradFill>
              <a:gsLst>
                <a:gs pos="0">
                  <a:srgbClr val="000000"/>
                </a:gs>
                <a:gs pos="20000">
                  <a:srgbClr val="000040"/>
                </a:gs>
                <a:gs pos="50000">
                  <a:srgbClr val="400040"/>
                </a:gs>
                <a:gs pos="75000">
                  <a:srgbClr val="8F0040"/>
                </a:gs>
                <a:gs pos="89999">
                  <a:srgbClr val="F27300"/>
                </a:gs>
                <a:gs pos="100000">
                  <a:srgbClr val="FFBF00"/>
                </a:gs>
              </a:gsLst>
              <a:lin ang="5400000" scaled="0"/>
            </a:gradFill>
          </a:ln>
        </p:spPr>
        <p:txBody>
          <a:bodyPr wrap="square" rtlCol="0">
            <a:spAutoFit/>
          </a:bodyPr>
          <a:lstStyle/>
          <a:p>
            <a:r>
              <a:rPr lang="de-DE" sz="3200" dirty="0" smtClean="0"/>
              <a:t>Machst du eine</a:t>
            </a:r>
          </a:p>
          <a:p>
            <a:endParaRPr lang="de-DE" sz="3200" dirty="0" smtClean="0"/>
          </a:p>
          <a:p>
            <a:r>
              <a:rPr lang="de-DE" sz="3200" dirty="0" smtClean="0"/>
              <a:t>Keramik-AG?</a:t>
            </a:r>
            <a:endParaRPr lang="el-GR" sz="3200" dirty="0"/>
          </a:p>
        </p:txBody>
      </p:sp>
      <p:sp>
        <p:nvSpPr>
          <p:cNvPr id="15" name="14 - Ορθογώνιο"/>
          <p:cNvSpPr/>
          <p:nvPr/>
        </p:nvSpPr>
        <p:spPr>
          <a:xfrm>
            <a:off x="6300192" y="0"/>
            <a:ext cx="230425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 smtClean="0"/>
              <a:t>(HIT 1, SEITE  92)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9138" y="1419225"/>
            <a:ext cx="7705725" cy="4019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1 - TextBox"/>
          <p:cNvSpPr txBox="1"/>
          <p:nvPr/>
        </p:nvSpPr>
        <p:spPr>
          <a:xfrm>
            <a:off x="4716016" y="836712"/>
            <a:ext cx="388843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/>
              <a:t>- </a:t>
            </a:r>
            <a:r>
              <a:rPr lang="de-DE" sz="2400" dirty="0" smtClean="0"/>
              <a:t>Nein, ich brauche kein Wörterbuch</a:t>
            </a:r>
            <a:r>
              <a:rPr lang="de-DE" sz="2400" dirty="0" smtClean="0"/>
              <a:t>, </a:t>
            </a:r>
            <a:r>
              <a:rPr lang="en-GB" sz="2400" dirty="0" err="1" smtClean="0"/>
              <a:t>ich</a:t>
            </a:r>
            <a:r>
              <a:rPr lang="en-GB" sz="2400" dirty="0" smtClean="0"/>
              <a:t> </a:t>
            </a:r>
            <a:r>
              <a:rPr lang="en-GB" sz="2400" dirty="0" err="1" smtClean="0"/>
              <a:t>brauche</a:t>
            </a:r>
            <a:r>
              <a:rPr lang="en-GB" sz="2400" dirty="0" smtClean="0"/>
              <a:t> </a:t>
            </a:r>
            <a:r>
              <a:rPr lang="en-GB" sz="2400" dirty="0" err="1" smtClean="0"/>
              <a:t>einen</a:t>
            </a:r>
            <a:r>
              <a:rPr lang="en-GB" sz="2400" dirty="0" smtClean="0"/>
              <a:t> Atlas</a:t>
            </a:r>
            <a:r>
              <a:rPr lang="en-GB" sz="2400" dirty="0" smtClean="0"/>
              <a:t>.</a:t>
            </a:r>
          </a:p>
          <a:p>
            <a:endParaRPr lang="en-GB" sz="2400" dirty="0" smtClean="0"/>
          </a:p>
          <a:p>
            <a:pPr>
              <a:buFontTx/>
              <a:buChar char="-"/>
            </a:pPr>
            <a:r>
              <a:rPr lang="de-DE" sz="2400" dirty="0" smtClean="0"/>
              <a:t>Ich </a:t>
            </a:r>
            <a:r>
              <a:rPr lang="de-DE" sz="2400" dirty="0" smtClean="0"/>
              <a:t>finde die Klasse super</a:t>
            </a:r>
            <a:r>
              <a:rPr lang="de-DE" sz="2400" dirty="0" smtClean="0"/>
              <a:t>.</a:t>
            </a:r>
          </a:p>
          <a:p>
            <a:pPr>
              <a:buFontTx/>
              <a:buChar char="-"/>
            </a:pPr>
            <a:endParaRPr lang="de-DE" sz="2400" dirty="0" smtClean="0"/>
          </a:p>
          <a:p>
            <a:pPr>
              <a:buFontTx/>
              <a:buChar char="-"/>
            </a:pPr>
            <a:r>
              <a:rPr lang="de-DE" sz="2400" dirty="0" smtClean="0"/>
              <a:t>Ja</a:t>
            </a:r>
            <a:r>
              <a:rPr lang="de-DE" sz="2400" dirty="0" smtClean="0"/>
              <a:t>, ich mache eine AG</a:t>
            </a:r>
            <a:r>
              <a:rPr lang="de-DE" sz="2400" dirty="0" smtClean="0"/>
              <a:t>.</a:t>
            </a:r>
          </a:p>
          <a:p>
            <a:pPr>
              <a:buFontTx/>
              <a:buChar char="-"/>
            </a:pPr>
            <a:endParaRPr lang="de-DE" sz="2400" dirty="0" smtClean="0"/>
          </a:p>
          <a:p>
            <a:pPr>
              <a:buFontTx/>
              <a:buChar char="-"/>
            </a:pPr>
            <a:r>
              <a:rPr lang="de-DE" sz="2400" dirty="0" smtClean="0"/>
              <a:t>Nein</a:t>
            </a:r>
            <a:r>
              <a:rPr lang="de-DE" sz="2400" dirty="0" smtClean="0"/>
              <a:t>, ich mache die Theater-AG</a:t>
            </a:r>
            <a:r>
              <a:rPr lang="de-DE" sz="2400" dirty="0" smtClean="0"/>
              <a:t>.</a:t>
            </a:r>
          </a:p>
          <a:p>
            <a:pPr>
              <a:buFontTx/>
              <a:buChar char="-"/>
            </a:pPr>
            <a:endParaRPr lang="de-DE" sz="2400" dirty="0" smtClean="0"/>
          </a:p>
          <a:p>
            <a:pPr>
              <a:buFontTx/>
              <a:buChar char="-"/>
            </a:pPr>
            <a:r>
              <a:rPr lang="de-DE" sz="2400" dirty="0" smtClean="0"/>
              <a:t>Ja</a:t>
            </a:r>
            <a:r>
              <a:rPr lang="de-DE" sz="2400" dirty="0" smtClean="0"/>
              <a:t>, ich finde den Lehrer sehr nett</a:t>
            </a:r>
            <a:r>
              <a:rPr lang="de-DE" sz="2400" dirty="0" smtClean="0"/>
              <a:t>.</a:t>
            </a:r>
          </a:p>
          <a:p>
            <a:pPr>
              <a:buFontTx/>
              <a:buChar char="-"/>
            </a:pPr>
            <a:endParaRPr lang="de-DE" sz="2400" dirty="0" smtClean="0"/>
          </a:p>
          <a:p>
            <a:r>
              <a:rPr lang="en-GB" sz="2400" dirty="0" smtClean="0"/>
              <a:t>- Am </a:t>
            </a:r>
            <a:r>
              <a:rPr lang="en-GB" sz="2400" dirty="0" err="1" smtClean="0"/>
              <a:t>Dienstag</a:t>
            </a:r>
            <a:r>
              <a:rPr lang="en-GB" sz="2400" dirty="0" smtClean="0"/>
              <a:t>.</a:t>
            </a:r>
          </a:p>
        </p:txBody>
      </p:sp>
      <p:sp>
        <p:nvSpPr>
          <p:cNvPr id="4" name="3 - Ορθογώνιο"/>
          <p:cNvSpPr/>
          <p:nvPr/>
        </p:nvSpPr>
        <p:spPr>
          <a:xfrm>
            <a:off x="5004048" y="260649"/>
            <a:ext cx="259228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200" dirty="0" smtClean="0"/>
              <a:t>Carmen: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23528" y="3717032"/>
            <a:ext cx="3555633" cy="31409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5 - Ορθογώνιο"/>
          <p:cNvSpPr/>
          <p:nvPr/>
        </p:nvSpPr>
        <p:spPr>
          <a:xfrm>
            <a:off x="4572000" y="4797152"/>
            <a:ext cx="3888432" cy="93610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cxnSp>
        <p:nvCxnSpPr>
          <p:cNvPr id="8" name="7 - Ευθεία γραμμή σύνδεσης"/>
          <p:cNvCxnSpPr/>
          <p:nvPr/>
        </p:nvCxnSpPr>
        <p:spPr>
          <a:xfrm>
            <a:off x="4860032" y="5301208"/>
            <a:ext cx="432048" cy="0"/>
          </a:xfrm>
          <a:prstGeom prst="line">
            <a:avLst/>
          </a:prstGeom>
          <a:ln w="412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12 - TextBox"/>
          <p:cNvSpPr txBox="1"/>
          <p:nvPr/>
        </p:nvSpPr>
        <p:spPr>
          <a:xfrm>
            <a:off x="539552" y="2132856"/>
            <a:ext cx="3600400" cy="1077218"/>
          </a:xfrm>
          <a:prstGeom prst="rect">
            <a:avLst/>
          </a:prstGeom>
          <a:noFill/>
          <a:ln>
            <a:gradFill>
              <a:gsLst>
                <a:gs pos="0">
                  <a:srgbClr val="000000"/>
                </a:gs>
                <a:gs pos="20000">
                  <a:srgbClr val="000040"/>
                </a:gs>
                <a:gs pos="50000">
                  <a:srgbClr val="400040"/>
                </a:gs>
                <a:gs pos="75000">
                  <a:srgbClr val="8F0040"/>
                </a:gs>
                <a:gs pos="89999">
                  <a:srgbClr val="F27300"/>
                </a:gs>
                <a:gs pos="100000">
                  <a:srgbClr val="FFBF00"/>
                </a:gs>
              </a:gsLst>
              <a:lin ang="5400000" scaled="0"/>
            </a:gradFill>
          </a:ln>
        </p:spPr>
        <p:txBody>
          <a:bodyPr wrap="square" rtlCol="0">
            <a:spAutoFit/>
          </a:bodyPr>
          <a:lstStyle/>
          <a:p>
            <a:r>
              <a:rPr lang="de-DE" sz="3200" dirty="0" smtClean="0"/>
              <a:t>Findest du den Lehrer nett?</a:t>
            </a:r>
            <a:endParaRPr lang="el-GR" sz="3200" dirty="0"/>
          </a:p>
        </p:txBody>
      </p:sp>
      <p:sp>
        <p:nvSpPr>
          <p:cNvPr id="12" name="11 - Ορθογώνιο"/>
          <p:cNvSpPr/>
          <p:nvPr/>
        </p:nvSpPr>
        <p:spPr>
          <a:xfrm>
            <a:off x="6300192" y="0"/>
            <a:ext cx="230425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 smtClean="0"/>
              <a:t>(HIT 1, SEITE  92)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9138" y="1419225"/>
            <a:ext cx="7705725" cy="4019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1 - TextBox"/>
          <p:cNvSpPr txBox="1"/>
          <p:nvPr/>
        </p:nvSpPr>
        <p:spPr>
          <a:xfrm>
            <a:off x="4716016" y="836712"/>
            <a:ext cx="388843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/>
              <a:t>- </a:t>
            </a:r>
            <a:r>
              <a:rPr lang="de-DE" sz="2400" dirty="0" smtClean="0"/>
              <a:t>Nein, ich brauche kein Wörterbuch</a:t>
            </a:r>
            <a:r>
              <a:rPr lang="de-DE" sz="2400" dirty="0" smtClean="0"/>
              <a:t>, </a:t>
            </a:r>
            <a:r>
              <a:rPr lang="en-GB" sz="2400" dirty="0" err="1" smtClean="0"/>
              <a:t>ich</a:t>
            </a:r>
            <a:r>
              <a:rPr lang="en-GB" sz="2400" dirty="0" smtClean="0"/>
              <a:t> </a:t>
            </a:r>
            <a:r>
              <a:rPr lang="en-GB" sz="2400" dirty="0" err="1" smtClean="0"/>
              <a:t>brauche</a:t>
            </a:r>
            <a:r>
              <a:rPr lang="en-GB" sz="2400" dirty="0" smtClean="0"/>
              <a:t> </a:t>
            </a:r>
            <a:r>
              <a:rPr lang="en-GB" sz="2400" dirty="0" err="1" smtClean="0"/>
              <a:t>einen</a:t>
            </a:r>
            <a:r>
              <a:rPr lang="en-GB" sz="2400" dirty="0" smtClean="0"/>
              <a:t> Atlas</a:t>
            </a:r>
            <a:r>
              <a:rPr lang="en-GB" sz="2400" dirty="0" smtClean="0"/>
              <a:t>.</a:t>
            </a:r>
          </a:p>
          <a:p>
            <a:endParaRPr lang="en-GB" sz="2400" dirty="0" smtClean="0"/>
          </a:p>
          <a:p>
            <a:pPr>
              <a:buFontTx/>
              <a:buChar char="-"/>
            </a:pPr>
            <a:r>
              <a:rPr lang="de-DE" sz="2400" dirty="0" smtClean="0"/>
              <a:t>Ich </a:t>
            </a:r>
            <a:r>
              <a:rPr lang="de-DE" sz="2400" dirty="0" smtClean="0"/>
              <a:t>finde die Klasse super</a:t>
            </a:r>
            <a:r>
              <a:rPr lang="de-DE" sz="2400" dirty="0" smtClean="0"/>
              <a:t>.</a:t>
            </a:r>
          </a:p>
          <a:p>
            <a:pPr>
              <a:buFontTx/>
              <a:buChar char="-"/>
            </a:pPr>
            <a:endParaRPr lang="de-DE" sz="2400" dirty="0" smtClean="0"/>
          </a:p>
          <a:p>
            <a:pPr>
              <a:buFontTx/>
              <a:buChar char="-"/>
            </a:pPr>
            <a:r>
              <a:rPr lang="de-DE" sz="2400" dirty="0" smtClean="0"/>
              <a:t>Ja</a:t>
            </a:r>
            <a:r>
              <a:rPr lang="de-DE" sz="2400" dirty="0" smtClean="0"/>
              <a:t>, ich mache eine AG</a:t>
            </a:r>
            <a:r>
              <a:rPr lang="de-DE" sz="2400" dirty="0" smtClean="0"/>
              <a:t>.</a:t>
            </a:r>
          </a:p>
          <a:p>
            <a:pPr>
              <a:buFontTx/>
              <a:buChar char="-"/>
            </a:pPr>
            <a:endParaRPr lang="de-DE" sz="2400" dirty="0" smtClean="0"/>
          </a:p>
          <a:p>
            <a:pPr>
              <a:buFontTx/>
              <a:buChar char="-"/>
            </a:pPr>
            <a:r>
              <a:rPr lang="de-DE" sz="2400" dirty="0" smtClean="0"/>
              <a:t>Nein</a:t>
            </a:r>
            <a:r>
              <a:rPr lang="de-DE" sz="2400" dirty="0" smtClean="0"/>
              <a:t>, ich mache die Theater-AG</a:t>
            </a:r>
            <a:r>
              <a:rPr lang="de-DE" sz="2400" dirty="0" smtClean="0"/>
              <a:t>.</a:t>
            </a:r>
          </a:p>
          <a:p>
            <a:pPr>
              <a:buFontTx/>
              <a:buChar char="-"/>
            </a:pPr>
            <a:endParaRPr lang="de-DE" sz="2400" dirty="0" smtClean="0"/>
          </a:p>
          <a:p>
            <a:pPr>
              <a:buFontTx/>
              <a:buChar char="-"/>
            </a:pPr>
            <a:r>
              <a:rPr lang="de-DE" sz="2400" dirty="0" smtClean="0"/>
              <a:t>Ja</a:t>
            </a:r>
            <a:r>
              <a:rPr lang="de-DE" sz="2400" dirty="0" smtClean="0"/>
              <a:t>, ich finde den Lehrer sehr nett</a:t>
            </a:r>
            <a:r>
              <a:rPr lang="de-DE" sz="2400" dirty="0" smtClean="0"/>
              <a:t>.</a:t>
            </a:r>
          </a:p>
          <a:p>
            <a:pPr>
              <a:buFontTx/>
              <a:buChar char="-"/>
            </a:pPr>
            <a:endParaRPr lang="de-DE" sz="2400" dirty="0" smtClean="0"/>
          </a:p>
          <a:p>
            <a:r>
              <a:rPr lang="en-GB" sz="2400" dirty="0" smtClean="0"/>
              <a:t>- Am </a:t>
            </a:r>
            <a:r>
              <a:rPr lang="en-GB" sz="2400" dirty="0" err="1" smtClean="0"/>
              <a:t>Dienstag</a:t>
            </a:r>
            <a:r>
              <a:rPr lang="en-GB" sz="2400" dirty="0" smtClean="0"/>
              <a:t>.</a:t>
            </a:r>
          </a:p>
        </p:txBody>
      </p:sp>
      <p:sp>
        <p:nvSpPr>
          <p:cNvPr id="4" name="3 - Ορθογώνιο"/>
          <p:cNvSpPr/>
          <p:nvPr/>
        </p:nvSpPr>
        <p:spPr>
          <a:xfrm>
            <a:off x="5004048" y="260649"/>
            <a:ext cx="259228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200" dirty="0" smtClean="0"/>
              <a:t>Carmen: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23528" y="3717032"/>
            <a:ext cx="3555633" cy="31409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5 - Ορθογώνιο"/>
          <p:cNvSpPr/>
          <p:nvPr/>
        </p:nvSpPr>
        <p:spPr>
          <a:xfrm>
            <a:off x="4572000" y="5877272"/>
            <a:ext cx="3528392" cy="64807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3" name="12 - TextBox"/>
          <p:cNvSpPr txBox="1"/>
          <p:nvPr/>
        </p:nvSpPr>
        <p:spPr>
          <a:xfrm>
            <a:off x="323528" y="2204864"/>
            <a:ext cx="3600400" cy="1077218"/>
          </a:xfrm>
          <a:prstGeom prst="rect">
            <a:avLst/>
          </a:prstGeom>
          <a:noFill/>
          <a:ln>
            <a:gradFill>
              <a:gsLst>
                <a:gs pos="0">
                  <a:srgbClr val="000000"/>
                </a:gs>
                <a:gs pos="20000">
                  <a:srgbClr val="000040"/>
                </a:gs>
                <a:gs pos="50000">
                  <a:srgbClr val="400040"/>
                </a:gs>
                <a:gs pos="75000">
                  <a:srgbClr val="8F0040"/>
                </a:gs>
                <a:gs pos="89999">
                  <a:srgbClr val="F27300"/>
                </a:gs>
                <a:gs pos="100000">
                  <a:srgbClr val="FFBF00"/>
                </a:gs>
              </a:gsLst>
              <a:lin ang="5400000" scaled="0"/>
            </a:gradFill>
          </a:ln>
        </p:spPr>
        <p:txBody>
          <a:bodyPr wrap="square" rtlCol="0">
            <a:spAutoFit/>
          </a:bodyPr>
          <a:lstStyle/>
          <a:p>
            <a:r>
              <a:rPr lang="de-DE" sz="3200" dirty="0" smtClean="0"/>
              <a:t> Wann ist die</a:t>
            </a:r>
          </a:p>
          <a:p>
            <a:r>
              <a:rPr lang="de-DE" sz="3200" dirty="0" smtClean="0"/>
              <a:t> Theater-AG?</a:t>
            </a:r>
            <a:endParaRPr lang="el-GR" sz="3200" dirty="0"/>
          </a:p>
        </p:txBody>
      </p:sp>
      <p:cxnSp>
        <p:nvCxnSpPr>
          <p:cNvPr id="11" name="10 - Ευθεία γραμμή σύνδεσης"/>
          <p:cNvCxnSpPr/>
          <p:nvPr/>
        </p:nvCxnSpPr>
        <p:spPr>
          <a:xfrm>
            <a:off x="3203848" y="3284984"/>
            <a:ext cx="1368152" cy="2520280"/>
          </a:xfrm>
          <a:prstGeom prst="line">
            <a:avLst/>
          </a:prstGeom>
          <a:ln w="444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11 - Ορθογώνιο"/>
          <p:cNvSpPr/>
          <p:nvPr/>
        </p:nvSpPr>
        <p:spPr>
          <a:xfrm>
            <a:off x="6300192" y="0"/>
            <a:ext cx="230425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 smtClean="0"/>
              <a:t>(HIT 1, SEITE  92)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3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PRESENTATION_TITLE" val="Διαφάνεια 1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Προεξοχή">
  <a:themeElements>
    <a:clrScheme name="Προεξοχή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Προεξοχή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Προεξοχή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314</TotalTime>
  <Words>618</Words>
  <Application>Microsoft Office PowerPoint</Application>
  <PresentationFormat>Προβολή στην οθόνη (4:3)</PresentationFormat>
  <Paragraphs>161</Paragraphs>
  <Slides>11</Slides>
  <Notes>11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11</vt:i4>
      </vt:variant>
    </vt:vector>
  </HeadingPairs>
  <TitlesOfParts>
    <vt:vector size="12" baseType="lpstr">
      <vt:lpstr>Προεξοχή</vt:lpstr>
      <vt:lpstr>WO SIND DIE FRAGEN ??</vt:lpstr>
      <vt:lpstr>Διαφάνεια 2</vt:lpstr>
      <vt:lpstr>Διαφάνεια 3</vt:lpstr>
      <vt:lpstr>Διαφάνεια 4</vt:lpstr>
      <vt:lpstr>Διαφάνεια 5</vt:lpstr>
      <vt:lpstr>Διαφάνεια 6</vt:lpstr>
      <vt:lpstr>Διαφάνεια 7</vt:lpstr>
      <vt:lpstr>Διαφάνεια 8</vt:lpstr>
      <vt:lpstr>Διαφάνεια 9</vt:lpstr>
      <vt:lpstr>Διαφάνεια 10</vt:lpstr>
      <vt:lpstr>Διαφάνεια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toshiba</dc:creator>
  <cp:lastModifiedBy>toshiba</cp:lastModifiedBy>
  <cp:revision>34</cp:revision>
  <dcterms:created xsi:type="dcterms:W3CDTF">2015-07-24T15:25:51Z</dcterms:created>
  <dcterms:modified xsi:type="dcterms:W3CDTF">2015-07-24T20:51:25Z</dcterms:modified>
</cp:coreProperties>
</file>