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60" r:id="rId3"/>
    <p:sldId id="261" r:id="rId4"/>
    <p:sldId id="262" r:id="rId5"/>
    <p:sldId id="263" r:id="rId6"/>
    <p:sldId id="266" r:id="rId7"/>
    <p:sldId id="268" r:id="rId8"/>
    <p:sldId id="269" r:id="rId9"/>
    <p:sldId id="270" r:id="rId10"/>
    <p:sldId id="271" r:id="rId11"/>
    <p:sldId id="272" r:id="rId12"/>
    <p:sldId id="273" r:id="rId13"/>
    <p:sldId id="274" r:id="rId14"/>
    <p:sldId id="285" r:id="rId15"/>
    <p:sldId id="275" r:id="rId16"/>
    <p:sldId id="286" r:id="rId17"/>
    <p:sldId id="276" r:id="rId18"/>
    <p:sldId id="277" r:id="rId19"/>
    <p:sldId id="278" r:id="rId20"/>
    <p:sldId id="279" r:id="rId21"/>
    <p:sldId id="280" r:id="rId22"/>
    <p:sldId id="281" r:id="rId23"/>
    <p:sldId id="282" r:id="rId24"/>
    <p:sldId id="283" r:id="rId25"/>
    <p:sldId id="284" r:id="rId2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76" autoAdjust="0"/>
  </p:normalViewPr>
  <p:slideViewPr>
    <p:cSldViewPr>
      <p:cViewPr varScale="1">
        <p:scale>
          <a:sx n="87" d="100"/>
          <a:sy n="87" d="100"/>
        </p:scale>
        <p:origin x="-1464" y="-84"/>
      </p:cViewPr>
      <p:guideLst>
        <p:guide orient="horz" pos="2160"/>
        <p:guide pos="2880"/>
      </p:guideLst>
    </p:cSldViewPr>
  </p:slideViewPr>
  <p:outlineViewPr>
    <p:cViewPr>
      <p:scale>
        <a:sx n="33" d="100"/>
        <a:sy n="33" d="100"/>
      </p:scale>
      <p:origin x="18"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B56293-331D-4F68-B90B-84F598AF2722}" type="datetimeFigureOut">
              <a:rPr lang="el-GR" smtClean="0"/>
              <a:t>3/2/2014</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58376D-D8AD-4C8A-84CE-46DD02025B2F}" type="slidenum">
              <a:rPr lang="el-GR" smtClean="0"/>
              <a:t>‹#›</a:t>
            </a:fld>
            <a:endParaRPr lang="el-GR"/>
          </a:p>
        </p:txBody>
      </p:sp>
    </p:spTree>
    <p:extLst>
      <p:ext uri="{BB962C8B-B14F-4D97-AF65-F5344CB8AC3E}">
        <p14:creationId xmlns:p14="http://schemas.microsoft.com/office/powerpoint/2010/main" val="31492361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8458376D-D8AD-4C8A-84CE-46DD02025B2F}" type="slidenum">
              <a:rPr lang="el-GR" smtClean="0"/>
              <a:t>2</a:t>
            </a:fld>
            <a:endParaRPr lang="el-GR"/>
          </a:p>
        </p:txBody>
      </p:sp>
    </p:spTree>
    <p:extLst>
      <p:ext uri="{BB962C8B-B14F-4D97-AF65-F5344CB8AC3E}">
        <p14:creationId xmlns:p14="http://schemas.microsoft.com/office/powerpoint/2010/main" val="33976266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9D6B450D-2BEE-4A97-B86C-3F3847F99668}" type="datetimeFigureOut">
              <a:rPr lang="el-GR" smtClean="0"/>
              <a:t>3/2/2014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55FF5F3-5F74-4ED3-BF1D-182E4C9658B8}" type="slidenum">
              <a:rPr lang="el-GR" smtClean="0"/>
              <a:t>‹#›</a:t>
            </a:fld>
            <a:endParaRPr lang="el-GR"/>
          </a:p>
        </p:txBody>
      </p:sp>
    </p:spTree>
    <p:extLst>
      <p:ext uri="{BB962C8B-B14F-4D97-AF65-F5344CB8AC3E}">
        <p14:creationId xmlns:p14="http://schemas.microsoft.com/office/powerpoint/2010/main" val="428184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9D6B450D-2BEE-4A97-B86C-3F3847F99668}" type="datetimeFigureOut">
              <a:rPr lang="el-GR" smtClean="0"/>
              <a:t>3/2/2014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55FF5F3-5F74-4ED3-BF1D-182E4C9658B8}" type="slidenum">
              <a:rPr lang="el-GR" smtClean="0"/>
              <a:t>‹#›</a:t>
            </a:fld>
            <a:endParaRPr lang="el-GR"/>
          </a:p>
        </p:txBody>
      </p:sp>
    </p:spTree>
    <p:extLst>
      <p:ext uri="{BB962C8B-B14F-4D97-AF65-F5344CB8AC3E}">
        <p14:creationId xmlns:p14="http://schemas.microsoft.com/office/powerpoint/2010/main" val="2076525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9D6B450D-2BEE-4A97-B86C-3F3847F99668}" type="datetimeFigureOut">
              <a:rPr lang="el-GR" smtClean="0"/>
              <a:t>3/2/2014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55FF5F3-5F74-4ED3-BF1D-182E4C9658B8}" type="slidenum">
              <a:rPr lang="el-GR" smtClean="0"/>
              <a:t>‹#›</a:t>
            </a:fld>
            <a:endParaRPr lang="el-GR"/>
          </a:p>
        </p:txBody>
      </p:sp>
    </p:spTree>
    <p:extLst>
      <p:ext uri="{BB962C8B-B14F-4D97-AF65-F5344CB8AC3E}">
        <p14:creationId xmlns:p14="http://schemas.microsoft.com/office/powerpoint/2010/main" val="4170307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9D6B450D-2BEE-4A97-B86C-3F3847F99668}" type="datetimeFigureOut">
              <a:rPr lang="el-GR" smtClean="0"/>
              <a:t>3/2/2014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55FF5F3-5F74-4ED3-BF1D-182E4C9658B8}" type="slidenum">
              <a:rPr lang="el-GR" smtClean="0"/>
              <a:t>‹#›</a:t>
            </a:fld>
            <a:endParaRPr lang="el-GR"/>
          </a:p>
        </p:txBody>
      </p:sp>
    </p:spTree>
    <p:extLst>
      <p:ext uri="{BB962C8B-B14F-4D97-AF65-F5344CB8AC3E}">
        <p14:creationId xmlns:p14="http://schemas.microsoft.com/office/powerpoint/2010/main" val="3875851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6B450D-2BEE-4A97-B86C-3F3847F99668}" type="datetimeFigureOut">
              <a:rPr lang="el-GR" smtClean="0"/>
              <a:t>3/2/2014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55FF5F3-5F74-4ED3-BF1D-182E4C9658B8}" type="slidenum">
              <a:rPr lang="el-GR" smtClean="0"/>
              <a:t>‹#›</a:t>
            </a:fld>
            <a:endParaRPr lang="el-GR"/>
          </a:p>
        </p:txBody>
      </p:sp>
    </p:spTree>
    <p:extLst>
      <p:ext uri="{BB962C8B-B14F-4D97-AF65-F5344CB8AC3E}">
        <p14:creationId xmlns:p14="http://schemas.microsoft.com/office/powerpoint/2010/main" val="1399035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9D6B450D-2BEE-4A97-B86C-3F3847F99668}" type="datetimeFigureOut">
              <a:rPr lang="el-GR" smtClean="0"/>
              <a:t>3/2/2014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755FF5F3-5F74-4ED3-BF1D-182E4C9658B8}" type="slidenum">
              <a:rPr lang="el-GR" smtClean="0"/>
              <a:t>‹#›</a:t>
            </a:fld>
            <a:endParaRPr lang="el-GR"/>
          </a:p>
        </p:txBody>
      </p:sp>
    </p:spTree>
    <p:extLst>
      <p:ext uri="{BB962C8B-B14F-4D97-AF65-F5344CB8AC3E}">
        <p14:creationId xmlns:p14="http://schemas.microsoft.com/office/powerpoint/2010/main" val="1990698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9D6B450D-2BEE-4A97-B86C-3F3847F99668}" type="datetimeFigureOut">
              <a:rPr lang="el-GR" smtClean="0"/>
              <a:t>3/2/2014</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755FF5F3-5F74-4ED3-BF1D-182E4C9658B8}" type="slidenum">
              <a:rPr lang="el-GR" smtClean="0"/>
              <a:t>‹#›</a:t>
            </a:fld>
            <a:endParaRPr lang="el-GR"/>
          </a:p>
        </p:txBody>
      </p:sp>
    </p:spTree>
    <p:extLst>
      <p:ext uri="{BB962C8B-B14F-4D97-AF65-F5344CB8AC3E}">
        <p14:creationId xmlns:p14="http://schemas.microsoft.com/office/powerpoint/2010/main" val="21139112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9D6B450D-2BEE-4A97-B86C-3F3847F99668}" type="datetimeFigureOut">
              <a:rPr lang="el-GR" smtClean="0"/>
              <a:t>3/2/2014</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755FF5F3-5F74-4ED3-BF1D-182E4C9658B8}" type="slidenum">
              <a:rPr lang="el-GR" smtClean="0"/>
              <a:t>‹#›</a:t>
            </a:fld>
            <a:endParaRPr lang="el-GR"/>
          </a:p>
        </p:txBody>
      </p:sp>
    </p:spTree>
    <p:extLst>
      <p:ext uri="{BB962C8B-B14F-4D97-AF65-F5344CB8AC3E}">
        <p14:creationId xmlns:p14="http://schemas.microsoft.com/office/powerpoint/2010/main" val="2430703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6B450D-2BEE-4A97-B86C-3F3847F99668}" type="datetimeFigureOut">
              <a:rPr lang="el-GR" smtClean="0"/>
              <a:t>3/2/2014</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755FF5F3-5F74-4ED3-BF1D-182E4C9658B8}" type="slidenum">
              <a:rPr lang="el-GR" smtClean="0"/>
              <a:t>‹#›</a:t>
            </a:fld>
            <a:endParaRPr lang="el-GR"/>
          </a:p>
        </p:txBody>
      </p:sp>
    </p:spTree>
    <p:extLst>
      <p:ext uri="{BB962C8B-B14F-4D97-AF65-F5344CB8AC3E}">
        <p14:creationId xmlns:p14="http://schemas.microsoft.com/office/powerpoint/2010/main" val="2744834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6B450D-2BEE-4A97-B86C-3F3847F99668}" type="datetimeFigureOut">
              <a:rPr lang="el-GR" smtClean="0"/>
              <a:t>3/2/2014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755FF5F3-5F74-4ED3-BF1D-182E4C9658B8}" type="slidenum">
              <a:rPr lang="el-GR" smtClean="0"/>
              <a:t>‹#›</a:t>
            </a:fld>
            <a:endParaRPr lang="el-GR"/>
          </a:p>
        </p:txBody>
      </p:sp>
    </p:spTree>
    <p:extLst>
      <p:ext uri="{BB962C8B-B14F-4D97-AF65-F5344CB8AC3E}">
        <p14:creationId xmlns:p14="http://schemas.microsoft.com/office/powerpoint/2010/main" val="998564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6B450D-2BEE-4A97-B86C-3F3847F99668}" type="datetimeFigureOut">
              <a:rPr lang="el-GR" smtClean="0"/>
              <a:t>3/2/2014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755FF5F3-5F74-4ED3-BF1D-182E4C9658B8}" type="slidenum">
              <a:rPr lang="el-GR" smtClean="0"/>
              <a:t>‹#›</a:t>
            </a:fld>
            <a:endParaRPr lang="el-GR"/>
          </a:p>
        </p:txBody>
      </p:sp>
    </p:spTree>
    <p:extLst>
      <p:ext uri="{BB962C8B-B14F-4D97-AF65-F5344CB8AC3E}">
        <p14:creationId xmlns:p14="http://schemas.microsoft.com/office/powerpoint/2010/main" val="42751085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6B450D-2BEE-4A97-B86C-3F3847F99668}" type="datetimeFigureOut">
              <a:rPr lang="el-GR" smtClean="0"/>
              <a:t>3/2/2014</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5FF5F3-5F74-4ED3-BF1D-182E4C9658B8}" type="slidenum">
              <a:rPr lang="el-GR" smtClean="0"/>
              <a:t>‹#›</a:t>
            </a:fld>
            <a:endParaRPr lang="el-GR"/>
          </a:p>
        </p:txBody>
      </p:sp>
    </p:spTree>
    <p:extLst>
      <p:ext uri="{BB962C8B-B14F-4D97-AF65-F5344CB8AC3E}">
        <p14:creationId xmlns:p14="http://schemas.microsoft.com/office/powerpoint/2010/main" val="35786792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5.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620688"/>
            <a:ext cx="7772400" cy="1470025"/>
          </a:xfrm>
        </p:spPr>
        <p:txBody>
          <a:bodyPr/>
          <a:lstStyle/>
          <a:p>
            <a:pPr lvl="0"/>
            <a:r>
              <a:rPr lang="el-GR" b="1" dirty="0"/>
              <a:t>Τι ονομάζεται ηλεκτρικό ρεύμα;</a:t>
            </a:r>
            <a:endParaRPr lang="el-GR" dirty="0"/>
          </a:p>
        </p:txBody>
      </p:sp>
      <p:sp>
        <p:nvSpPr>
          <p:cNvPr id="3" name="Subtitle 2"/>
          <p:cNvSpPr>
            <a:spLocks noGrp="1"/>
          </p:cNvSpPr>
          <p:nvPr>
            <p:ph type="subTitle" idx="1"/>
          </p:nvPr>
        </p:nvSpPr>
        <p:spPr>
          <a:xfrm>
            <a:off x="1547664" y="2564904"/>
            <a:ext cx="6400800" cy="1752600"/>
          </a:xfrm>
        </p:spPr>
        <p:txBody>
          <a:bodyPr>
            <a:normAutofit fontScale="92500" lnSpcReduction="10000"/>
          </a:bodyPr>
          <a:lstStyle/>
          <a:p>
            <a:r>
              <a:rPr lang="el-GR" b="1" dirty="0"/>
              <a:t>Ονομάζουμε ηλεκτρικό ρεύμα την </a:t>
            </a:r>
            <a:r>
              <a:rPr lang="el-GR" b="1" u="sng" dirty="0"/>
              <a:t>προσανατολισμένη </a:t>
            </a:r>
            <a:r>
              <a:rPr lang="el-GR" b="1" dirty="0"/>
              <a:t>κίνηση των ηλεκτρονίων ή γενικότερα των φορτισμένων σωματιδίων</a:t>
            </a:r>
            <a:r>
              <a:rPr lang="el-GR" dirty="0"/>
              <a:t>.</a:t>
            </a:r>
          </a:p>
        </p:txBody>
      </p:sp>
    </p:spTree>
    <p:extLst>
      <p:ext uri="{BB962C8B-B14F-4D97-AF65-F5344CB8AC3E}">
        <p14:creationId xmlns:p14="http://schemas.microsoft.com/office/powerpoint/2010/main" val="1051638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5780" y="188640"/>
            <a:ext cx="8532440" cy="738664"/>
          </a:xfrm>
          <a:prstGeom prst="rect">
            <a:avLst/>
          </a:prstGeom>
        </p:spPr>
        <p:txBody>
          <a:bodyPr wrap="square">
            <a:spAutoFit/>
          </a:bodyPr>
          <a:lstStyle/>
          <a:p>
            <a:r>
              <a:rPr lang="el-GR" dirty="0"/>
              <a:t> </a:t>
            </a:r>
          </a:p>
          <a:p>
            <a:r>
              <a:rPr lang="el-GR" b="1" dirty="0" smtClean="0"/>
              <a:t> </a:t>
            </a:r>
            <a:r>
              <a:rPr lang="el-GR" sz="2400" b="1" dirty="0"/>
              <a:t>Ποιος ο ρόλος της ηλεκτρικής πηγής σε ένα ηλεκτρικό κύκλωμα;</a:t>
            </a:r>
            <a:endParaRPr lang="el-GR" sz="2400" dirty="0"/>
          </a:p>
        </p:txBody>
      </p:sp>
      <p:sp>
        <p:nvSpPr>
          <p:cNvPr id="3" name="Rectangle 2"/>
          <p:cNvSpPr/>
          <p:nvPr/>
        </p:nvSpPr>
        <p:spPr>
          <a:xfrm>
            <a:off x="1259632" y="1114520"/>
            <a:ext cx="7704856" cy="2308324"/>
          </a:xfrm>
          <a:prstGeom prst="rect">
            <a:avLst/>
          </a:prstGeom>
        </p:spPr>
        <p:txBody>
          <a:bodyPr wrap="square">
            <a:spAutoFit/>
          </a:bodyPr>
          <a:lstStyle/>
          <a:p>
            <a:r>
              <a:rPr lang="el-GR" dirty="0"/>
              <a:t>Το ηλεκτρικό ρεύμα είναι προσανατολισμένη κίνηση φορτισμένων σωματιδίων</a:t>
            </a:r>
            <a:r>
              <a:rPr lang="el-GR" dirty="0" smtClean="0"/>
              <a:t>.</a:t>
            </a:r>
          </a:p>
          <a:p>
            <a:r>
              <a:rPr lang="el-GR" dirty="0" smtClean="0"/>
              <a:t> </a:t>
            </a:r>
            <a:r>
              <a:rPr lang="el-GR" dirty="0"/>
              <a:t>Τα φορτισμένα σωματίδια κινούνται με την επίδραση της δύναμης του ηλεκτρικού πεδίου που δημιουργείται από την πηγή. </a:t>
            </a:r>
            <a:endParaRPr lang="el-GR" dirty="0" smtClean="0"/>
          </a:p>
          <a:p>
            <a:r>
              <a:rPr lang="el-GR" dirty="0"/>
              <a:t>Η δύναμη αυτή </a:t>
            </a:r>
            <a:r>
              <a:rPr lang="el-GR" b="1" dirty="0"/>
              <a:t>παράγει έργο</a:t>
            </a:r>
            <a:r>
              <a:rPr lang="el-GR" dirty="0"/>
              <a:t>. </a:t>
            </a:r>
          </a:p>
          <a:p>
            <a:r>
              <a:rPr lang="el-GR" dirty="0"/>
              <a:t>Το έργο αυτής της ηλεκτρικής  δύναμης εκφράζει την ενέργεια που μεταφέρεται από την πηγή στα κινούμενα φορτία. </a:t>
            </a:r>
          </a:p>
          <a:p>
            <a:r>
              <a:rPr lang="el-GR" dirty="0"/>
              <a:t>Την ενέργεια αυτή την αποκαλούμε </a:t>
            </a:r>
            <a:r>
              <a:rPr lang="el-GR" b="1" dirty="0"/>
              <a:t>ενέργεια του ηλεκτρικού ρεύματος</a:t>
            </a:r>
            <a:r>
              <a:rPr lang="el-GR" dirty="0"/>
              <a:t>.</a:t>
            </a:r>
          </a:p>
          <a:p>
            <a:endParaRPr lang="el-GR" dirty="0"/>
          </a:p>
        </p:txBody>
      </p:sp>
      <p:sp>
        <p:nvSpPr>
          <p:cNvPr id="5" name="Rectangle 4"/>
          <p:cNvSpPr/>
          <p:nvPr/>
        </p:nvSpPr>
        <p:spPr>
          <a:xfrm>
            <a:off x="449153" y="3212976"/>
            <a:ext cx="8208912" cy="3231654"/>
          </a:xfrm>
          <a:prstGeom prst="rect">
            <a:avLst/>
          </a:prstGeom>
        </p:spPr>
        <p:txBody>
          <a:bodyPr wrap="square">
            <a:spAutoFit/>
          </a:bodyPr>
          <a:lstStyle/>
          <a:p>
            <a:r>
              <a:rPr lang="el-GR" dirty="0"/>
              <a:t>Αυτός ακριβώς είναι ο ρόλος της </a:t>
            </a:r>
            <a:r>
              <a:rPr lang="el-GR" dirty="0" smtClean="0"/>
              <a:t>πηγής:</a:t>
            </a:r>
          </a:p>
          <a:p>
            <a:r>
              <a:rPr lang="el-GR" sz="2000" b="1" dirty="0" smtClean="0"/>
              <a:t>να </a:t>
            </a:r>
            <a:r>
              <a:rPr lang="el-GR" sz="2000" b="1" dirty="0"/>
              <a:t>προσφέρει μέσω του ηλεκτρικού πεδίου και των ηλεκτρικών δυνάμεων </a:t>
            </a:r>
            <a:endParaRPr lang="el-GR" sz="2000" b="1" dirty="0" smtClean="0"/>
          </a:p>
          <a:p>
            <a:r>
              <a:rPr lang="el-GR" sz="2000" b="1" dirty="0" smtClean="0"/>
              <a:t>ηλεκτρική </a:t>
            </a:r>
            <a:r>
              <a:rPr lang="el-GR" sz="2000" b="1" dirty="0"/>
              <a:t>ενέργεια στα κινούμενα φορτία που αποτελούν το ηλεκτρικό ρεύμα</a:t>
            </a:r>
            <a:r>
              <a:rPr lang="el-GR" dirty="0" smtClean="0"/>
              <a:t>.</a:t>
            </a:r>
          </a:p>
          <a:p>
            <a:r>
              <a:rPr lang="el-GR" b="1" dirty="0"/>
              <a:t>	</a:t>
            </a:r>
            <a:r>
              <a:rPr lang="el-GR" b="1" u="sng" dirty="0" smtClean="0"/>
              <a:t>Προσοχή</a:t>
            </a:r>
            <a:r>
              <a:rPr lang="el-GR" b="1" dirty="0"/>
              <a:t>:</a:t>
            </a:r>
            <a:r>
              <a:rPr lang="el-GR" dirty="0"/>
              <a:t> </a:t>
            </a:r>
          </a:p>
          <a:p>
            <a:pPr lvl="0"/>
            <a:r>
              <a:rPr lang="el-GR" dirty="0" smtClean="0"/>
              <a:t>	Η </a:t>
            </a:r>
            <a:r>
              <a:rPr lang="el-GR" dirty="0"/>
              <a:t>ηλεκτρική πηγή </a:t>
            </a:r>
            <a:r>
              <a:rPr lang="el-GR" b="1" u="sng" dirty="0" smtClean="0"/>
              <a:t>δε </a:t>
            </a:r>
            <a:r>
              <a:rPr lang="el-GR" b="1" u="sng" dirty="0"/>
              <a:t>δίνει ηλεκτρόνια στο κύκλωμα</a:t>
            </a:r>
            <a:r>
              <a:rPr lang="el-GR" dirty="0"/>
              <a:t>, τα ελεύθερα </a:t>
            </a:r>
            <a:r>
              <a:rPr lang="el-GR" dirty="0" smtClean="0"/>
              <a:t>	ηλεκτρόνια </a:t>
            </a:r>
            <a:r>
              <a:rPr lang="el-GR" dirty="0"/>
              <a:t>του ρεύματος προϋπάρχουν ήδη στους αγωγούς. Η ηλεκτρική </a:t>
            </a:r>
            <a:r>
              <a:rPr lang="el-GR" dirty="0" smtClean="0"/>
              <a:t>	πηγή </a:t>
            </a:r>
            <a:r>
              <a:rPr lang="el-GR" dirty="0"/>
              <a:t>απλώς προσφέρει ενέργεια στα ελεύθερα ηλεκτρόνια που ήδη </a:t>
            </a:r>
            <a:r>
              <a:rPr lang="el-GR" dirty="0" smtClean="0"/>
              <a:t>	υπάρχουν</a:t>
            </a:r>
            <a:r>
              <a:rPr lang="el-GR" dirty="0"/>
              <a:t>.</a:t>
            </a:r>
          </a:p>
          <a:p>
            <a:pPr lvl="0"/>
            <a:r>
              <a:rPr lang="el-GR" dirty="0" smtClean="0"/>
              <a:t>	Η </a:t>
            </a:r>
            <a:r>
              <a:rPr lang="el-GR" dirty="0"/>
              <a:t>ηλεκτρική πηγή </a:t>
            </a:r>
            <a:r>
              <a:rPr lang="el-GR" b="1" u="sng" dirty="0" smtClean="0"/>
              <a:t>δε </a:t>
            </a:r>
            <a:r>
              <a:rPr lang="el-GR" b="1" u="sng" dirty="0"/>
              <a:t>δημιουργεί ενέργεια από το μηδέν</a:t>
            </a:r>
            <a:r>
              <a:rPr lang="el-GR" dirty="0"/>
              <a:t>, απλώς </a:t>
            </a:r>
            <a:r>
              <a:rPr lang="el-GR" dirty="0" smtClean="0"/>
              <a:t>	μετατρέπει </a:t>
            </a:r>
            <a:r>
              <a:rPr lang="el-GR" dirty="0"/>
              <a:t>μια μορφή ενέργειας που υπήρχε αρχικά σε ηλεκτρική.</a:t>
            </a:r>
          </a:p>
        </p:txBody>
      </p:sp>
    </p:spTree>
    <p:extLst>
      <p:ext uri="{BB962C8B-B14F-4D97-AF65-F5344CB8AC3E}">
        <p14:creationId xmlns:p14="http://schemas.microsoft.com/office/powerpoint/2010/main" val="925122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
                                            <p:txEl>
                                              <p:pRg st="0" end="0"/>
                                            </p:txEl>
                                          </p:spTgt>
                                        </p:tgtEl>
                                        <p:attrNameLst>
                                          <p:attrName>style.visibility</p:attrName>
                                        </p:attrNameLst>
                                      </p:cBhvr>
                                      <p:to>
                                        <p:strVal val="visible"/>
                                      </p:to>
                                    </p:set>
                                    <p:anim calcmode="lin" valueType="num">
                                      <p:cBhvr additive="base">
                                        <p:cTn id="4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5">
                                            <p:txEl>
                                              <p:pRg st="1" end="1"/>
                                            </p:txEl>
                                          </p:spTgt>
                                        </p:tgtEl>
                                        <p:attrNameLst>
                                          <p:attrName>style.visibility</p:attrName>
                                        </p:attrNameLst>
                                      </p:cBhvr>
                                      <p:to>
                                        <p:strVal val="visible"/>
                                      </p:to>
                                    </p:set>
                                    <p:anim calcmode="lin" valueType="num">
                                      <p:cBhvr additive="base">
                                        <p:cTn id="49"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5">
                                            <p:txEl>
                                              <p:pRg st="2" end="2"/>
                                            </p:txEl>
                                          </p:spTgt>
                                        </p:tgtEl>
                                        <p:attrNameLst>
                                          <p:attrName>style.visibility</p:attrName>
                                        </p:attrNameLst>
                                      </p:cBhvr>
                                      <p:to>
                                        <p:strVal val="visible"/>
                                      </p:to>
                                    </p:set>
                                    <p:anim calcmode="lin" valueType="num">
                                      <p:cBhvr additive="base">
                                        <p:cTn id="5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5">
                                            <p:txEl>
                                              <p:pRg st="3" end="3"/>
                                            </p:txEl>
                                          </p:spTgt>
                                        </p:tgtEl>
                                        <p:attrNameLst>
                                          <p:attrName>style.visibility</p:attrName>
                                        </p:attrNameLst>
                                      </p:cBhvr>
                                      <p:to>
                                        <p:strVal val="visible"/>
                                      </p:to>
                                    </p:set>
                                    <p:anim calcmode="lin" valueType="num">
                                      <p:cBhvr additive="base">
                                        <p:cTn id="61"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5">
                                            <p:txEl>
                                              <p:pRg st="4" end="4"/>
                                            </p:txEl>
                                          </p:spTgt>
                                        </p:tgtEl>
                                        <p:attrNameLst>
                                          <p:attrName>style.visibility</p:attrName>
                                        </p:attrNameLst>
                                      </p:cBhvr>
                                      <p:to>
                                        <p:strVal val="visible"/>
                                      </p:to>
                                    </p:set>
                                    <p:anim calcmode="lin" valueType="num">
                                      <p:cBhvr additive="base">
                                        <p:cTn id="67"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5">
                                            <p:txEl>
                                              <p:pRg st="5" end="5"/>
                                            </p:txEl>
                                          </p:spTgt>
                                        </p:tgtEl>
                                        <p:attrNameLst>
                                          <p:attrName>style.visibility</p:attrName>
                                        </p:attrNameLst>
                                      </p:cBhvr>
                                      <p:to>
                                        <p:strVal val="visible"/>
                                      </p:to>
                                    </p:set>
                                    <p:anim calcmode="lin" valueType="num">
                                      <p:cBhvr additive="base">
                                        <p:cTn id="73"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0"/>
            <a:ext cx="8640960" cy="1200329"/>
          </a:xfrm>
          <a:prstGeom prst="rect">
            <a:avLst/>
          </a:prstGeom>
        </p:spPr>
        <p:txBody>
          <a:bodyPr wrap="square">
            <a:spAutoFit/>
          </a:bodyPr>
          <a:lstStyle/>
          <a:p>
            <a:r>
              <a:rPr lang="el-GR" b="1" dirty="0"/>
              <a:t>Τι είναι λοιπόν η ηλεκτρική πηγή; </a:t>
            </a:r>
            <a:endParaRPr lang="el-GR" b="1" dirty="0" smtClean="0"/>
          </a:p>
          <a:p>
            <a:endParaRPr lang="el-GR" dirty="0"/>
          </a:p>
          <a:p>
            <a:r>
              <a:rPr lang="el-GR" dirty="0"/>
              <a:t>Κάθε συσκευή στην οποία </a:t>
            </a:r>
            <a:r>
              <a:rPr lang="el-GR" b="1" dirty="0"/>
              <a:t>μια μορφή ενέργειας </a:t>
            </a:r>
            <a:r>
              <a:rPr lang="el-GR" dirty="0"/>
              <a:t>μετατρέπεται σε </a:t>
            </a:r>
            <a:r>
              <a:rPr lang="el-GR" b="1" dirty="0"/>
              <a:t>ηλεκτρική</a:t>
            </a:r>
            <a:r>
              <a:rPr lang="el-GR" dirty="0"/>
              <a:t> ονομάζεται </a:t>
            </a:r>
            <a:r>
              <a:rPr lang="el-GR" b="1" dirty="0"/>
              <a:t>πηγή ηλεκτρικής ενέργειας</a:t>
            </a:r>
            <a:r>
              <a:rPr lang="el-GR" dirty="0"/>
              <a:t> ή απλώς ηλεκτρική πηγή.</a:t>
            </a:r>
          </a:p>
        </p:txBody>
      </p:sp>
      <p:sp>
        <p:nvSpPr>
          <p:cNvPr id="3" name="Rectangle 2"/>
          <p:cNvSpPr/>
          <p:nvPr/>
        </p:nvSpPr>
        <p:spPr>
          <a:xfrm>
            <a:off x="398984" y="1484784"/>
            <a:ext cx="8421488" cy="369332"/>
          </a:xfrm>
          <a:prstGeom prst="rect">
            <a:avLst/>
          </a:prstGeom>
        </p:spPr>
        <p:txBody>
          <a:bodyPr wrap="square">
            <a:spAutoFit/>
          </a:bodyPr>
          <a:lstStyle/>
          <a:p>
            <a:r>
              <a:rPr lang="el-GR" b="1" dirty="0" smtClean="0"/>
              <a:t>Μπορείτε να αναφέρετε κάποια είδη ηλεκτρικών πηγών;</a:t>
            </a:r>
            <a:endParaRPr lang="el-GR" dirty="0"/>
          </a:p>
        </p:txBody>
      </p:sp>
      <p:sp>
        <p:nvSpPr>
          <p:cNvPr id="4" name="Rectangle 3"/>
          <p:cNvSpPr/>
          <p:nvPr/>
        </p:nvSpPr>
        <p:spPr>
          <a:xfrm>
            <a:off x="179512" y="1853372"/>
            <a:ext cx="8961040" cy="3970318"/>
          </a:xfrm>
          <a:prstGeom prst="rect">
            <a:avLst/>
          </a:prstGeom>
        </p:spPr>
        <p:txBody>
          <a:bodyPr wrap="square">
            <a:spAutoFit/>
          </a:bodyPr>
          <a:lstStyle/>
          <a:p>
            <a:r>
              <a:rPr lang="el-GR" dirty="0"/>
              <a:t>Η μορφή ενέργειας που μετατρέπεται σε ηλεκτρική εξαρτάται από το είδος της ηλεκτρικής πηγής</a:t>
            </a:r>
            <a:r>
              <a:rPr lang="el-GR" dirty="0" smtClean="0"/>
              <a:t>.</a:t>
            </a:r>
          </a:p>
          <a:p>
            <a:endParaRPr lang="el-GR" dirty="0"/>
          </a:p>
          <a:p>
            <a:pPr lvl="0"/>
            <a:r>
              <a:rPr lang="el-GR" dirty="0" smtClean="0"/>
              <a:t>Σ</a:t>
            </a:r>
            <a:r>
              <a:rPr lang="el-GR" dirty="0"/>
              <a:t>’ ένα </a:t>
            </a:r>
            <a:r>
              <a:rPr lang="el-GR" b="1" u="sng" dirty="0"/>
              <a:t>ηλεκτρικό στοιχείο </a:t>
            </a:r>
            <a:r>
              <a:rPr lang="el-GR" dirty="0"/>
              <a:t>(κοινή μπαταρία) ή σ’ ένα συσσωρευτή (μπαταρία αυτοκινήτου</a:t>
            </a:r>
            <a:r>
              <a:rPr lang="el-GR" dirty="0" smtClean="0"/>
              <a:t>) </a:t>
            </a:r>
            <a:endParaRPr lang="el-GR" dirty="0" smtClean="0"/>
          </a:p>
          <a:p>
            <a:pPr lvl="0"/>
            <a:r>
              <a:rPr lang="el-GR" b="1" dirty="0" smtClean="0"/>
              <a:t>χημική</a:t>
            </a:r>
            <a:r>
              <a:rPr lang="el-GR" dirty="0" smtClean="0"/>
              <a:t> </a:t>
            </a:r>
            <a:r>
              <a:rPr lang="el-GR" dirty="0"/>
              <a:t>ενέργεια μετατρέπεται σε </a:t>
            </a:r>
            <a:r>
              <a:rPr lang="el-GR" b="1" dirty="0"/>
              <a:t>ηλεκτρική</a:t>
            </a:r>
            <a:r>
              <a:rPr lang="el-GR" dirty="0" smtClean="0"/>
              <a:t>.</a:t>
            </a:r>
          </a:p>
          <a:p>
            <a:pPr lvl="0"/>
            <a:endParaRPr lang="el-GR" dirty="0"/>
          </a:p>
          <a:p>
            <a:pPr lvl="0"/>
            <a:r>
              <a:rPr lang="el-GR" dirty="0"/>
              <a:t>Σε μια </a:t>
            </a:r>
            <a:r>
              <a:rPr lang="el-GR" b="1" u="sng" dirty="0"/>
              <a:t>γεννήτρια</a:t>
            </a:r>
            <a:r>
              <a:rPr lang="el-GR" b="1" dirty="0"/>
              <a:t> </a:t>
            </a:r>
            <a:endParaRPr lang="el-GR" dirty="0" smtClean="0"/>
          </a:p>
          <a:p>
            <a:pPr lvl="0"/>
            <a:r>
              <a:rPr lang="el-GR" b="1" dirty="0" smtClean="0"/>
              <a:t>κινητική</a:t>
            </a:r>
            <a:r>
              <a:rPr lang="el-GR" dirty="0" smtClean="0"/>
              <a:t> </a:t>
            </a:r>
            <a:r>
              <a:rPr lang="el-GR" dirty="0"/>
              <a:t>ενέργεια μετατρέπεται σε </a:t>
            </a:r>
            <a:r>
              <a:rPr lang="el-GR" b="1" dirty="0"/>
              <a:t>ηλεκτρική</a:t>
            </a:r>
            <a:r>
              <a:rPr lang="el-GR" dirty="0" smtClean="0"/>
              <a:t>.</a:t>
            </a:r>
          </a:p>
          <a:p>
            <a:pPr lvl="0"/>
            <a:endParaRPr lang="el-GR" dirty="0"/>
          </a:p>
          <a:p>
            <a:pPr lvl="0"/>
            <a:r>
              <a:rPr lang="el-GR" dirty="0"/>
              <a:t>Σ’ ένα </a:t>
            </a:r>
            <a:r>
              <a:rPr lang="el-GR" b="1" u="sng" dirty="0"/>
              <a:t>φωτοστοιχείο</a:t>
            </a:r>
            <a:r>
              <a:rPr lang="el-GR" b="1" dirty="0"/>
              <a:t> </a:t>
            </a:r>
            <a:endParaRPr lang="el-GR" dirty="0" smtClean="0"/>
          </a:p>
          <a:p>
            <a:pPr lvl="0"/>
            <a:r>
              <a:rPr lang="el-GR" dirty="0" smtClean="0"/>
              <a:t>ενέργεια </a:t>
            </a:r>
            <a:r>
              <a:rPr lang="el-GR" dirty="0"/>
              <a:t>της </a:t>
            </a:r>
            <a:r>
              <a:rPr lang="el-GR" b="1" dirty="0"/>
              <a:t>ακτινοβολίας</a:t>
            </a:r>
            <a:r>
              <a:rPr lang="el-GR" dirty="0"/>
              <a:t> μετατρέπεται σε </a:t>
            </a:r>
            <a:r>
              <a:rPr lang="el-GR" b="1" dirty="0"/>
              <a:t>ηλεκτρική</a:t>
            </a:r>
            <a:r>
              <a:rPr lang="el-GR" dirty="0" smtClean="0"/>
              <a:t>.</a:t>
            </a:r>
          </a:p>
          <a:p>
            <a:pPr lvl="0"/>
            <a:endParaRPr lang="el-GR" dirty="0"/>
          </a:p>
          <a:p>
            <a:pPr lvl="0"/>
            <a:r>
              <a:rPr lang="el-GR" dirty="0"/>
              <a:t>Σ’ ένα </a:t>
            </a:r>
            <a:r>
              <a:rPr lang="el-GR" b="1" u="sng" dirty="0"/>
              <a:t>θερμοστοιχείο</a:t>
            </a:r>
            <a:r>
              <a:rPr lang="el-GR" b="1" dirty="0"/>
              <a:t> </a:t>
            </a:r>
            <a:endParaRPr lang="el-GR" dirty="0" smtClean="0"/>
          </a:p>
          <a:p>
            <a:pPr lvl="0"/>
            <a:r>
              <a:rPr lang="el-GR" dirty="0" smtClean="0"/>
              <a:t>θερμική </a:t>
            </a:r>
            <a:r>
              <a:rPr lang="el-GR" b="1" dirty="0"/>
              <a:t>ενέργεια </a:t>
            </a:r>
            <a:r>
              <a:rPr lang="el-GR" dirty="0"/>
              <a:t>μετατρέπεται σε </a:t>
            </a:r>
            <a:r>
              <a:rPr lang="el-GR" b="1" dirty="0"/>
              <a:t>ηλεκτρική</a:t>
            </a:r>
            <a:r>
              <a:rPr lang="el-GR" dirty="0"/>
              <a:t>. </a:t>
            </a:r>
          </a:p>
        </p:txBody>
      </p:sp>
    </p:spTree>
    <p:extLst>
      <p:ext uri="{BB962C8B-B14F-4D97-AF65-F5344CB8AC3E}">
        <p14:creationId xmlns:p14="http://schemas.microsoft.com/office/powerpoint/2010/main" val="2911589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 calcmode="lin" valueType="num">
                                      <p:cBhvr additive="base">
                                        <p:cTn id="25"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2" end="2"/>
                                            </p:txEl>
                                          </p:spTgt>
                                        </p:tgtEl>
                                        <p:attrNameLst>
                                          <p:attrName>style.visibility</p:attrName>
                                        </p:attrNameLst>
                                      </p:cBhvr>
                                      <p:to>
                                        <p:strVal val="visible"/>
                                      </p:to>
                                    </p:set>
                                    <p:anim calcmode="lin" valueType="num">
                                      <p:cBhvr additive="base">
                                        <p:cTn id="3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3" end="3"/>
                                            </p:txEl>
                                          </p:spTgt>
                                        </p:tgtEl>
                                        <p:attrNameLst>
                                          <p:attrName>style.visibility</p:attrName>
                                        </p:attrNameLst>
                                      </p:cBhvr>
                                      <p:to>
                                        <p:strVal val="visible"/>
                                      </p:to>
                                    </p:set>
                                    <p:anim calcmode="lin" valueType="num">
                                      <p:cBhvr additive="base">
                                        <p:cTn id="3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xEl>
                                              <p:pRg st="5" end="5"/>
                                            </p:txEl>
                                          </p:spTgt>
                                        </p:tgtEl>
                                        <p:attrNameLst>
                                          <p:attrName>style.visibility</p:attrName>
                                        </p:attrNameLst>
                                      </p:cBhvr>
                                      <p:to>
                                        <p:strVal val="visible"/>
                                      </p:to>
                                    </p:set>
                                    <p:anim calcmode="lin" valueType="num">
                                      <p:cBhvr additive="base">
                                        <p:cTn id="43"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
                                            <p:txEl>
                                              <p:pRg st="6" end="6"/>
                                            </p:txEl>
                                          </p:spTgt>
                                        </p:tgtEl>
                                        <p:attrNameLst>
                                          <p:attrName>style.visibility</p:attrName>
                                        </p:attrNameLst>
                                      </p:cBhvr>
                                      <p:to>
                                        <p:strVal val="visible"/>
                                      </p:to>
                                    </p:set>
                                    <p:anim calcmode="lin" valueType="num">
                                      <p:cBhvr additive="base">
                                        <p:cTn id="4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4">
                                            <p:txEl>
                                              <p:pRg st="8" end="8"/>
                                            </p:txEl>
                                          </p:spTgt>
                                        </p:tgtEl>
                                        <p:attrNameLst>
                                          <p:attrName>style.visibility</p:attrName>
                                        </p:attrNameLst>
                                      </p:cBhvr>
                                      <p:to>
                                        <p:strVal val="visible"/>
                                      </p:to>
                                    </p:set>
                                    <p:anim calcmode="lin" valueType="num">
                                      <p:cBhvr additive="base">
                                        <p:cTn id="55"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4">
                                            <p:txEl>
                                              <p:pRg st="9" end="9"/>
                                            </p:txEl>
                                          </p:spTgt>
                                        </p:tgtEl>
                                        <p:attrNameLst>
                                          <p:attrName>style.visibility</p:attrName>
                                        </p:attrNameLst>
                                      </p:cBhvr>
                                      <p:to>
                                        <p:strVal val="visible"/>
                                      </p:to>
                                    </p:set>
                                    <p:anim calcmode="lin" valueType="num">
                                      <p:cBhvr additive="base">
                                        <p:cTn id="61"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4">
                                            <p:txEl>
                                              <p:pRg st="11" end="11"/>
                                            </p:txEl>
                                          </p:spTgt>
                                        </p:tgtEl>
                                        <p:attrNameLst>
                                          <p:attrName>style.visibility</p:attrName>
                                        </p:attrNameLst>
                                      </p:cBhvr>
                                      <p:to>
                                        <p:strVal val="visible"/>
                                      </p:to>
                                    </p:set>
                                    <p:anim calcmode="lin" valueType="num">
                                      <p:cBhvr additive="base">
                                        <p:cTn id="67"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4">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4">
                                            <p:txEl>
                                              <p:pRg st="12" end="12"/>
                                            </p:txEl>
                                          </p:spTgt>
                                        </p:tgtEl>
                                        <p:attrNameLst>
                                          <p:attrName>style.visibility</p:attrName>
                                        </p:attrNameLst>
                                      </p:cBhvr>
                                      <p:to>
                                        <p:strVal val="visible"/>
                                      </p:to>
                                    </p:set>
                                    <p:anim calcmode="lin" valueType="num">
                                      <p:cBhvr additive="base">
                                        <p:cTn id="73"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4">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0075" y="2397194"/>
            <a:ext cx="8280920" cy="2308324"/>
          </a:xfrm>
          <a:prstGeom prst="rect">
            <a:avLst/>
          </a:prstGeom>
        </p:spPr>
        <p:txBody>
          <a:bodyPr wrap="square">
            <a:spAutoFit/>
          </a:bodyPr>
          <a:lstStyle/>
          <a:p>
            <a:endParaRPr lang="el-GR" b="1" dirty="0" smtClean="0"/>
          </a:p>
          <a:p>
            <a:r>
              <a:rPr lang="el-GR" dirty="0" smtClean="0"/>
              <a:t>Ονομάζουμε</a:t>
            </a:r>
            <a:r>
              <a:rPr lang="el-GR" b="1" dirty="0" smtClean="0"/>
              <a:t> </a:t>
            </a:r>
            <a:r>
              <a:rPr lang="el-GR" b="1" dirty="0"/>
              <a:t>ηλεκτρική τάση ή διαφορά δυναμικού (</a:t>
            </a:r>
            <a:r>
              <a:rPr lang="en-US" b="1" dirty="0"/>
              <a:t>V</a:t>
            </a:r>
            <a:r>
              <a:rPr lang="el-GR" b="1" baseline="-25000" dirty="0"/>
              <a:t>πηγής</a:t>
            </a:r>
            <a:r>
              <a:rPr lang="el-GR" b="1" dirty="0"/>
              <a:t>) </a:t>
            </a:r>
            <a:r>
              <a:rPr lang="el-GR" dirty="0"/>
              <a:t>μεταξύ των δύο πόλων μιας</a:t>
            </a:r>
            <a:r>
              <a:rPr lang="el-GR" b="1" dirty="0"/>
              <a:t> ηλεκτρικής πηγής </a:t>
            </a:r>
            <a:endParaRPr lang="en-US" b="1" dirty="0"/>
          </a:p>
          <a:p>
            <a:r>
              <a:rPr lang="el-GR" dirty="0" smtClean="0"/>
              <a:t>το </a:t>
            </a:r>
            <a:r>
              <a:rPr lang="el-GR" dirty="0"/>
              <a:t>πηλίκο</a:t>
            </a:r>
            <a:r>
              <a:rPr lang="el-GR" b="1" dirty="0"/>
              <a:t> της </a:t>
            </a:r>
            <a:r>
              <a:rPr lang="el-GR" b="1" dirty="0" err="1" smtClean="0"/>
              <a:t>ενέργειας</a:t>
            </a:r>
            <a:r>
              <a:rPr lang="el-GR" b="1" dirty="0" err="1"/>
              <a:t>(Ε</a:t>
            </a:r>
            <a:r>
              <a:rPr lang="el-GR" b="1" baseline="-25000" dirty="0" err="1"/>
              <a:t>ηλεκτρική</a:t>
            </a:r>
            <a:r>
              <a:rPr lang="el-GR" b="1" dirty="0"/>
              <a:t>) </a:t>
            </a:r>
            <a:r>
              <a:rPr lang="el-GR" b="1" dirty="0" smtClean="0"/>
              <a:t> </a:t>
            </a:r>
            <a:r>
              <a:rPr lang="el-GR" dirty="0"/>
              <a:t>που προσφέρεται από την πηγή σε ηλεκτρόνια </a:t>
            </a:r>
            <a:r>
              <a:rPr lang="el-GR" dirty="0" smtClean="0"/>
              <a:t>συνολικού </a:t>
            </a:r>
            <a:r>
              <a:rPr lang="el-GR" dirty="0"/>
              <a:t>φορτίου (</a:t>
            </a:r>
            <a:r>
              <a:rPr lang="en-US" dirty="0"/>
              <a:t>q</a:t>
            </a:r>
            <a:r>
              <a:rPr lang="el-GR" dirty="0"/>
              <a:t>) όταν διέρχονται από αυτήν </a:t>
            </a:r>
            <a:endParaRPr lang="en-US" dirty="0"/>
          </a:p>
          <a:p>
            <a:r>
              <a:rPr lang="el-GR" b="1" dirty="0" smtClean="0"/>
              <a:t>προς </a:t>
            </a:r>
            <a:r>
              <a:rPr lang="el-GR" b="1" dirty="0"/>
              <a:t>το φορτίο </a:t>
            </a:r>
            <a:r>
              <a:rPr lang="en-US" b="1" dirty="0"/>
              <a:t>q</a:t>
            </a:r>
            <a:r>
              <a:rPr lang="el-GR" b="1" dirty="0"/>
              <a:t>.</a:t>
            </a:r>
            <a:endParaRPr lang="el-GR" dirty="0"/>
          </a:p>
          <a:p>
            <a:endParaRPr lang="en-US" dirty="0" smtClean="0"/>
          </a:p>
          <a:p>
            <a:endParaRPr lang="en-US" dirty="0" smtClean="0"/>
          </a:p>
        </p:txBody>
      </p:sp>
      <p:pic>
        <p:nvPicPr>
          <p:cNvPr id="6153"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3768" y="5445224"/>
            <a:ext cx="3873534" cy="864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9"/>
          <p:cNvSpPr/>
          <p:nvPr/>
        </p:nvSpPr>
        <p:spPr>
          <a:xfrm>
            <a:off x="431540" y="4695376"/>
            <a:ext cx="8244408" cy="646331"/>
          </a:xfrm>
          <a:prstGeom prst="rect">
            <a:avLst/>
          </a:prstGeom>
        </p:spPr>
        <p:txBody>
          <a:bodyPr wrap="square">
            <a:spAutoFit/>
          </a:bodyPr>
          <a:lstStyle/>
          <a:p>
            <a:r>
              <a:rPr lang="el-GR" dirty="0" smtClean="0"/>
              <a:t>η </a:t>
            </a:r>
            <a:r>
              <a:rPr lang="el-GR" b="1" dirty="0" smtClean="0"/>
              <a:t>μονάδα μέτρησης της ηλεκτρικής τάσης </a:t>
            </a:r>
            <a:r>
              <a:rPr lang="el-GR" dirty="0" smtClean="0"/>
              <a:t>(διαφοράς δυναμικού) στο </a:t>
            </a:r>
            <a:r>
              <a:rPr lang="el-GR" dirty="0" smtClean="0"/>
              <a:t>(</a:t>
            </a:r>
            <a:r>
              <a:rPr lang="en-US" dirty="0" smtClean="0"/>
              <a:t>S</a:t>
            </a:r>
            <a:r>
              <a:rPr lang="el-GR" dirty="0" smtClean="0"/>
              <a:t>.</a:t>
            </a:r>
            <a:r>
              <a:rPr lang="en-US" dirty="0" smtClean="0"/>
              <a:t>I</a:t>
            </a:r>
            <a:r>
              <a:rPr lang="el-GR" dirty="0" smtClean="0"/>
              <a:t>.) </a:t>
            </a:r>
            <a:endParaRPr lang="el-GR" dirty="0" smtClean="0"/>
          </a:p>
          <a:p>
            <a:r>
              <a:rPr lang="el-GR" dirty="0" smtClean="0"/>
              <a:t>ονομάζεται </a:t>
            </a:r>
            <a:r>
              <a:rPr lang="en-US" b="1" dirty="0" smtClean="0"/>
              <a:t>Volt</a:t>
            </a:r>
            <a:r>
              <a:rPr lang="el-GR" b="1" dirty="0" smtClean="0"/>
              <a:t> (1</a:t>
            </a:r>
            <a:r>
              <a:rPr lang="en-US" b="1" dirty="0" smtClean="0"/>
              <a:t>V</a:t>
            </a:r>
            <a:r>
              <a:rPr lang="el-GR" b="1" dirty="0" smtClean="0"/>
              <a:t>)</a:t>
            </a:r>
            <a:r>
              <a:rPr lang="el-GR" dirty="0" smtClean="0"/>
              <a:t> και </a:t>
            </a:r>
            <a:r>
              <a:rPr lang="el-GR" dirty="0" smtClean="0"/>
              <a:t>ισοδυναμεί με:</a:t>
            </a:r>
            <a:endParaRPr lang="el-GR" dirty="0"/>
          </a:p>
        </p:txBody>
      </p:sp>
      <p:pic>
        <p:nvPicPr>
          <p:cNvPr id="6"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57117" y="1439389"/>
            <a:ext cx="2530908" cy="8965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539551" y="212447"/>
            <a:ext cx="8306207" cy="1015663"/>
          </a:xfrm>
          <a:prstGeom prst="rect">
            <a:avLst/>
          </a:prstGeom>
          <a:noFill/>
        </p:spPr>
        <p:txBody>
          <a:bodyPr wrap="square" rtlCol="0">
            <a:spAutoFit/>
          </a:bodyPr>
          <a:lstStyle/>
          <a:p>
            <a:r>
              <a:rPr lang="el-GR" sz="2400" b="1" dirty="0"/>
              <a:t>Διαφορά δυναμικού στους πόλους </a:t>
            </a:r>
            <a:r>
              <a:rPr lang="el-GR" sz="2400" b="1" dirty="0" smtClean="0"/>
              <a:t>πηγής</a:t>
            </a:r>
            <a:endParaRPr lang="el-GR" b="1" dirty="0"/>
          </a:p>
          <a:p>
            <a:endParaRPr lang="en-US" b="1" dirty="0"/>
          </a:p>
          <a:p>
            <a:r>
              <a:rPr lang="el-GR" dirty="0"/>
              <a:t> (</a:t>
            </a:r>
            <a:r>
              <a:rPr lang="el-GR" dirty="0" err="1"/>
              <a:t>μαθηματικος</a:t>
            </a:r>
            <a:r>
              <a:rPr lang="el-GR" dirty="0"/>
              <a:t> </a:t>
            </a:r>
            <a:r>
              <a:rPr lang="el-GR" dirty="0" err="1"/>
              <a:t>τυπος(με</a:t>
            </a:r>
            <a:r>
              <a:rPr lang="el-GR" dirty="0"/>
              <a:t> </a:t>
            </a:r>
            <a:r>
              <a:rPr lang="el-GR" dirty="0" err="1"/>
              <a:t>επεξηγηση</a:t>
            </a:r>
            <a:r>
              <a:rPr lang="el-GR" dirty="0"/>
              <a:t> συμβόλων),  </a:t>
            </a:r>
            <a:r>
              <a:rPr lang="el-GR" dirty="0" err="1"/>
              <a:t>ορισμος</a:t>
            </a:r>
            <a:r>
              <a:rPr lang="el-GR" dirty="0"/>
              <a:t>, </a:t>
            </a:r>
            <a:r>
              <a:rPr lang="el-GR" dirty="0" err="1"/>
              <a:t>μοναδα</a:t>
            </a:r>
            <a:r>
              <a:rPr lang="el-GR" dirty="0"/>
              <a:t> στο </a:t>
            </a:r>
            <a:r>
              <a:rPr lang="en-US" dirty="0"/>
              <a:t>S.I.)</a:t>
            </a:r>
            <a:endParaRPr lang="el-GR" dirty="0"/>
          </a:p>
        </p:txBody>
      </p:sp>
    </p:spTree>
    <p:extLst>
      <p:ext uri="{BB962C8B-B14F-4D97-AF65-F5344CB8AC3E}">
        <p14:creationId xmlns:p14="http://schemas.microsoft.com/office/powerpoint/2010/main" val="3330795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anim calcmode="lin" valueType="num">
                                      <p:cBhvr additive="base">
                                        <p:cTn id="25"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2" end="2"/>
                                            </p:txEl>
                                          </p:spTgt>
                                        </p:tgtEl>
                                        <p:attrNameLst>
                                          <p:attrName>style.visibility</p:attrName>
                                        </p:attrNameLst>
                                      </p:cBhvr>
                                      <p:to>
                                        <p:strVal val="visible"/>
                                      </p:to>
                                    </p:set>
                                    <p:anim calcmode="lin" valueType="num">
                                      <p:cBhvr additive="base">
                                        <p:cTn id="3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3" end="3"/>
                                            </p:txEl>
                                          </p:spTgt>
                                        </p:tgtEl>
                                        <p:attrNameLst>
                                          <p:attrName>style.visibility</p:attrName>
                                        </p:attrNameLst>
                                      </p:cBhvr>
                                      <p:to>
                                        <p:strVal val="visible"/>
                                      </p:to>
                                    </p:set>
                                    <p:anim calcmode="lin" valueType="num">
                                      <p:cBhvr additive="base">
                                        <p:cTn id="3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
                                            <p:txEl>
                                              <p:pRg st="0" end="0"/>
                                            </p:txEl>
                                          </p:spTgt>
                                        </p:tgtEl>
                                        <p:attrNameLst>
                                          <p:attrName>style.visibility</p:attrName>
                                        </p:attrNameLst>
                                      </p:cBhvr>
                                      <p:to>
                                        <p:strVal val="visible"/>
                                      </p:to>
                                    </p:set>
                                    <p:anim calcmode="lin" valueType="num">
                                      <p:cBhvr additive="base">
                                        <p:cTn id="43"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0">
                                            <p:txEl>
                                              <p:pRg st="1" end="1"/>
                                            </p:txEl>
                                          </p:spTgt>
                                        </p:tgtEl>
                                        <p:attrNameLst>
                                          <p:attrName>style.visibility</p:attrName>
                                        </p:attrNameLst>
                                      </p:cBhvr>
                                      <p:to>
                                        <p:strVal val="visible"/>
                                      </p:to>
                                    </p:set>
                                    <p:anim calcmode="lin" valueType="num">
                                      <p:cBhvr additive="base">
                                        <p:cTn id="49"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6153"/>
                                        </p:tgtEl>
                                        <p:attrNameLst>
                                          <p:attrName>style.visibility</p:attrName>
                                        </p:attrNameLst>
                                      </p:cBhvr>
                                      <p:to>
                                        <p:strVal val="visible"/>
                                      </p:to>
                                    </p:set>
                                    <p:anim calcmode="lin" valueType="num">
                                      <p:cBhvr additive="base">
                                        <p:cTn id="55" dur="500" fill="hold"/>
                                        <p:tgtEl>
                                          <p:spTgt spid="6153"/>
                                        </p:tgtEl>
                                        <p:attrNameLst>
                                          <p:attrName>ppt_x</p:attrName>
                                        </p:attrNameLst>
                                      </p:cBhvr>
                                      <p:tavLst>
                                        <p:tav tm="0">
                                          <p:val>
                                            <p:strVal val="#ppt_x"/>
                                          </p:val>
                                        </p:tav>
                                        <p:tav tm="100000">
                                          <p:val>
                                            <p:strVal val="#ppt_x"/>
                                          </p:val>
                                        </p:tav>
                                      </p:tavLst>
                                    </p:anim>
                                    <p:anim calcmode="lin" valueType="num">
                                      <p:cBhvr additive="base">
                                        <p:cTn id="56" dur="500" fill="hold"/>
                                        <p:tgtEl>
                                          <p:spTgt spid="615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10" grpId="0" build="p"/>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60648"/>
            <a:ext cx="9144000" cy="523220"/>
          </a:xfrm>
          <a:prstGeom prst="rect">
            <a:avLst/>
          </a:prstGeom>
        </p:spPr>
        <p:txBody>
          <a:bodyPr wrap="square">
            <a:spAutoFit/>
          </a:bodyPr>
          <a:lstStyle/>
          <a:p>
            <a:r>
              <a:rPr lang="el-GR" sz="2800" b="1" dirty="0"/>
              <a:t>Τι εκφράζει η διαφορά δυναμικού στους πόλους της πηγής;</a:t>
            </a:r>
            <a:endParaRPr lang="el-GR" sz="2800" dirty="0"/>
          </a:p>
        </p:txBody>
      </p:sp>
      <p:sp>
        <p:nvSpPr>
          <p:cNvPr id="3" name="Rectangle 1"/>
          <p:cNvSpPr>
            <a:spLocks noChangeArrowheads="1"/>
          </p:cNvSpPr>
          <p:nvPr/>
        </p:nvSpPr>
        <p:spPr bwMode="auto">
          <a:xfrm rot="10800000" flipV="1">
            <a:off x="107504" y="837293"/>
            <a:ext cx="8789640" cy="3693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lang="el-GR" dirty="0" smtClean="0"/>
          </a:p>
          <a:p>
            <a:pPr marL="0" marR="0" lvl="0" indent="0" algn="l" defTabSz="914400" rtl="0" eaLnBrk="1" fontAlgn="base" latinLnBrk="0" hangingPunct="1">
              <a:lnSpc>
                <a:spcPct val="100000"/>
              </a:lnSpc>
              <a:spcBef>
                <a:spcPct val="0"/>
              </a:spcBef>
              <a:spcAft>
                <a:spcPct val="0"/>
              </a:spcAft>
              <a:buClrTx/>
              <a:buSzTx/>
              <a:buFontTx/>
              <a:buNone/>
              <a:tabLst/>
            </a:pPr>
            <a:endParaRPr lang="el-GR" dirty="0"/>
          </a:p>
          <a:p>
            <a:pPr marL="0" marR="0" lvl="0" indent="0" algn="l" defTabSz="914400" rtl="0" eaLnBrk="1" fontAlgn="base" latinLnBrk="0" hangingPunct="1">
              <a:lnSpc>
                <a:spcPct val="100000"/>
              </a:lnSpc>
              <a:spcBef>
                <a:spcPct val="0"/>
              </a:spcBef>
              <a:spcAft>
                <a:spcPct val="0"/>
              </a:spcAft>
              <a:buClrTx/>
              <a:buSzTx/>
              <a:buFontTx/>
              <a:buNone/>
              <a:tabLst/>
            </a:pPr>
            <a:r>
              <a:rPr lang="el-GR" sz="2000" dirty="0" smtClean="0"/>
              <a:t>Την </a:t>
            </a:r>
            <a:r>
              <a:rPr lang="el-GR" sz="2000" b="1" dirty="0" smtClean="0"/>
              <a:t>ηλεκτρική </a:t>
            </a:r>
            <a:r>
              <a:rPr lang="el-GR" sz="2000" b="1" dirty="0"/>
              <a:t>ενέργεια </a:t>
            </a:r>
            <a:r>
              <a:rPr lang="el-GR" sz="2000" dirty="0" smtClean="0"/>
              <a:t>που προσφέρεται </a:t>
            </a:r>
            <a:r>
              <a:rPr lang="el-GR" sz="2000" b="1" dirty="0" smtClean="0"/>
              <a:t>ανά </a:t>
            </a:r>
            <a:r>
              <a:rPr lang="el-GR" sz="2000" b="1" dirty="0" err="1" smtClean="0"/>
              <a:t>μοναδα</a:t>
            </a:r>
            <a:r>
              <a:rPr lang="el-GR" sz="2000" b="1" dirty="0" smtClean="0"/>
              <a:t> </a:t>
            </a:r>
            <a:r>
              <a:rPr lang="el-GR" sz="2000" b="1" dirty="0" err="1" smtClean="0"/>
              <a:t>φορτιου</a:t>
            </a:r>
            <a:r>
              <a:rPr lang="el-GR" sz="2000" b="1" dirty="0" smtClean="0"/>
              <a:t> </a:t>
            </a:r>
            <a:r>
              <a:rPr lang="el-GR" sz="2000" dirty="0" smtClean="0"/>
              <a:t>κατά </a:t>
            </a:r>
            <a:r>
              <a:rPr lang="el-GR" sz="2000" dirty="0"/>
              <a:t>τη διέλευσή του από την ηλεκτρική πηγή </a:t>
            </a:r>
            <a:endParaRPr lang="en-US" sz="2000" dirty="0"/>
          </a:p>
          <a:p>
            <a:pPr marL="0" marR="0" lvl="0" indent="0" algn="l" defTabSz="914400" rtl="0" eaLnBrk="1" fontAlgn="base" latinLnBrk="0" hangingPunct="1">
              <a:lnSpc>
                <a:spcPct val="100000"/>
              </a:lnSpc>
              <a:spcBef>
                <a:spcPct val="0"/>
              </a:spcBef>
              <a:spcAft>
                <a:spcPct val="0"/>
              </a:spcAft>
              <a:buClrTx/>
              <a:buSzTx/>
              <a:buFontTx/>
              <a:buNone/>
              <a:tabLst/>
            </a:pPr>
            <a:endParaRPr lang="el-GR" sz="2000" dirty="0"/>
          </a:p>
          <a:p>
            <a:pPr lvl="0" fontAlgn="base">
              <a:spcBef>
                <a:spcPct val="0"/>
              </a:spcBef>
              <a:spcAft>
                <a:spcPct val="0"/>
              </a:spcAft>
            </a:pPr>
            <a:endParaRPr lang="el-GR" sz="2800" b="1" dirty="0" smtClean="0"/>
          </a:p>
          <a:p>
            <a:pPr lvl="0" fontAlgn="base">
              <a:spcBef>
                <a:spcPct val="0"/>
              </a:spcBef>
              <a:spcAft>
                <a:spcPct val="0"/>
              </a:spcAft>
            </a:pPr>
            <a:endParaRPr lang="el-GR" sz="2800" b="1" dirty="0"/>
          </a:p>
          <a:p>
            <a:pPr lvl="0" fontAlgn="base">
              <a:spcBef>
                <a:spcPct val="0"/>
              </a:spcBef>
              <a:spcAft>
                <a:spcPct val="0"/>
              </a:spcAft>
            </a:pPr>
            <a:r>
              <a:rPr lang="el-GR" sz="2800" b="1" dirty="0" smtClean="0"/>
              <a:t>Τι σημαίνει  ότι μια </a:t>
            </a:r>
            <a:r>
              <a:rPr lang="el-GR" sz="2800" b="1" dirty="0" err="1" smtClean="0"/>
              <a:t>μπαταρια</a:t>
            </a:r>
            <a:r>
              <a:rPr lang="el-GR" sz="2800" b="1" dirty="0" smtClean="0"/>
              <a:t> </a:t>
            </a:r>
            <a:r>
              <a:rPr lang="el-GR" sz="2800" b="1" dirty="0"/>
              <a:t>είναι 4,5</a:t>
            </a:r>
            <a:r>
              <a:rPr lang="en-US" sz="2800" b="1" dirty="0" smtClean="0"/>
              <a:t>V</a:t>
            </a:r>
            <a:r>
              <a:rPr lang="el-GR" sz="2800" b="1" dirty="0" smtClean="0"/>
              <a:t>;</a:t>
            </a:r>
            <a:endParaRPr lang="en-US" sz="2800" b="1" dirty="0"/>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700" dirty="0">
              <a:latin typeface="Arial" pitchFamily="34" charset="0"/>
              <a:cs typeface="Arial" pitchFamily="34" charset="0"/>
            </a:endParaRPr>
          </a:p>
          <a:p>
            <a:pPr lvl="0" fontAlgn="base">
              <a:spcBef>
                <a:spcPct val="0"/>
              </a:spcBef>
              <a:spcAft>
                <a:spcPct val="0"/>
              </a:spcAft>
            </a:pPr>
            <a:r>
              <a:rPr lang="el-GR" sz="2000" dirty="0" err="1" smtClean="0"/>
              <a:t>Σημαινει</a:t>
            </a:r>
            <a:r>
              <a:rPr lang="el-GR" sz="2000" dirty="0" smtClean="0"/>
              <a:t> ότι η μπαταρία αυτή προσφέρει </a:t>
            </a:r>
            <a:r>
              <a:rPr lang="el-GR" sz="2000" b="1" dirty="0"/>
              <a:t>ηλεκτρική</a:t>
            </a:r>
            <a:r>
              <a:rPr lang="el-GR" sz="2000" dirty="0"/>
              <a:t> </a:t>
            </a:r>
            <a:r>
              <a:rPr lang="el-GR" sz="2000" b="1" dirty="0"/>
              <a:t>ενέργεια ίση με 4,5</a:t>
            </a:r>
            <a:r>
              <a:rPr lang="en-US" sz="2000" b="1" dirty="0"/>
              <a:t>J</a:t>
            </a:r>
            <a:r>
              <a:rPr lang="el-GR" sz="2000" b="1" dirty="0"/>
              <a:t> </a:t>
            </a:r>
            <a:r>
              <a:rPr lang="el-GR" sz="2000" dirty="0"/>
              <a:t>σε </a:t>
            </a:r>
            <a:r>
              <a:rPr lang="el-GR" sz="2000" b="1" dirty="0"/>
              <a:t>φορτίο 1</a:t>
            </a:r>
            <a:r>
              <a:rPr lang="en-US" sz="2000" b="1" dirty="0"/>
              <a:t>C</a:t>
            </a:r>
            <a:endParaRPr kumimoji="0" lang="el-GR" sz="2000" b="1"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121006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anim calcmode="lin" valueType="num">
                                      <p:cBhvr additive="base">
                                        <p:cTn id="2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9592" y="404664"/>
            <a:ext cx="7657546" cy="523220"/>
          </a:xfrm>
          <a:prstGeom prst="rect">
            <a:avLst/>
          </a:prstGeom>
        </p:spPr>
        <p:txBody>
          <a:bodyPr wrap="none">
            <a:spAutoFit/>
          </a:bodyPr>
          <a:lstStyle/>
          <a:p>
            <a:r>
              <a:rPr lang="el-GR" sz="2800" b="1" dirty="0" smtClean="0"/>
              <a:t>Με ποιο όργανο μετράμε τη διαφορά δυναμικού;</a:t>
            </a:r>
            <a:endParaRPr lang="el-GR" sz="2800" dirty="0"/>
          </a:p>
        </p:txBody>
      </p:sp>
      <p:sp>
        <p:nvSpPr>
          <p:cNvPr id="3" name="Rectangle 2"/>
          <p:cNvSpPr/>
          <p:nvPr/>
        </p:nvSpPr>
        <p:spPr>
          <a:xfrm>
            <a:off x="539552" y="1124744"/>
            <a:ext cx="8604448" cy="1754326"/>
          </a:xfrm>
          <a:prstGeom prst="rect">
            <a:avLst/>
          </a:prstGeom>
        </p:spPr>
        <p:txBody>
          <a:bodyPr wrap="square">
            <a:spAutoFit/>
          </a:bodyPr>
          <a:lstStyle/>
          <a:p>
            <a:r>
              <a:rPr lang="el-GR" b="1" dirty="0" smtClean="0"/>
              <a:t>Με το βολτόμετρο</a:t>
            </a:r>
            <a:r>
              <a:rPr lang="el-GR" dirty="0" smtClean="0"/>
              <a:t>. </a:t>
            </a:r>
          </a:p>
          <a:p>
            <a:r>
              <a:rPr lang="el-GR" dirty="0" smtClean="0"/>
              <a:t>Τα </a:t>
            </a:r>
            <a:r>
              <a:rPr lang="el-GR" dirty="0"/>
              <a:t>άκρα του βολτόμετρου συνδέονται με τα άκρα του στοιχείου στα οποία θέλουμε να μετρήσουμε τη διαφορά δυναμικού. </a:t>
            </a:r>
            <a:endParaRPr lang="el-GR" dirty="0" smtClean="0"/>
          </a:p>
          <a:p>
            <a:r>
              <a:rPr lang="el-GR" dirty="0" smtClean="0"/>
              <a:t>Λέμε </a:t>
            </a:r>
            <a:r>
              <a:rPr lang="el-GR" dirty="0"/>
              <a:t>ότι </a:t>
            </a:r>
            <a:r>
              <a:rPr lang="el-GR" b="1" dirty="0"/>
              <a:t>το βολτόμετρο συνδέεται παράλληλα</a:t>
            </a:r>
            <a:r>
              <a:rPr lang="el-GR" dirty="0"/>
              <a:t> με το στοιχείο. </a:t>
            </a:r>
            <a:endParaRPr lang="el-GR" dirty="0" smtClean="0"/>
          </a:p>
          <a:p>
            <a:r>
              <a:rPr lang="el-GR" dirty="0" smtClean="0"/>
              <a:t>Τα </a:t>
            </a:r>
            <a:r>
              <a:rPr lang="el-GR" dirty="0"/>
              <a:t>σύγχρονα βολτόμετρα είναι ενσωματωμένα στα </a:t>
            </a:r>
            <a:r>
              <a:rPr lang="el-GR" dirty="0" err="1"/>
              <a:t>πολύμετρα</a:t>
            </a:r>
            <a:r>
              <a:rPr lang="el-GR" dirty="0"/>
              <a:t>.</a:t>
            </a:r>
          </a:p>
          <a:p>
            <a:r>
              <a:rPr lang="en-US" dirty="0"/>
              <a:t> </a:t>
            </a:r>
            <a:endParaRPr lang="el-GR" dirty="0"/>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7925" y="2879070"/>
            <a:ext cx="3960440" cy="3384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32040" y="2905604"/>
            <a:ext cx="2952750" cy="30436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39308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1266"/>
                                        </p:tgtEl>
                                        <p:attrNameLst>
                                          <p:attrName>style.visibility</p:attrName>
                                        </p:attrNameLst>
                                      </p:cBhvr>
                                      <p:to>
                                        <p:strVal val="visible"/>
                                      </p:to>
                                    </p:set>
                                    <p:anim calcmode="lin" valueType="num">
                                      <p:cBhvr additive="base">
                                        <p:cTn id="43" dur="500" fill="hold"/>
                                        <p:tgtEl>
                                          <p:spTgt spid="11266"/>
                                        </p:tgtEl>
                                        <p:attrNameLst>
                                          <p:attrName>ppt_x</p:attrName>
                                        </p:attrNameLst>
                                      </p:cBhvr>
                                      <p:tavLst>
                                        <p:tav tm="0">
                                          <p:val>
                                            <p:strVal val="#ppt_x"/>
                                          </p:val>
                                        </p:tav>
                                        <p:tav tm="100000">
                                          <p:val>
                                            <p:strVal val="#ppt_x"/>
                                          </p:val>
                                        </p:tav>
                                      </p:tavLst>
                                    </p:anim>
                                    <p:anim calcmode="lin" valueType="num">
                                      <p:cBhvr additive="base">
                                        <p:cTn id="44" dur="500" fill="hold"/>
                                        <p:tgtEl>
                                          <p:spTgt spid="11266"/>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1267"/>
                                        </p:tgtEl>
                                        <p:attrNameLst>
                                          <p:attrName>style.visibility</p:attrName>
                                        </p:attrNameLst>
                                      </p:cBhvr>
                                      <p:to>
                                        <p:strVal val="visible"/>
                                      </p:to>
                                    </p:set>
                                    <p:anim calcmode="lin" valueType="num">
                                      <p:cBhvr additive="base">
                                        <p:cTn id="49" dur="500" fill="hold"/>
                                        <p:tgtEl>
                                          <p:spTgt spid="11267"/>
                                        </p:tgtEl>
                                        <p:attrNameLst>
                                          <p:attrName>ppt_x</p:attrName>
                                        </p:attrNameLst>
                                      </p:cBhvr>
                                      <p:tavLst>
                                        <p:tav tm="0">
                                          <p:val>
                                            <p:strVal val="#ppt_x"/>
                                          </p:val>
                                        </p:tav>
                                        <p:tav tm="100000">
                                          <p:val>
                                            <p:strVal val="#ppt_x"/>
                                          </p:val>
                                        </p:tav>
                                      </p:tavLst>
                                    </p:anim>
                                    <p:anim calcmode="lin" valueType="num">
                                      <p:cBhvr additive="base">
                                        <p:cTn id="50" dur="500" fill="hold"/>
                                        <p:tgtEl>
                                          <p:spTgt spid="1126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260648"/>
            <a:ext cx="8136904" cy="954107"/>
          </a:xfrm>
          <a:prstGeom prst="rect">
            <a:avLst/>
          </a:prstGeom>
        </p:spPr>
        <p:txBody>
          <a:bodyPr wrap="square">
            <a:spAutoFit/>
          </a:bodyPr>
          <a:lstStyle/>
          <a:p>
            <a:r>
              <a:rPr lang="el-GR" sz="2800" b="1" dirty="0"/>
              <a:t>Πως ορίζεται η διαφορά δυναμικού στα άκρα ενός </a:t>
            </a:r>
            <a:r>
              <a:rPr lang="el-GR" sz="2800" b="1" dirty="0" smtClean="0"/>
              <a:t>καταναλωτή;</a:t>
            </a:r>
            <a:endParaRPr lang="el-GR" sz="2800" dirty="0"/>
          </a:p>
        </p:txBody>
      </p:sp>
      <p:sp>
        <p:nvSpPr>
          <p:cNvPr id="3" name="Rectangle 2"/>
          <p:cNvSpPr>
            <a:spLocks noChangeArrowheads="1"/>
          </p:cNvSpPr>
          <p:nvPr/>
        </p:nvSpPr>
        <p:spPr bwMode="auto">
          <a:xfrm>
            <a:off x="305780" y="1628800"/>
            <a:ext cx="8820472" cy="31547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Ονομάζουμε ηλεκτρική τάση ή </a:t>
            </a:r>
            <a:r>
              <a:rPr kumimoji="0" lang="el-GR"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διαφορά δυναμικού (</a:t>
            </a:r>
            <a:r>
              <a:rPr kumimoji="0" lang="en-U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V</a:t>
            </a:r>
            <a:r>
              <a:rPr kumimoji="0" lang="el-GR"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μεταξύ των δύο άκρων του </a:t>
            </a: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καταναλωτή</a:t>
            </a:r>
          </a:p>
          <a:p>
            <a:pPr marL="0" marR="0" lvl="0" indent="0"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l-GR" sz="200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το πηλίκο </a:t>
            </a:r>
            <a:endParaRPr kumimoji="0" lang="el-GR" sz="200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defTabSz="914400" rtl="0" eaLnBrk="1" fontAlgn="base" latinLnBrk="0" hangingPunct="1">
              <a:lnSpc>
                <a:spcPct val="100000"/>
              </a:lnSpc>
              <a:spcBef>
                <a:spcPct val="0"/>
              </a:spcBef>
              <a:spcAft>
                <a:spcPct val="0"/>
              </a:spcAft>
              <a:buClrTx/>
              <a:buSzTx/>
              <a:buFontTx/>
              <a:buNone/>
              <a:tabLst/>
            </a:pPr>
            <a:r>
              <a:rPr kumimoji="0" lang="el-GR"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της </a:t>
            </a:r>
            <a:r>
              <a:rPr kumimoji="0" lang="el-GR"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ενέργειας </a:t>
            </a:r>
            <a:r>
              <a:rPr kumimoji="0" lang="el-GR" sz="200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που μεταφέρουν στον καταναλωτή ηλεκτρόνια συνολικού φορτίου </a:t>
            </a:r>
            <a:r>
              <a:rPr kumimoji="0" lang="en-US" sz="200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q </a:t>
            </a:r>
            <a:r>
              <a:rPr kumimoji="0" lang="el-GR" sz="200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όταν διέρχονται από αυτόν </a:t>
            </a:r>
            <a:endParaRPr kumimoji="0" lang="el-GR" sz="200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defTabSz="914400" rtl="0" eaLnBrk="1" fontAlgn="base" latinLnBrk="0" hangingPunct="1">
              <a:lnSpc>
                <a:spcPct val="100000"/>
              </a:lnSpc>
              <a:spcBef>
                <a:spcPct val="0"/>
              </a:spcBef>
              <a:spcAft>
                <a:spcPct val="0"/>
              </a:spcAft>
              <a:buClrTx/>
              <a:buSzTx/>
              <a:buFontTx/>
              <a:buNone/>
              <a:tabLst/>
            </a:pPr>
            <a:r>
              <a:rPr kumimoji="0" lang="el-GR"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προς </a:t>
            </a:r>
            <a:r>
              <a:rPr kumimoji="0" lang="el-GR"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το φορτίο </a:t>
            </a:r>
            <a:r>
              <a:rPr kumimoji="0" lang="en-U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q</a:t>
            </a:r>
            <a:r>
              <a:rPr kumimoji="0" lang="el-GR"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Στη γλώσσα των μαθηματικών είναι:</a:t>
            </a:r>
            <a:endParaRPr kumimoji="0" lang="el-G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sz="1100" dirty="0">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V</a:t>
            </a:r>
            <a:r>
              <a:rPr kumimoji="0" lang="el-GR"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l-GR" sz="1400" b="1"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1065788817"/>
              </p:ext>
            </p:extLst>
          </p:nvPr>
        </p:nvGraphicFramePr>
        <p:xfrm>
          <a:off x="4860033" y="3991423"/>
          <a:ext cx="1080119" cy="792087"/>
        </p:xfrm>
        <a:graphic>
          <a:graphicData uri="http://schemas.openxmlformats.org/presentationml/2006/ole">
            <mc:AlternateContent xmlns:mc="http://schemas.openxmlformats.org/markup-compatibility/2006">
              <mc:Choice xmlns:v="urn:schemas-microsoft-com:vml" Requires="v">
                <p:oleObj spid="_x0000_s8244" name="Equation" r:id="rId3" imgW="583947" imgH="444307" progId="Equation.3">
                  <p:embed/>
                </p:oleObj>
              </mc:Choice>
              <mc:Fallback>
                <p:oleObj name="Equation" r:id="rId3" imgW="583947" imgH="444307"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60033" y="3991423"/>
                        <a:ext cx="1080119" cy="792087"/>
                      </a:xfrm>
                      <a:prstGeom prst="rect">
                        <a:avLst/>
                      </a:prstGeom>
                      <a:noFill/>
                      <a:extLst/>
                    </p:spPr>
                  </p:pic>
                </p:oleObj>
              </mc:Fallback>
            </mc:AlternateContent>
          </a:graphicData>
        </a:graphic>
      </p:graphicFrame>
    </p:spTree>
    <p:extLst>
      <p:ext uri="{BB962C8B-B14F-4D97-AF65-F5344CB8AC3E}">
        <p14:creationId xmlns:p14="http://schemas.microsoft.com/office/powerpoint/2010/main" val="2412677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
                                        </p:tgtEl>
                                        <p:attrNameLst>
                                          <p:attrName>style.visibility</p:attrName>
                                        </p:attrNameLst>
                                      </p:cBhvr>
                                      <p:to>
                                        <p:strVal val="visible"/>
                                      </p:to>
                                    </p:set>
                                    <p:anim calcmode="lin" valueType="num">
                                      <p:cBhvr additive="base">
                                        <p:cTn id="49" dur="500" fill="hold"/>
                                        <p:tgtEl>
                                          <p:spTgt spid="4"/>
                                        </p:tgtEl>
                                        <p:attrNameLst>
                                          <p:attrName>ppt_x</p:attrName>
                                        </p:attrNameLst>
                                      </p:cBhvr>
                                      <p:tavLst>
                                        <p:tav tm="0">
                                          <p:val>
                                            <p:strVal val="#ppt_x"/>
                                          </p:val>
                                        </p:tav>
                                        <p:tav tm="100000">
                                          <p:val>
                                            <p:strVal val="#ppt_x"/>
                                          </p:val>
                                        </p:tav>
                                      </p:tavLst>
                                    </p:anim>
                                    <p:anim calcmode="lin" valueType="num">
                                      <p:cBhvr additive="base">
                                        <p:cTn id="5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2425" y="704864"/>
            <a:ext cx="6840760" cy="461665"/>
          </a:xfrm>
          <a:prstGeom prst="rect">
            <a:avLst/>
          </a:prstGeom>
        </p:spPr>
        <p:txBody>
          <a:bodyPr wrap="square">
            <a:spAutoFit/>
          </a:bodyPr>
          <a:lstStyle/>
          <a:p>
            <a:r>
              <a:rPr lang="el-GR" sz="2400" b="1" dirty="0" smtClean="0"/>
              <a:t>Ποια συσκευή ονομάζεται καταναλωτής;</a:t>
            </a:r>
            <a:endParaRPr lang="el-GR" sz="2400" dirty="0"/>
          </a:p>
        </p:txBody>
      </p:sp>
      <p:sp>
        <p:nvSpPr>
          <p:cNvPr id="3" name="Rectangle 2"/>
          <p:cNvSpPr/>
          <p:nvPr/>
        </p:nvSpPr>
        <p:spPr>
          <a:xfrm>
            <a:off x="392425" y="1556791"/>
            <a:ext cx="8352928" cy="1015663"/>
          </a:xfrm>
          <a:prstGeom prst="rect">
            <a:avLst/>
          </a:prstGeom>
        </p:spPr>
        <p:txBody>
          <a:bodyPr wrap="square">
            <a:spAutoFit/>
          </a:bodyPr>
          <a:lstStyle/>
          <a:p>
            <a:r>
              <a:rPr lang="el-GR" sz="2000" dirty="0"/>
              <a:t>Κάθε συσκευή που μετατρέπει την ηλεκτρική ενέργεια σε ενέργεια άλλης μορφής, ονομάζεται μετατροπέας ή</a:t>
            </a:r>
            <a:r>
              <a:rPr lang="el-GR" sz="2000" b="1" dirty="0"/>
              <a:t> καταναλωτής</a:t>
            </a:r>
            <a:r>
              <a:rPr lang="el-GR" sz="2000" dirty="0"/>
              <a:t>, π.χ. ο ηλεκτρικός λαμπτήρας</a:t>
            </a:r>
          </a:p>
        </p:txBody>
      </p:sp>
      <p:sp>
        <p:nvSpPr>
          <p:cNvPr id="4" name="Rectangle 3"/>
          <p:cNvSpPr/>
          <p:nvPr/>
        </p:nvSpPr>
        <p:spPr>
          <a:xfrm>
            <a:off x="107774" y="2924944"/>
            <a:ext cx="9036496" cy="3231654"/>
          </a:xfrm>
          <a:prstGeom prst="rect">
            <a:avLst/>
          </a:prstGeom>
        </p:spPr>
        <p:txBody>
          <a:bodyPr wrap="square">
            <a:spAutoFit/>
          </a:bodyPr>
          <a:lstStyle/>
          <a:p>
            <a:r>
              <a:rPr lang="el-GR" sz="2400" b="1" dirty="0"/>
              <a:t>Ποια η βασική διαφορά ανάμεσα στην τάση, στα άκρα καταναλωτή και πηγής;</a:t>
            </a:r>
            <a:endParaRPr lang="el-GR" sz="2400" dirty="0"/>
          </a:p>
          <a:p>
            <a:endParaRPr lang="el-GR" dirty="0" smtClean="0"/>
          </a:p>
          <a:p>
            <a:endParaRPr lang="el-GR" dirty="0" smtClean="0"/>
          </a:p>
          <a:p>
            <a:r>
              <a:rPr lang="el-GR" sz="2400" dirty="0" smtClean="0"/>
              <a:t>Η </a:t>
            </a:r>
            <a:r>
              <a:rPr lang="el-GR" sz="2400" dirty="0"/>
              <a:t>τάση στα άκρα:</a:t>
            </a:r>
          </a:p>
          <a:p>
            <a:pPr lvl="0"/>
            <a:r>
              <a:rPr lang="el-GR" sz="2400" b="1" u="sng" dirty="0"/>
              <a:t>ενός καταναλωτή</a:t>
            </a:r>
            <a:r>
              <a:rPr lang="el-GR" sz="2400" b="1" dirty="0"/>
              <a:t> </a:t>
            </a:r>
            <a:r>
              <a:rPr lang="el-GR" sz="2400" dirty="0"/>
              <a:t>είναι </a:t>
            </a:r>
            <a:r>
              <a:rPr lang="el-GR" sz="2400" b="1" dirty="0"/>
              <a:t>μηδέν</a:t>
            </a:r>
            <a:r>
              <a:rPr lang="el-GR" sz="2400" dirty="0"/>
              <a:t> όταν από αυτόν δεν διέρχεται ηλεκτρικό ρεύμα </a:t>
            </a:r>
            <a:r>
              <a:rPr lang="el-GR" sz="2400" dirty="0" smtClean="0"/>
              <a:t>ενώ</a:t>
            </a:r>
            <a:endParaRPr lang="el-GR" sz="2400" dirty="0"/>
          </a:p>
          <a:p>
            <a:pPr lvl="0"/>
            <a:r>
              <a:rPr lang="el-GR" sz="2400" b="1" u="sng" dirty="0"/>
              <a:t>μιας μπαταρίας </a:t>
            </a:r>
            <a:r>
              <a:rPr lang="el-GR" sz="2400" dirty="0"/>
              <a:t>είναι </a:t>
            </a:r>
            <a:r>
              <a:rPr lang="el-GR" sz="2400" b="1" dirty="0"/>
              <a:t>διαφορετική από το μηδέν </a:t>
            </a:r>
            <a:r>
              <a:rPr lang="el-GR" sz="2400" dirty="0"/>
              <a:t>είτε διέρχεται από αυτή ηλεκτρικό ρεύμα είτε όχι.</a:t>
            </a:r>
          </a:p>
        </p:txBody>
      </p:sp>
    </p:spTree>
    <p:extLst>
      <p:ext uri="{BB962C8B-B14F-4D97-AF65-F5344CB8AC3E}">
        <p14:creationId xmlns:p14="http://schemas.microsoft.com/office/powerpoint/2010/main" val="3034066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additive="base">
                                        <p:cTn id="1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16633"/>
            <a:ext cx="8424936" cy="3939540"/>
          </a:xfrm>
          <a:prstGeom prst="rect">
            <a:avLst/>
          </a:prstGeom>
        </p:spPr>
        <p:txBody>
          <a:bodyPr wrap="square">
            <a:spAutoFit/>
          </a:bodyPr>
          <a:lstStyle/>
          <a:p>
            <a:r>
              <a:rPr lang="el-GR" sz="2400" b="1" dirty="0"/>
              <a:t>Τι είναι τα ηλεκτρικά δίπολα;</a:t>
            </a:r>
            <a:endParaRPr lang="el-GR" sz="2400" dirty="0"/>
          </a:p>
          <a:p>
            <a:endParaRPr lang="en-US" dirty="0" smtClean="0"/>
          </a:p>
          <a:p>
            <a:r>
              <a:rPr lang="el-GR" dirty="0" smtClean="0"/>
              <a:t>οι ηλεκτρικές συσκευές που διαθέτουν </a:t>
            </a:r>
            <a:r>
              <a:rPr lang="el-GR" b="1" dirty="0" smtClean="0"/>
              <a:t>δύο άκρα (πόλους) </a:t>
            </a:r>
            <a:r>
              <a:rPr lang="el-GR" dirty="0" smtClean="0"/>
              <a:t>με τα οποία συνδέονται στο ηλεκτρικό κύκλωμα  </a:t>
            </a:r>
            <a:r>
              <a:rPr lang="el-GR" dirty="0" smtClean="0"/>
              <a:t>ονομάζονται </a:t>
            </a:r>
            <a:r>
              <a:rPr lang="el-GR" b="1" dirty="0" smtClean="0"/>
              <a:t>ηλεκτρικά δίπολα</a:t>
            </a:r>
            <a:endParaRPr lang="en-US" b="1" dirty="0" smtClean="0"/>
          </a:p>
          <a:p>
            <a:r>
              <a:rPr lang="el-GR" dirty="0"/>
              <a:t>(μπαταρίες, λαμπτήρες, οικιακές ηλεκτρικές συσκευές κ.λπ.) </a:t>
            </a:r>
          </a:p>
          <a:p>
            <a:endParaRPr lang="en-US" b="1" dirty="0" smtClean="0"/>
          </a:p>
          <a:p>
            <a:r>
              <a:rPr lang="el-GR" sz="2800" b="1" dirty="0" smtClean="0"/>
              <a:t>Αντίσταση </a:t>
            </a:r>
            <a:r>
              <a:rPr lang="el-GR" sz="2800" b="1" dirty="0"/>
              <a:t>ενός ηλεκτρικού </a:t>
            </a:r>
            <a:r>
              <a:rPr lang="el-GR" sz="2800" b="1" dirty="0" err="1" smtClean="0"/>
              <a:t>διπόλου</a:t>
            </a:r>
            <a:r>
              <a:rPr lang="el-GR" sz="2800" b="1" dirty="0" smtClean="0"/>
              <a:t>.</a:t>
            </a:r>
            <a:endParaRPr lang="el-GR" sz="2800" dirty="0"/>
          </a:p>
          <a:p>
            <a:r>
              <a:rPr lang="el-GR" dirty="0" smtClean="0"/>
              <a:t> </a:t>
            </a:r>
            <a:r>
              <a:rPr lang="el-GR" dirty="0"/>
              <a:t> (</a:t>
            </a:r>
            <a:r>
              <a:rPr lang="el-GR" dirty="0" smtClean="0"/>
              <a:t>μαθηματικός </a:t>
            </a:r>
            <a:r>
              <a:rPr lang="el-GR" dirty="0" err="1" smtClean="0"/>
              <a:t>τύπος(με</a:t>
            </a:r>
            <a:r>
              <a:rPr lang="el-GR" dirty="0" smtClean="0"/>
              <a:t> </a:t>
            </a:r>
            <a:r>
              <a:rPr lang="el-GR" dirty="0" err="1"/>
              <a:t>επεξηγηση</a:t>
            </a:r>
            <a:r>
              <a:rPr lang="el-GR" dirty="0"/>
              <a:t> συμβόλων),  </a:t>
            </a:r>
            <a:r>
              <a:rPr lang="el-GR" dirty="0" smtClean="0"/>
              <a:t>ορισμός</a:t>
            </a:r>
            <a:r>
              <a:rPr lang="el-GR" dirty="0"/>
              <a:t>, </a:t>
            </a:r>
            <a:r>
              <a:rPr lang="el-GR" dirty="0" smtClean="0"/>
              <a:t>μονάδα </a:t>
            </a:r>
            <a:r>
              <a:rPr lang="el-GR" dirty="0"/>
              <a:t>στο </a:t>
            </a:r>
            <a:r>
              <a:rPr lang="en-US" dirty="0"/>
              <a:t>S.I</a:t>
            </a:r>
            <a:r>
              <a:rPr lang="en-US" dirty="0" smtClean="0"/>
              <a:t>.)</a:t>
            </a:r>
            <a:endParaRPr lang="el-GR" dirty="0" smtClean="0"/>
          </a:p>
          <a:p>
            <a:endParaRPr lang="el-GR" dirty="0"/>
          </a:p>
          <a:p>
            <a:endParaRPr lang="el-GR" b="1" dirty="0" smtClean="0"/>
          </a:p>
          <a:p>
            <a:endParaRPr lang="el-GR" b="1" dirty="0"/>
          </a:p>
          <a:p>
            <a:endParaRPr lang="el-GR" b="1" dirty="0" smtClean="0"/>
          </a:p>
          <a:p>
            <a:endParaRPr lang="el-GR" dirty="0"/>
          </a:p>
        </p:txBody>
      </p:sp>
      <p:pic>
        <p:nvPicPr>
          <p:cNvPr id="9226"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5" y="2794436"/>
            <a:ext cx="1679345" cy="10666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11"/>
          <p:cNvSpPr/>
          <p:nvPr/>
        </p:nvSpPr>
        <p:spPr>
          <a:xfrm>
            <a:off x="232250" y="5130970"/>
            <a:ext cx="8280920" cy="369332"/>
          </a:xfrm>
          <a:prstGeom prst="rect">
            <a:avLst/>
          </a:prstGeom>
        </p:spPr>
        <p:txBody>
          <a:bodyPr wrap="square">
            <a:spAutoFit/>
          </a:bodyPr>
          <a:lstStyle/>
          <a:p>
            <a:r>
              <a:rPr lang="el-GR" dirty="0" smtClean="0"/>
              <a:t>Η </a:t>
            </a:r>
            <a:r>
              <a:rPr lang="el-GR" b="1" dirty="0" smtClean="0"/>
              <a:t>μονάδα αντίστασης </a:t>
            </a:r>
            <a:r>
              <a:rPr lang="el-GR" dirty="0" smtClean="0"/>
              <a:t>στο Διεθνές Σύστημα Μονάδων (</a:t>
            </a:r>
            <a:r>
              <a:rPr lang="en-US" dirty="0" smtClean="0"/>
              <a:t>S</a:t>
            </a:r>
            <a:r>
              <a:rPr lang="el-GR" dirty="0" smtClean="0"/>
              <a:t>.</a:t>
            </a:r>
            <a:r>
              <a:rPr lang="en-US" dirty="0" smtClean="0"/>
              <a:t>I</a:t>
            </a:r>
            <a:r>
              <a:rPr lang="el-GR" dirty="0" smtClean="0"/>
              <a:t>.) είναι το </a:t>
            </a:r>
            <a:r>
              <a:rPr lang="el-GR" b="1" dirty="0" smtClean="0"/>
              <a:t>Ωμ (1 </a:t>
            </a:r>
            <a:r>
              <a:rPr lang="en-US" b="1" dirty="0" smtClean="0"/>
              <a:t>Ohm</a:t>
            </a:r>
            <a:r>
              <a:rPr lang="el-GR" b="1" dirty="0" smtClean="0"/>
              <a:t>).</a:t>
            </a:r>
            <a:endParaRPr lang="el-GR" b="1" dirty="0"/>
          </a:p>
        </p:txBody>
      </p:sp>
      <p:pic>
        <p:nvPicPr>
          <p:cNvPr id="9227"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40108" y="5517232"/>
            <a:ext cx="4554506" cy="1080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323528" y="4081553"/>
            <a:ext cx="6897722" cy="923330"/>
          </a:xfrm>
          <a:prstGeom prst="rect">
            <a:avLst/>
          </a:prstGeom>
          <a:noFill/>
        </p:spPr>
        <p:txBody>
          <a:bodyPr wrap="none" rtlCol="0">
            <a:spAutoFit/>
          </a:bodyPr>
          <a:lstStyle/>
          <a:p>
            <a:r>
              <a:rPr lang="el-GR" b="1" dirty="0"/>
              <a:t>Ηλεκτρική αντίσταση </a:t>
            </a:r>
            <a:r>
              <a:rPr lang="el-GR" dirty="0"/>
              <a:t>ενός ηλεκτρικού </a:t>
            </a:r>
            <a:r>
              <a:rPr lang="el-GR" dirty="0" err="1"/>
              <a:t>διπόλου</a:t>
            </a:r>
            <a:r>
              <a:rPr lang="el-GR" dirty="0"/>
              <a:t> ονομάζεται το πηλίκο </a:t>
            </a:r>
            <a:r>
              <a:rPr lang="el-GR" dirty="0" smtClean="0"/>
              <a:t/>
            </a:r>
            <a:br>
              <a:rPr lang="el-GR" dirty="0" smtClean="0"/>
            </a:br>
            <a:r>
              <a:rPr lang="el-GR" b="1" dirty="0" smtClean="0"/>
              <a:t>της </a:t>
            </a:r>
            <a:r>
              <a:rPr lang="el-GR" b="1" dirty="0"/>
              <a:t>ηλεκτρικής τάσης (</a:t>
            </a:r>
            <a:r>
              <a:rPr lang="en-US" b="1" dirty="0"/>
              <a:t>V</a:t>
            </a:r>
            <a:r>
              <a:rPr lang="el-GR" b="1" dirty="0"/>
              <a:t>) </a:t>
            </a:r>
            <a:r>
              <a:rPr lang="el-GR" dirty="0"/>
              <a:t>που εφαρμόζεται στους πόλους του </a:t>
            </a:r>
            <a:r>
              <a:rPr lang="el-GR" dirty="0" err="1"/>
              <a:t>διπόλου</a:t>
            </a:r>
            <a:r>
              <a:rPr lang="el-GR" dirty="0"/>
              <a:t> </a:t>
            </a:r>
            <a:r>
              <a:rPr lang="el-GR" dirty="0" smtClean="0"/>
              <a:t/>
            </a:r>
            <a:br>
              <a:rPr lang="el-GR" dirty="0" smtClean="0"/>
            </a:br>
            <a:r>
              <a:rPr lang="el-GR" b="1" dirty="0" smtClean="0"/>
              <a:t>προς </a:t>
            </a:r>
            <a:r>
              <a:rPr lang="el-GR" b="1" dirty="0"/>
              <a:t>την ένταση (Ι) </a:t>
            </a:r>
            <a:r>
              <a:rPr lang="el-GR" dirty="0"/>
              <a:t>του ηλεκτρικού ρεύματος που το διαρρέει</a:t>
            </a:r>
            <a:r>
              <a:rPr lang="el-GR" b="1" dirty="0"/>
              <a:t>.</a:t>
            </a:r>
            <a:endParaRPr lang="el-GR" dirty="0"/>
          </a:p>
        </p:txBody>
      </p:sp>
    </p:spTree>
    <p:extLst>
      <p:ext uri="{BB962C8B-B14F-4D97-AF65-F5344CB8AC3E}">
        <p14:creationId xmlns:p14="http://schemas.microsoft.com/office/powerpoint/2010/main" val="2308970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additive="base">
                                        <p:cTn id="2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 calcmode="lin" valueType="num">
                                      <p:cBhvr additive="base">
                                        <p:cTn id="3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9226"/>
                                        </p:tgtEl>
                                        <p:attrNameLst>
                                          <p:attrName>style.visibility</p:attrName>
                                        </p:attrNameLst>
                                      </p:cBhvr>
                                      <p:to>
                                        <p:strVal val="visible"/>
                                      </p:to>
                                    </p:set>
                                    <p:anim calcmode="lin" valueType="num">
                                      <p:cBhvr additive="base">
                                        <p:cTn id="37" dur="500" fill="hold"/>
                                        <p:tgtEl>
                                          <p:spTgt spid="9226"/>
                                        </p:tgtEl>
                                        <p:attrNameLst>
                                          <p:attrName>ppt_x</p:attrName>
                                        </p:attrNameLst>
                                      </p:cBhvr>
                                      <p:tavLst>
                                        <p:tav tm="0">
                                          <p:val>
                                            <p:strVal val="#ppt_x"/>
                                          </p:val>
                                        </p:tav>
                                        <p:tav tm="100000">
                                          <p:val>
                                            <p:strVal val="#ppt_x"/>
                                          </p:val>
                                        </p:tav>
                                      </p:tavLst>
                                    </p:anim>
                                    <p:anim calcmode="lin" valueType="num">
                                      <p:cBhvr additive="base">
                                        <p:cTn id="38" dur="500" fill="hold"/>
                                        <p:tgtEl>
                                          <p:spTgt spid="9226"/>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gtEl>
                                        <p:attrNameLst>
                                          <p:attrName>style.visibility</p:attrName>
                                        </p:attrNameLst>
                                      </p:cBhvr>
                                      <p:to>
                                        <p:strVal val="visible"/>
                                      </p:to>
                                    </p:set>
                                    <p:anim calcmode="lin" valueType="num">
                                      <p:cBhvr additive="base">
                                        <p:cTn id="43" dur="500" fill="hold"/>
                                        <p:tgtEl>
                                          <p:spTgt spid="3"/>
                                        </p:tgtEl>
                                        <p:attrNameLst>
                                          <p:attrName>ppt_x</p:attrName>
                                        </p:attrNameLst>
                                      </p:cBhvr>
                                      <p:tavLst>
                                        <p:tav tm="0">
                                          <p:val>
                                            <p:strVal val="#ppt_x"/>
                                          </p:val>
                                        </p:tav>
                                        <p:tav tm="100000">
                                          <p:val>
                                            <p:strVal val="#ppt_x"/>
                                          </p:val>
                                        </p:tav>
                                      </p:tavLst>
                                    </p:anim>
                                    <p:anim calcmode="lin" valueType="num">
                                      <p:cBhvr additive="base">
                                        <p:cTn id="4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additive="base">
                                        <p:cTn id="49" dur="500" fill="hold"/>
                                        <p:tgtEl>
                                          <p:spTgt spid="12"/>
                                        </p:tgtEl>
                                        <p:attrNameLst>
                                          <p:attrName>ppt_x</p:attrName>
                                        </p:attrNameLst>
                                      </p:cBhvr>
                                      <p:tavLst>
                                        <p:tav tm="0">
                                          <p:val>
                                            <p:strVal val="#ppt_x"/>
                                          </p:val>
                                        </p:tav>
                                        <p:tav tm="100000">
                                          <p:val>
                                            <p:strVal val="#ppt_x"/>
                                          </p:val>
                                        </p:tav>
                                      </p:tavLst>
                                    </p:anim>
                                    <p:anim calcmode="lin" valueType="num">
                                      <p:cBhvr additive="base">
                                        <p:cTn id="5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9227"/>
                                        </p:tgtEl>
                                        <p:attrNameLst>
                                          <p:attrName>style.visibility</p:attrName>
                                        </p:attrNameLst>
                                      </p:cBhvr>
                                      <p:to>
                                        <p:strVal val="visible"/>
                                      </p:to>
                                    </p:set>
                                    <p:anim calcmode="lin" valueType="num">
                                      <p:cBhvr additive="base">
                                        <p:cTn id="55" dur="500" fill="hold"/>
                                        <p:tgtEl>
                                          <p:spTgt spid="9227"/>
                                        </p:tgtEl>
                                        <p:attrNameLst>
                                          <p:attrName>ppt_x</p:attrName>
                                        </p:attrNameLst>
                                      </p:cBhvr>
                                      <p:tavLst>
                                        <p:tav tm="0">
                                          <p:val>
                                            <p:strVal val="#ppt_x"/>
                                          </p:val>
                                        </p:tav>
                                        <p:tav tm="100000">
                                          <p:val>
                                            <p:strVal val="#ppt_x"/>
                                          </p:val>
                                        </p:tav>
                                      </p:tavLst>
                                    </p:anim>
                                    <p:anim calcmode="lin" valueType="num">
                                      <p:cBhvr additive="base">
                                        <p:cTn id="56" dur="500" fill="hold"/>
                                        <p:tgtEl>
                                          <p:spTgt spid="92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12" grpId="0"/>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6633"/>
            <a:ext cx="8280920" cy="2031325"/>
          </a:xfrm>
          <a:prstGeom prst="rect">
            <a:avLst/>
          </a:prstGeom>
        </p:spPr>
        <p:txBody>
          <a:bodyPr wrap="square">
            <a:spAutoFit/>
          </a:bodyPr>
          <a:lstStyle/>
          <a:p>
            <a:r>
              <a:rPr lang="el-GR" b="1" dirty="0"/>
              <a:t>Τι εκφράζει η αντίσταση ενός ηλεκτρικού </a:t>
            </a:r>
            <a:r>
              <a:rPr lang="el-GR" b="1" dirty="0" err="1"/>
              <a:t>διπόλου</a:t>
            </a:r>
            <a:r>
              <a:rPr lang="el-GR" b="1" dirty="0" smtClean="0"/>
              <a:t>;</a:t>
            </a:r>
          </a:p>
          <a:p>
            <a:endParaRPr lang="el-GR" dirty="0"/>
          </a:p>
          <a:p>
            <a:r>
              <a:rPr lang="el-GR" dirty="0"/>
              <a:t>Όσο μικρότερη η αντίσταση ενός ηλεκτρικού </a:t>
            </a:r>
            <a:r>
              <a:rPr lang="el-GR" dirty="0" err="1"/>
              <a:t>διπόλου</a:t>
            </a:r>
            <a:r>
              <a:rPr lang="el-GR" dirty="0"/>
              <a:t>, τόσο πιο «εύκολα» μπορεί να διαρρέεται από ηλεκτρικό ρεύμα το δίπολο</a:t>
            </a:r>
            <a:r>
              <a:rPr lang="el-GR" dirty="0" smtClean="0"/>
              <a:t>.</a:t>
            </a:r>
          </a:p>
          <a:p>
            <a:endParaRPr lang="el-GR" dirty="0" smtClean="0"/>
          </a:p>
          <a:p>
            <a:r>
              <a:rPr lang="el-GR" dirty="0" smtClean="0"/>
              <a:t>Επομένως </a:t>
            </a:r>
            <a:r>
              <a:rPr lang="el-GR" b="1" dirty="0"/>
              <a:t>η αντίσταση είναι ένα μέτρο της δυσκολίας που προβάλλει ένας αγωγός ή ένα ηλεκτρικό δίπολο στη διέλευση του ηλεκτρικού ρεύματος μέσα από αυτόν.</a:t>
            </a:r>
            <a:endParaRPr lang="el-GR" dirty="0"/>
          </a:p>
        </p:txBody>
      </p:sp>
      <p:sp>
        <p:nvSpPr>
          <p:cNvPr id="3" name="Rectangle 2"/>
          <p:cNvSpPr/>
          <p:nvPr/>
        </p:nvSpPr>
        <p:spPr>
          <a:xfrm>
            <a:off x="121128" y="2420888"/>
            <a:ext cx="8299243" cy="1200329"/>
          </a:xfrm>
          <a:prstGeom prst="rect">
            <a:avLst/>
          </a:prstGeom>
        </p:spPr>
        <p:txBody>
          <a:bodyPr wrap="square">
            <a:spAutoFit/>
          </a:bodyPr>
          <a:lstStyle/>
          <a:p>
            <a:r>
              <a:rPr lang="el-GR" b="1" dirty="0" smtClean="0"/>
              <a:t> </a:t>
            </a:r>
            <a:r>
              <a:rPr lang="el-GR" b="1" dirty="0"/>
              <a:t>Που οφείλεται η αντίσταση ενός ηλεκτρικού </a:t>
            </a:r>
            <a:r>
              <a:rPr lang="el-GR" b="1" dirty="0" err="1"/>
              <a:t>διπόλου</a:t>
            </a:r>
            <a:r>
              <a:rPr lang="el-GR" b="1" dirty="0"/>
              <a:t>;</a:t>
            </a:r>
            <a:endParaRPr lang="el-GR" dirty="0"/>
          </a:p>
          <a:p>
            <a:endParaRPr lang="el-GR" b="1" dirty="0" smtClean="0"/>
          </a:p>
          <a:p>
            <a:r>
              <a:rPr lang="el-GR" b="1" dirty="0" smtClean="0"/>
              <a:t>Η </a:t>
            </a:r>
            <a:r>
              <a:rPr lang="el-GR" b="1" dirty="0"/>
              <a:t>αντίσταση του μεταλλικού αγωγού ή ενός ηλεκτρικού </a:t>
            </a:r>
            <a:r>
              <a:rPr lang="el-GR" b="1" dirty="0" err="1"/>
              <a:t>διπόλου</a:t>
            </a:r>
            <a:r>
              <a:rPr lang="el-GR" b="1" dirty="0"/>
              <a:t>, προέρχεται από τις συγκρούσεις των ελεύθερων ηλεκτρονίων με τα ιόντα του μετάλλου.</a:t>
            </a:r>
            <a:endParaRPr lang="el-GR" dirty="0"/>
          </a:p>
        </p:txBody>
      </p:sp>
      <p:sp>
        <p:nvSpPr>
          <p:cNvPr id="4" name="Rectangle 3"/>
          <p:cNvSpPr/>
          <p:nvPr/>
        </p:nvSpPr>
        <p:spPr>
          <a:xfrm>
            <a:off x="215516" y="4149080"/>
            <a:ext cx="8208912" cy="2308324"/>
          </a:xfrm>
          <a:prstGeom prst="rect">
            <a:avLst/>
          </a:prstGeom>
        </p:spPr>
        <p:txBody>
          <a:bodyPr wrap="square">
            <a:spAutoFit/>
          </a:bodyPr>
          <a:lstStyle/>
          <a:p>
            <a:r>
              <a:rPr lang="el-GR" b="1" dirty="0"/>
              <a:t>Ποια ηλεκτρικά δίπολα ονομάζονται αντιστάτες;</a:t>
            </a:r>
            <a:endParaRPr lang="el-GR" dirty="0"/>
          </a:p>
          <a:p>
            <a:endParaRPr lang="el-GR" dirty="0" smtClean="0"/>
          </a:p>
          <a:p>
            <a:r>
              <a:rPr lang="el-GR" dirty="0" smtClean="0"/>
              <a:t>Γενικά </a:t>
            </a:r>
            <a:r>
              <a:rPr lang="el-GR" dirty="0"/>
              <a:t>η αντίσταση ενός ηλεκτρικού </a:t>
            </a:r>
            <a:r>
              <a:rPr lang="el-GR" dirty="0" err="1"/>
              <a:t>διπόλου</a:t>
            </a:r>
            <a:r>
              <a:rPr lang="el-GR" dirty="0"/>
              <a:t> μεταβάλλεται με την εφαρμοζόμενη τάση. </a:t>
            </a:r>
            <a:endParaRPr lang="el-GR" dirty="0" smtClean="0"/>
          </a:p>
          <a:p>
            <a:r>
              <a:rPr lang="el-GR" dirty="0" smtClean="0"/>
              <a:t>Υπάρχει </a:t>
            </a:r>
            <a:r>
              <a:rPr lang="el-GR" dirty="0"/>
              <a:t>ωστόσο μια κατηγορία </a:t>
            </a:r>
            <a:r>
              <a:rPr lang="el-GR" dirty="0" err="1"/>
              <a:t>διπόλων</a:t>
            </a:r>
            <a:r>
              <a:rPr lang="el-GR" dirty="0"/>
              <a:t> που ονομάζονται </a:t>
            </a:r>
            <a:r>
              <a:rPr lang="el-GR" b="1" dirty="0"/>
              <a:t>αντιστάτες</a:t>
            </a:r>
            <a:r>
              <a:rPr lang="el-GR" dirty="0"/>
              <a:t>, για τους οποίους η </a:t>
            </a:r>
            <a:r>
              <a:rPr lang="el-GR" b="1" dirty="0"/>
              <a:t>αντίσταση </a:t>
            </a:r>
            <a:r>
              <a:rPr lang="en-US" b="1" dirty="0"/>
              <a:t>R</a:t>
            </a:r>
            <a:r>
              <a:rPr lang="el-GR" b="1" dirty="0"/>
              <a:t> είναι σταθερή, δηλαδή ανεξάρτητη της τάσης που εφαρμόζεται στα άκρα τους και της έντασης του ηλεκτρικού ρεύματος που τους διαρρέει.</a:t>
            </a:r>
            <a:endParaRPr lang="el-GR" dirty="0"/>
          </a:p>
        </p:txBody>
      </p:sp>
    </p:spTree>
    <p:extLst>
      <p:ext uri="{BB962C8B-B14F-4D97-AF65-F5344CB8AC3E}">
        <p14:creationId xmlns:p14="http://schemas.microsoft.com/office/powerpoint/2010/main" val="3033948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additive="base">
                                        <p:cTn id="2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0" end="0"/>
                                            </p:txEl>
                                          </p:spTgt>
                                        </p:tgtEl>
                                        <p:attrNameLst>
                                          <p:attrName>style.visibility</p:attrName>
                                        </p:attrNameLst>
                                      </p:cBhvr>
                                      <p:to>
                                        <p:strVal val="visible"/>
                                      </p:to>
                                    </p:set>
                                    <p:anim calcmode="lin" valueType="num">
                                      <p:cBhvr additive="base">
                                        <p:cTn id="3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xEl>
                                              <p:pRg st="2" end="2"/>
                                            </p:txEl>
                                          </p:spTgt>
                                        </p:tgtEl>
                                        <p:attrNameLst>
                                          <p:attrName>style.visibility</p:attrName>
                                        </p:attrNameLst>
                                      </p:cBhvr>
                                      <p:to>
                                        <p:strVal val="visible"/>
                                      </p:to>
                                    </p:set>
                                    <p:anim calcmode="lin" valueType="num">
                                      <p:cBhvr additive="base">
                                        <p:cTn id="4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
                                            <p:txEl>
                                              <p:pRg st="3" end="3"/>
                                            </p:txEl>
                                          </p:spTgt>
                                        </p:tgtEl>
                                        <p:attrNameLst>
                                          <p:attrName>style.visibility</p:attrName>
                                        </p:attrNameLst>
                                      </p:cBhvr>
                                      <p:to>
                                        <p:strVal val="visible"/>
                                      </p:to>
                                    </p:set>
                                    <p:anim calcmode="lin" valueType="num">
                                      <p:cBhvr additive="base">
                                        <p:cTn id="4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build="p"/>
      <p:bldP spid="4"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ChangeArrowheads="1"/>
          </p:cNvSpPr>
          <p:nvPr/>
        </p:nvSpPr>
        <p:spPr bwMode="auto">
          <a:xfrm>
            <a:off x="0" y="209546"/>
            <a:ext cx="91440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l-GR"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Διατυπώστε το νόμο </a:t>
            </a:r>
            <a:r>
              <a:rPr kumimoji="0" lang="el-GR"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του Ωμ</a:t>
            </a:r>
            <a:r>
              <a:rPr kumimoji="0" lang="el-GR"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(με λόγια και με σύμβολα)</a:t>
            </a: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l-GR" sz="16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246"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6056" y="1935780"/>
            <a:ext cx="2736304" cy="2392475"/>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8"/>
          <p:cNvSpPr>
            <a:spLocks noChangeArrowheads="1"/>
          </p:cNvSpPr>
          <p:nvPr/>
        </p:nvSpPr>
        <p:spPr bwMode="auto">
          <a:xfrm>
            <a:off x="683568" y="903379"/>
            <a:ext cx="8064896"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l-GR"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Η ένταση (Ι) του ηλεκτρικού ρεύματος που διαρρέει ένα μεταλλικό αγωγό είναι </a:t>
            </a:r>
          </a:p>
          <a:p>
            <a:pPr marL="0" marR="0" lvl="0" indent="457200" algn="just" defTabSz="914400" rtl="0" eaLnBrk="1" fontAlgn="base" latinLnBrk="0" hangingPunct="1">
              <a:lnSpc>
                <a:spcPct val="100000"/>
              </a:lnSpc>
              <a:spcBef>
                <a:spcPct val="0"/>
              </a:spcBef>
              <a:spcAft>
                <a:spcPct val="0"/>
              </a:spcAft>
              <a:buClrTx/>
              <a:buSzTx/>
              <a:buFontTx/>
              <a:buNone/>
              <a:tabLst/>
            </a:pPr>
            <a:r>
              <a:rPr kumimoji="0" lang="el-GR"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ανάλογη της διαφοράς δυναμικού (</a:t>
            </a:r>
            <a:r>
              <a:rPr kumimoji="0" lang="en-U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V</a:t>
            </a:r>
            <a:r>
              <a:rPr kumimoji="0" lang="el-GR"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που εφαρμόζεται στα άκρα του</a:t>
            </a:r>
            <a:r>
              <a:rPr kumimoji="0" lang="el-GR" sz="1600" b="1" i="0" u="none" strike="noStrike" cap="none" normalizeH="0" dirty="0" smtClean="0">
                <a:ln>
                  <a:noFill/>
                </a:ln>
                <a:solidFill>
                  <a:schemeClr val="tx1"/>
                </a:solidFill>
                <a:effectLst/>
                <a:latin typeface="Arial" pitchFamily="34" charset="0"/>
                <a:ea typeface="Times New Roman" pitchFamily="18" charset="0"/>
                <a:cs typeface="Arial" pitchFamily="34" charset="0"/>
              </a:rPr>
              <a:t> με σταθερά </a:t>
            </a:r>
            <a:r>
              <a:rPr kumimoji="0" lang="el-GR" sz="1600" b="1" i="0" u="none" strike="noStrike" cap="none" normalizeH="0" dirty="0" err="1" smtClean="0">
                <a:ln>
                  <a:noFill/>
                </a:ln>
                <a:solidFill>
                  <a:schemeClr val="tx1"/>
                </a:solidFill>
                <a:effectLst/>
                <a:latin typeface="Arial" pitchFamily="34" charset="0"/>
                <a:ea typeface="Times New Roman" pitchFamily="18" charset="0"/>
                <a:cs typeface="Arial" pitchFamily="34" charset="0"/>
              </a:rPr>
              <a:t>αναλογιας</a:t>
            </a:r>
            <a:r>
              <a:rPr kumimoji="0" lang="el-GR" sz="1600" b="1" i="0" u="none" strike="noStrike" cap="none" normalizeH="0" dirty="0" smtClean="0">
                <a:ln>
                  <a:noFill/>
                </a:ln>
                <a:solidFill>
                  <a:schemeClr val="tx1"/>
                </a:solidFill>
                <a:effectLst/>
                <a:latin typeface="Arial" pitchFamily="34" charset="0"/>
                <a:ea typeface="Times New Roman" pitchFamily="18" charset="0"/>
                <a:cs typeface="Arial" pitchFamily="34" charset="0"/>
              </a:rPr>
              <a:t> 1/</a:t>
            </a:r>
            <a:r>
              <a:rPr kumimoji="0" lang="en-US" sz="1600" b="1" i="0" u="none" strike="noStrike" cap="none" normalizeH="0" dirty="0" smtClean="0">
                <a:ln>
                  <a:noFill/>
                </a:ln>
                <a:solidFill>
                  <a:schemeClr val="tx1"/>
                </a:solidFill>
                <a:effectLst/>
                <a:latin typeface="Arial" pitchFamily="34" charset="0"/>
                <a:ea typeface="Times New Roman" pitchFamily="18" charset="0"/>
                <a:cs typeface="Arial" pitchFamily="34" charset="0"/>
              </a:rPr>
              <a:t>R</a:t>
            </a:r>
            <a:endParaRPr kumimoji="0" lang="el-GR" sz="16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249"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5696" y="2636912"/>
            <a:ext cx="2088232"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7"/>
          <p:cNvSpPr/>
          <p:nvPr/>
        </p:nvSpPr>
        <p:spPr>
          <a:xfrm>
            <a:off x="827584" y="4293096"/>
            <a:ext cx="7956376" cy="2123658"/>
          </a:xfrm>
          <a:prstGeom prst="rect">
            <a:avLst/>
          </a:prstGeom>
        </p:spPr>
        <p:txBody>
          <a:bodyPr wrap="square">
            <a:spAutoFit/>
          </a:bodyPr>
          <a:lstStyle/>
          <a:p>
            <a:r>
              <a:rPr lang="el-GR" b="1" dirty="0" smtClean="0"/>
              <a:t> </a:t>
            </a:r>
            <a:r>
              <a:rPr lang="el-GR" sz="2400" b="1" dirty="0"/>
              <a:t>Ισχύει ο νόμος του Ωμ για κάθε ηλεκτρικό δίπολο;</a:t>
            </a:r>
            <a:endParaRPr lang="el-GR" sz="2400" dirty="0"/>
          </a:p>
          <a:p>
            <a:endParaRPr lang="en-US" dirty="0" smtClean="0"/>
          </a:p>
          <a:p>
            <a:r>
              <a:rPr lang="el-GR" dirty="0" smtClean="0"/>
              <a:t>Ο </a:t>
            </a:r>
            <a:r>
              <a:rPr lang="el-GR" dirty="0"/>
              <a:t>νόμος του Ωμ ισχύει </a:t>
            </a:r>
            <a:r>
              <a:rPr lang="el-GR" b="1" dirty="0"/>
              <a:t>μόνο για αντιστάτες</a:t>
            </a:r>
            <a:r>
              <a:rPr lang="el-GR" dirty="0"/>
              <a:t> δηλαδή για όλα τα ηλεκτρικά δίπολα για τα οποία η αντίσταση τους είναι σταθερή και ανεξάρτητη από το </a:t>
            </a:r>
            <a:r>
              <a:rPr lang="en-US" dirty="0"/>
              <a:t>V</a:t>
            </a:r>
            <a:r>
              <a:rPr lang="el-GR" dirty="0"/>
              <a:t> και το Ι</a:t>
            </a:r>
            <a:r>
              <a:rPr lang="el-GR" dirty="0" smtClean="0"/>
              <a:t>.</a:t>
            </a:r>
            <a:endParaRPr lang="en-US" dirty="0" smtClean="0"/>
          </a:p>
          <a:p>
            <a:r>
              <a:rPr lang="el-GR" dirty="0" smtClean="0"/>
              <a:t> </a:t>
            </a:r>
            <a:r>
              <a:rPr lang="el-GR" b="1" dirty="0"/>
              <a:t>Αντιστάτες είναι οι απλοί μεταλλικοί αγωγοί</a:t>
            </a:r>
            <a:r>
              <a:rPr lang="el-GR" dirty="0"/>
              <a:t> και γενικά οι </a:t>
            </a:r>
            <a:r>
              <a:rPr lang="el-GR" b="1" dirty="0"/>
              <a:t>θερμικές συσκευές</a:t>
            </a:r>
            <a:r>
              <a:rPr lang="el-GR" dirty="0"/>
              <a:t> δηλαδή </a:t>
            </a:r>
            <a:r>
              <a:rPr lang="el-GR" b="1" dirty="0"/>
              <a:t>οι συσκευές που μετατρέπουν εξολοκλήρου την ηλεκτρική ενέργεια σε θερμική</a:t>
            </a:r>
            <a:r>
              <a:rPr lang="el-GR" dirty="0"/>
              <a:t>.</a:t>
            </a:r>
          </a:p>
        </p:txBody>
      </p:sp>
    </p:spTree>
    <p:extLst>
      <p:ext uri="{BB962C8B-B14F-4D97-AF65-F5344CB8AC3E}">
        <p14:creationId xmlns:p14="http://schemas.microsoft.com/office/powerpoint/2010/main" val="577380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anim calcmode="lin" valueType="num">
                                      <p:cBhvr additive="base">
                                        <p:cTn id="13"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anim calcmode="lin" valueType="num">
                                      <p:cBhvr additive="base">
                                        <p:cTn id="19"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0249"/>
                                        </p:tgtEl>
                                        <p:attrNameLst>
                                          <p:attrName>style.visibility</p:attrName>
                                        </p:attrNameLst>
                                      </p:cBhvr>
                                      <p:to>
                                        <p:strVal val="visible"/>
                                      </p:to>
                                    </p:set>
                                    <p:anim calcmode="lin" valueType="num">
                                      <p:cBhvr additive="base">
                                        <p:cTn id="25" dur="500" fill="hold"/>
                                        <p:tgtEl>
                                          <p:spTgt spid="10249"/>
                                        </p:tgtEl>
                                        <p:attrNameLst>
                                          <p:attrName>ppt_x</p:attrName>
                                        </p:attrNameLst>
                                      </p:cBhvr>
                                      <p:tavLst>
                                        <p:tav tm="0">
                                          <p:val>
                                            <p:strVal val="#ppt_x"/>
                                          </p:val>
                                        </p:tav>
                                        <p:tav tm="100000">
                                          <p:val>
                                            <p:strVal val="#ppt_x"/>
                                          </p:val>
                                        </p:tav>
                                      </p:tavLst>
                                    </p:anim>
                                    <p:anim calcmode="lin" valueType="num">
                                      <p:cBhvr additive="base">
                                        <p:cTn id="26" dur="500" fill="hold"/>
                                        <p:tgtEl>
                                          <p:spTgt spid="1024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0246"/>
                                        </p:tgtEl>
                                        <p:attrNameLst>
                                          <p:attrName>style.visibility</p:attrName>
                                        </p:attrNameLst>
                                      </p:cBhvr>
                                      <p:to>
                                        <p:strVal val="visible"/>
                                      </p:to>
                                    </p:set>
                                    <p:anim calcmode="lin" valueType="num">
                                      <p:cBhvr additive="base">
                                        <p:cTn id="31" dur="500" fill="hold"/>
                                        <p:tgtEl>
                                          <p:spTgt spid="10246"/>
                                        </p:tgtEl>
                                        <p:attrNameLst>
                                          <p:attrName>ppt_x</p:attrName>
                                        </p:attrNameLst>
                                      </p:cBhvr>
                                      <p:tavLst>
                                        <p:tav tm="0">
                                          <p:val>
                                            <p:strVal val="#ppt_x"/>
                                          </p:val>
                                        </p:tav>
                                        <p:tav tm="100000">
                                          <p:val>
                                            <p:strVal val="#ppt_x"/>
                                          </p:val>
                                        </p:tav>
                                      </p:tavLst>
                                    </p:anim>
                                    <p:anim calcmode="lin" valueType="num">
                                      <p:cBhvr additive="base">
                                        <p:cTn id="32" dur="500" fill="hold"/>
                                        <p:tgtEl>
                                          <p:spTgt spid="1024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xEl>
                                              <p:pRg st="0" end="0"/>
                                            </p:txEl>
                                          </p:spTgt>
                                        </p:tgtEl>
                                        <p:attrNameLst>
                                          <p:attrName>style.visibility</p:attrName>
                                        </p:attrNameLst>
                                      </p:cBhvr>
                                      <p:to>
                                        <p:strVal val="visible"/>
                                      </p:to>
                                    </p:set>
                                    <p:anim calcmode="lin" valueType="num">
                                      <p:cBhvr additive="base">
                                        <p:cTn id="3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
                                            <p:txEl>
                                              <p:pRg st="2" end="2"/>
                                            </p:txEl>
                                          </p:spTgt>
                                        </p:tgtEl>
                                        <p:attrNameLst>
                                          <p:attrName>style.visibility</p:attrName>
                                        </p:attrNameLst>
                                      </p:cBhvr>
                                      <p:to>
                                        <p:strVal val="visible"/>
                                      </p:to>
                                    </p:set>
                                    <p:anim calcmode="lin" valueType="num">
                                      <p:cBhvr additive="base">
                                        <p:cTn id="43"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8">
                                            <p:txEl>
                                              <p:pRg st="3" end="3"/>
                                            </p:txEl>
                                          </p:spTgt>
                                        </p:tgtEl>
                                        <p:attrNameLst>
                                          <p:attrName>style.visibility</p:attrName>
                                        </p:attrNameLst>
                                      </p:cBhvr>
                                      <p:to>
                                        <p:strVal val="visible"/>
                                      </p:to>
                                    </p:set>
                                    <p:anim calcmode="lin" valueType="num">
                                      <p:cBhvr additive="base">
                                        <p:cTn id="49"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build="p"/>
      <p:bldP spid="8"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908720"/>
            <a:ext cx="7772400" cy="1470025"/>
          </a:xfrm>
        </p:spPr>
        <p:txBody>
          <a:bodyPr>
            <a:normAutofit fontScale="90000"/>
          </a:bodyPr>
          <a:lstStyle/>
          <a:p>
            <a:pPr lvl="0"/>
            <a:r>
              <a:rPr lang="el-GR" b="1" dirty="0" smtClean="0"/>
              <a:t>Πως μπορούμε να προκαλέσουμε ηλεκτρικό ρεύμα μέσα σε έναν μεταλλικό αγωγό;</a:t>
            </a:r>
            <a:r>
              <a:rPr lang="el-GR" dirty="0" smtClean="0"/>
              <a:t/>
            </a:r>
            <a:br>
              <a:rPr lang="el-GR" dirty="0" smtClean="0"/>
            </a:br>
            <a:endParaRPr lang="el-GR" dirty="0"/>
          </a:p>
        </p:txBody>
      </p:sp>
      <p:sp>
        <p:nvSpPr>
          <p:cNvPr id="3" name="Subtitle 2"/>
          <p:cNvSpPr>
            <a:spLocks noGrp="1"/>
          </p:cNvSpPr>
          <p:nvPr>
            <p:ph type="subTitle" idx="1"/>
          </p:nvPr>
        </p:nvSpPr>
        <p:spPr>
          <a:xfrm>
            <a:off x="611560" y="2924944"/>
            <a:ext cx="8784976" cy="2639144"/>
          </a:xfrm>
        </p:spPr>
        <p:txBody>
          <a:bodyPr>
            <a:normAutofit fontScale="40000" lnSpcReduction="20000"/>
          </a:bodyPr>
          <a:lstStyle/>
          <a:p>
            <a:pPr algn="l"/>
            <a:r>
              <a:rPr lang="el-GR" sz="5900" dirty="0" smtClean="0"/>
              <a:t>Ηλεκτρική πηγή  </a:t>
            </a:r>
          </a:p>
          <a:p>
            <a:pPr algn="l"/>
            <a:r>
              <a:rPr lang="el-GR" sz="5900" dirty="0" smtClean="0"/>
              <a:t>Δημιουργεί  </a:t>
            </a:r>
          </a:p>
          <a:p>
            <a:pPr algn="l"/>
            <a:r>
              <a:rPr lang="el-GR" sz="5900" dirty="0" smtClean="0"/>
              <a:t>ηλεκτρικό πεδίο</a:t>
            </a:r>
          </a:p>
          <a:p>
            <a:pPr algn="l"/>
            <a:r>
              <a:rPr lang="el-GR" sz="5900" dirty="0" smtClean="0"/>
              <a:t>Το οποίο  ασκεί ηλεκτρικές δυνάμεις  </a:t>
            </a:r>
          </a:p>
          <a:p>
            <a:pPr algn="l"/>
            <a:r>
              <a:rPr lang="el-GR" sz="5900" dirty="0" smtClean="0"/>
              <a:t>Οι οποίες αναγκάζουν τα ηλεκτρόνια να κινούνται προσανατολισμένα </a:t>
            </a:r>
          </a:p>
          <a:p>
            <a:pPr algn="l"/>
            <a:r>
              <a:rPr lang="el-GR" sz="5900" dirty="0" smtClean="0"/>
              <a:t>Ηλεκτρικό ρεύμα</a:t>
            </a:r>
            <a:endParaRPr lang="el-GR" sz="5900" dirty="0"/>
          </a:p>
          <a:p>
            <a:endParaRPr lang="el-GR" dirty="0"/>
          </a:p>
        </p:txBody>
      </p:sp>
    </p:spTree>
    <p:extLst>
      <p:ext uri="{BB962C8B-B14F-4D97-AF65-F5344CB8AC3E}">
        <p14:creationId xmlns:p14="http://schemas.microsoft.com/office/powerpoint/2010/main" val="2909151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260649"/>
            <a:ext cx="8856984" cy="1292662"/>
          </a:xfrm>
          <a:prstGeom prst="rect">
            <a:avLst/>
          </a:prstGeom>
        </p:spPr>
        <p:txBody>
          <a:bodyPr wrap="square">
            <a:spAutoFit/>
          </a:bodyPr>
          <a:lstStyle/>
          <a:p>
            <a:pPr lvl="0"/>
            <a:r>
              <a:rPr lang="el-GR" sz="2000" b="1" dirty="0"/>
              <a:t>Πότε λέμε ότι δύο ή περισσότερα ηλεκτρικά δίπολα είναι συνδεδεμένα σε σειρά;</a:t>
            </a:r>
            <a:endParaRPr lang="el-GR" sz="2000" dirty="0"/>
          </a:p>
          <a:p>
            <a:r>
              <a:rPr lang="el-GR" b="1" dirty="0"/>
              <a:t> </a:t>
            </a:r>
            <a:endParaRPr lang="el-GR" dirty="0"/>
          </a:p>
          <a:p>
            <a:r>
              <a:rPr lang="el-GR" sz="2000" b="1" dirty="0"/>
              <a:t>Δύο ή περισσότερα ηλεκτρικά δίπολα λέμε ότι είναι συνδεδεμένα σε σειρά μεταξύ τους όταν διαρρέονται από την ίδια ένταση ηλεκτρικού ρεύματος.</a:t>
            </a:r>
            <a:endParaRPr lang="el-GR" sz="2000" dirty="0"/>
          </a:p>
        </p:txBody>
      </p:sp>
      <p:pic>
        <p:nvPicPr>
          <p:cNvPr id="11402" name="Picture 13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4563" y="1988840"/>
            <a:ext cx="6038850" cy="197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403" name="Picture 13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25600" y="3960515"/>
            <a:ext cx="4676775" cy="173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0" name="Rectangle 139"/>
          <p:cNvSpPr/>
          <p:nvPr/>
        </p:nvSpPr>
        <p:spPr>
          <a:xfrm>
            <a:off x="249086" y="5877272"/>
            <a:ext cx="8640960" cy="646331"/>
          </a:xfrm>
          <a:prstGeom prst="rect">
            <a:avLst/>
          </a:prstGeom>
        </p:spPr>
        <p:txBody>
          <a:bodyPr wrap="square">
            <a:spAutoFit/>
          </a:bodyPr>
          <a:lstStyle/>
          <a:p>
            <a:r>
              <a:rPr lang="en-US" b="1" dirty="0"/>
              <a:t>H  R</a:t>
            </a:r>
            <a:r>
              <a:rPr lang="el-GR" b="1" baseline="-25000" dirty="0" err="1"/>
              <a:t>ισοδ</a:t>
            </a:r>
            <a:r>
              <a:rPr lang="el-GR" b="1" baseline="-25000" dirty="0"/>
              <a:t> </a:t>
            </a:r>
            <a:r>
              <a:rPr lang="el-GR" b="1" dirty="0"/>
              <a:t>που προκύπτει από τη σύνδεση δύο ή περισσοτέρων αντιστατών σε σειρά είναι πάντοτε μεγαλύτερη από καθένα από τους αντιστάτες που συνδέσαμε.</a:t>
            </a:r>
            <a:r>
              <a:rPr lang="el-GR" dirty="0"/>
              <a:t> </a:t>
            </a:r>
          </a:p>
        </p:txBody>
      </p:sp>
    </p:spTree>
    <p:extLst>
      <p:ext uri="{BB962C8B-B14F-4D97-AF65-F5344CB8AC3E}">
        <p14:creationId xmlns:p14="http://schemas.microsoft.com/office/powerpoint/2010/main" val="1037595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1402"/>
                                        </p:tgtEl>
                                        <p:attrNameLst>
                                          <p:attrName>style.visibility</p:attrName>
                                        </p:attrNameLst>
                                      </p:cBhvr>
                                      <p:to>
                                        <p:strVal val="visible"/>
                                      </p:to>
                                    </p:set>
                                    <p:anim calcmode="lin" valueType="num">
                                      <p:cBhvr additive="base">
                                        <p:cTn id="25" dur="500" fill="hold"/>
                                        <p:tgtEl>
                                          <p:spTgt spid="11402"/>
                                        </p:tgtEl>
                                        <p:attrNameLst>
                                          <p:attrName>ppt_x</p:attrName>
                                        </p:attrNameLst>
                                      </p:cBhvr>
                                      <p:tavLst>
                                        <p:tav tm="0">
                                          <p:val>
                                            <p:strVal val="#ppt_x"/>
                                          </p:val>
                                        </p:tav>
                                        <p:tav tm="100000">
                                          <p:val>
                                            <p:strVal val="#ppt_x"/>
                                          </p:val>
                                        </p:tav>
                                      </p:tavLst>
                                    </p:anim>
                                    <p:anim calcmode="lin" valueType="num">
                                      <p:cBhvr additive="base">
                                        <p:cTn id="26" dur="500" fill="hold"/>
                                        <p:tgtEl>
                                          <p:spTgt spid="1140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1403"/>
                                        </p:tgtEl>
                                        <p:attrNameLst>
                                          <p:attrName>style.visibility</p:attrName>
                                        </p:attrNameLst>
                                      </p:cBhvr>
                                      <p:to>
                                        <p:strVal val="visible"/>
                                      </p:to>
                                    </p:set>
                                    <p:anim calcmode="lin" valueType="num">
                                      <p:cBhvr additive="base">
                                        <p:cTn id="31" dur="500" fill="hold"/>
                                        <p:tgtEl>
                                          <p:spTgt spid="11403"/>
                                        </p:tgtEl>
                                        <p:attrNameLst>
                                          <p:attrName>ppt_x</p:attrName>
                                        </p:attrNameLst>
                                      </p:cBhvr>
                                      <p:tavLst>
                                        <p:tav tm="0">
                                          <p:val>
                                            <p:strVal val="#ppt_x"/>
                                          </p:val>
                                        </p:tav>
                                        <p:tav tm="100000">
                                          <p:val>
                                            <p:strVal val="#ppt_x"/>
                                          </p:val>
                                        </p:tav>
                                      </p:tavLst>
                                    </p:anim>
                                    <p:anim calcmode="lin" valueType="num">
                                      <p:cBhvr additive="base">
                                        <p:cTn id="32" dur="500" fill="hold"/>
                                        <p:tgtEl>
                                          <p:spTgt spid="1140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40"/>
                                        </p:tgtEl>
                                        <p:attrNameLst>
                                          <p:attrName>style.visibility</p:attrName>
                                        </p:attrNameLst>
                                      </p:cBhvr>
                                      <p:to>
                                        <p:strVal val="visible"/>
                                      </p:to>
                                    </p:set>
                                    <p:anim calcmode="lin" valueType="num">
                                      <p:cBhvr additive="base">
                                        <p:cTn id="37" dur="500" fill="hold"/>
                                        <p:tgtEl>
                                          <p:spTgt spid="140"/>
                                        </p:tgtEl>
                                        <p:attrNameLst>
                                          <p:attrName>ppt_x</p:attrName>
                                        </p:attrNameLst>
                                      </p:cBhvr>
                                      <p:tavLst>
                                        <p:tav tm="0">
                                          <p:val>
                                            <p:strVal val="#ppt_x"/>
                                          </p:val>
                                        </p:tav>
                                        <p:tav tm="100000">
                                          <p:val>
                                            <p:strVal val="#ppt_x"/>
                                          </p:val>
                                        </p:tav>
                                      </p:tavLst>
                                    </p:anim>
                                    <p:anim calcmode="lin" valueType="num">
                                      <p:cBhvr additive="base">
                                        <p:cTn id="38" dur="500" fill="hold"/>
                                        <p:tgtEl>
                                          <p:spTgt spid="14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14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Rectangle 75"/>
          <p:cNvSpPr/>
          <p:nvPr/>
        </p:nvSpPr>
        <p:spPr>
          <a:xfrm>
            <a:off x="179512" y="116632"/>
            <a:ext cx="8964488" cy="1938992"/>
          </a:xfrm>
          <a:prstGeom prst="rect">
            <a:avLst/>
          </a:prstGeom>
        </p:spPr>
        <p:txBody>
          <a:bodyPr wrap="square">
            <a:spAutoFit/>
          </a:bodyPr>
          <a:lstStyle/>
          <a:p>
            <a:pPr lvl="0"/>
            <a:r>
              <a:rPr lang="el-GR" sz="2000" b="1" dirty="0"/>
              <a:t>Πότε λέμε ότι δύο ή περισσότερα ηλεκτρικά δίπολα είναι συνδεδεμένα παράλληλα</a:t>
            </a:r>
            <a:r>
              <a:rPr lang="el-GR" sz="2000" b="1" dirty="0" smtClean="0"/>
              <a:t>;</a:t>
            </a:r>
            <a:r>
              <a:rPr lang="el-GR" sz="2000" b="1" dirty="0"/>
              <a:t> </a:t>
            </a:r>
            <a:endParaRPr lang="el-GR" sz="2000" b="1" dirty="0" smtClean="0"/>
          </a:p>
          <a:p>
            <a:pPr lvl="0"/>
            <a:endParaRPr lang="el-GR" sz="2000" dirty="0"/>
          </a:p>
          <a:p>
            <a:r>
              <a:rPr lang="el-GR" sz="2000" b="1" dirty="0"/>
              <a:t>Δύο ή περισσότερα ηλεκτρικά δίπολα λέμε ότι είναι συνδεδεμένα παράλληλα μεταξύ τους όταν έχουν </a:t>
            </a:r>
            <a:r>
              <a:rPr lang="el-GR" sz="2000" b="1" dirty="0" smtClean="0"/>
              <a:t>τα </a:t>
            </a:r>
            <a:r>
              <a:rPr lang="el-GR" sz="2000" b="1" dirty="0" err="1" smtClean="0"/>
              <a:t>ιδια</a:t>
            </a:r>
            <a:r>
              <a:rPr lang="el-GR" sz="2000" b="1" dirty="0" smtClean="0"/>
              <a:t> </a:t>
            </a:r>
            <a:r>
              <a:rPr lang="el-GR" sz="2000" b="1" dirty="0" err="1" smtClean="0"/>
              <a:t>ακρα</a:t>
            </a:r>
            <a:r>
              <a:rPr lang="el-GR" sz="2000" b="1" dirty="0" smtClean="0"/>
              <a:t> </a:t>
            </a:r>
            <a:r>
              <a:rPr lang="el-GR" sz="2000" b="1" dirty="0" err="1" smtClean="0"/>
              <a:t>αρα</a:t>
            </a:r>
            <a:r>
              <a:rPr lang="el-GR" sz="2000" b="1" dirty="0" smtClean="0"/>
              <a:t> και την </a:t>
            </a:r>
            <a:r>
              <a:rPr lang="el-GR" sz="2000" b="1" dirty="0"/>
              <a:t>ίδια διαφορά δυναμικού στα άκρα τους</a:t>
            </a:r>
            <a:endParaRPr lang="el-GR" sz="2000" dirty="0"/>
          </a:p>
        </p:txBody>
      </p:sp>
      <p:pic>
        <p:nvPicPr>
          <p:cNvPr id="12364" name="Picture 7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760" y="1837556"/>
            <a:ext cx="2657475" cy="209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365" name="Picture 7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9592" y="3933056"/>
            <a:ext cx="5972175" cy="210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7" name="Rectangle 76"/>
          <p:cNvSpPr/>
          <p:nvPr/>
        </p:nvSpPr>
        <p:spPr>
          <a:xfrm>
            <a:off x="-20893" y="6150852"/>
            <a:ext cx="8856984" cy="646331"/>
          </a:xfrm>
          <a:prstGeom prst="rect">
            <a:avLst/>
          </a:prstGeom>
        </p:spPr>
        <p:txBody>
          <a:bodyPr wrap="square">
            <a:spAutoFit/>
          </a:bodyPr>
          <a:lstStyle/>
          <a:p>
            <a:r>
              <a:rPr lang="en-US" b="1" dirty="0"/>
              <a:t>H  R</a:t>
            </a:r>
            <a:r>
              <a:rPr lang="el-GR" b="1" baseline="-25000" dirty="0" err="1"/>
              <a:t>ισοδ</a:t>
            </a:r>
            <a:r>
              <a:rPr lang="el-GR" b="1" baseline="-25000" dirty="0"/>
              <a:t> </a:t>
            </a:r>
            <a:r>
              <a:rPr lang="el-GR" b="1" dirty="0"/>
              <a:t>που προκύπτει από τη σύνδεση δύο ή περισσοτέρων αντιστατών παράλληλα είναι πάντοτε μικρότερη από καθένα από τους αντιστάτες που συνδέσαμε.</a:t>
            </a:r>
            <a:r>
              <a:rPr lang="el-GR" dirty="0"/>
              <a:t> </a:t>
            </a:r>
          </a:p>
        </p:txBody>
      </p:sp>
    </p:spTree>
    <p:extLst>
      <p:ext uri="{BB962C8B-B14F-4D97-AF65-F5344CB8AC3E}">
        <p14:creationId xmlns:p14="http://schemas.microsoft.com/office/powerpoint/2010/main" val="4009764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6">
                                            <p:txEl>
                                              <p:pRg st="0" end="0"/>
                                            </p:txEl>
                                          </p:spTgt>
                                        </p:tgtEl>
                                        <p:attrNameLst>
                                          <p:attrName>style.visibility</p:attrName>
                                        </p:attrNameLst>
                                      </p:cBhvr>
                                      <p:to>
                                        <p:strVal val="visible"/>
                                      </p:to>
                                    </p:set>
                                    <p:anim calcmode="lin" valueType="num">
                                      <p:cBhvr additive="base">
                                        <p:cTn id="7" dur="500" fill="hold"/>
                                        <p:tgtEl>
                                          <p:spTgt spid="7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6">
                                            <p:txEl>
                                              <p:pRg st="2" end="2"/>
                                            </p:txEl>
                                          </p:spTgt>
                                        </p:tgtEl>
                                        <p:attrNameLst>
                                          <p:attrName>style.visibility</p:attrName>
                                        </p:attrNameLst>
                                      </p:cBhvr>
                                      <p:to>
                                        <p:strVal val="visible"/>
                                      </p:to>
                                    </p:set>
                                    <p:anim calcmode="lin" valueType="num">
                                      <p:cBhvr additive="base">
                                        <p:cTn id="13" dur="500" fill="hold"/>
                                        <p:tgtEl>
                                          <p:spTgt spid="7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2364"/>
                                        </p:tgtEl>
                                        <p:attrNameLst>
                                          <p:attrName>style.visibility</p:attrName>
                                        </p:attrNameLst>
                                      </p:cBhvr>
                                      <p:to>
                                        <p:strVal val="visible"/>
                                      </p:to>
                                    </p:set>
                                    <p:anim calcmode="lin" valueType="num">
                                      <p:cBhvr additive="base">
                                        <p:cTn id="19" dur="500" fill="hold"/>
                                        <p:tgtEl>
                                          <p:spTgt spid="12364"/>
                                        </p:tgtEl>
                                        <p:attrNameLst>
                                          <p:attrName>ppt_x</p:attrName>
                                        </p:attrNameLst>
                                      </p:cBhvr>
                                      <p:tavLst>
                                        <p:tav tm="0">
                                          <p:val>
                                            <p:strVal val="#ppt_x"/>
                                          </p:val>
                                        </p:tav>
                                        <p:tav tm="100000">
                                          <p:val>
                                            <p:strVal val="#ppt_x"/>
                                          </p:val>
                                        </p:tav>
                                      </p:tavLst>
                                    </p:anim>
                                    <p:anim calcmode="lin" valueType="num">
                                      <p:cBhvr additive="base">
                                        <p:cTn id="20" dur="500" fill="hold"/>
                                        <p:tgtEl>
                                          <p:spTgt spid="1236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2365"/>
                                        </p:tgtEl>
                                        <p:attrNameLst>
                                          <p:attrName>style.visibility</p:attrName>
                                        </p:attrNameLst>
                                      </p:cBhvr>
                                      <p:to>
                                        <p:strVal val="visible"/>
                                      </p:to>
                                    </p:set>
                                    <p:anim calcmode="lin" valueType="num">
                                      <p:cBhvr additive="base">
                                        <p:cTn id="25" dur="500" fill="hold"/>
                                        <p:tgtEl>
                                          <p:spTgt spid="12365"/>
                                        </p:tgtEl>
                                        <p:attrNameLst>
                                          <p:attrName>ppt_x</p:attrName>
                                        </p:attrNameLst>
                                      </p:cBhvr>
                                      <p:tavLst>
                                        <p:tav tm="0">
                                          <p:val>
                                            <p:strVal val="#ppt_x"/>
                                          </p:val>
                                        </p:tav>
                                        <p:tav tm="100000">
                                          <p:val>
                                            <p:strVal val="#ppt_x"/>
                                          </p:val>
                                        </p:tav>
                                      </p:tavLst>
                                    </p:anim>
                                    <p:anim calcmode="lin" valueType="num">
                                      <p:cBhvr additive="base">
                                        <p:cTn id="26" dur="500" fill="hold"/>
                                        <p:tgtEl>
                                          <p:spTgt spid="1236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7"/>
                                        </p:tgtEl>
                                        <p:attrNameLst>
                                          <p:attrName>style.visibility</p:attrName>
                                        </p:attrNameLst>
                                      </p:cBhvr>
                                      <p:to>
                                        <p:strVal val="visible"/>
                                      </p:to>
                                    </p:set>
                                    <p:anim calcmode="lin" valueType="num">
                                      <p:cBhvr additive="base">
                                        <p:cTn id="31" dur="500" fill="hold"/>
                                        <p:tgtEl>
                                          <p:spTgt spid="77"/>
                                        </p:tgtEl>
                                        <p:attrNameLst>
                                          <p:attrName>ppt_x</p:attrName>
                                        </p:attrNameLst>
                                      </p:cBhvr>
                                      <p:tavLst>
                                        <p:tav tm="0">
                                          <p:val>
                                            <p:strVal val="#ppt_x"/>
                                          </p:val>
                                        </p:tav>
                                        <p:tav tm="100000">
                                          <p:val>
                                            <p:strVal val="#ppt_x"/>
                                          </p:val>
                                        </p:tav>
                                      </p:tavLst>
                                    </p:anim>
                                    <p:anim calcmode="lin" valueType="num">
                                      <p:cBhvr additive="base">
                                        <p:cTn id="32" dur="500" fill="hold"/>
                                        <p:tgtEl>
                                          <p:spTgt spid="7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build="p"/>
      <p:bldP spid="7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79512" y="23718"/>
            <a:ext cx="8964488"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Τα </a:t>
            </a:r>
            <a:r>
              <a:rPr kumimoji="0" lang="el-G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περισσότερα κυκλώματα κατασκευάζονται έτσι ώστε οι ηλεκτρικές συσκευές να λειτουργούν ανεξάρτητα η μία από την άλλη. Για παράδειγμα, στο σπίτι μας ένας λαμπτήρας μπορεί να φωτοβολεί ή όχι χωρίς να επηρεάζει τη λειτουργία των άλλων λαμπτήρων ή ηλεκτρικών συσκευών.</a:t>
            </a:r>
          </a:p>
          <a:p>
            <a:pPr marL="0" marR="0" lvl="0" indent="0" algn="l" defTabSz="914400" rtl="0" eaLnBrk="0" fontAlgn="base" latinLnBrk="0" hangingPunct="0">
              <a:lnSpc>
                <a:spcPct val="100000"/>
              </a:lnSpc>
              <a:spcBef>
                <a:spcPct val="0"/>
              </a:spcBef>
              <a:spcAft>
                <a:spcPct val="0"/>
              </a:spcAft>
              <a:buClrTx/>
              <a:buSzTx/>
              <a:buFontTx/>
              <a:buNone/>
              <a:tabLst/>
            </a:pPr>
            <a:endParaRPr lang="el-GR" sz="1600" dirty="0">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l-GR"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Αυτό συμβαίνει επειδή οι συσκευές δεν συνδέονται σε σειρά αλλά παράλληλα η μια με την άλλη.</a:t>
            </a:r>
            <a:r>
              <a:rPr kumimoji="0" lang="el-G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Η παρακάτω εικόνα δείχνει δύο λαμπτήρες που συνδέονται στα άκρα Α και Β ενός ηλεκτρικού κυκλώματος</a:t>
            </a:r>
            <a:r>
              <a:rPr kumimoji="0" lang="el-G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l-GR" sz="16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3313"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3284984"/>
            <a:ext cx="2009775" cy="199072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p:cNvSpPr>
            <a:spLocks noChangeArrowheads="1"/>
          </p:cNvSpPr>
          <p:nvPr/>
        </p:nvSpPr>
        <p:spPr bwMode="auto">
          <a:xfrm>
            <a:off x="460215" y="2225189"/>
            <a:ext cx="8576281" cy="11849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Αυτό είναι ένα παράδειγμα απλού κυκλώματος καταναλωτών σε παράλληλη σύνδεση. Κάθε λαμπτήρας έχει το δικό του κλάδο από τον ένα πόλο της μπαταρίας στον άλλο. Υπάρχουν δύο χωριστοί δρόμοι για το ρεύμα. Έτσι, σε αντίθεση με ένα κύκλωμα σειράς, από τους δύο λαμπτήρες διέρχονται διαφορετικά ηλεκτρόνια. Το κύκλωμα είναι κλειστό ανεξάρτητα από το εάν λειτουργεί ο ένας ή και οι δύο λαμπτήρες. Η διακοπή σε έναν οποιοδήποτε κλάδο δεν διακόπτει την κίνηση των ηλεκτρονίων στους άλλους κλάδους, </a:t>
            </a:r>
            <a:r>
              <a:rPr kumimoji="0" lang="el-GR"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με αποτέλεσμα κάθε συσκευή να λειτουργεί ανεξάρτητα από τις άλλες.</a:t>
            </a:r>
            <a:endParaRPr kumimoji="0" lang="el-GR"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3"/>
          <p:cNvSpPr/>
          <p:nvPr/>
        </p:nvSpPr>
        <p:spPr>
          <a:xfrm>
            <a:off x="569614" y="5380672"/>
            <a:ext cx="8322865" cy="1477328"/>
          </a:xfrm>
          <a:prstGeom prst="rect">
            <a:avLst/>
          </a:prstGeom>
        </p:spPr>
        <p:txBody>
          <a:bodyPr wrap="square">
            <a:spAutoFit/>
          </a:bodyPr>
          <a:lstStyle/>
          <a:p>
            <a:r>
              <a:rPr kumimoji="0" lang="el-G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Αντίθετα εάν συνδέαμε τους λαμπτήρες σε σειρά τότε αν κάποιος από αυτούς δεν λειτουργεί, το ρεύμα διακόπτεται σε ολόκληρο το κύκλωμα και δεν θα λειτουργεί κανένας λαμπτήρας. Ένα τέτοιο παράδειγμα είναι κάποια χριστουγεννιάτικα λαμπάκια που συνδέονται σε σειρά. Αν «καεί» το ένα, το ρεύμα διακόπτεται και δεν ανάβει κανένα</a:t>
            </a:r>
            <a:endParaRPr lang="el-GR" dirty="0"/>
          </a:p>
        </p:txBody>
      </p:sp>
    </p:spTree>
    <p:extLst>
      <p:ext uri="{BB962C8B-B14F-4D97-AF65-F5344CB8AC3E}">
        <p14:creationId xmlns:p14="http://schemas.microsoft.com/office/powerpoint/2010/main" val="35743902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0"/>
            <a:ext cx="8712968" cy="707886"/>
          </a:xfrm>
          <a:prstGeom prst="rect">
            <a:avLst/>
          </a:prstGeom>
        </p:spPr>
        <p:txBody>
          <a:bodyPr wrap="square">
            <a:spAutoFit/>
          </a:bodyPr>
          <a:lstStyle/>
          <a:p>
            <a:pPr lvl="0"/>
            <a:r>
              <a:rPr lang="el-GR" sz="2000" b="1" dirty="0"/>
              <a:t>Με ποιο τύπο υπολογίζουμε την ηλεκτρική ενέργεια την οποία μια ηλεκτρική συσκευή την μετατρέπει σε ενέργεια άλλης μορφής; Πως αποδεικνύεται;</a:t>
            </a:r>
            <a:endParaRPr lang="el-GR" sz="2000" dirty="0"/>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836712"/>
            <a:ext cx="4464496" cy="16726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18728" y="2978392"/>
            <a:ext cx="9001000" cy="3877985"/>
          </a:xfrm>
          <a:prstGeom prst="rect">
            <a:avLst/>
          </a:prstGeom>
        </p:spPr>
        <p:txBody>
          <a:bodyPr wrap="square">
            <a:spAutoFit/>
          </a:bodyPr>
          <a:lstStyle/>
          <a:p>
            <a:pPr lvl="0"/>
            <a:r>
              <a:rPr lang="el-GR" sz="2400" b="1" dirty="0" smtClean="0"/>
              <a:t>ισχύς </a:t>
            </a:r>
            <a:r>
              <a:rPr lang="el-GR" sz="2400" b="1" dirty="0" err="1" smtClean="0"/>
              <a:t>ηλεκτρικης</a:t>
            </a:r>
            <a:r>
              <a:rPr lang="el-GR" sz="2400" b="1" dirty="0" smtClean="0"/>
              <a:t> συσκευής</a:t>
            </a:r>
            <a:endParaRPr lang="el-GR" dirty="0"/>
          </a:p>
          <a:p>
            <a:r>
              <a:rPr lang="el-GR" dirty="0"/>
              <a:t> (</a:t>
            </a:r>
            <a:r>
              <a:rPr lang="el-GR" dirty="0" err="1"/>
              <a:t>μαθηματικος</a:t>
            </a:r>
            <a:r>
              <a:rPr lang="el-GR" dirty="0"/>
              <a:t> </a:t>
            </a:r>
            <a:r>
              <a:rPr lang="el-GR" dirty="0" err="1"/>
              <a:t>τυπος(με</a:t>
            </a:r>
            <a:r>
              <a:rPr lang="el-GR" dirty="0"/>
              <a:t> </a:t>
            </a:r>
            <a:r>
              <a:rPr lang="el-GR" dirty="0" err="1"/>
              <a:t>επεξηγηση</a:t>
            </a:r>
            <a:r>
              <a:rPr lang="el-GR" dirty="0"/>
              <a:t> συμβόλων),  </a:t>
            </a:r>
            <a:r>
              <a:rPr lang="el-GR" dirty="0" err="1"/>
              <a:t>ορισμος</a:t>
            </a:r>
            <a:r>
              <a:rPr lang="el-GR" dirty="0"/>
              <a:t>, </a:t>
            </a:r>
            <a:r>
              <a:rPr lang="el-GR" dirty="0" err="1"/>
              <a:t>μοναδα</a:t>
            </a:r>
            <a:r>
              <a:rPr lang="el-GR" dirty="0"/>
              <a:t> στο </a:t>
            </a:r>
            <a:r>
              <a:rPr lang="en-US" dirty="0"/>
              <a:t>S.I.)</a:t>
            </a:r>
            <a:endParaRPr lang="el-GR" dirty="0"/>
          </a:p>
          <a:p>
            <a:endParaRPr lang="el-GR" dirty="0" smtClean="0"/>
          </a:p>
          <a:p>
            <a:endParaRPr lang="el-GR" dirty="0"/>
          </a:p>
          <a:p>
            <a:endParaRPr lang="el-GR" dirty="0" smtClean="0"/>
          </a:p>
          <a:p>
            <a:endParaRPr lang="el-GR" dirty="0" smtClean="0"/>
          </a:p>
          <a:p>
            <a:endParaRPr lang="el-GR" dirty="0"/>
          </a:p>
          <a:p>
            <a:r>
              <a:rPr lang="el-GR" dirty="0" smtClean="0"/>
              <a:t>Η </a:t>
            </a:r>
            <a:r>
              <a:rPr lang="el-GR" b="1" dirty="0" smtClean="0"/>
              <a:t>ισχύς </a:t>
            </a:r>
            <a:r>
              <a:rPr lang="en-US" b="1" dirty="0" smtClean="0"/>
              <a:t>P</a:t>
            </a:r>
            <a:r>
              <a:rPr lang="el-GR" b="1" dirty="0" smtClean="0"/>
              <a:t> μιας ηλεκτρικής συσκευής </a:t>
            </a:r>
            <a:r>
              <a:rPr lang="el-GR" b="1" dirty="0"/>
              <a:t>ισούται με </a:t>
            </a:r>
            <a:endParaRPr lang="el-GR" b="1" dirty="0" smtClean="0"/>
          </a:p>
          <a:p>
            <a:r>
              <a:rPr lang="el-GR" b="1" dirty="0" smtClean="0"/>
              <a:t>το </a:t>
            </a:r>
            <a:r>
              <a:rPr lang="el-GR" b="1" dirty="0"/>
              <a:t>πηλίκο της ενέργειας Ε που μεταφέρεται από ή προς μια συσκευή σε χρονικό διάστημα </a:t>
            </a:r>
            <a:r>
              <a:rPr lang="en-US" b="1" dirty="0"/>
              <a:t>t</a:t>
            </a:r>
            <a:r>
              <a:rPr lang="el-GR" b="1" dirty="0"/>
              <a:t> προς το χρονικό διάστημα </a:t>
            </a:r>
            <a:r>
              <a:rPr lang="en-US" b="1" dirty="0"/>
              <a:t>t</a:t>
            </a:r>
            <a:r>
              <a:rPr lang="el-GR" dirty="0" smtClean="0"/>
              <a:t>:</a:t>
            </a:r>
          </a:p>
          <a:p>
            <a:endParaRPr lang="el-GR" dirty="0"/>
          </a:p>
          <a:p>
            <a:r>
              <a:rPr lang="el-GR" dirty="0"/>
              <a:t>Η μονάδα μέτρησης της ισχύος στο </a:t>
            </a:r>
            <a:r>
              <a:rPr lang="en-US" dirty="0"/>
              <a:t>SI</a:t>
            </a:r>
            <a:r>
              <a:rPr lang="el-GR" dirty="0"/>
              <a:t> είναι το </a:t>
            </a:r>
            <a:r>
              <a:rPr lang="el-GR" b="1" dirty="0"/>
              <a:t>1</a:t>
            </a:r>
            <a:r>
              <a:rPr lang="en-US" b="1" dirty="0"/>
              <a:t>W</a:t>
            </a:r>
            <a:r>
              <a:rPr lang="el-GR" b="1" dirty="0"/>
              <a:t> (</a:t>
            </a:r>
            <a:r>
              <a:rPr lang="en-US" b="1" dirty="0"/>
              <a:t>Watt</a:t>
            </a:r>
            <a:r>
              <a:rPr lang="el-GR" b="1" dirty="0" smtClean="0"/>
              <a:t>)        </a:t>
            </a:r>
            <a:r>
              <a:rPr lang="el-GR" sz="2400" b="1" dirty="0"/>
              <a:t>1</a:t>
            </a:r>
            <a:r>
              <a:rPr lang="en-US" sz="2400" b="1" dirty="0"/>
              <a:t>W</a:t>
            </a:r>
            <a:r>
              <a:rPr lang="el-GR" sz="2400" b="1" dirty="0"/>
              <a:t>=1</a:t>
            </a:r>
            <a:r>
              <a:rPr lang="en-US" sz="2400" b="1" dirty="0"/>
              <a:t>J</a:t>
            </a:r>
            <a:r>
              <a:rPr lang="el-GR" sz="2400" b="1" dirty="0"/>
              <a:t>/</a:t>
            </a:r>
            <a:r>
              <a:rPr lang="en-US" sz="2400" b="1" dirty="0"/>
              <a:t>s</a:t>
            </a:r>
            <a:r>
              <a:rPr lang="el-GR" sz="2400" b="1" dirty="0"/>
              <a:t>.</a:t>
            </a:r>
          </a:p>
          <a:p>
            <a:endParaRPr lang="el-GR" dirty="0"/>
          </a:p>
        </p:txBody>
      </p:sp>
      <p:pic>
        <p:nvPicPr>
          <p:cNvPr id="1433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1720" y="3789040"/>
            <a:ext cx="2232248" cy="1224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64190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338"/>
                                        </p:tgtEl>
                                        <p:attrNameLst>
                                          <p:attrName>style.visibility</p:attrName>
                                        </p:attrNameLst>
                                      </p:cBhvr>
                                      <p:to>
                                        <p:strVal val="visible"/>
                                      </p:to>
                                    </p:set>
                                    <p:anim calcmode="lin" valueType="num">
                                      <p:cBhvr additive="base">
                                        <p:cTn id="13" dur="500" fill="hold"/>
                                        <p:tgtEl>
                                          <p:spTgt spid="14338"/>
                                        </p:tgtEl>
                                        <p:attrNameLst>
                                          <p:attrName>ppt_x</p:attrName>
                                        </p:attrNameLst>
                                      </p:cBhvr>
                                      <p:tavLst>
                                        <p:tav tm="0">
                                          <p:val>
                                            <p:strVal val="#ppt_x"/>
                                          </p:val>
                                        </p:tav>
                                        <p:tav tm="100000">
                                          <p:val>
                                            <p:strVal val="#ppt_x"/>
                                          </p:val>
                                        </p:tav>
                                      </p:tavLst>
                                    </p:anim>
                                    <p:anim calcmode="lin" valueType="num">
                                      <p:cBhvr additive="base">
                                        <p:cTn id="14" dur="500" fill="hold"/>
                                        <p:tgtEl>
                                          <p:spTgt spid="1433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 calcmode="lin" valueType="num">
                                      <p:cBhvr additive="base">
                                        <p:cTn id="4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3608" y="332656"/>
            <a:ext cx="7848872" cy="1477328"/>
          </a:xfrm>
          <a:prstGeom prst="rect">
            <a:avLst/>
          </a:prstGeom>
        </p:spPr>
        <p:txBody>
          <a:bodyPr wrap="square">
            <a:spAutoFit/>
          </a:bodyPr>
          <a:lstStyle/>
          <a:p>
            <a:pPr lvl="0"/>
            <a:r>
              <a:rPr lang="el-GR" b="1" dirty="0"/>
              <a:t>Τι εκφράζει η ισχύς</a:t>
            </a:r>
            <a:r>
              <a:rPr lang="el-GR" b="1" dirty="0" smtClean="0"/>
              <a:t>;</a:t>
            </a:r>
          </a:p>
          <a:p>
            <a:pPr lvl="0"/>
            <a:endParaRPr lang="el-GR" dirty="0"/>
          </a:p>
          <a:p>
            <a:r>
              <a:rPr lang="el-GR" dirty="0"/>
              <a:t>Η ισχύς μιας ηλεκτρικής συσκευής </a:t>
            </a:r>
            <a:r>
              <a:rPr lang="el-GR" b="1" dirty="0"/>
              <a:t>εκφράζει </a:t>
            </a:r>
            <a:r>
              <a:rPr lang="el-GR" b="1" dirty="0" smtClean="0"/>
              <a:t>την </a:t>
            </a:r>
            <a:r>
              <a:rPr lang="el-GR" b="1" dirty="0" err="1" smtClean="0"/>
              <a:t>ενεργεια</a:t>
            </a:r>
            <a:r>
              <a:rPr lang="el-GR" b="1" dirty="0" smtClean="0"/>
              <a:t> </a:t>
            </a:r>
            <a:r>
              <a:rPr lang="el-GR" b="1" dirty="0" err="1" smtClean="0"/>
              <a:t>ανα</a:t>
            </a:r>
            <a:r>
              <a:rPr lang="el-GR" b="1" dirty="0" smtClean="0"/>
              <a:t> </a:t>
            </a:r>
            <a:r>
              <a:rPr lang="el-GR" b="1" dirty="0" err="1" smtClean="0"/>
              <a:t>μοναδα</a:t>
            </a:r>
            <a:r>
              <a:rPr lang="el-GR" b="1" dirty="0" smtClean="0"/>
              <a:t> </a:t>
            </a:r>
            <a:r>
              <a:rPr lang="el-GR" b="1" dirty="0" err="1" smtClean="0"/>
              <a:t>χρονου</a:t>
            </a:r>
            <a:r>
              <a:rPr lang="el-GR" b="1" dirty="0" smtClean="0"/>
              <a:t>  </a:t>
            </a:r>
            <a:r>
              <a:rPr lang="el-GR" b="1" dirty="0"/>
              <a:t> </a:t>
            </a:r>
            <a:endParaRPr lang="el-GR" b="1" dirty="0" smtClean="0"/>
          </a:p>
          <a:p>
            <a:endParaRPr lang="el-GR" b="1" dirty="0"/>
          </a:p>
          <a:p>
            <a:endParaRPr lang="el-GR" dirty="0"/>
          </a:p>
        </p:txBody>
      </p:sp>
      <p:sp>
        <p:nvSpPr>
          <p:cNvPr id="3" name="Rectangle 2"/>
          <p:cNvSpPr/>
          <p:nvPr/>
        </p:nvSpPr>
        <p:spPr>
          <a:xfrm>
            <a:off x="1137590" y="3140968"/>
            <a:ext cx="7128792" cy="2862322"/>
          </a:xfrm>
          <a:prstGeom prst="rect">
            <a:avLst/>
          </a:prstGeom>
        </p:spPr>
        <p:txBody>
          <a:bodyPr wrap="square">
            <a:spAutoFit/>
          </a:bodyPr>
          <a:lstStyle/>
          <a:p>
            <a:pPr lvl="0"/>
            <a:r>
              <a:rPr lang="el-GR" b="1" dirty="0"/>
              <a:t>Τι σημαίνει η ένδειξη ενός λαμπτήρας είναι 100</a:t>
            </a:r>
            <a:r>
              <a:rPr lang="en-US" b="1" dirty="0"/>
              <a:t>W</a:t>
            </a:r>
            <a:r>
              <a:rPr lang="el-GR" b="1" dirty="0" smtClean="0"/>
              <a:t>;</a:t>
            </a:r>
          </a:p>
          <a:p>
            <a:pPr lvl="0"/>
            <a:endParaRPr lang="el-GR" dirty="0"/>
          </a:p>
          <a:p>
            <a:r>
              <a:rPr lang="el-GR" dirty="0"/>
              <a:t>100</a:t>
            </a:r>
            <a:r>
              <a:rPr lang="en-US" dirty="0"/>
              <a:t>W</a:t>
            </a:r>
            <a:r>
              <a:rPr lang="el-GR" dirty="0"/>
              <a:t>=100</a:t>
            </a:r>
            <a:r>
              <a:rPr lang="en-US" dirty="0"/>
              <a:t>J</a:t>
            </a:r>
            <a:r>
              <a:rPr lang="el-GR" dirty="0"/>
              <a:t>/</a:t>
            </a:r>
            <a:r>
              <a:rPr lang="en-US" dirty="0"/>
              <a:t>s</a:t>
            </a:r>
            <a:r>
              <a:rPr lang="el-GR" dirty="0"/>
              <a:t> άρα ένας λαμπτήρας των 100</a:t>
            </a:r>
            <a:r>
              <a:rPr lang="en-US" dirty="0"/>
              <a:t>W</a:t>
            </a:r>
            <a:r>
              <a:rPr lang="el-GR" dirty="0"/>
              <a:t> σημαίνει ότι ο λαμπτήρας απορροφάει 100</a:t>
            </a:r>
            <a:r>
              <a:rPr lang="en-US" dirty="0"/>
              <a:t>J</a:t>
            </a:r>
            <a:r>
              <a:rPr lang="el-GR" dirty="0"/>
              <a:t> ηλεκτρικής ενέργειας κάθε 1</a:t>
            </a:r>
            <a:r>
              <a:rPr lang="en-US" dirty="0"/>
              <a:t>s</a:t>
            </a:r>
            <a:r>
              <a:rPr lang="el-GR" dirty="0"/>
              <a:t>.</a:t>
            </a:r>
          </a:p>
          <a:p>
            <a:r>
              <a:rPr lang="el-GR" b="1" dirty="0"/>
              <a:t> </a:t>
            </a:r>
            <a:endParaRPr lang="el-GR" dirty="0"/>
          </a:p>
          <a:p>
            <a:pPr lvl="0"/>
            <a:r>
              <a:rPr lang="el-GR" b="1" dirty="0"/>
              <a:t>Τι μετράει το ρολόι της ΔΕΗ; Τι πληρώνουμε στη ΔΕΗ</a:t>
            </a:r>
            <a:r>
              <a:rPr lang="el-GR" b="1" dirty="0" smtClean="0"/>
              <a:t>;</a:t>
            </a:r>
          </a:p>
          <a:p>
            <a:pPr lvl="0"/>
            <a:endParaRPr lang="el-GR" dirty="0"/>
          </a:p>
          <a:p>
            <a:r>
              <a:rPr lang="el-GR" dirty="0"/>
              <a:t>Το ρολόι της ΔΕΗ μετράει την ηλεκτρική ενέργεια που μεταβιβάζεται στο σπίτι μας και στη ΔΕΗ πληρώνουμε αυτή την ηλεκτρική ενέργεια (όχι ισχύ).</a:t>
            </a:r>
          </a:p>
        </p:txBody>
      </p:sp>
    </p:spTree>
    <p:extLst>
      <p:ext uri="{BB962C8B-B14F-4D97-AF65-F5344CB8AC3E}">
        <p14:creationId xmlns:p14="http://schemas.microsoft.com/office/powerpoint/2010/main" val="1422239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9964" y="889844"/>
            <a:ext cx="8082475" cy="4124206"/>
          </a:xfrm>
          <a:prstGeom prst="rect">
            <a:avLst/>
          </a:prstGeom>
        </p:spPr>
        <p:txBody>
          <a:bodyPr wrap="square">
            <a:spAutoFit/>
          </a:bodyPr>
          <a:lstStyle/>
          <a:p>
            <a:pPr lvl="0"/>
            <a:r>
              <a:rPr lang="el-GR" sz="2400" b="1" dirty="0"/>
              <a:t>Τι είναι η </a:t>
            </a:r>
            <a:r>
              <a:rPr lang="en-US" sz="2400" b="1" dirty="0"/>
              <a:t>kWh</a:t>
            </a:r>
            <a:r>
              <a:rPr lang="el-GR" sz="2400" b="1" dirty="0" smtClean="0"/>
              <a:t>;		Με </a:t>
            </a:r>
            <a:r>
              <a:rPr lang="el-GR" sz="2400" b="1" dirty="0"/>
              <a:t>τι ισούται</a:t>
            </a:r>
            <a:r>
              <a:rPr lang="el-GR" sz="2400" b="1" dirty="0" smtClean="0"/>
              <a:t>;</a:t>
            </a:r>
          </a:p>
          <a:p>
            <a:pPr lvl="0"/>
            <a:endParaRPr lang="el-GR" dirty="0"/>
          </a:p>
          <a:p>
            <a:r>
              <a:rPr lang="el-GR" dirty="0"/>
              <a:t>Η κιλοβατώρα είναι μονάδα μέτρησης της ηλεκτρικής ενέργειας και χρησιμοποιείται από εταιρείες παροχής ηλεκτρικής ενέργειας (π.χ. τη ΔΕΗ). </a:t>
            </a:r>
            <a:endParaRPr lang="el-GR" dirty="0" smtClean="0"/>
          </a:p>
          <a:p>
            <a:r>
              <a:rPr lang="el-GR" dirty="0" smtClean="0"/>
              <a:t>Μια </a:t>
            </a:r>
            <a:r>
              <a:rPr lang="el-GR" dirty="0"/>
              <a:t>κιλοβατώρα (1 </a:t>
            </a:r>
            <a:r>
              <a:rPr lang="en-US" dirty="0"/>
              <a:t>kWh</a:t>
            </a:r>
            <a:r>
              <a:rPr lang="el-GR" dirty="0"/>
              <a:t>) ισούται με την ενέργεια που καταναλώνεται από μια συσκευή ισχύος 1 </a:t>
            </a:r>
            <a:r>
              <a:rPr lang="en-US" dirty="0"/>
              <a:t>kW</a:t>
            </a:r>
            <a:r>
              <a:rPr lang="el-GR" dirty="0"/>
              <a:t> ή 1000 </a:t>
            </a:r>
            <a:r>
              <a:rPr lang="en-US" dirty="0"/>
              <a:t>W</a:t>
            </a:r>
            <a:r>
              <a:rPr lang="el-GR" dirty="0"/>
              <a:t> όταν λειτουργεί επί μια ώρα 1</a:t>
            </a:r>
            <a:r>
              <a:rPr lang="en-US" dirty="0"/>
              <a:t>h</a:t>
            </a:r>
            <a:r>
              <a:rPr lang="el-GR" dirty="0"/>
              <a:t>.</a:t>
            </a:r>
          </a:p>
          <a:p>
            <a:r>
              <a:rPr lang="en-US" b="1" dirty="0"/>
              <a:t> </a:t>
            </a:r>
            <a:endParaRPr lang="el-GR" dirty="0"/>
          </a:p>
          <a:p>
            <a:pPr lvl="0"/>
            <a:r>
              <a:rPr lang="el-GR" sz="2000" b="1" dirty="0"/>
              <a:t>Πως ονομάζονται και τι δείχνουν οι ενδείξεις 220</a:t>
            </a:r>
            <a:r>
              <a:rPr lang="en-US" sz="2000" b="1" dirty="0"/>
              <a:t>V</a:t>
            </a:r>
            <a:r>
              <a:rPr lang="el-GR" sz="2000" b="1" dirty="0"/>
              <a:t> – 500</a:t>
            </a:r>
            <a:r>
              <a:rPr lang="en-US" sz="2000" b="1" dirty="0"/>
              <a:t>W</a:t>
            </a:r>
            <a:r>
              <a:rPr lang="el-GR" sz="2000" b="1" dirty="0"/>
              <a:t> σε μία συσκευή</a:t>
            </a:r>
            <a:r>
              <a:rPr lang="el-GR" sz="2000" b="1" dirty="0" smtClean="0"/>
              <a:t>;</a:t>
            </a:r>
          </a:p>
          <a:p>
            <a:pPr lvl="0"/>
            <a:endParaRPr lang="el-GR" dirty="0"/>
          </a:p>
          <a:p>
            <a:r>
              <a:rPr lang="el-GR" dirty="0"/>
              <a:t>Ονομάζονται </a:t>
            </a:r>
            <a:r>
              <a:rPr lang="el-GR" b="1" dirty="0"/>
              <a:t>ενδείξεις κανονικής λειτουργίας της συσκευής</a:t>
            </a:r>
            <a:r>
              <a:rPr lang="el-GR" dirty="0"/>
              <a:t> και υποδεικνύουν ότι για να λειτουργήσει κανονικά η συσκευή θα πρέπει να συνδεθεί με ηλεκτρική τάση 220</a:t>
            </a:r>
            <a:r>
              <a:rPr lang="en-US" dirty="0"/>
              <a:t>V</a:t>
            </a:r>
            <a:r>
              <a:rPr lang="el-GR" dirty="0"/>
              <a:t> και τότε θα απορροφά ηλεκτρική ενέργεια με ρυθμό 500</a:t>
            </a:r>
            <a:r>
              <a:rPr lang="en-US" dirty="0"/>
              <a:t>W</a:t>
            </a:r>
            <a:r>
              <a:rPr lang="el-GR" dirty="0"/>
              <a:t>.</a:t>
            </a:r>
          </a:p>
          <a:p>
            <a:r>
              <a:rPr lang="en-US" b="1" dirty="0"/>
              <a:t> </a:t>
            </a:r>
            <a:endParaRPr lang="el-GR" dirty="0"/>
          </a:p>
        </p:txBody>
      </p:sp>
    </p:spTree>
    <p:extLst>
      <p:ext uri="{BB962C8B-B14F-4D97-AF65-F5344CB8AC3E}">
        <p14:creationId xmlns:p14="http://schemas.microsoft.com/office/powerpoint/2010/main" val="772326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 calcmode="lin" valueType="num">
                                      <p:cBhvr additive="base">
                                        <p:cTn id="37"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
                                            <p:txEl>
                                              <p:pRg st="8" end="8"/>
                                            </p:txEl>
                                          </p:spTgt>
                                        </p:tgtEl>
                                        <p:attrNameLst>
                                          <p:attrName>style.visibility</p:attrName>
                                        </p:attrNameLst>
                                      </p:cBhvr>
                                      <p:to>
                                        <p:strVal val="visible"/>
                                      </p:to>
                                    </p:set>
                                    <p:anim calcmode="lin" valueType="num">
                                      <p:cBhvr additive="base">
                                        <p:cTn id="43"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60648"/>
            <a:ext cx="9144000" cy="1470025"/>
          </a:xfrm>
        </p:spPr>
        <p:txBody>
          <a:bodyPr>
            <a:noAutofit/>
          </a:bodyPr>
          <a:lstStyle/>
          <a:p>
            <a:pPr algn="l"/>
            <a:r>
              <a:rPr lang="el-GR" sz="4000" b="1" dirty="0" err="1" smtClean="0"/>
              <a:t>Ενταση</a:t>
            </a:r>
            <a:r>
              <a:rPr lang="el-GR" sz="4000" b="1" dirty="0" smtClean="0"/>
              <a:t> </a:t>
            </a:r>
            <a:r>
              <a:rPr lang="el-GR" sz="4000" b="1" dirty="0"/>
              <a:t>του ηλεκτρικού </a:t>
            </a:r>
            <a:r>
              <a:rPr lang="el-GR" sz="4000" b="1" dirty="0" smtClean="0"/>
              <a:t>ρεύματος</a:t>
            </a:r>
            <a:br>
              <a:rPr lang="el-GR" sz="4000" b="1" dirty="0" smtClean="0"/>
            </a:br>
            <a:r>
              <a:rPr lang="en-US" sz="3200" b="1" dirty="0" smtClean="0"/>
              <a:t>(</a:t>
            </a:r>
            <a:r>
              <a:rPr lang="el-GR" sz="2800" b="1" dirty="0" smtClean="0"/>
              <a:t>σύμβολο, μαθηματικός τύπος, ορισμός, μονάδα στο </a:t>
            </a:r>
            <a:r>
              <a:rPr lang="en-US" sz="2800" b="1" dirty="0" smtClean="0"/>
              <a:t>S.I.</a:t>
            </a:r>
            <a:r>
              <a:rPr lang="el-GR" sz="3200" b="1" dirty="0" smtClean="0"/>
              <a:t>)</a:t>
            </a:r>
            <a:endParaRPr lang="el-GR" sz="3200" dirty="0"/>
          </a:p>
        </p:txBody>
      </p:sp>
      <p:sp>
        <p:nvSpPr>
          <p:cNvPr id="3" name="Subtitle 2"/>
          <p:cNvSpPr>
            <a:spLocks noGrp="1"/>
          </p:cNvSpPr>
          <p:nvPr>
            <p:ph type="subTitle" idx="1"/>
          </p:nvPr>
        </p:nvSpPr>
        <p:spPr>
          <a:xfrm>
            <a:off x="144016" y="3153438"/>
            <a:ext cx="8748464" cy="2736304"/>
          </a:xfrm>
        </p:spPr>
        <p:txBody>
          <a:bodyPr>
            <a:normAutofit/>
          </a:bodyPr>
          <a:lstStyle/>
          <a:p>
            <a:r>
              <a:rPr lang="el-GR" sz="2400" b="1" dirty="0" smtClean="0"/>
              <a:t>Ορίζουμε </a:t>
            </a:r>
            <a:r>
              <a:rPr lang="el-GR" sz="2400" b="1" dirty="0"/>
              <a:t>την ένταση (Ι) του ηλεκτρικού ρεύματος που διαρρέει έναν αγωγό ως </a:t>
            </a:r>
            <a:r>
              <a:rPr lang="el-GR" sz="2400" b="1" dirty="0" smtClean="0"/>
              <a:t/>
            </a:r>
            <a:br>
              <a:rPr lang="el-GR" sz="2400" b="1" dirty="0" smtClean="0"/>
            </a:br>
            <a:r>
              <a:rPr lang="el-GR" sz="2400" b="1" u="sng" dirty="0" smtClean="0"/>
              <a:t>το </a:t>
            </a:r>
            <a:r>
              <a:rPr lang="el-GR" sz="2400" b="1" u="sng" dirty="0"/>
              <a:t>φορτίο (</a:t>
            </a:r>
            <a:r>
              <a:rPr lang="en-US" sz="2400" b="1" u="sng" dirty="0"/>
              <a:t>q</a:t>
            </a:r>
            <a:r>
              <a:rPr lang="el-GR" sz="2400" b="1" u="sng" dirty="0"/>
              <a:t>) </a:t>
            </a:r>
            <a:r>
              <a:rPr lang="el-GR" sz="2400" b="1" dirty="0"/>
              <a:t>που διέρχεται από μια διατομή </a:t>
            </a:r>
            <a:r>
              <a:rPr lang="el-GR" sz="2400" b="1" dirty="0" smtClean="0"/>
              <a:t>του αγωγού </a:t>
            </a:r>
            <a:r>
              <a:rPr lang="el-GR" sz="2400" b="1" dirty="0"/>
              <a:t>σε χρονικό διάστημα (</a:t>
            </a:r>
            <a:r>
              <a:rPr lang="en-US" sz="2400" b="1" dirty="0"/>
              <a:t>t</a:t>
            </a:r>
            <a:r>
              <a:rPr lang="el-GR" sz="2400" b="1" dirty="0" smtClean="0"/>
              <a:t>)</a:t>
            </a:r>
          </a:p>
          <a:p>
            <a:pPr algn="l"/>
            <a:r>
              <a:rPr lang="el-GR" sz="2400" b="1" dirty="0" smtClean="0"/>
              <a:t> </a:t>
            </a:r>
            <a:r>
              <a:rPr lang="el-GR" sz="2400" b="1" dirty="0" smtClean="0"/>
              <a:t>      </a:t>
            </a:r>
            <a:r>
              <a:rPr lang="el-GR" sz="2400" b="1" u="sng" dirty="0" smtClean="0"/>
              <a:t>προς </a:t>
            </a:r>
            <a:r>
              <a:rPr lang="el-GR" sz="2400" b="1" u="sng" dirty="0"/>
              <a:t>το χρονικό </a:t>
            </a:r>
            <a:r>
              <a:rPr lang="el-GR" sz="2400" b="1" u="sng" dirty="0" smtClean="0"/>
              <a:t>διάστημα (</a:t>
            </a:r>
            <a:r>
              <a:rPr lang="en-US" sz="2400" b="1" u="sng" dirty="0" smtClean="0"/>
              <a:t>t)</a:t>
            </a:r>
            <a:r>
              <a:rPr lang="el-GR" sz="2400" b="1" dirty="0" smtClean="0"/>
              <a:t>.</a:t>
            </a:r>
          </a:p>
          <a:p>
            <a:endParaRPr lang="el-GR" dirty="0"/>
          </a:p>
          <a:p>
            <a:endParaRPr lang="el-G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7784" y="1700808"/>
            <a:ext cx="2160240" cy="11658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4788024" y="1700808"/>
            <a:ext cx="3672408" cy="1200329"/>
          </a:xfrm>
          <a:prstGeom prst="rect">
            <a:avLst/>
          </a:prstGeom>
          <a:noFill/>
        </p:spPr>
        <p:txBody>
          <a:bodyPr wrap="square" rtlCol="0">
            <a:spAutoFit/>
          </a:bodyPr>
          <a:lstStyle/>
          <a:p>
            <a:r>
              <a:rPr lang="el-GR" dirty="0" smtClean="0"/>
              <a:t>Όπου </a:t>
            </a:r>
          </a:p>
          <a:p>
            <a:r>
              <a:rPr lang="el-GR" dirty="0" smtClean="0"/>
              <a:t>Ι  : </a:t>
            </a:r>
            <a:r>
              <a:rPr lang="el-GR" dirty="0" err="1" smtClean="0"/>
              <a:t>ενταση</a:t>
            </a:r>
            <a:r>
              <a:rPr lang="el-GR" dirty="0" smtClean="0"/>
              <a:t> </a:t>
            </a:r>
            <a:r>
              <a:rPr lang="el-GR" dirty="0" err="1" smtClean="0"/>
              <a:t>ηλεκτρικου</a:t>
            </a:r>
            <a:r>
              <a:rPr lang="el-GR" dirty="0" smtClean="0"/>
              <a:t> </a:t>
            </a:r>
            <a:r>
              <a:rPr lang="el-GR" dirty="0" err="1" smtClean="0"/>
              <a:t>ρευματος</a:t>
            </a:r>
            <a:endParaRPr lang="el-GR" dirty="0" smtClean="0"/>
          </a:p>
          <a:p>
            <a:r>
              <a:rPr lang="en-US" dirty="0" smtClean="0"/>
              <a:t>q  : </a:t>
            </a:r>
            <a:r>
              <a:rPr lang="el-GR" dirty="0" err="1" smtClean="0"/>
              <a:t>ηλεκτρικο</a:t>
            </a:r>
            <a:r>
              <a:rPr lang="el-GR" dirty="0" smtClean="0"/>
              <a:t> φορτίο</a:t>
            </a:r>
          </a:p>
          <a:p>
            <a:r>
              <a:rPr lang="en-US" dirty="0" smtClean="0"/>
              <a:t>t   : </a:t>
            </a:r>
            <a:r>
              <a:rPr lang="el-GR" dirty="0" smtClean="0"/>
              <a:t>χρονικό </a:t>
            </a:r>
            <a:r>
              <a:rPr lang="el-GR" dirty="0" err="1" smtClean="0"/>
              <a:t>διαστημα</a:t>
            </a:r>
            <a:endParaRPr lang="el-GR" dirty="0"/>
          </a:p>
        </p:txBody>
      </p:sp>
      <p:sp>
        <p:nvSpPr>
          <p:cNvPr id="5" name="TextBox 4"/>
          <p:cNvSpPr txBox="1"/>
          <p:nvPr/>
        </p:nvSpPr>
        <p:spPr>
          <a:xfrm>
            <a:off x="323528" y="5889742"/>
            <a:ext cx="8568952" cy="738664"/>
          </a:xfrm>
          <a:prstGeom prst="rect">
            <a:avLst/>
          </a:prstGeom>
          <a:noFill/>
        </p:spPr>
        <p:txBody>
          <a:bodyPr wrap="square" rtlCol="0">
            <a:spAutoFit/>
          </a:bodyPr>
          <a:lstStyle/>
          <a:p>
            <a:r>
              <a:rPr lang="el-GR" sz="2400" dirty="0" err="1" smtClean="0"/>
              <a:t>Μοναδα</a:t>
            </a:r>
            <a:r>
              <a:rPr lang="el-GR" sz="2400" dirty="0" smtClean="0"/>
              <a:t> </a:t>
            </a:r>
            <a:r>
              <a:rPr lang="el-GR" sz="2400" dirty="0" err="1" smtClean="0"/>
              <a:t>εντασης</a:t>
            </a:r>
            <a:r>
              <a:rPr lang="el-GR" sz="2400" dirty="0" smtClean="0"/>
              <a:t> </a:t>
            </a:r>
            <a:r>
              <a:rPr lang="el-GR" sz="2400" dirty="0" err="1" smtClean="0"/>
              <a:t>ηλεκτρικου</a:t>
            </a:r>
            <a:r>
              <a:rPr lang="el-GR" sz="2400" dirty="0" smtClean="0"/>
              <a:t>  </a:t>
            </a:r>
            <a:r>
              <a:rPr lang="el-GR" sz="2400" dirty="0" err="1" smtClean="0"/>
              <a:t>ρευματος</a:t>
            </a:r>
            <a:r>
              <a:rPr lang="el-GR" sz="2400" dirty="0" smtClean="0"/>
              <a:t>   στο </a:t>
            </a:r>
            <a:r>
              <a:rPr lang="en-US" sz="2400" dirty="0" smtClean="0"/>
              <a:t>S.I.  </a:t>
            </a:r>
            <a:r>
              <a:rPr lang="el-GR" sz="2400" dirty="0" smtClean="0"/>
              <a:t>:  1 Α (1 </a:t>
            </a:r>
            <a:r>
              <a:rPr lang="el-GR" sz="2400" dirty="0" err="1" smtClean="0"/>
              <a:t>αμπερ</a:t>
            </a:r>
            <a:r>
              <a:rPr lang="el-GR" sz="2400" dirty="0" smtClean="0"/>
              <a:t>)	</a:t>
            </a:r>
            <a:r>
              <a:rPr lang="el-GR" dirty="0" smtClean="0"/>
              <a:t>	</a:t>
            </a:r>
            <a:endParaRPr lang="el-GR" dirty="0"/>
          </a:p>
        </p:txBody>
      </p:sp>
    </p:spTree>
    <p:extLst>
      <p:ext uri="{BB962C8B-B14F-4D97-AF65-F5344CB8AC3E}">
        <p14:creationId xmlns:p14="http://schemas.microsoft.com/office/powerpoint/2010/main" val="684616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6"/>
                                        </p:tgtEl>
                                        <p:attrNameLst>
                                          <p:attrName>style.visibility</p:attrName>
                                        </p:attrNameLst>
                                      </p:cBhvr>
                                      <p:to>
                                        <p:strVal val="visible"/>
                                      </p:to>
                                    </p:set>
                                    <p:anim calcmode="lin" valueType="num">
                                      <p:cBhvr additive="base">
                                        <p:cTn id="13" dur="500" fill="hold"/>
                                        <p:tgtEl>
                                          <p:spTgt spid="1026"/>
                                        </p:tgtEl>
                                        <p:attrNameLst>
                                          <p:attrName>ppt_x</p:attrName>
                                        </p:attrNameLst>
                                      </p:cBhvr>
                                      <p:tavLst>
                                        <p:tav tm="0">
                                          <p:val>
                                            <p:strVal val="#ppt_x"/>
                                          </p:val>
                                        </p:tav>
                                        <p:tav tm="100000">
                                          <p:val>
                                            <p:strVal val="#ppt_x"/>
                                          </p:val>
                                        </p:tav>
                                      </p:tavLst>
                                    </p:anim>
                                    <p:anim calcmode="lin" valueType="num">
                                      <p:cBhvr additive="base">
                                        <p:cTn id="14"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additive="base">
                                        <p:cTn id="2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 calcmode="lin" valueType="num">
                                      <p:cBhvr additive="base">
                                        <p:cTn id="3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500" fill="hold"/>
                                        <p:tgtEl>
                                          <p:spTgt spid="5"/>
                                        </p:tgtEl>
                                        <p:attrNameLst>
                                          <p:attrName>ppt_x</p:attrName>
                                        </p:attrNameLst>
                                      </p:cBhvr>
                                      <p:tavLst>
                                        <p:tav tm="0">
                                          <p:val>
                                            <p:strVal val="#ppt_x"/>
                                          </p:val>
                                        </p:tav>
                                        <p:tav tm="100000">
                                          <p:val>
                                            <p:strVal val="#ppt_x"/>
                                          </p:val>
                                        </p:tav>
                                      </p:tavLst>
                                    </p:anim>
                                    <p:anim calcmode="lin" valueType="num">
                                      <p:cBhvr additive="base">
                                        <p:cTn id="3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404664"/>
            <a:ext cx="7772400" cy="1470025"/>
          </a:xfrm>
        </p:spPr>
        <p:txBody>
          <a:bodyPr>
            <a:normAutofit fontScale="90000"/>
          </a:bodyPr>
          <a:lstStyle/>
          <a:p>
            <a:pPr lvl="0"/>
            <a:r>
              <a:rPr lang="el-GR" b="1" dirty="0" smtClean="0"/>
              <a:t>τι εκφράζει η </a:t>
            </a:r>
            <a:r>
              <a:rPr lang="el-GR" b="1" dirty="0"/>
              <a:t>ένταση του ηλεκτρικού ρεύματος </a:t>
            </a:r>
            <a:r>
              <a:rPr lang="el-GR" b="1" dirty="0" smtClean="0"/>
              <a:t>;</a:t>
            </a:r>
            <a:r>
              <a:rPr lang="el-GR" dirty="0"/>
              <a:t/>
            </a:r>
            <a:br>
              <a:rPr lang="el-GR" dirty="0"/>
            </a:br>
            <a:endParaRPr lang="el-GR" dirty="0"/>
          </a:p>
        </p:txBody>
      </p:sp>
      <p:sp>
        <p:nvSpPr>
          <p:cNvPr id="3" name="Subtitle 2"/>
          <p:cNvSpPr>
            <a:spLocks noGrp="1"/>
          </p:cNvSpPr>
          <p:nvPr>
            <p:ph type="subTitle" idx="1"/>
          </p:nvPr>
        </p:nvSpPr>
        <p:spPr>
          <a:xfrm>
            <a:off x="1403648" y="1700808"/>
            <a:ext cx="7128792" cy="1752600"/>
          </a:xfrm>
        </p:spPr>
        <p:txBody>
          <a:bodyPr>
            <a:normAutofit/>
          </a:bodyPr>
          <a:lstStyle/>
          <a:p>
            <a:r>
              <a:rPr lang="el-GR" dirty="0" smtClean="0"/>
              <a:t>Το </a:t>
            </a:r>
            <a:r>
              <a:rPr lang="el-GR" dirty="0" err="1" smtClean="0"/>
              <a:t>φορτιο</a:t>
            </a:r>
            <a:r>
              <a:rPr lang="el-GR" dirty="0" smtClean="0"/>
              <a:t> που </a:t>
            </a:r>
            <a:r>
              <a:rPr lang="el-GR" dirty="0" err="1" smtClean="0"/>
              <a:t>διερχεται</a:t>
            </a:r>
            <a:r>
              <a:rPr lang="el-GR" dirty="0" smtClean="0"/>
              <a:t> </a:t>
            </a:r>
            <a:br>
              <a:rPr lang="el-GR" dirty="0" smtClean="0"/>
            </a:br>
            <a:r>
              <a:rPr lang="el-GR" dirty="0" smtClean="0"/>
              <a:t>από τη </a:t>
            </a:r>
            <a:r>
              <a:rPr lang="el-GR" dirty="0" err="1" smtClean="0"/>
              <a:t>διατομη</a:t>
            </a:r>
            <a:r>
              <a:rPr lang="el-GR" dirty="0" smtClean="0"/>
              <a:t> του </a:t>
            </a:r>
            <a:r>
              <a:rPr lang="el-GR" dirty="0" err="1" smtClean="0"/>
              <a:t>αγωγου</a:t>
            </a:r>
            <a:r>
              <a:rPr lang="el-GR" dirty="0" smtClean="0"/>
              <a:t> </a:t>
            </a:r>
            <a:br>
              <a:rPr lang="el-GR" dirty="0" smtClean="0"/>
            </a:br>
            <a:r>
              <a:rPr lang="el-GR" dirty="0" smtClean="0"/>
              <a:t>στη  </a:t>
            </a:r>
            <a:r>
              <a:rPr lang="el-GR" dirty="0" err="1" smtClean="0"/>
              <a:t>μοναδα</a:t>
            </a:r>
            <a:r>
              <a:rPr lang="el-GR" dirty="0" smtClean="0"/>
              <a:t> </a:t>
            </a:r>
            <a:r>
              <a:rPr lang="el-GR" dirty="0" err="1" smtClean="0"/>
              <a:t>χρονου</a:t>
            </a:r>
            <a:endParaRPr lang="el-GR" dirty="0"/>
          </a:p>
        </p:txBody>
      </p:sp>
      <p:sp>
        <p:nvSpPr>
          <p:cNvPr id="4" name="Rectangle 3"/>
          <p:cNvSpPr/>
          <p:nvPr/>
        </p:nvSpPr>
        <p:spPr>
          <a:xfrm>
            <a:off x="611560" y="3356992"/>
            <a:ext cx="7704856" cy="2492990"/>
          </a:xfrm>
          <a:prstGeom prst="rect">
            <a:avLst/>
          </a:prstGeom>
        </p:spPr>
        <p:txBody>
          <a:bodyPr wrap="square">
            <a:spAutoFit/>
          </a:bodyPr>
          <a:lstStyle/>
          <a:p>
            <a:pPr lvl="0"/>
            <a:endParaRPr lang="el-GR" b="1" dirty="0" smtClean="0"/>
          </a:p>
          <a:p>
            <a:pPr lvl="0"/>
            <a:r>
              <a:rPr lang="el-GR" sz="2800" b="1" dirty="0" smtClean="0"/>
              <a:t>Τι </a:t>
            </a:r>
            <a:r>
              <a:rPr lang="el-GR" sz="2800" b="1" dirty="0"/>
              <a:t>σημαίνει ότι η ένταση του ρεύματος είναι </a:t>
            </a:r>
            <a:r>
              <a:rPr lang="el-GR" sz="2800" b="1" dirty="0" smtClean="0"/>
              <a:t>12Α;</a:t>
            </a:r>
          </a:p>
          <a:p>
            <a:pPr lvl="0"/>
            <a:endParaRPr lang="el-GR" b="1" dirty="0" smtClean="0"/>
          </a:p>
          <a:p>
            <a:r>
              <a:rPr lang="el-GR" sz="2800" dirty="0" smtClean="0"/>
              <a:t>περνούν </a:t>
            </a:r>
            <a:r>
              <a:rPr lang="el-GR" sz="2800" dirty="0"/>
              <a:t>12</a:t>
            </a:r>
            <a:r>
              <a:rPr lang="en-US" sz="2800" dirty="0"/>
              <a:t>C</a:t>
            </a:r>
            <a:r>
              <a:rPr lang="el-GR" sz="2800" dirty="0"/>
              <a:t> φορτίου από μια διατομή του </a:t>
            </a:r>
            <a:r>
              <a:rPr lang="el-GR" sz="2800" dirty="0" smtClean="0"/>
              <a:t>αγωγού</a:t>
            </a:r>
            <a:r>
              <a:rPr lang="en-US" sz="2800" dirty="0" smtClean="0"/>
              <a:t> </a:t>
            </a:r>
            <a:r>
              <a:rPr lang="el-GR" sz="2800" dirty="0" smtClean="0"/>
              <a:t>κάθε 1 </a:t>
            </a:r>
            <a:r>
              <a:rPr lang="en-US" sz="2800" dirty="0" smtClean="0"/>
              <a:t>sec</a:t>
            </a:r>
            <a:r>
              <a:rPr lang="el-GR" sz="2800" dirty="0" smtClean="0"/>
              <a:t> </a:t>
            </a:r>
            <a:endParaRPr lang="el-GR" sz="2800" dirty="0"/>
          </a:p>
          <a:p>
            <a:endParaRPr lang="el-GR" dirty="0"/>
          </a:p>
          <a:p>
            <a:pPr lvl="0"/>
            <a:endParaRPr lang="el-GR" b="1" dirty="0" smtClean="0"/>
          </a:p>
        </p:txBody>
      </p:sp>
    </p:spTree>
    <p:extLst>
      <p:ext uri="{BB962C8B-B14F-4D97-AF65-F5344CB8AC3E}">
        <p14:creationId xmlns:p14="http://schemas.microsoft.com/office/powerpoint/2010/main" val="1009631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a:t>Παραδείγματα ασκήσεων στην ένταση του ηλεκτρικού ρεύματος</a:t>
            </a:r>
            <a:endParaRPr lang="el-GR" dirty="0"/>
          </a:p>
        </p:txBody>
      </p:sp>
      <p:sp>
        <p:nvSpPr>
          <p:cNvPr id="3" name="Content Placeholder 2"/>
          <p:cNvSpPr>
            <a:spLocks noGrp="1"/>
          </p:cNvSpPr>
          <p:nvPr>
            <p:ph idx="1"/>
          </p:nvPr>
        </p:nvSpPr>
        <p:spPr/>
        <p:txBody>
          <a:bodyPr>
            <a:normAutofit fontScale="70000" lnSpcReduction="20000"/>
          </a:bodyPr>
          <a:lstStyle/>
          <a:p>
            <a:r>
              <a:rPr lang="el-GR" b="1" dirty="0"/>
              <a:t>1</a:t>
            </a:r>
            <a:r>
              <a:rPr lang="el-GR" dirty="0"/>
              <a:t>) Από μια διατομή ενός αγωγού σε χρόνο </a:t>
            </a:r>
            <a:r>
              <a:rPr lang="en-US" dirty="0"/>
              <a:t>t</a:t>
            </a:r>
            <a:r>
              <a:rPr lang="el-GR" dirty="0" smtClean="0"/>
              <a:t>=</a:t>
            </a:r>
            <a:r>
              <a:rPr lang="en-US" dirty="0" smtClean="0"/>
              <a:t>2min</a:t>
            </a:r>
            <a:r>
              <a:rPr lang="el-GR" dirty="0" smtClean="0"/>
              <a:t> </a:t>
            </a:r>
            <a:r>
              <a:rPr lang="el-GR" dirty="0"/>
              <a:t>διέρχεται φορτίο </a:t>
            </a:r>
            <a:r>
              <a:rPr lang="en-US" dirty="0"/>
              <a:t>q</a:t>
            </a:r>
            <a:r>
              <a:rPr lang="el-GR" dirty="0"/>
              <a:t>=240</a:t>
            </a:r>
            <a:r>
              <a:rPr lang="en-US" dirty="0"/>
              <a:t>C</a:t>
            </a:r>
            <a:r>
              <a:rPr lang="el-GR" dirty="0"/>
              <a:t>. Να βρείτε την ένταση του ηλεκτρικού ρεύματος που διαρρέει τον αγωγό.</a:t>
            </a:r>
          </a:p>
          <a:p>
            <a:r>
              <a:rPr lang="el-GR" u="sng" dirty="0"/>
              <a:t>Λύση</a:t>
            </a:r>
            <a:endParaRPr lang="el-GR" dirty="0"/>
          </a:p>
          <a:p>
            <a:r>
              <a:rPr lang="el-GR" dirty="0"/>
              <a:t>Πρώτα μεταφέρουμε στο </a:t>
            </a:r>
            <a:r>
              <a:rPr lang="en-US" dirty="0"/>
              <a:t>S</a:t>
            </a:r>
            <a:r>
              <a:rPr lang="el-GR" dirty="0"/>
              <a:t>.</a:t>
            </a:r>
            <a:r>
              <a:rPr lang="en-US" dirty="0"/>
              <a:t>I</a:t>
            </a:r>
            <a:r>
              <a:rPr lang="el-GR" dirty="0"/>
              <a:t>. όσες μονάδες χρειάζεται. Εδώ, ο χρόνος </a:t>
            </a:r>
            <a:r>
              <a:rPr lang="en-US" dirty="0"/>
              <a:t>t</a:t>
            </a:r>
            <a:r>
              <a:rPr lang="el-GR" dirty="0"/>
              <a:t>=2</a:t>
            </a:r>
            <a:r>
              <a:rPr lang="en-US" dirty="0"/>
              <a:t>min</a:t>
            </a:r>
            <a:r>
              <a:rPr lang="el-GR" dirty="0"/>
              <a:t>=120</a:t>
            </a:r>
            <a:r>
              <a:rPr lang="en-US" dirty="0"/>
              <a:t>s</a:t>
            </a:r>
            <a:r>
              <a:rPr lang="el-GR" dirty="0"/>
              <a:t>. Οπότε η ένταση του ρεύματος θα είναι Ι= = =2Α.</a:t>
            </a:r>
          </a:p>
          <a:p>
            <a:r>
              <a:rPr lang="el-GR" dirty="0"/>
              <a:t> </a:t>
            </a:r>
          </a:p>
          <a:p>
            <a:r>
              <a:rPr lang="el-GR" b="1" dirty="0"/>
              <a:t>2</a:t>
            </a:r>
            <a:r>
              <a:rPr lang="el-GR" dirty="0"/>
              <a:t>) Η ένταση του ηλεκτρικού ρεύματος που διαρρέει ένα αγωγό είναι Ι=40</a:t>
            </a:r>
            <a:r>
              <a:rPr lang="en-US" dirty="0"/>
              <a:t>mA</a:t>
            </a:r>
            <a:r>
              <a:rPr lang="el-GR" dirty="0"/>
              <a:t>. Πόσο φορτίο περνάει από μια διατομή του αγωγού σε χρόνο </a:t>
            </a:r>
            <a:r>
              <a:rPr lang="en-US" dirty="0"/>
              <a:t>t</a:t>
            </a:r>
            <a:r>
              <a:rPr lang="el-GR" dirty="0"/>
              <a:t>=250</a:t>
            </a:r>
            <a:r>
              <a:rPr lang="en-US" dirty="0"/>
              <a:t>s</a:t>
            </a:r>
            <a:r>
              <a:rPr lang="el-GR" dirty="0"/>
              <a:t>;</a:t>
            </a:r>
          </a:p>
          <a:p>
            <a:r>
              <a:rPr lang="el-GR" u="sng" dirty="0"/>
              <a:t>Λύση</a:t>
            </a:r>
            <a:endParaRPr lang="el-GR" dirty="0"/>
          </a:p>
          <a:p>
            <a:r>
              <a:rPr lang="el-GR" dirty="0"/>
              <a:t>Πρώτα μεταφέρουμε στο </a:t>
            </a:r>
            <a:r>
              <a:rPr lang="en-US" dirty="0"/>
              <a:t>S</a:t>
            </a:r>
            <a:r>
              <a:rPr lang="el-GR" dirty="0"/>
              <a:t>.</a:t>
            </a:r>
            <a:r>
              <a:rPr lang="en-US" dirty="0"/>
              <a:t>I</a:t>
            </a:r>
            <a:r>
              <a:rPr lang="el-GR" dirty="0"/>
              <a:t>. όσες μονάδες χρειάζεται. Εδώ, η ένταση του ηλεκτρικού ρεύματος Ι = 40</a:t>
            </a:r>
            <a:r>
              <a:rPr lang="en-US" dirty="0"/>
              <a:t>mA</a:t>
            </a:r>
            <a:r>
              <a:rPr lang="el-GR" dirty="0"/>
              <a:t> = 40</a:t>
            </a:r>
            <a:r>
              <a:rPr lang="el-GR" b="1" baseline="30000" dirty="0"/>
              <a:t>.</a:t>
            </a:r>
            <a:r>
              <a:rPr lang="el-GR" dirty="0"/>
              <a:t>10</a:t>
            </a:r>
            <a:r>
              <a:rPr lang="el-GR" baseline="30000" dirty="0"/>
              <a:t>-3</a:t>
            </a:r>
            <a:r>
              <a:rPr lang="el-GR" dirty="0"/>
              <a:t>Α. Οπότε θα είναι Ι=    </a:t>
            </a:r>
            <a:r>
              <a:rPr lang="en-US" dirty="0"/>
              <a:t>q</a:t>
            </a:r>
            <a:r>
              <a:rPr lang="el-GR" dirty="0"/>
              <a:t>=</a:t>
            </a:r>
            <a:r>
              <a:rPr lang="en-US" dirty="0"/>
              <a:t>It  q</a:t>
            </a:r>
            <a:r>
              <a:rPr lang="el-GR" dirty="0"/>
              <a:t>= 40</a:t>
            </a:r>
            <a:r>
              <a:rPr lang="el-GR" b="1" baseline="30000" dirty="0"/>
              <a:t>.</a:t>
            </a:r>
            <a:r>
              <a:rPr lang="el-GR" dirty="0"/>
              <a:t>10</a:t>
            </a:r>
            <a:r>
              <a:rPr lang="el-GR" baseline="30000" dirty="0"/>
              <a:t>-3 </a:t>
            </a:r>
            <a:r>
              <a:rPr lang="en-US" baseline="30000" dirty="0"/>
              <a:t>A</a:t>
            </a:r>
            <a:r>
              <a:rPr lang="en-US" dirty="0"/>
              <a:t> </a:t>
            </a:r>
            <a:r>
              <a:rPr lang="el-GR" b="1" baseline="30000" dirty="0"/>
              <a:t>.</a:t>
            </a:r>
            <a:r>
              <a:rPr lang="el-GR" dirty="0"/>
              <a:t> 250 </a:t>
            </a:r>
            <a:r>
              <a:rPr lang="en-US" dirty="0"/>
              <a:t>s</a:t>
            </a:r>
            <a:r>
              <a:rPr lang="el-GR" dirty="0"/>
              <a:t> = 10000 </a:t>
            </a:r>
            <a:r>
              <a:rPr lang="el-GR" b="1" baseline="30000" dirty="0"/>
              <a:t>. </a:t>
            </a:r>
            <a:r>
              <a:rPr lang="el-GR" dirty="0"/>
              <a:t>10</a:t>
            </a:r>
            <a:r>
              <a:rPr lang="el-GR" baseline="30000" dirty="0"/>
              <a:t>-3</a:t>
            </a:r>
            <a:r>
              <a:rPr lang="el-GR" dirty="0"/>
              <a:t> = 10</a:t>
            </a:r>
            <a:r>
              <a:rPr lang="en-US" dirty="0"/>
              <a:t>C</a:t>
            </a:r>
            <a:r>
              <a:rPr lang="el-GR" dirty="0"/>
              <a:t>.</a:t>
            </a:r>
          </a:p>
        </p:txBody>
      </p:sp>
    </p:spTree>
    <p:extLst>
      <p:ext uri="{BB962C8B-B14F-4D97-AF65-F5344CB8AC3E}">
        <p14:creationId xmlns:p14="http://schemas.microsoft.com/office/powerpoint/2010/main" val="1977709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922114"/>
          </a:xfrm>
        </p:spPr>
        <p:txBody>
          <a:bodyPr>
            <a:noAutofit/>
          </a:bodyPr>
          <a:lstStyle/>
          <a:p>
            <a:pPr lvl="0"/>
            <a:r>
              <a:rPr lang="el-GR" sz="3600" dirty="0" smtClean="0"/>
              <a:t>Με ποια όργανα μετράμε την ένταση του ηλεκτρικού ρεύματος;</a:t>
            </a:r>
            <a:br>
              <a:rPr lang="el-GR" sz="3600" dirty="0" smtClean="0"/>
            </a:br>
            <a:endParaRPr lang="el-GR" sz="3600" dirty="0"/>
          </a:p>
        </p:txBody>
      </p:sp>
      <p:sp>
        <p:nvSpPr>
          <p:cNvPr id="7" name="Vertical Text Placeholder 6"/>
          <p:cNvSpPr>
            <a:spLocks noGrp="1"/>
          </p:cNvSpPr>
          <p:nvPr>
            <p:ph type="body" orient="vert" idx="1"/>
          </p:nvPr>
        </p:nvSpPr>
        <p:spPr>
          <a:xfrm rot="16200000">
            <a:off x="2075685" y="740740"/>
            <a:ext cx="5018345" cy="6794466"/>
          </a:xfrm>
        </p:spPr>
        <p:txBody>
          <a:bodyPr>
            <a:normAutofit/>
          </a:bodyPr>
          <a:lstStyle/>
          <a:p>
            <a:r>
              <a:rPr lang="el-GR" sz="2400" dirty="0"/>
              <a:t>Τα όργανα που χρησιμοποιούμε για να μετράμε την ένταση του ηλεκτρικού ρεύματος ονομάζονται </a:t>
            </a:r>
            <a:r>
              <a:rPr lang="el-GR" sz="2400" b="1" dirty="0"/>
              <a:t>αμπερόμετρα</a:t>
            </a:r>
            <a:r>
              <a:rPr lang="el-GR" sz="2400" b="1" dirty="0" smtClean="0"/>
              <a:t>.</a:t>
            </a:r>
          </a:p>
          <a:p>
            <a:r>
              <a:rPr lang="el-GR" sz="2400" dirty="0"/>
              <a:t>παρεμβάλουμε το αμπερόμετρο, έτσι ώστε το προς μέτρηση ρεύμα να διέλθει μέσα από αυτό. Αυτός ο τρόπος σύνδεσης του οργάνου λέγεται </a:t>
            </a:r>
            <a:r>
              <a:rPr lang="el-GR" sz="2400" b="1" dirty="0"/>
              <a:t>σύνδεση σε σειρά</a:t>
            </a:r>
            <a:endParaRPr lang="el-GR" sz="2400"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6136" y="4109332"/>
            <a:ext cx="2529715" cy="27142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15365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anim calcmode="lin" valueType="num">
                                      <p:cBhvr additive="base">
                                        <p:cTn id="13"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anim calcmode="lin" valueType="num">
                                      <p:cBhvr additive="base">
                                        <p:cTn id="19"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9218"/>
                                        </p:tgtEl>
                                        <p:attrNameLst>
                                          <p:attrName>style.visibility</p:attrName>
                                        </p:attrNameLst>
                                      </p:cBhvr>
                                      <p:to>
                                        <p:strVal val="visible"/>
                                      </p:to>
                                    </p:set>
                                    <p:anim calcmode="lin" valueType="num">
                                      <p:cBhvr additive="base">
                                        <p:cTn id="25" dur="500" fill="hold"/>
                                        <p:tgtEl>
                                          <p:spTgt spid="9218"/>
                                        </p:tgtEl>
                                        <p:attrNameLst>
                                          <p:attrName>ppt_x</p:attrName>
                                        </p:attrNameLst>
                                      </p:cBhvr>
                                      <p:tavLst>
                                        <p:tav tm="0">
                                          <p:val>
                                            <p:strVal val="#ppt_x"/>
                                          </p:val>
                                        </p:tav>
                                        <p:tav tm="100000">
                                          <p:val>
                                            <p:strVal val="#ppt_x"/>
                                          </p:val>
                                        </p:tav>
                                      </p:tavLst>
                                    </p:anim>
                                    <p:anim calcmode="lin" valueType="num">
                                      <p:cBhvr additive="base">
                                        <p:cTn id="26" dur="500" fill="hold"/>
                                        <p:tgtEl>
                                          <p:spTgt spid="92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6131" y="260648"/>
            <a:ext cx="8964488" cy="523220"/>
          </a:xfrm>
          <a:prstGeom prst="rect">
            <a:avLst/>
          </a:prstGeom>
        </p:spPr>
        <p:txBody>
          <a:bodyPr wrap="square">
            <a:spAutoFit/>
          </a:bodyPr>
          <a:lstStyle/>
          <a:p>
            <a:pPr lvl="0"/>
            <a:r>
              <a:rPr lang="el-GR" sz="2800" b="1" dirty="0"/>
              <a:t>Ποια είναι η πραγματική φορά του ηλεκτρικού ρεύματος;</a:t>
            </a:r>
            <a:endParaRPr lang="el-GR" sz="2800" dirty="0"/>
          </a:p>
        </p:txBody>
      </p:sp>
      <p:sp>
        <p:nvSpPr>
          <p:cNvPr id="3" name="Rectangle 2"/>
          <p:cNvSpPr/>
          <p:nvPr/>
        </p:nvSpPr>
        <p:spPr>
          <a:xfrm>
            <a:off x="683568" y="980728"/>
            <a:ext cx="7200800" cy="2308324"/>
          </a:xfrm>
          <a:prstGeom prst="rect">
            <a:avLst/>
          </a:prstGeom>
        </p:spPr>
        <p:txBody>
          <a:bodyPr wrap="square">
            <a:spAutoFit/>
          </a:bodyPr>
          <a:lstStyle/>
          <a:p>
            <a:r>
              <a:rPr lang="el-GR" dirty="0"/>
              <a:t>Τα μόνα φορτισμένα σωματίδια που μπορούν να κινηθούν ελεύθερα και προς κάθε κατεύθυνση στο εσωτερικό των μεταλλικών αγωγών είναι </a:t>
            </a:r>
            <a:endParaRPr lang="el-GR" dirty="0" smtClean="0"/>
          </a:p>
          <a:p>
            <a:r>
              <a:rPr lang="el-GR" dirty="0" smtClean="0"/>
              <a:t>τα </a:t>
            </a:r>
            <a:r>
              <a:rPr lang="el-GR" dirty="0"/>
              <a:t>ελεύθερα ηλεκτρόνια. </a:t>
            </a:r>
            <a:endParaRPr lang="el-GR" dirty="0" smtClean="0"/>
          </a:p>
          <a:p>
            <a:r>
              <a:rPr lang="el-GR" dirty="0" smtClean="0"/>
              <a:t>Επειδή </a:t>
            </a:r>
            <a:r>
              <a:rPr lang="el-GR" dirty="0"/>
              <a:t>τα ηλεκτρόνια είναι </a:t>
            </a:r>
            <a:r>
              <a:rPr lang="el-GR" dirty="0"/>
              <a:t>φορτισμένα</a:t>
            </a:r>
            <a:endParaRPr lang="el-GR" dirty="0" smtClean="0"/>
          </a:p>
          <a:p>
            <a:r>
              <a:rPr lang="el-GR" dirty="0" smtClean="0"/>
              <a:t>αρνητικά, </a:t>
            </a:r>
          </a:p>
          <a:p>
            <a:r>
              <a:rPr lang="el-GR" dirty="0" smtClean="0"/>
              <a:t>θα </a:t>
            </a:r>
            <a:r>
              <a:rPr lang="el-GR" dirty="0"/>
              <a:t>κινούνται από τον αρνητικό προς το θετικό πόλο της μπαταρίας.</a:t>
            </a:r>
          </a:p>
          <a:p>
            <a:r>
              <a:rPr lang="el-GR" b="1" dirty="0"/>
              <a:t>Η φορά κίνησης των ηλεκτρονίων σ’ ένα μεταλλικό αγωγό είναι η πραγματική φορά του ηλεκτρικού ρεύματος.</a:t>
            </a:r>
            <a:endParaRPr lang="el-GR" dirty="0"/>
          </a:p>
        </p:txBody>
      </p:sp>
      <p:sp>
        <p:nvSpPr>
          <p:cNvPr id="4" name="Rectangle 3"/>
          <p:cNvSpPr/>
          <p:nvPr/>
        </p:nvSpPr>
        <p:spPr>
          <a:xfrm>
            <a:off x="176130" y="3289052"/>
            <a:ext cx="8572333" cy="523220"/>
          </a:xfrm>
          <a:prstGeom prst="rect">
            <a:avLst/>
          </a:prstGeom>
        </p:spPr>
        <p:txBody>
          <a:bodyPr wrap="square">
            <a:spAutoFit/>
          </a:bodyPr>
          <a:lstStyle/>
          <a:p>
            <a:pPr lvl="0"/>
            <a:r>
              <a:rPr lang="el-GR" sz="2800" b="1" dirty="0"/>
              <a:t>Ποια είναι η συμβατική φορά του ηλεκτρικού ρεύματος;</a:t>
            </a:r>
            <a:endParaRPr lang="el-GR" sz="2800" dirty="0"/>
          </a:p>
        </p:txBody>
      </p:sp>
      <p:sp>
        <p:nvSpPr>
          <p:cNvPr id="5" name="Rectangle 2"/>
          <p:cNvSpPr>
            <a:spLocks noChangeArrowheads="1"/>
          </p:cNvSpPr>
          <p:nvPr/>
        </p:nvSpPr>
        <p:spPr bwMode="auto">
          <a:xfrm>
            <a:off x="708111" y="3806390"/>
            <a:ext cx="7776864"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R="0" lvl="0" indent="0" fontAlgn="base">
              <a:lnSpc>
                <a:spcPct val="100000"/>
              </a:lnSpc>
              <a:spcBef>
                <a:spcPct val="0"/>
              </a:spcBef>
              <a:spcAft>
                <a:spcPct val="0"/>
              </a:spcAft>
              <a:buClrTx/>
              <a:buSzTx/>
              <a:buFontTx/>
              <a:buNone/>
              <a:tabLst/>
            </a:pPr>
            <a:r>
              <a:rPr lang="el-GR" dirty="0"/>
              <a:t>Η φορά κίνησης των θετικών φορτίων σ’ ένα αγωγό ονομάζεται συμβατική φορά του ηλεκτρικού ρεύματος. Στη μελέτη του ηλεκτρικού ρεύματος χρησιμοποιούμε την συμβατική φορά και όχι την πραγματική φορά.</a:t>
            </a:r>
          </a:p>
        </p:txBody>
      </p:sp>
      <p:pic>
        <p:nvPicPr>
          <p:cNvPr id="3073"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16411" y="4825481"/>
            <a:ext cx="3055789" cy="20282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8256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
                                        </p:tgtEl>
                                        <p:attrNameLst>
                                          <p:attrName>style.visibility</p:attrName>
                                        </p:attrNameLst>
                                      </p:cBhvr>
                                      <p:to>
                                        <p:strVal val="visible"/>
                                      </p:to>
                                    </p:set>
                                    <p:anim calcmode="lin" valueType="num">
                                      <p:cBhvr additive="base">
                                        <p:cTn id="49" dur="500" fill="hold"/>
                                        <p:tgtEl>
                                          <p:spTgt spid="4"/>
                                        </p:tgtEl>
                                        <p:attrNameLst>
                                          <p:attrName>ppt_x</p:attrName>
                                        </p:attrNameLst>
                                      </p:cBhvr>
                                      <p:tavLst>
                                        <p:tav tm="0">
                                          <p:val>
                                            <p:strVal val="#ppt_x"/>
                                          </p:val>
                                        </p:tav>
                                        <p:tav tm="100000">
                                          <p:val>
                                            <p:strVal val="#ppt_x"/>
                                          </p:val>
                                        </p:tav>
                                      </p:tavLst>
                                    </p:anim>
                                    <p:anim calcmode="lin" valueType="num">
                                      <p:cBhvr additive="base">
                                        <p:cTn id="5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5"/>
                                        </p:tgtEl>
                                        <p:attrNameLst>
                                          <p:attrName>style.visibility</p:attrName>
                                        </p:attrNameLst>
                                      </p:cBhvr>
                                      <p:to>
                                        <p:strVal val="visible"/>
                                      </p:to>
                                    </p:set>
                                    <p:anim calcmode="lin" valueType="num">
                                      <p:cBhvr additive="base">
                                        <p:cTn id="55" dur="500" fill="hold"/>
                                        <p:tgtEl>
                                          <p:spTgt spid="5"/>
                                        </p:tgtEl>
                                        <p:attrNameLst>
                                          <p:attrName>ppt_x</p:attrName>
                                        </p:attrNameLst>
                                      </p:cBhvr>
                                      <p:tavLst>
                                        <p:tav tm="0">
                                          <p:val>
                                            <p:strVal val="#ppt_x"/>
                                          </p:val>
                                        </p:tav>
                                        <p:tav tm="100000">
                                          <p:val>
                                            <p:strVal val="#ppt_x"/>
                                          </p:val>
                                        </p:tav>
                                      </p:tavLst>
                                    </p:anim>
                                    <p:anim calcmode="lin" valueType="num">
                                      <p:cBhvr additive="base">
                                        <p:cTn id="5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073"/>
                                        </p:tgtEl>
                                        <p:attrNameLst>
                                          <p:attrName>style.visibility</p:attrName>
                                        </p:attrNameLst>
                                      </p:cBhvr>
                                      <p:to>
                                        <p:strVal val="visible"/>
                                      </p:to>
                                    </p:set>
                                    <p:anim calcmode="lin" valueType="num">
                                      <p:cBhvr additive="base">
                                        <p:cTn id="61" dur="500" fill="hold"/>
                                        <p:tgtEl>
                                          <p:spTgt spid="3073"/>
                                        </p:tgtEl>
                                        <p:attrNameLst>
                                          <p:attrName>ppt_x</p:attrName>
                                        </p:attrNameLst>
                                      </p:cBhvr>
                                      <p:tavLst>
                                        <p:tav tm="0">
                                          <p:val>
                                            <p:strVal val="#ppt_x"/>
                                          </p:val>
                                        </p:tav>
                                        <p:tav tm="100000">
                                          <p:val>
                                            <p:strVal val="#ppt_x"/>
                                          </p:val>
                                        </p:tav>
                                      </p:tavLst>
                                    </p:anim>
                                    <p:anim calcmode="lin" valueType="num">
                                      <p:cBhvr additive="base">
                                        <p:cTn id="62" dur="500" fill="hold"/>
                                        <p:tgtEl>
                                          <p:spTgt spid="307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50944" y="404664"/>
            <a:ext cx="4762329" cy="461665"/>
          </a:xfrm>
          <a:prstGeom prst="rect">
            <a:avLst/>
          </a:prstGeom>
        </p:spPr>
        <p:txBody>
          <a:bodyPr wrap="none">
            <a:spAutoFit/>
          </a:bodyPr>
          <a:lstStyle/>
          <a:p>
            <a:r>
              <a:rPr lang="el-GR" sz="2400" b="1" dirty="0"/>
              <a:t>Τι ονομάζουμε ηλεκτρικό κύκλωμα;</a:t>
            </a:r>
            <a:endParaRPr lang="el-GR" sz="2400" dirty="0"/>
          </a:p>
        </p:txBody>
      </p:sp>
      <p:sp>
        <p:nvSpPr>
          <p:cNvPr id="3" name="Rectangle 2"/>
          <p:cNvSpPr/>
          <p:nvPr/>
        </p:nvSpPr>
        <p:spPr>
          <a:xfrm>
            <a:off x="927550" y="908720"/>
            <a:ext cx="7892922" cy="646331"/>
          </a:xfrm>
          <a:prstGeom prst="rect">
            <a:avLst/>
          </a:prstGeom>
        </p:spPr>
        <p:txBody>
          <a:bodyPr wrap="square">
            <a:spAutoFit/>
          </a:bodyPr>
          <a:lstStyle/>
          <a:p>
            <a:r>
              <a:rPr lang="el-GR" dirty="0"/>
              <a:t>Κάθε </a:t>
            </a:r>
            <a:r>
              <a:rPr lang="el-GR" b="1" dirty="0"/>
              <a:t>διάταξη</a:t>
            </a:r>
            <a:r>
              <a:rPr lang="el-GR" dirty="0"/>
              <a:t> που αποτελείται από </a:t>
            </a:r>
            <a:r>
              <a:rPr lang="el-GR" b="1" dirty="0"/>
              <a:t>κλειστούς αγώγιμους «δρόμους»</a:t>
            </a:r>
            <a:r>
              <a:rPr lang="el-GR" dirty="0"/>
              <a:t>, μέσω των οποίων </a:t>
            </a:r>
            <a:r>
              <a:rPr lang="el-GR" b="1" dirty="0"/>
              <a:t>μπορεί να διέλθει ηλεκτρικό ρεύμα </a:t>
            </a:r>
            <a:r>
              <a:rPr lang="el-GR" dirty="0"/>
              <a:t>ονομάζεται ηλεκτρικό κύκλωμα.</a:t>
            </a:r>
          </a:p>
        </p:txBody>
      </p:sp>
      <p:sp>
        <p:nvSpPr>
          <p:cNvPr id="4" name="Rectangle 3"/>
          <p:cNvSpPr/>
          <p:nvPr/>
        </p:nvSpPr>
        <p:spPr>
          <a:xfrm>
            <a:off x="409515" y="1772816"/>
            <a:ext cx="8928992" cy="461665"/>
          </a:xfrm>
          <a:prstGeom prst="rect">
            <a:avLst/>
          </a:prstGeom>
        </p:spPr>
        <p:txBody>
          <a:bodyPr wrap="square">
            <a:spAutoFit/>
          </a:bodyPr>
          <a:lstStyle/>
          <a:p>
            <a:r>
              <a:rPr lang="el-GR" sz="2400" b="1" dirty="0"/>
              <a:t>Ποια είναι τα συνήθη στοιχεία ενός ηλεκτρικού κυκλώματος; </a:t>
            </a:r>
            <a:endParaRPr lang="el-GR" sz="2400" dirty="0"/>
          </a:p>
        </p:txBody>
      </p:sp>
      <p:sp>
        <p:nvSpPr>
          <p:cNvPr id="5" name="Rectangle 4"/>
          <p:cNvSpPr/>
          <p:nvPr/>
        </p:nvSpPr>
        <p:spPr>
          <a:xfrm>
            <a:off x="467544" y="4005064"/>
            <a:ext cx="7344816" cy="646331"/>
          </a:xfrm>
          <a:prstGeom prst="rect">
            <a:avLst/>
          </a:prstGeom>
        </p:spPr>
        <p:txBody>
          <a:bodyPr wrap="square">
            <a:spAutoFit/>
          </a:bodyPr>
          <a:lstStyle/>
          <a:p>
            <a:r>
              <a:rPr lang="el-GR" b="1" dirty="0" smtClean="0"/>
              <a:t>Σχεδιάστε ένα απλό κύκλωμα με ηλεκτρική πηγή, λαμπτήρα, διακόπτη και αμπερόμετρο.</a:t>
            </a:r>
            <a:endParaRPr lang="el-GR"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0944" y="2395364"/>
            <a:ext cx="1964872" cy="11906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3848" y="2395364"/>
            <a:ext cx="1543050" cy="12464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08104" y="2395362"/>
            <a:ext cx="2068466" cy="7456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10342" y="4797152"/>
            <a:ext cx="2481538" cy="1515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6" name="Picture 6" descr="kikloma"/>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92438" y="4701183"/>
            <a:ext cx="3427883" cy="1564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84395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122"/>
                                        </p:tgtEl>
                                        <p:attrNameLst>
                                          <p:attrName>style.visibility</p:attrName>
                                        </p:attrNameLst>
                                      </p:cBhvr>
                                      <p:to>
                                        <p:strVal val="visible"/>
                                      </p:to>
                                    </p:set>
                                    <p:anim calcmode="lin" valueType="num">
                                      <p:cBhvr additive="base">
                                        <p:cTn id="25" dur="500" fill="hold"/>
                                        <p:tgtEl>
                                          <p:spTgt spid="5122"/>
                                        </p:tgtEl>
                                        <p:attrNameLst>
                                          <p:attrName>ppt_x</p:attrName>
                                        </p:attrNameLst>
                                      </p:cBhvr>
                                      <p:tavLst>
                                        <p:tav tm="0">
                                          <p:val>
                                            <p:strVal val="#ppt_x"/>
                                          </p:val>
                                        </p:tav>
                                        <p:tav tm="100000">
                                          <p:val>
                                            <p:strVal val="#ppt_x"/>
                                          </p:val>
                                        </p:tav>
                                      </p:tavLst>
                                    </p:anim>
                                    <p:anim calcmode="lin" valueType="num">
                                      <p:cBhvr additive="base">
                                        <p:cTn id="26" dur="500" fill="hold"/>
                                        <p:tgtEl>
                                          <p:spTgt spid="512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123"/>
                                        </p:tgtEl>
                                        <p:attrNameLst>
                                          <p:attrName>style.visibility</p:attrName>
                                        </p:attrNameLst>
                                      </p:cBhvr>
                                      <p:to>
                                        <p:strVal val="visible"/>
                                      </p:to>
                                    </p:set>
                                    <p:anim calcmode="lin" valueType="num">
                                      <p:cBhvr additive="base">
                                        <p:cTn id="31" dur="500" fill="hold"/>
                                        <p:tgtEl>
                                          <p:spTgt spid="5123"/>
                                        </p:tgtEl>
                                        <p:attrNameLst>
                                          <p:attrName>ppt_x</p:attrName>
                                        </p:attrNameLst>
                                      </p:cBhvr>
                                      <p:tavLst>
                                        <p:tav tm="0">
                                          <p:val>
                                            <p:strVal val="#ppt_x"/>
                                          </p:val>
                                        </p:tav>
                                        <p:tav tm="100000">
                                          <p:val>
                                            <p:strVal val="#ppt_x"/>
                                          </p:val>
                                        </p:tav>
                                      </p:tavLst>
                                    </p:anim>
                                    <p:anim calcmode="lin" valueType="num">
                                      <p:cBhvr additive="base">
                                        <p:cTn id="32" dur="500" fill="hold"/>
                                        <p:tgtEl>
                                          <p:spTgt spid="512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124"/>
                                        </p:tgtEl>
                                        <p:attrNameLst>
                                          <p:attrName>style.visibility</p:attrName>
                                        </p:attrNameLst>
                                      </p:cBhvr>
                                      <p:to>
                                        <p:strVal val="visible"/>
                                      </p:to>
                                    </p:set>
                                    <p:anim calcmode="lin" valueType="num">
                                      <p:cBhvr additive="base">
                                        <p:cTn id="37" dur="500" fill="hold"/>
                                        <p:tgtEl>
                                          <p:spTgt spid="5124"/>
                                        </p:tgtEl>
                                        <p:attrNameLst>
                                          <p:attrName>ppt_x</p:attrName>
                                        </p:attrNameLst>
                                      </p:cBhvr>
                                      <p:tavLst>
                                        <p:tav tm="0">
                                          <p:val>
                                            <p:strVal val="#ppt_x"/>
                                          </p:val>
                                        </p:tav>
                                        <p:tav tm="100000">
                                          <p:val>
                                            <p:strVal val="#ppt_x"/>
                                          </p:val>
                                        </p:tav>
                                      </p:tavLst>
                                    </p:anim>
                                    <p:anim calcmode="lin" valueType="num">
                                      <p:cBhvr additive="base">
                                        <p:cTn id="38" dur="500" fill="hold"/>
                                        <p:tgtEl>
                                          <p:spTgt spid="512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
                                        </p:tgtEl>
                                        <p:attrNameLst>
                                          <p:attrName>style.visibility</p:attrName>
                                        </p:attrNameLst>
                                      </p:cBhvr>
                                      <p:to>
                                        <p:strVal val="visible"/>
                                      </p:to>
                                    </p:set>
                                    <p:anim calcmode="lin" valueType="num">
                                      <p:cBhvr additive="base">
                                        <p:cTn id="43" dur="500" fill="hold"/>
                                        <p:tgtEl>
                                          <p:spTgt spid="5"/>
                                        </p:tgtEl>
                                        <p:attrNameLst>
                                          <p:attrName>ppt_x</p:attrName>
                                        </p:attrNameLst>
                                      </p:cBhvr>
                                      <p:tavLst>
                                        <p:tav tm="0">
                                          <p:val>
                                            <p:strVal val="#ppt_x"/>
                                          </p:val>
                                        </p:tav>
                                        <p:tav tm="100000">
                                          <p:val>
                                            <p:strVal val="#ppt_x"/>
                                          </p:val>
                                        </p:tav>
                                      </p:tavLst>
                                    </p:anim>
                                    <p:anim calcmode="lin" valueType="num">
                                      <p:cBhvr additive="base">
                                        <p:cTn id="4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125"/>
                                        </p:tgtEl>
                                        <p:attrNameLst>
                                          <p:attrName>style.visibility</p:attrName>
                                        </p:attrNameLst>
                                      </p:cBhvr>
                                      <p:to>
                                        <p:strVal val="visible"/>
                                      </p:to>
                                    </p:set>
                                    <p:anim calcmode="lin" valueType="num">
                                      <p:cBhvr additive="base">
                                        <p:cTn id="49" dur="500" fill="hold"/>
                                        <p:tgtEl>
                                          <p:spTgt spid="5125"/>
                                        </p:tgtEl>
                                        <p:attrNameLst>
                                          <p:attrName>ppt_x</p:attrName>
                                        </p:attrNameLst>
                                      </p:cBhvr>
                                      <p:tavLst>
                                        <p:tav tm="0">
                                          <p:val>
                                            <p:strVal val="#ppt_x"/>
                                          </p:val>
                                        </p:tav>
                                        <p:tav tm="100000">
                                          <p:val>
                                            <p:strVal val="#ppt_x"/>
                                          </p:val>
                                        </p:tav>
                                      </p:tavLst>
                                    </p:anim>
                                    <p:anim calcmode="lin" valueType="num">
                                      <p:cBhvr additive="base">
                                        <p:cTn id="50" dur="500" fill="hold"/>
                                        <p:tgtEl>
                                          <p:spTgt spid="5125"/>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5126"/>
                                        </p:tgtEl>
                                        <p:attrNameLst>
                                          <p:attrName>style.visibility</p:attrName>
                                        </p:attrNameLst>
                                      </p:cBhvr>
                                      <p:to>
                                        <p:strVal val="visible"/>
                                      </p:to>
                                    </p:set>
                                    <p:anim calcmode="lin" valueType="num">
                                      <p:cBhvr additive="base">
                                        <p:cTn id="55" dur="500" fill="hold"/>
                                        <p:tgtEl>
                                          <p:spTgt spid="5126"/>
                                        </p:tgtEl>
                                        <p:attrNameLst>
                                          <p:attrName>ppt_x</p:attrName>
                                        </p:attrNameLst>
                                      </p:cBhvr>
                                      <p:tavLst>
                                        <p:tav tm="0">
                                          <p:val>
                                            <p:strVal val="#ppt_x"/>
                                          </p:val>
                                        </p:tav>
                                        <p:tav tm="100000">
                                          <p:val>
                                            <p:strVal val="#ppt_x"/>
                                          </p:val>
                                        </p:tav>
                                      </p:tavLst>
                                    </p:anim>
                                    <p:anim calcmode="lin" valueType="num">
                                      <p:cBhvr additive="base">
                                        <p:cTn id="56" dur="500" fill="hold"/>
                                        <p:tgtEl>
                                          <p:spTgt spid="51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332656"/>
            <a:ext cx="8136904" cy="461665"/>
          </a:xfrm>
          <a:prstGeom prst="rect">
            <a:avLst/>
          </a:prstGeom>
        </p:spPr>
        <p:txBody>
          <a:bodyPr wrap="square">
            <a:spAutoFit/>
          </a:bodyPr>
          <a:lstStyle/>
          <a:p>
            <a:r>
              <a:rPr lang="el-GR" sz="2400" b="1" dirty="0"/>
              <a:t>Πότε ένα κύκλωμα χαρακτηρίζεται ανοικτό και πότε </a:t>
            </a:r>
            <a:r>
              <a:rPr lang="el-GR" sz="2400" b="1" dirty="0" err="1"/>
              <a:t>κλειστο</a:t>
            </a:r>
            <a:r>
              <a:rPr lang="el-GR" sz="2400" b="1" dirty="0"/>
              <a:t>;</a:t>
            </a:r>
            <a:endParaRPr lang="el-GR" sz="2400" dirty="0"/>
          </a:p>
        </p:txBody>
      </p:sp>
      <p:sp>
        <p:nvSpPr>
          <p:cNvPr id="3" name="Rectangle 2"/>
          <p:cNvSpPr/>
          <p:nvPr/>
        </p:nvSpPr>
        <p:spPr>
          <a:xfrm>
            <a:off x="395536" y="1052736"/>
            <a:ext cx="8748464" cy="646331"/>
          </a:xfrm>
          <a:prstGeom prst="rect">
            <a:avLst/>
          </a:prstGeom>
        </p:spPr>
        <p:txBody>
          <a:bodyPr wrap="square">
            <a:spAutoFit/>
          </a:bodyPr>
          <a:lstStyle/>
          <a:p>
            <a:r>
              <a:rPr lang="el-GR" dirty="0"/>
              <a:t>Γενικά για να διαρρέεται ένα κύκλωμα από ηλεκτρικό ρεύμα θα πρέπει να αποτελεί μια κλειστή αγώγιμη διαδρομή, αυτό επιτυγχάνεται εύκολα με τη βοήθεια ενός διακόπτη.</a:t>
            </a:r>
          </a:p>
        </p:txBody>
      </p:sp>
      <p:sp>
        <p:nvSpPr>
          <p:cNvPr id="4" name="Rectangle 3"/>
          <p:cNvSpPr/>
          <p:nvPr/>
        </p:nvSpPr>
        <p:spPr>
          <a:xfrm>
            <a:off x="467544" y="1916832"/>
            <a:ext cx="8280920" cy="2369880"/>
          </a:xfrm>
          <a:prstGeom prst="rect">
            <a:avLst/>
          </a:prstGeom>
        </p:spPr>
        <p:txBody>
          <a:bodyPr wrap="square">
            <a:spAutoFit/>
          </a:bodyPr>
          <a:lstStyle/>
          <a:p>
            <a:r>
              <a:rPr lang="el-GR" sz="2000" dirty="0"/>
              <a:t>Όταν ο διακόπτης στο παραπάνω κύκλωμα είναι </a:t>
            </a:r>
            <a:r>
              <a:rPr lang="el-GR" sz="2000" b="1" dirty="0"/>
              <a:t>ανοικτός</a:t>
            </a:r>
            <a:r>
              <a:rPr lang="el-GR" sz="2000" dirty="0"/>
              <a:t> τότε λέμε ότι το κύκλωμα είναι ανοικτό και </a:t>
            </a:r>
            <a:r>
              <a:rPr lang="el-GR" sz="2000" b="1" dirty="0"/>
              <a:t>δεν διαρρέεται από ηλεκτρικό ρεύμα</a:t>
            </a:r>
            <a:r>
              <a:rPr lang="el-GR" dirty="0" smtClean="0"/>
              <a:t>.</a:t>
            </a:r>
          </a:p>
          <a:p>
            <a:endParaRPr lang="el-GR" dirty="0"/>
          </a:p>
          <a:p>
            <a:endParaRPr lang="el-GR" dirty="0" smtClean="0"/>
          </a:p>
          <a:p>
            <a:endParaRPr lang="el-GR" dirty="0"/>
          </a:p>
          <a:p>
            <a:endParaRPr lang="el-GR" dirty="0" smtClean="0"/>
          </a:p>
          <a:p>
            <a:endParaRPr lang="el-GR" dirty="0"/>
          </a:p>
          <a:p>
            <a:endParaRPr lang="el-GR" dirty="0"/>
          </a:p>
        </p:txBody>
      </p:sp>
      <p:sp>
        <p:nvSpPr>
          <p:cNvPr id="5" name="Rectangle 4"/>
          <p:cNvSpPr/>
          <p:nvPr/>
        </p:nvSpPr>
        <p:spPr>
          <a:xfrm>
            <a:off x="611560" y="4225089"/>
            <a:ext cx="8136904" cy="2646878"/>
          </a:xfrm>
          <a:prstGeom prst="rect">
            <a:avLst/>
          </a:prstGeom>
        </p:spPr>
        <p:txBody>
          <a:bodyPr wrap="square">
            <a:spAutoFit/>
          </a:bodyPr>
          <a:lstStyle/>
          <a:p>
            <a:r>
              <a:rPr lang="el-GR" sz="2000" dirty="0"/>
              <a:t>Όταν ο διακόπτης είναι </a:t>
            </a:r>
            <a:r>
              <a:rPr lang="el-GR" sz="2000" b="1" dirty="0"/>
              <a:t>κλειστός</a:t>
            </a:r>
            <a:r>
              <a:rPr lang="el-GR" sz="2000" dirty="0"/>
              <a:t> τότε λέμε ότι το κύκλωμα είναι κλειστό και </a:t>
            </a:r>
            <a:r>
              <a:rPr lang="el-GR" sz="2000" b="1" dirty="0"/>
              <a:t>διαρρέεται από ηλεκτρικό ρεύμα</a:t>
            </a:r>
            <a:r>
              <a:rPr lang="el-GR" sz="2000" dirty="0" smtClean="0"/>
              <a:t>.</a:t>
            </a:r>
          </a:p>
          <a:p>
            <a:pPr algn="ctr"/>
            <a:endParaRPr lang="el-GR" dirty="0" smtClean="0"/>
          </a:p>
          <a:p>
            <a:endParaRPr lang="el-GR" dirty="0"/>
          </a:p>
          <a:p>
            <a:endParaRPr lang="el-GR" dirty="0" smtClean="0"/>
          </a:p>
          <a:p>
            <a:endParaRPr lang="el-GR" dirty="0"/>
          </a:p>
          <a:p>
            <a:endParaRPr lang="el-GR" dirty="0" smtClean="0"/>
          </a:p>
          <a:p>
            <a:endParaRPr lang="el-GR" dirty="0"/>
          </a:p>
          <a:p>
            <a:endParaRPr lang="el-GR"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4743" y="2564904"/>
            <a:ext cx="2105025" cy="1476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60280" y="5013176"/>
            <a:ext cx="2028825" cy="1409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55943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0242"/>
                                        </p:tgtEl>
                                        <p:attrNameLst>
                                          <p:attrName>style.visibility</p:attrName>
                                        </p:attrNameLst>
                                      </p:cBhvr>
                                      <p:to>
                                        <p:strVal val="visible"/>
                                      </p:to>
                                    </p:set>
                                    <p:anim calcmode="lin" valueType="num">
                                      <p:cBhvr additive="base">
                                        <p:cTn id="25" dur="500" fill="hold"/>
                                        <p:tgtEl>
                                          <p:spTgt spid="10242"/>
                                        </p:tgtEl>
                                        <p:attrNameLst>
                                          <p:attrName>ppt_x</p:attrName>
                                        </p:attrNameLst>
                                      </p:cBhvr>
                                      <p:tavLst>
                                        <p:tav tm="0">
                                          <p:val>
                                            <p:strVal val="#ppt_x"/>
                                          </p:val>
                                        </p:tav>
                                        <p:tav tm="100000">
                                          <p:val>
                                            <p:strVal val="#ppt_x"/>
                                          </p:val>
                                        </p:tav>
                                      </p:tavLst>
                                    </p:anim>
                                    <p:anim calcmode="lin" valueType="num">
                                      <p:cBhvr additive="base">
                                        <p:cTn id="26" dur="500" fill="hold"/>
                                        <p:tgtEl>
                                          <p:spTgt spid="1024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ppt_x"/>
                                          </p:val>
                                        </p:tav>
                                        <p:tav tm="100000">
                                          <p:val>
                                            <p:strVal val="#ppt_x"/>
                                          </p:val>
                                        </p:tav>
                                      </p:tavLst>
                                    </p:anim>
                                    <p:anim calcmode="lin" valueType="num">
                                      <p:cBhvr additive="base">
                                        <p:cTn id="3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0243"/>
                                        </p:tgtEl>
                                        <p:attrNameLst>
                                          <p:attrName>style.visibility</p:attrName>
                                        </p:attrNameLst>
                                      </p:cBhvr>
                                      <p:to>
                                        <p:strVal val="visible"/>
                                      </p:to>
                                    </p:set>
                                    <p:anim calcmode="lin" valueType="num">
                                      <p:cBhvr additive="base">
                                        <p:cTn id="37" dur="500" fill="hold"/>
                                        <p:tgtEl>
                                          <p:spTgt spid="10243"/>
                                        </p:tgtEl>
                                        <p:attrNameLst>
                                          <p:attrName>ppt_x</p:attrName>
                                        </p:attrNameLst>
                                      </p:cBhvr>
                                      <p:tavLst>
                                        <p:tav tm="0">
                                          <p:val>
                                            <p:strVal val="#ppt_x"/>
                                          </p:val>
                                        </p:tav>
                                        <p:tav tm="100000">
                                          <p:val>
                                            <p:strVal val="#ppt_x"/>
                                          </p:val>
                                        </p:tav>
                                      </p:tavLst>
                                    </p:anim>
                                    <p:anim calcmode="lin" valueType="num">
                                      <p:cBhvr additive="base">
                                        <p:cTn id="38" dur="500" fill="hold"/>
                                        <p:tgtEl>
                                          <p:spTgt spid="1024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627</TotalTime>
  <Words>1783</Words>
  <Application>Microsoft Office PowerPoint</Application>
  <PresentationFormat>On-screen Show (4:3)</PresentationFormat>
  <Paragraphs>211</Paragraphs>
  <Slides>25</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Office Theme</vt:lpstr>
      <vt:lpstr>Equation</vt:lpstr>
      <vt:lpstr>Τι ονομάζεται ηλεκτρικό ρεύμα;</vt:lpstr>
      <vt:lpstr>Πως μπορούμε να προκαλέσουμε ηλεκτρικό ρεύμα μέσα σε έναν μεταλλικό αγωγό; </vt:lpstr>
      <vt:lpstr>Ενταση του ηλεκτρικού ρεύματος (σύμβολο, μαθηματικός τύπος, ορισμός, μονάδα στο S.I.)</vt:lpstr>
      <vt:lpstr>τι εκφράζει η ένταση του ηλεκτρικού ρεύματος ; </vt:lpstr>
      <vt:lpstr>Παραδείγματα ασκήσεων στην ένταση του ηλεκτρικού ρεύματος</vt:lpstr>
      <vt:lpstr>Με ποια όργανα μετράμε την ένταση του ηλεκτρικού ρεύματος;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Τι  εννοούμε με την έννοια ηλεκτρικό ρεύμα</dc:title>
  <dc:creator>Ηλιάννα</dc:creator>
  <cp:lastModifiedBy>Ηλιάννα</cp:lastModifiedBy>
  <cp:revision>64</cp:revision>
  <dcterms:created xsi:type="dcterms:W3CDTF">2014-02-02T19:01:02Z</dcterms:created>
  <dcterms:modified xsi:type="dcterms:W3CDTF">2014-02-03T22:26:35Z</dcterms:modified>
</cp:coreProperties>
</file>