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77" r:id="rId4"/>
    <p:sldId id="302" r:id="rId5"/>
    <p:sldId id="300" r:id="rId6"/>
    <p:sldId id="301" r:id="rId7"/>
    <p:sldId id="304" r:id="rId8"/>
    <p:sldId id="28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9" r:id="rId20"/>
    <p:sldId id="268" r:id="rId21"/>
    <p:sldId id="283" r:id="rId22"/>
    <p:sldId id="267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8" r:id="rId31"/>
    <p:sldId id="279" r:id="rId32"/>
    <p:sldId id="280" r:id="rId33"/>
    <p:sldId id="281" r:id="rId34"/>
    <p:sldId id="282" r:id="rId35"/>
    <p:sldId id="285" r:id="rId36"/>
    <p:sldId id="286" r:id="rId37"/>
    <p:sldId id="289" r:id="rId38"/>
    <p:sldId id="287" r:id="rId39"/>
    <p:sldId id="288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9" r:id="rId4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90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7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890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336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09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110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4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0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42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10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9F50-1666-40DC-9656-C12D4C62F49C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17268-F37A-45A9-BEAB-9D8475326B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37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ΔΗΜΙΟΥΡΓΙΚΕΣ ΕΡΓΑΣΙΕΣ</a:t>
            </a:r>
            <a:br>
              <a:rPr lang="el-GR" dirty="0" smtClean="0"/>
            </a:br>
            <a:r>
              <a:rPr lang="el-GR" sz="2400" dirty="0" smtClean="0"/>
              <a:t>Θεωρητικό Μέρος</a:t>
            </a:r>
            <a:endParaRPr lang="el-GR" sz="2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Επιμόρφωση Εκπαιδευτικών, </a:t>
            </a:r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ΠΕΚ Θεσσαλονίκης, Σεπτέμβριος </a:t>
            </a:r>
            <a:r>
              <a:rPr lang="el-GR" dirty="0" smtClean="0"/>
              <a:t>2017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Νίκος </a:t>
            </a:r>
            <a:r>
              <a:rPr lang="el-GR" dirty="0" err="1" smtClean="0"/>
              <a:t>Τερψιάδης</a:t>
            </a:r>
            <a:r>
              <a:rPr lang="el-GR" dirty="0" smtClean="0"/>
              <a:t> </a:t>
            </a:r>
            <a:r>
              <a:rPr lang="en-US" dirty="0" smtClean="0"/>
              <a:t>M.Ed.</a:t>
            </a:r>
            <a:endParaRPr lang="el-GR" dirty="0" smtClean="0"/>
          </a:p>
          <a:p>
            <a:r>
              <a:rPr lang="el-GR" dirty="0" smtClean="0"/>
              <a:t>Πειραματικό Λύκειο Πανεπιστημίου Μακεδονίας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2" y="4375124"/>
            <a:ext cx="936104" cy="97475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755" y="582613"/>
            <a:ext cx="26479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0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/>
          </a:p>
          <a:p>
            <a:r>
              <a:rPr lang="el-GR" sz="2400" dirty="0" smtClean="0"/>
              <a:t>Η δημιουργικότητα </a:t>
            </a:r>
            <a:r>
              <a:rPr lang="el-GR" sz="2400" dirty="0"/>
              <a:t>να προσδιορίζεται από τα συγκεκριμένα, ειδικά χαρακτηριστικά των </a:t>
            </a:r>
            <a:r>
              <a:rPr lang="el-GR" sz="2400" b="1" dirty="0"/>
              <a:t>προϊόντων</a:t>
            </a:r>
            <a:r>
              <a:rPr lang="el-GR" sz="2400" i="1" dirty="0"/>
              <a:t> </a:t>
            </a:r>
            <a:r>
              <a:rPr lang="el-GR" sz="2400" dirty="0"/>
              <a:t>της δημιουργικής σκέψης, των </a:t>
            </a:r>
            <a:r>
              <a:rPr lang="el-GR" sz="2400" b="1" dirty="0"/>
              <a:t>προσώπων</a:t>
            </a:r>
            <a:r>
              <a:rPr lang="el-GR" sz="2400" i="1" dirty="0"/>
              <a:t> </a:t>
            </a:r>
            <a:r>
              <a:rPr lang="el-GR" sz="2400" dirty="0"/>
              <a:t>που τα δημιούργησαν ή των </a:t>
            </a:r>
            <a:r>
              <a:rPr lang="el-GR" sz="2400" b="1" dirty="0"/>
              <a:t>διαδικασιών σκέψης </a:t>
            </a:r>
            <a:r>
              <a:rPr lang="el-GR" sz="2400" dirty="0"/>
              <a:t>που ακολουθήθηκαν.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Η δημιουργικότητα να </a:t>
            </a:r>
            <a:r>
              <a:rPr lang="el-GR" sz="2400" dirty="0"/>
              <a:t>ορίζεται από την ποιότητα της </a:t>
            </a:r>
            <a:r>
              <a:rPr lang="el-GR" sz="2400" b="1" dirty="0"/>
              <a:t>αντίδρασης</a:t>
            </a:r>
            <a:r>
              <a:rPr lang="el-GR" sz="2400" dirty="0"/>
              <a:t> που ένα προϊόν δημιουργεί σε ένα παρατηρητή.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Η </a:t>
            </a:r>
            <a:r>
              <a:rPr lang="el-GR" sz="2400" dirty="0"/>
              <a:t>δημιουργικότητα ουσιαστικά δεν μπορεί να </a:t>
            </a:r>
            <a:r>
              <a:rPr lang="el-GR" sz="2400" dirty="0" smtClean="0"/>
              <a:t>οριστεί. Οι </a:t>
            </a:r>
            <a:r>
              <a:rPr lang="el-GR" sz="2400" dirty="0"/>
              <a:t>ερευνητές της δημιουργικότητας συχνά να κατηγορούνται πως </a:t>
            </a:r>
            <a:r>
              <a:rPr lang="el-GR" sz="2400" i="1" dirty="0"/>
              <a:t>δεν γνωρίζουν για ποιο πράγμα </a:t>
            </a:r>
            <a:r>
              <a:rPr lang="el-GR" sz="2400" i="1" dirty="0" smtClean="0"/>
              <a:t>μιλούν </a:t>
            </a:r>
            <a:r>
              <a:rPr lang="el-GR" sz="2400" dirty="0" smtClean="0"/>
              <a:t>(</a:t>
            </a:r>
            <a:r>
              <a:rPr lang="el-GR" sz="2400" dirty="0" err="1" smtClean="0"/>
              <a:t>Amabile</a:t>
            </a:r>
            <a:r>
              <a:rPr lang="el-GR" sz="2400" dirty="0" smtClean="0"/>
              <a:t>, 1996: 19).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50954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/>
          </a:p>
          <a:p>
            <a:r>
              <a:rPr lang="el-GR" sz="2400" dirty="0" smtClean="0"/>
              <a:t>Ένα </a:t>
            </a:r>
            <a:r>
              <a:rPr lang="el-GR" sz="2400" dirty="0"/>
              <a:t>δημιουργικό άτομο λύνει προβλήματα, σχεδιάζει προϊόντα ή θέτει νέα ερωτήματα εντός ενός </a:t>
            </a:r>
            <a:r>
              <a:rPr lang="el-GR" sz="2400" b="1" dirty="0"/>
              <a:t>πεδίου</a:t>
            </a:r>
            <a:r>
              <a:rPr lang="el-GR" sz="2400" dirty="0"/>
              <a:t> με τρόπο που αρχικά θεωρείται ασυνήθης αλλά καθίσταται περιστασιακά αποδεκτός τουλάχιστον για μια πολιτισμική </a:t>
            </a:r>
            <a:r>
              <a:rPr lang="el-GR" sz="2400" dirty="0" smtClean="0"/>
              <a:t>ομάδα (</a:t>
            </a:r>
            <a:r>
              <a:rPr lang="el-GR" sz="2400" dirty="0" err="1" smtClean="0"/>
              <a:t>Gardner</a:t>
            </a:r>
            <a:r>
              <a:rPr lang="el-GR" sz="2400" dirty="0" smtClean="0"/>
              <a:t> 1996: 145). </a:t>
            </a:r>
            <a:endParaRPr lang="el-GR" sz="2400" dirty="0"/>
          </a:p>
          <a:p>
            <a:endParaRPr lang="el-GR" sz="2400" dirty="0"/>
          </a:p>
        </p:txBody>
      </p:sp>
      <p:sp>
        <p:nvSpPr>
          <p:cNvPr id="3" name="Επεξήγηση με γραμμή 1 (γραμμή έμφασης και περιγράμματος) 2"/>
          <p:cNvSpPr/>
          <p:nvPr/>
        </p:nvSpPr>
        <p:spPr>
          <a:xfrm>
            <a:off x="5500468" y="3792071"/>
            <a:ext cx="5567082" cy="2339788"/>
          </a:xfrm>
          <a:prstGeom prst="accentBorderCallout1">
            <a:avLst>
              <a:gd name="adj1" fmla="val 18750"/>
              <a:gd name="adj2" fmla="val -8333"/>
              <a:gd name="adj3" fmla="val -52725"/>
              <a:gd name="adj4" fmla="val -32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Έμφαση στην έννοια του πεδίου. </a:t>
            </a:r>
          </a:p>
          <a:p>
            <a:r>
              <a:rPr lang="el-GR" dirty="0" smtClean="0"/>
              <a:t>Τα </a:t>
            </a:r>
            <a:r>
              <a:rPr lang="el-GR" dirty="0"/>
              <a:t>άτομα δεν είναι δημιουργικά (ή μη δημιουργικά) εν </a:t>
            </a:r>
            <a:r>
              <a:rPr lang="el-GR" dirty="0" smtClean="0"/>
              <a:t>γένει:. Είναι </a:t>
            </a:r>
            <a:r>
              <a:rPr lang="el-GR" dirty="0"/>
              <a:t>δημιουργικά σε συγκεκριμένα πεδία πραγμάτωσης και απαιτούν να επιτύχουν την εμπειρογνωμοσύνη σε αυτά τα πεδία αρκετά πριν κατορθώσουν να εκτελέσουν μια σημαντική δημιουργική </a:t>
            </a:r>
            <a:r>
              <a:rPr lang="el-GR" dirty="0" smtClean="0"/>
              <a:t>εργασία. </a:t>
            </a:r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264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/>
          </a:p>
          <a:p>
            <a:r>
              <a:rPr lang="el-GR" sz="2400" dirty="0" smtClean="0"/>
              <a:t>Η σημασία </a:t>
            </a:r>
            <a:r>
              <a:rPr lang="el-GR" sz="2400" dirty="0"/>
              <a:t>του </a:t>
            </a:r>
            <a:r>
              <a:rPr lang="el-GR" sz="2400" b="1" dirty="0"/>
              <a:t>κοινωνικού </a:t>
            </a:r>
            <a:r>
              <a:rPr lang="el-GR" sz="2400" b="1" dirty="0" smtClean="0"/>
              <a:t>πλαισίου </a:t>
            </a:r>
            <a:r>
              <a:rPr lang="el-GR" sz="2400" dirty="0" smtClean="0"/>
              <a:t>(</a:t>
            </a:r>
            <a:r>
              <a:rPr lang="el-GR" sz="2400" dirty="0" err="1" smtClean="0"/>
              <a:t>social</a:t>
            </a:r>
            <a:r>
              <a:rPr lang="el-GR" sz="2400" dirty="0" smtClean="0"/>
              <a:t> </a:t>
            </a:r>
            <a:r>
              <a:rPr lang="el-GR" sz="2400" dirty="0" err="1" smtClean="0"/>
              <a:t>context</a:t>
            </a:r>
            <a:r>
              <a:rPr lang="el-GR" sz="2400" dirty="0" smtClean="0"/>
              <a:t>, </a:t>
            </a:r>
            <a:r>
              <a:rPr lang="en-US" sz="2400" dirty="0" smtClean="0"/>
              <a:t>Vygotsky</a:t>
            </a:r>
            <a:r>
              <a:rPr lang="el-GR" sz="2400" dirty="0" smtClean="0"/>
              <a:t>) </a:t>
            </a:r>
            <a:endParaRPr lang="el-GR" sz="2400" dirty="0"/>
          </a:p>
          <a:p>
            <a:r>
              <a:rPr lang="el-GR" sz="2400" dirty="0" smtClean="0"/>
              <a:t>Τρεις βασικές πλευρές δημιουργικότητας </a:t>
            </a:r>
            <a:r>
              <a:rPr lang="en-US" sz="2400" dirty="0" smtClean="0"/>
              <a:t>(</a:t>
            </a:r>
            <a:r>
              <a:rPr lang="en-US" sz="2400" dirty="0" err="1" smtClean="0"/>
              <a:t>Glâveanu</a:t>
            </a:r>
            <a:r>
              <a:rPr lang="el-GR" sz="2400" dirty="0" smtClean="0"/>
              <a:t>,</a:t>
            </a:r>
            <a:r>
              <a:rPr lang="en-US" sz="2400" dirty="0" smtClean="0"/>
              <a:t> 2010)</a:t>
            </a:r>
            <a:r>
              <a:rPr lang="el-GR" sz="24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Εξετάζει τις δημιουργικές πράξεις ως </a:t>
            </a:r>
            <a:r>
              <a:rPr lang="el-GR" sz="2400" b="1" dirty="0" err="1" smtClean="0"/>
              <a:t>κοινωνικο</a:t>
            </a:r>
            <a:r>
              <a:rPr lang="el-GR" sz="2400" b="1" dirty="0" smtClean="0"/>
              <a:t>-πολιτισμικές </a:t>
            </a:r>
            <a:r>
              <a:rPr lang="el-GR" sz="2400" dirty="0" smtClean="0"/>
              <a:t>κατά τη φύση και την προέλευσή τους.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Υπογραμμίζει το ρόλο της </a:t>
            </a:r>
            <a:r>
              <a:rPr lang="el-GR" sz="2400" dirty="0" err="1" smtClean="0"/>
              <a:t>διυποκειμενικότητας</a:t>
            </a:r>
            <a:r>
              <a:rPr lang="el-GR" sz="2400" dirty="0" smtClean="0"/>
              <a:t> και της αλληλεπίδρασης μέσω του διαλόγου στην έκφραση της δημιουργικότητας. Δημιουργικότητα μέσω της </a:t>
            </a:r>
            <a:r>
              <a:rPr lang="el-GR" sz="2400" b="1" dirty="0" smtClean="0"/>
              <a:t>συνεργασίας</a:t>
            </a:r>
            <a:r>
              <a:rPr lang="el-GR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Εξετάζει με ποιο τρόπο </a:t>
            </a:r>
            <a:r>
              <a:rPr lang="el-GR" sz="2400" b="1" dirty="0" smtClean="0"/>
              <a:t>πολιτισμικά στοιχεία </a:t>
            </a:r>
            <a:r>
              <a:rPr lang="el-GR" sz="2400" dirty="0" smtClean="0"/>
              <a:t>οδεύουν προς τη διαμόρφωση της υφής και του χαρακτήρα των νέων προϊόντων της δημιουργικότητας.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8014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/>
          </a:p>
          <a:p>
            <a:r>
              <a:rPr lang="el-GR" sz="2400" dirty="0" smtClean="0"/>
              <a:t>Συσχέτισή της δημιουργικότητας με τη </a:t>
            </a:r>
            <a:r>
              <a:rPr lang="el-GR" sz="2400" b="1" dirty="0" smtClean="0"/>
              <a:t>νοημοσύνη</a:t>
            </a:r>
            <a:r>
              <a:rPr lang="el-GR" sz="2400" dirty="0" smtClean="0"/>
              <a:t> του ατόμου.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σύνδεση δημιουργικού ταλέντου και </a:t>
            </a:r>
            <a:r>
              <a:rPr lang="el-GR" sz="2400" b="1" dirty="0" smtClean="0"/>
              <a:t>υψηλής νοημοσύνης </a:t>
            </a:r>
            <a:r>
              <a:rPr lang="el-GR" sz="2400" dirty="0" smtClean="0"/>
              <a:t>είναι όχι μόνο ανεπαρκής, αλλά και υπεύθυνη για την παραμέληση της «δημιουργικότητας» στον ερευνητικό τομέα (</a:t>
            </a:r>
            <a:r>
              <a:rPr lang="el-GR" sz="2400" dirty="0" err="1" smtClean="0"/>
              <a:t>Guilford</a:t>
            </a:r>
            <a:r>
              <a:rPr lang="el-GR" sz="2400" dirty="0" smtClean="0"/>
              <a:t> 1950).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θεωρία του </a:t>
            </a:r>
            <a:r>
              <a:rPr lang="el-GR" sz="2400" dirty="0" err="1" smtClean="0"/>
              <a:t>Gardner</a:t>
            </a:r>
            <a:r>
              <a:rPr lang="el-GR" sz="2400" dirty="0" smtClean="0"/>
              <a:t> (1983) σχετικά με την </a:t>
            </a:r>
            <a:r>
              <a:rPr lang="el-GR" sz="2400" b="1" dirty="0" smtClean="0"/>
              <a:t>πολλαπλή ευφυΐα </a:t>
            </a:r>
            <a:r>
              <a:rPr lang="el-GR" sz="2400" dirty="0" smtClean="0"/>
              <a:t>έθεσε σε διαφορετικές βάσεις τον όλο σχετικό προβληματισμό.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39365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 smtClean="0"/>
          </a:p>
          <a:p>
            <a:r>
              <a:rPr lang="el-GR" sz="2400" dirty="0" smtClean="0"/>
              <a:t>Δημιουργικότητα ανάλογα με την </a:t>
            </a:r>
            <a:r>
              <a:rPr lang="el-GR" sz="2400" b="1" dirty="0" smtClean="0"/>
              <a:t>ηλικία</a:t>
            </a:r>
            <a:r>
              <a:rPr lang="el-GR" sz="24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έννοια </a:t>
            </a:r>
            <a:r>
              <a:rPr lang="el-GR" sz="2400" dirty="0"/>
              <a:t>και οι μορφές της δημιουργικότητας διαφέρουν σε συνάρτηση με την ηλικία και το βαθμό ωρίμανσης του ανθρώπου. Γι’ αυτό το λόγο διαφοροποιούνται σχετικά και τα κριτήρια προσδιορισμού της (</a:t>
            </a:r>
            <a:r>
              <a:rPr lang="el-GR" sz="2400" dirty="0" err="1"/>
              <a:t>Mayesky</a:t>
            </a:r>
            <a:r>
              <a:rPr lang="el-GR" sz="2400" dirty="0"/>
              <a:t> 1998: 5).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</a:t>
            </a:r>
            <a:r>
              <a:rPr lang="el-GR" sz="2400" dirty="0"/>
              <a:t>δημιουργικότητα πρέπει να αξιολογείται σύμφωνα με τέσσερα κριτήρια, την </a:t>
            </a:r>
            <a:r>
              <a:rPr lang="el-GR" sz="2400" b="1" i="1" dirty="0"/>
              <a:t>καινοτομία</a:t>
            </a:r>
            <a:r>
              <a:rPr lang="el-GR" sz="2400" dirty="0"/>
              <a:t>, την </a:t>
            </a:r>
            <a:r>
              <a:rPr lang="el-GR" sz="2400" b="1" i="1" dirty="0" err="1"/>
              <a:t>καταλληλότητα</a:t>
            </a:r>
            <a:r>
              <a:rPr lang="el-GR" sz="2400" dirty="0"/>
              <a:t>, τη </a:t>
            </a:r>
            <a:r>
              <a:rPr lang="el-GR" sz="2400" b="1" i="1" dirty="0"/>
              <a:t>διαφοροποίηση</a:t>
            </a:r>
            <a:r>
              <a:rPr lang="el-GR" sz="2400" i="1" dirty="0"/>
              <a:t> </a:t>
            </a:r>
            <a:r>
              <a:rPr lang="el-GR" sz="2400" dirty="0"/>
              <a:t>και τη </a:t>
            </a:r>
            <a:r>
              <a:rPr lang="el-GR" sz="2400" b="1" i="1" dirty="0" smtClean="0"/>
              <a:t>συμπύκνωση</a:t>
            </a:r>
            <a:r>
              <a:rPr lang="el-GR" sz="2400" i="1" dirty="0" smtClean="0"/>
              <a:t> </a:t>
            </a:r>
            <a:r>
              <a:rPr lang="en-US" sz="2400" dirty="0" smtClean="0"/>
              <a:t>(Jackson </a:t>
            </a:r>
            <a:r>
              <a:rPr lang="el-GR" sz="2400" dirty="0" smtClean="0"/>
              <a:t>&amp; </a:t>
            </a:r>
            <a:r>
              <a:rPr lang="en-US" sz="2400" dirty="0" err="1" smtClean="0"/>
              <a:t>Messick</a:t>
            </a:r>
            <a:r>
              <a:rPr lang="el-GR" sz="2400" dirty="0" smtClean="0"/>
              <a:t>,</a:t>
            </a:r>
            <a:r>
              <a:rPr lang="en-US" sz="2400" dirty="0" smtClean="0"/>
              <a:t> 1965)</a:t>
            </a:r>
            <a:r>
              <a:rPr lang="el-GR" sz="2400" dirty="0" smtClean="0"/>
              <a:t>. </a:t>
            </a:r>
            <a:endParaRPr lang="el-GR" sz="2400" dirty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Σε </a:t>
            </a:r>
            <a:r>
              <a:rPr lang="el-GR" sz="2400" dirty="0"/>
              <a:t>μια μαθητική εργασία, </a:t>
            </a:r>
            <a:r>
              <a:rPr lang="el-GR" sz="2400" dirty="0" smtClean="0"/>
              <a:t>τα </a:t>
            </a:r>
            <a:r>
              <a:rPr lang="el-GR" sz="2400" dirty="0"/>
              <a:t>κριτήρια </a:t>
            </a:r>
            <a:r>
              <a:rPr lang="el-GR" sz="2400" dirty="0" smtClean="0"/>
              <a:t>προτείνεται να χρησιμοποιηθούν </a:t>
            </a:r>
            <a:r>
              <a:rPr lang="el-GR" sz="2400" dirty="0"/>
              <a:t>χωριστά και όχι σωρευτικά. </a:t>
            </a:r>
            <a:endParaRPr lang="el-GR" sz="2400" dirty="0" smtClean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Αν χρησιμοποιηθούν </a:t>
            </a:r>
            <a:r>
              <a:rPr lang="el-GR" sz="2400" dirty="0"/>
              <a:t>χωριστά, μπορεί να ληφθεί υπόψη και το αναπτυξιακό επίπεδο. </a:t>
            </a:r>
          </a:p>
        </p:txBody>
      </p:sp>
    </p:spTree>
    <p:extLst>
      <p:ext uri="{BB962C8B-B14F-4D97-AF65-F5344CB8AC3E}">
        <p14:creationId xmlns:p14="http://schemas.microsoft.com/office/powerpoint/2010/main" val="3747803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 smtClean="0"/>
          </a:p>
          <a:p>
            <a:r>
              <a:rPr lang="el-GR" sz="2400" dirty="0" smtClean="0"/>
              <a:t>Δημιουργικότητα και </a:t>
            </a:r>
            <a:r>
              <a:rPr lang="el-GR" sz="2400" b="1" dirty="0" smtClean="0"/>
              <a:t>αποκλίνουσα σκέψη</a:t>
            </a:r>
            <a:r>
              <a:rPr lang="el-GR" sz="2400" dirty="0" smtClean="0"/>
              <a:t>. </a:t>
            </a:r>
          </a:p>
          <a:p>
            <a:r>
              <a:rPr lang="el-GR" sz="2400" dirty="0" smtClean="0"/>
              <a:t>Η δημιουργικότητα συνδέεται άμεσα με την αποκλίνουσα σκέψη.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Αποκλίνουσα σκέψη (</a:t>
            </a:r>
            <a:r>
              <a:rPr lang="el-GR" sz="2400" dirty="0" err="1" smtClean="0"/>
              <a:t>divergent</a:t>
            </a:r>
            <a:r>
              <a:rPr lang="el-GR" sz="2400" dirty="0" smtClean="0"/>
              <a:t> </a:t>
            </a:r>
            <a:r>
              <a:rPr lang="el-GR" sz="2400" dirty="0" err="1" smtClean="0"/>
              <a:t>thinking</a:t>
            </a:r>
            <a:r>
              <a:rPr lang="el-GR" sz="2400" dirty="0" smtClean="0"/>
              <a:t>), είναι ο τρόπος σκέψης που χρησιμοποιείται όταν η απάντηση ή η λύση απαιτεί μια πιο ελαστική, ρευστή και δημιουργική προσέγγιση.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</a:t>
            </a:r>
            <a:r>
              <a:rPr lang="el-GR" sz="2400" dirty="0" smtClean="0"/>
              <a:t>υγκλίνουσα σκέψη (</a:t>
            </a:r>
            <a:r>
              <a:rPr lang="el-GR" sz="2400" dirty="0" err="1" smtClean="0"/>
              <a:t>convergent</a:t>
            </a:r>
            <a:r>
              <a:rPr lang="el-GR" sz="2400" dirty="0" smtClean="0"/>
              <a:t> </a:t>
            </a:r>
            <a:r>
              <a:rPr lang="el-GR" sz="2400" dirty="0" err="1" smtClean="0"/>
              <a:t>thinking</a:t>
            </a:r>
            <a:r>
              <a:rPr lang="el-GR" sz="2400" dirty="0" smtClean="0"/>
              <a:t>), είναι ο τρόπος σκέψης που χρησιμοποιείται για την επίλυση προβλημάτων που επιδέχονται μόνο μια σωστή απάντηση ή περιορισμένο αριθμό σωστών απαντήσεων (</a:t>
            </a:r>
            <a:r>
              <a:rPr lang="el-GR" sz="2400" dirty="0" err="1" smtClean="0"/>
              <a:t>Lee</a:t>
            </a:r>
            <a:r>
              <a:rPr lang="el-GR" sz="2400" dirty="0" smtClean="0"/>
              <a:t> </a:t>
            </a:r>
            <a:r>
              <a:rPr lang="el-GR" sz="2400" dirty="0" err="1" smtClean="0"/>
              <a:t>et</a:t>
            </a:r>
            <a:r>
              <a:rPr lang="el-GR" sz="2400" dirty="0" smtClean="0"/>
              <a:t> </a:t>
            </a:r>
            <a:r>
              <a:rPr lang="el-GR" sz="2400" dirty="0" err="1" smtClean="0"/>
              <a:t>al</a:t>
            </a:r>
            <a:r>
              <a:rPr lang="el-GR" sz="2400" dirty="0" smtClean="0"/>
              <a:t>., 1987: 188, 190).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164306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 smtClean="0"/>
          </a:p>
          <a:p>
            <a:r>
              <a:rPr lang="el-GR" sz="2400" dirty="0" smtClean="0"/>
              <a:t>Δημιουργικότητα και </a:t>
            </a:r>
            <a:r>
              <a:rPr lang="el-GR" sz="2400" b="1" dirty="0" smtClean="0"/>
              <a:t>κίνητρα</a:t>
            </a:r>
            <a:r>
              <a:rPr lang="el-GR" sz="2400" dirty="0" smtClean="0"/>
              <a:t> (εσωτερικά ή εξωτερικά).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Όταν τα κίνητρα είναι εσωτερικά οι άνθρωποι μπορεί να είναι περισσότερο δημιουργικοί παρά </a:t>
            </a:r>
            <a:r>
              <a:rPr lang="el-GR" sz="2400" dirty="0"/>
              <a:t>αν κινητοποιούνται </a:t>
            </a:r>
            <a:r>
              <a:rPr lang="el-GR" sz="2400" dirty="0" smtClean="0"/>
              <a:t>από </a:t>
            </a:r>
            <a:r>
              <a:rPr lang="el-GR" sz="2400" dirty="0"/>
              <a:t>κάποιο στόχο που κάποιοι άλλοι θέτουν γι’ αυτούς. </a:t>
            </a:r>
            <a:r>
              <a:rPr lang="el-GR" sz="2400" dirty="0" smtClean="0"/>
              <a:t>Ωστόσο, στην εκπαίδευση είναι εξαιρετικά </a:t>
            </a:r>
            <a:r>
              <a:rPr lang="el-GR" sz="2400" dirty="0"/>
              <a:t>δύσκολο να δραστηριοποιούνται όλοι οι μαθητές </a:t>
            </a:r>
            <a:r>
              <a:rPr lang="el-GR" sz="2400" dirty="0" smtClean="0"/>
              <a:t>από </a:t>
            </a:r>
            <a:r>
              <a:rPr lang="el-GR" sz="2400" dirty="0"/>
              <a:t>εσωτερικά </a:t>
            </a:r>
            <a:r>
              <a:rPr lang="el-GR" sz="2400" dirty="0" smtClean="0"/>
              <a:t>κίνητρα. </a:t>
            </a:r>
            <a:endParaRPr lang="el-GR" sz="2400" dirty="0"/>
          </a:p>
          <a:p>
            <a:endParaRPr lang="el-GR" sz="2400" dirty="0"/>
          </a:p>
          <a:p>
            <a:r>
              <a:rPr lang="el-GR" sz="2400" dirty="0" smtClean="0"/>
              <a:t>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09756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Κριτήριο για τον ορισμό της δημιουργικότητας </a:t>
            </a:r>
          </a:p>
          <a:p>
            <a:endParaRPr lang="el-GR" sz="2400" dirty="0" smtClean="0"/>
          </a:p>
          <a:p>
            <a:r>
              <a:rPr lang="el-GR" sz="2400" dirty="0" smtClean="0"/>
              <a:t>Δημιουργικότητα και </a:t>
            </a:r>
            <a:r>
              <a:rPr lang="el-GR" sz="2400" b="1" dirty="0" smtClean="0"/>
              <a:t>πολλαπλή ευφυία </a:t>
            </a:r>
            <a:r>
              <a:rPr lang="en-US" sz="2400" dirty="0"/>
              <a:t>(Gardner &amp; Wolf, 1988</a:t>
            </a:r>
            <a:r>
              <a:rPr lang="en-US" sz="2400" dirty="0" smtClean="0"/>
              <a:t>)</a:t>
            </a:r>
            <a:r>
              <a:rPr lang="el-GR" sz="24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Τα </a:t>
            </a:r>
            <a:r>
              <a:rPr lang="el-GR" sz="2400" dirty="0"/>
              <a:t>ομαλά ανθρώπινα όντα μπορούν να αναπτύξουν </a:t>
            </a:r>
            <a:r>
              <a:rPr lang="el-GR" sz="2400" b="1" dirty="0"/>
              <a:t>τουλάχιστον επτά </a:t>
            </a:r>
            <a:r>
              <a:rPr lang="el-GR" sz="2400" dirty="0"/>
              <a:t>διαφορετικές </a:t>
            </a:r>
            <a:r>
              <a:rPr lang="el-GR" sz="2400" dirty="0" smtClean="0"/>
              <a:t>ευφυΐες.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Τα </a:t>
            </a:r>
            <a:r>
              <a:rPr lang="el-GR" sz="2400" dirty="0"/>
              <a:t>άτομα </a:t>
            </a:r>
            <a:r>
              <a:rPr lang="el-GR" sz="2400" b="1" dirty="0"/>
              <a:t>διαφέρουν</a:t>
            </a:r>
            <a:r>
              <a:rPr lang="el-GR" sz="2400" dirty="0"/>
              <a:t> μεταξύ τους στις δυνάμεις και στους τρόπους διαμόρφωσης αυτών των </a:t>
            </a:r>
            <a:r>
              <a:rPr lang="el-GR" sz="2400" dirty="0" smtClean="0"/>
              <a:t>ευφυϊών.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Τα εξαιρετικά δημιουργικά άτομα χαρακτηρίζονται συχνά από ένα είδος εσωτερικής έντασης ή δυσαρμονίας μεταξύ των στοιχείων που εμπλέκονται στην παραγωγική εργασία – μια ένταση που ο ίδιος έχει χαρακτηρίσει </a:t>
            </a:r>
            <a:r>
              <a:rPr lang="el-GR" sz="2400" b="1" dirty="0" smtClean="0"/>
              <a:t>καρποφόρα </a:t>
            </a:r>
            <a:r>
              <a:rPr lang="el-GR" sz="2400" b="1" dirty="0" err="1" smtClean="0"/>
              <a:t>ασυγχρονία</a:t>
            </a:r>
            <a:r>
              <a:rPr lang="el-GR" sz="2400" dirty="0" smtClean="0"/>
              <a:t>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47500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Θεωρία της </a:t>
            </a:r>
            <a:r>
              <a:rPr lang="el-GR" sz="2400" b="1" dirty="0" smtClean="0"/>
              <a:t>πολλαπλής νοημοσύνης</a:t>
            </a:r>
          </a:p>
          <a:p>
            <a:endParaRPr lang="el-GR" sz="2400" dirty="0" smtClean="0"/>
          </a:p>
          <a:p>
            <a:pPr marL="363538" indent="-363538"/>
            <a:r>
              <a:rPr lang="el-GR" sz="2400" dirty="0" smtClean="0"/>
              <a:t>1. </a:t>
            </a:r>
            <a:r>
              <a:rPr lang="el-GR" sz="2400" b="1" dirty="0" smtClean="0"/>
              <a:t>Λεκτική</a:t>
            </a:r>
            <a:r>
              <a:rPr lang="el-GR" sz="2400" dirty="0" smtClean="0"/>
              <a:t>. Ικανότητα αποτελεσμα­τικού χειρισμού της γλώσσας. </a:t>
            </a:r>
          </a:p>
          <a:p>
            <a:pPr marL="363538" indent="-363538"/>
            <a:r>
              <a:rPr lang="el-GR" sz="2400" dirty="0" smtClean="0"/>
              <a:t>2. </a:t>
            </a:r>
            <a:r>
              <a:rPr lang="el-GR" sz="2400" b="1" dirty="0" err="1" smtClean="0"/>
              <a:t>Λογικομαθηματική</a:t>
            </a:r>
            <a:r>
              <a:rPr lang="el-GR" sz="2400" dirty="0" smtClean="0"/>
              <a:t>. Ικανότητα αναλυτικής σκέψης. </a:t>
            </a:r>
          </a:p>
          <a:p>
            <a:pPr marL="363538" indent="-363538"/>
            <a:r>
              <a:rPr lang="el-GR" sz="2400" dirty="0" smtClean="0"/>
              <a:t>3. </a:t>
            </a:r>
            <a:r>
              <a:rPr lang="el-GR" sz="2400" b="1" dirty="0" smtClean="0"/>
              <a:t>Χωροταξική</a:t>
            </a:r>
            <a:r>
              <a:rPr lang="el-GR" sz="2400" dirty="0" smtClean="0"/>
              <a:t>. Ικανότητα καλής αντί­ληψης, αίσθησης και αισθητικής του χώρου. </a:t>
            </a:r>
          </a:p>
          <a:p>
            <a:pPr marL="363538" indent="-363538"/>
            <a:r>
              <a:rPr lang="el-GR" sz="2400" dirty="0" smtClean="0"/>
              <a:t>4. </a:t>
            </a:r>
            <a:r>
              <a:rPr lang="el-GR" sz="2400" b="1" dirty="0" smtClean="0"/>
              <a:t>Κιναισθητική</a:t>
            </a:r>
            <a:r>
              <a:rPr lang="el-GR" sz="2400" dirty="0" smtClean="0"/>
              <a:t>. Ικανότητα εκτέλεσης, εκτίμησης και συντονισμού των σωματι­κών κινήσεων. </a:t>
            </a:r>
          </a:p>
          <a:p>
            <a:pPr marL="363538" indent="-363538"/>
            <a:r>
              <a:rPr lang="el-GR" sz="2400" dirty="0" smtClean="0"/>
              <a:t>5. </a:t>
            </a:r>
            <a:r>
              <a:rPr lang="el-GR" sz="2400" b="1" dirty="0" smtClean="0"/>
              <a:t>Μουσική</a:t>
            </a:r>
            <a:r>
              <a:rPr lang="el-GR" sz="2400" dirty="0" smtClean="0"/>
              <a:t>. Ικανότητα κατανόησης, εκτίμησης και παραγωγής μουσικής. </a:t>
            </a:r>
          </a:p>
          <a:p>
            <a:pPr marL="363538" indent="-363538"/>
            <a:r>
              <a:rPr lang="el-GR" sz="2400" dirty="0" smtClean="0"/>
              <a:t>6</a:t>
            </a:r>
            <a:r>
              <a:rPr lang="el-GR" sz="2400" b="1" dirty="0" smtClean="0"/>
              <a:t>. Δια-προσωπική</a:t>
            </a:r>
            <a:r>
              <a:rPr lang="el-GR" sz="2400" dirty="0" smtClean="0"/>
              <a:t>. Ικανότητα να κατανοεί τους άλλους ανθρώπους, να συνεργάζεται καλά μα­ζί τους, να συμπάσχει, να τους κινητοποιεί. </a:t>
            </a:r>
          </a:p>
          <a:p>
            <a:pPr marL="363538" indent="-363538"/>
            <a:r>
              <a:rPr lang="el-GR" sz="2400" dirty="0" smtClean="0"/>
              <a:t>7. </a:t>
            </a:r>
            <a:r>
              <a:rPr lang="el-GR" sz="2400" b="1" dirty="0" err="1" smtClean="0"/>
              <a:t>Ενδο</a:t>
            </a:r>
            <a:r>
              <a:rPr lang="el-GR" sz="2400" b="1" dirty="0" smtClean="0"/>
              <a:t>-προσωπική</a:t>
            </a:r>
            <a:r>
              <a:rPr lang="el-GR" sz="2400" dirty="0" smtClean="0"/>
              <a:t>. Ικανότητα να κατανοεί και να αναλύει τα εσωτερικά συναισθήματα και σκέ­ψεις. Η αυτογνωσία και η αυτοπε­ποίθηση είναι κλειδιά για την αυτή την ευφυΐα. </a:t>
            </a:r>
          </a:p>
        </p:txBody>
      </p:sp>
    </p:spTree>
    <p:extLst>
      <p:ext uri="{BB962C8B-B14F-4D97-AF65-F5344CB8AC3E}">
        <p14:creationId xmlns:p14="http://schemas.microsoft.com/office/powerpoint/2010/main" val="32445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Θεωρία της πολλαπλής νοημοσύνης</a:t>
            </a:r>
          </a:p>
          <a:p>
            <a:endParaRPr lang="el-GR" sz="2400" dirty="0" smtClean="0"/>
          </a:p>
          <a:p>
            <a:pPr marL="268288" indent="-268288"/>
            <a:r>
              <a:rPr lang="el-GR" sz="2400" dirty="0" smtClean="0"/>
              <a:t>8. </a:t>
            </a:r>
            <a:r>
              <a:rPr lang="el-GR" sz="2400" b="1" dirty="0" smtClean="0"/>
              <a:t>Υπαρξιακή νοημοσύνη </a:t>
            </a:r>
            <a:r>
              <a:rPr lang="el-GR" sz="2400" dirty="0" smtClean="0"/>
              <a:t>κατέχουν οι άνθρωποι που προβληματίζονται με τα θέματα ύπαρξης και ανυπαρξίας, καλού και κακού, σωστού και λάθους, με μια σταθερή τάση να διευρύνουν τα πλαίσια της ανθρώπινης σκέψης. </a:t>
            </a:r>
          </a:p>
          <a:p>
            <a:pPr marL="268288" indent="-268288"/>
            <a:r>
              <a:rPr lang="el-GR" sz="2400" dirty="0" smtClean="0"/>
              <a:t>9. </a:t>
            </a:r>
            <a:r>
              <a:rPr lang="el-GR" sz="2400" b="1" dirty="0" err="1" smtClean="0"/>
              <a:t>Νατουραλιστική</a:t>
            </a:r>
            <a:r>
              <a:rPr lang="el-GR" sz="2400" b="1" dirty="0" smtClean="0"/>
              <a:t> νοημοσύνη</a:t>
            </a:r>
            <a:r>
              <a:rPr lang="el-GR" sz="2400" dirty="0" smtClean="0"/>
              <a:t>. Η φυσιοκρατική νοημοσύνη σχετίζεται με τη φύση και τη σύνδεση της πληροφορίας με το φυσικό περίγυρο. Είναι η ένατη και νεότερη νοημοσύνη (προστέθηκε στη θεωρία το 1996). </a:t>
            </a:r>
          </a:p>
        </p:txBody>
      </p:sp>
    </p:spTree>
    <p:extLst>
      <p:ext uri="{BB962C8B-B14F-4D97-AF65-F5344CB8AC3E}">
        <p14:creationId xmlns:p14="http://schemas.microsoft.com/office/powerpoint/2010/main" val="408401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Συνθετικές Δημιουργικές Εργασίες</a:t>
            </a:r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Θεσμοθετήθηκαν τη δεκαετία του ‘90 με σκοπό να </a:t>
            </a:r>
            <a:r>
              <a:rPr lang="el-GR" sz="2400" dirty="0"/>
              <a:t>συμβάλουν στη σταδιακή απελευθέρωση της διδακτικής πρακτικής από σοβαρές </a:t>
            </a:r>
            <a:r>
              <a:rPr lang="el-GR" sz="2400" b="1" dirty="0"/>
              <a:t>παθογένειες</a:t>
            </a:r>
            <a:r>
              <a:rPr lang="el-GR" sz="2400" dirty="0"/>
              <a:t> που παραδοσιακά τη χαρακτήριζαν.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</a:t>
            </a:r>
            <a:r>
              <a:rPr lang="el-GR" sz="2400" dirty="0"/>
              <a:t>αποκλειστική σχεδόν εμμονή στη </a:t>
            </a:r>
            <a:r>
              <a:rPr lang="el-GR" sz="2400" b="1" dirty="0"/>
              <a:t>μετωπική </a:t>
            </a:r>
            <a:r>
              <a:rPr lang="el-GR" sz="2400" b="1" dirty="0" smtClean="0"/>
              <a:t>διδασκαλία.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 </a:t>
            </a:r>
            <a:r>
              <a:rPr lang="el-GR" sz="2400" b="1" dirty="0"/>
              <a:t>μηχανική αποστήθιση </a:t>
            </a:r>
            <a:r>
              <a:rPr lang="el-GR" sz="2400" dirty="0"/>
              <a:t>του περιεχομένου των σχολικών </a:t>
            </a:r>
            <a:r>
              <a:rPr lang="el-GR" sz="2400" dirty="0" smtClean="0"/>
              <a:t>βιβλίων.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</a:t>
            </a:r>
            <a:r>
              <a:rPr lang="el-GR" sz="2400" dirty="0"/>
              <a:t>αδυναμία </a:t>
            </a:r>
            <a:r>
              <a:rPr lang="el-GR" sz="2400" b="1" dirty="0" smtClean="0"/>
              <a:t>σύνδεσης της </a:t>
            </a:r>
            <a:r>
              <a:rPr lang="el-GR" sz="2400" b="1" dirty="0"/>
              <a:t>σχολικής γνώσης με τις ανάγκες και τις απαιτήσεις της </a:t>
            </a:r>
            <a:r>
              <a:rPr lang="el-GR" sz="2400" b="1" dirty="0" smtClean="0"/>
              <a:t>ζωής.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</a:t>
            </a:r>
            <a:r>
              <a:rPr lang="el-GR" sz="2400" dirty="0"/>
              <a:t>εύκολη </a:t>
            </a:r>
            <a:r>
              <a:rPr lang="el-GR" sz="2400" dirty="0" smtClean="0"/>
              <a:t>προσφυγή </a:t>
            </a:r>
            <a:r>
              <a:rPr lang="el-GR" sz="2400" dirty="0"/>
              <a:t>στο εξωσχολικό φροντιστήριο και την «έτοιμη λύση</a:t>
            </a:r>
            <a:r>
              <a:rPr lang="el-GR" sz="2400" dirty="0" smtClean="0"/>
              <a:t>».</a:t>
            </a:r>
            <a:endParaRPr lang="el-GR" sz="2400" dirty="0"/>
          </a:p>
          <a:p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2613251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</a:t>
            </a:r>
            <a:r>
              <a:rPr lang="el-GR" sz="2400" dirty="0"/>
              <a:t>τον όρο </a:t>
            </a:r>
            <a:r>
              <a:rPr lang="el-GR" sz="2400" b="1" dirty="0"/>
              <a:t>Συναισθηματική νοημοσύνη </a:t>
            </a:r>
            <a:r>
              <a:rPr lang="el-GR" sz="2400" dirty="0"/>
              <a:t>ή EQ χαρακτηρίζουμε </a:t>
            </a:r>
            <a:endParaRPr lang="el-GR" sz="2400" dirty="0" smtClean="0"/>
          </a:p>
          <a:p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</a:t>
            </a:r>
            <a:r>
              <a:rPr lang="el-GR" sz="2400" dirty="0"/>
              <a:t>ικανότητα του ανθρώπου να ενεργοποιεί τον εαυτό του και να επιμένει και να επιβιώνει παρ' όλες τις αντιξοότητες, να ελέγχει τις παρορμήσεις του και να καθυστε­ρεί την ικανοποίηση των αναγκών </a:t>
            </a:r>
            <a:r>
              <a:rPr lang="el-GR" sz="2400" dirty="0" smtClean="0"/>
              <a:t>του,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</a:t>
            </a:r>
            <a:r>
              <a:rPr lang="el-GR" sz="2400" dirty="0"/>
              <a:t>ικανότητα να ρυθμίζει τη διάθεσή του και να ελέγχει τις ψυχολογικές διακυμάνσεις της, ώστε να μην επηρεάζουν την κρίση του και την ψυχολογική του </a:t>
            </a:r>
            <a:r>
              <a:rPr lang="el-GR" sz="2400" dirty="0" smtClean="0"/>
              <a:t>διάθεση,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</a:t>
            </a:r>
            <a:r>
              <a:rPr lang="el-GR" sz="2400" dirty="0"/>
              <a:t>ικανότητα να συμπάσχει, να συναισθάνεται με τους συνανθρώπους του, καθώς και να έχει αισιόδοξη σκέψη και άποψη για τη ζωή και να ελπίζει θετικά σε κάτι </a:t>
            </a:r>
            <a:r>
              <a:rPr lang="el-GR" sz="2400" dirty="0" smtClean="0"/>
              <a:t>καλύτερο (</a:t>
            </a:r>
            <a:r>
              <a:rPr lang="el-GR" sz="2400" dirty="0" err="1" smtClean="0"/>
              <a:t>Daniel</a:t>
            </a:r>
            <a:r>
              <a:rPr lang="el-GR" sz="2400" dirty="0" smtClean="0"/>
              <a:t> </a:t>
            </a:r>
            <a:r>
              <a:rPr lang="el-GR" sz="2400" dirty="0" err="1"/>
              <a:t>Goleman</a:t>
            </a:r>
            <a:r>
              <a:rPr lang="el-GR" sz="2400" dirty="0"/>
              <a:t>, 1995).</a:t>
            </a: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73358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Η Δημιουργική Εργασία στο Λύκειο 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5561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1. Αρχές και σκοποί της εκπαίδευσης και ο ρόλος της Δημιουργικής Εργασίας</a:t>
            </a:r>
          </a:p>
          <a:p>
            <a:endParaRPr lang="el-GR" sz="2400" dirty="0" smtClean="0"/>
          </a:p>
          <a:p>
            <a:r>
              <a:rPr lang="el-GR" sz="2400" dirty="0" smtClean="0"/>
              <a:t>Μπορεί να αποβεί ένα σημαντικό παιδαγωγικό εργαλείο που θα ευνοήσει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οικοδόμηση μιας κοινότητας μάθησης στο πλαίσιό της,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 δημιουργία πιο θετικών και </a:t>
            </a:r>
            <a:r>
              <a:rPr lang="el-GR" sz="2400" b="1" dirty="0" smtClean="0"/>
              <a:t>συνεργατικών σχέσεων </a:t>
            </a:r>
            <a:r>
              <a:rPr lang="el-GR" sz="2400" dirty="0" smtClean="0"/>
              <a:t>μεταξύ των μελών της,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εξοικείωση με τις απαιτήσεις και τις προϋποθέσεις του </a:t>
            </a:r>
            <a:r>
              <a:rPr lang="el-GR" sz="2400" b="1" dirty="0" smtClean="0"/>
              <a:t>επιστημονικώς </a:t>
            </a:r>
            <a:r>
              <a:rPr lang="el-GR" sz="2400" b="1" dirty="0" err="1" smtClean="0"/>
              <a:t>εργάζεσθαι</a:t>
            </a:r>
            <a:r>
              <a:rPr lang="el-GR" sz="2400" dirty="0" smtClean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καλλιέργεια των </a:t>
            </a:r>
            <a:r>
              <a:rPr lang="el-GR" sz="2400" b="1" dirty="0" smtClean="0"/>
              <a:t>δεξιοτήτων αξιοποίησης της βιβλιοθήκης </a:t>
            </a:r>
            <a:r>
              <a:rPr lang="el-GR" sz="2400" dirty="0" smtClean="0"/>
              <a:t>(</a:t>
            </a:r>
            <a:r>
              <a:rPr lang="el-GR" sz="2400" dirty="0" err="1" smtClean="0"/>
              <a:t>library</a:t>
            </a:r>
            <a:r>
              <a:rPr lang="el-GR" sz="2400" dirty="0" smtClean="0"/>
              <a:t> </a:t>
            </a:r>
            <a:r>
              <a:rPr lang="el-GR" sz="2400" dirty="0" err="1" smtClean="0"/>
              <a:t>skills</a:t>
            </a:r>
            <a:r>
              <a:rPr lang="el-GR" sz="2400" dirty="0" smtClean="0"/>
              <a:t>) και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την ανάπτυξη </a:t>
            </a:r>
            <a:r>
              <a:rPr lang="el-GR" sz="2400" b="1" dirty="0" smtClean="0"/>
              <a:t>επικοινωνιακών δεξιοτήτων </a:t>
            </a:r>
            <a:r>
              <a:rPr lang="el-GR" sz="2400" dirty="0" smtClean="0"/>
              <a:t>των μαθητριών και μαθητών.</a:t>
            </a:r>
          </a:p>
          <a:p>
            <a:r>
              <a:rPr lang="el-GR" sz="2400" dirty="0" smtClean="0"/>
              <a:t>Μπορεί να υπηρετήσει πιο ευρείς και μακροπρόθεσμους στόχους, όπως είναι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διασύνδεση της σχολικής γνώσης με τις ευρύτερες </a:t>
            </a:r>
            <a:r>
              <a:rPr lang="el-GR" sz="2400" b="1" dirty="0" smtClean="0"/>
              <a:t>κοινωνικές και αναπτυξιακές ανάγκες και εξελίξεις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συμβολή στη διάπλαση ολοκληρωμένων πολιτών σύμφωνα με τις </a:t>
            </a:r>
            <a:r>
              <a:rPr lang="el-GR" sz="2400" b="1" dirty="0" smtClean="0"/>
              <a:t>σύγχρονες κοινωνικές ανάγκες και απαιτήσεις</a:t>
            </a:r>
            <a:r>
              <a:rPr lang="el-GR" sz="2400" dirty="0" smtClean="0"/>
              <a:t>, και με αυτό τον τρόπο να διαδραματίσει σημαντικό ρόλο μεσοπρόθεσμα και μακροπρόθεσμα στην </a:t>
            </a:r>
            <a:r>
              <a:rPr lang="el-GR" sz="2400" b="1" dirty="0" smtClean="0"/>
              <a:t>παραγωγική ανασυγκρότηση </a:t>
            </a:r>
            <a:r>
              <a:rPr lang="el-GR" sz="2400" dirty="0" smtClean="0"/>
              <a:t>και τη συνολική </a:t>
            </a:r>
            <a:r>
              <a:rPr lang="el-GR" sz="2400" b="1" dirty="0" smtClean="0"/>
              <a:t>ανάπτυξη</a:t>
            </a:r>
            <a:r>
              <a:rPr lang="el-GR" sz="2400" dirty="0" smtClean="0"/>
              <a:t> της χώρας.</a:t>
            </a:r>
          </a:p>
        </p:txBody>
      </p:sp>
    </p:spTree>
    <p:extLst>
      <p:ext uri="{BB962C8B-B14F-4D97-AF65-F5344CB8AC3E}">
        <p14:creationId xmlns:p14="http://schemas.microsoft.com/office/powerpoint/2010/main" val="106509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2. Δημιουργική εργασία, ισότητα και κοινωνική δικαιοσύνη</a:t>
            </a:r>
          </a:p>
          <a:p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Ίση πρόσβαση </a:t>
            </a:r>
            <a:r>
              <a:rPr lang="el-GR" sz="2400" dirty="0"/>
              <a:t>στα εκπαιδευτικά </a:t>
            </a:r>
            <a:r>
              <a:rPr lang="el-GR" sz="2400" dirty="0" smtClean="0"/>
              <a:t>αγαθά, χωρίς </a:t>
            </a:r>
            <a:r>
              <a:rPr lang="el-GR" sz="2400" dirty="0"/>
              <a:t>διακρίσεις και αποκλεισμούς </a:t>
            </a:r>
            <a:r>
              <a:rPr lang="el-GR" sz="2400" dirty="0" smtClean="0"/>
              <a:t>(ΟΗΕ).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Ισότητα ευκαιριών</a:t>
            </a:r>
            <a:r>
              <a:rPr lang="el-GR" sz="2400" dirty="0" smtClean="0"/>
              <a:t>, </a:t>
            </a:r>
            <a:r>
              <a:rPr lang="el-GR" sz="2400" dirty="0"/>
              <a:t>πληρέστερη δυνατή ανάπτυξη των χαρισμάτων </a:t>
            </a:r>
            <a:r>
              <a:rPr lang="el-GR" sz="2400" dirty="0" smtClean="0"/>
              <a:t>και </a:t>
            </a:r>
            <a:r>
              <a:rPr lang="el-GR" sz="2400" dirty="0"/>
              <a:t>των σωματικών και πνευματικών ικανοτήτων </a:t>
            </a:r>
            <a:r>
              <a:rPr lang="el-GR" sz="2400" dirty="0" smtClean="0"/>
              <a:t>κάθε παιδιού (</a:t>
            </a:r>
            <a:r>
              <a:rPr lang="el-GR" sz="2400" dirty="0"/>
              <a:t>Διακήρυξη των Δικαιωμάτων του </a:t>
            </a:r>
            <a:r>
              <a:rPr lang="el-GR" sz="2400" dirty="0" smtClean="0"/>
              <a:t>Ανθρώπου, </a:t>
            </a:r>
            <a:r>
              <a:rPr lang="el-GR" sz="2400" dirty="0"/>
              <a:t>Σύμβαση για </a:t>
            </a:r>
            <a:r>
              <a:rPr lang="el-GR" sz="2400" dirty="0" smtClean="0"/>
              <a:t>τα </a:t>
            </a:r>
            <a:r>
              <a:rPr lang="el-GR" sz="2400" dirty="0"/>
              <a:t>Δικαιώματα του </a:t>
            </a:r>
            <a:r>
              <a:rPr lang="el-GR" sz="2400" dirty="0" smtClean="0"/>
              <a:t>Παιδιού).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Επιδίωξη </a:t>
            </a:r>
            <a:r>
              <a:rPr lang="el-GR" sz="2400" dirty="0"/>
              <a:t>της </a:t>
            </a:r>
            <a:r>
              <a:rPr lang="el-GR" sz="2400" dirty="0" smtClean="0"/>
              <a:t>ισότητας, εξυπηρέτηση των πιο </a:t>
            </a:r>
            <a:r>
              <a:rPr lang="el-GR" sz="2400" b="1" dirty="0" smtClean="0"/>
              <a:t>περιθωριοποιημένων παιδιών </a:t>
            </a:r>
            <a:r>
              <a:rPr lang="el-GR" sz="2400" dirty="0" smtClean="0"/>
              <a:t>(Προώθηση </a:t>
            </a:r>
            <a:r>
              <a:rPr lang="el-GR" sz="2400" dirty="0"/>
              <a:t>καινοτομικών προγραμμάτων στην </a:t>
            </a:r>
            <a:r>
              <a:rPr lang="el-GR" sz="2400" dirty="0" smtClean="0"/>
              <a:t>εκπαίδευση, </a:t>
            </a:r>
            <a:r>
              <a:rPr lang="en-US" sz="2400" dirty="0" smtClean="0"/>
              <a:t>UNICEF</a:t>
            </a:r>
            <a:r>
              <a:rPr lang="el-GR" sz="2400" dirty="0" smtClean="0"/>
              <a:t>, </a:t>
            </a:r>
            <a:r>
              <a:rPr lang="en-US" sz="2400" dirty="0"/>
              <a:t>Center for Education </a:t>
            </a:r>
            <a:r>
              <a:rPr lang="en-US" sz="2400" dirty="0" smtClean="0"/>
              <a:t>Innovations</a:t>
            </a:r>
            <a:r>
              <a:rPr lang="el-GR" sz="2400" dirty="0" smtClean="0"/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Αριστεία</a:t>
            </a:r>
            <a:r>
              <a:rPr lang="el-GR" sz="2400" dirty="0" smtClean="0"/>
              <a:t>, κοινωνική δικαιοσύνη: </a:t>
            </a:r>
            <a:r>
              <a:rPr lang="el-GR" sz="2400" dirty="0"/>
              <a:t>χρέος της οργανωμένης κοινωνίας είναι η εκπλήρωση στο μέγιστο δυνατό βαθμό των δυνατοτήτων κάθε </a:t>
            </a:r>
            <a:r>
              <a:rPr lang="el-GR" sz="2400" dirty="0" smtClean="0"/>
              <a:t>παιδιού</a:t>
            </a:r>
            <a:r>
              <a:rPr lang="el-GR" sz="2400" dirty="0"/>
              <a:t> </a:t>
            </a:r>
            <a:r>
              <a:rPr lang="el-GR" sz="2400" dirty="0" smtClean="0"/>
              <a:t>(</a:t>
            </a:r>
            <a:r>
              <a:rPr lang="en-US" sz="2400" dirty="0"/>
              <a:t>UNICEF, </a:t>
            </a:r>
            <a:r>
              <a:rPr lang="en-US" sz="2400" dirty="0" smtClean="0"/>
              <a:t>UNESCO</a:t>
            </a:r>
            <a:r>
              <a:rPr lang="el-GR" sz="2400" dirty="0" smtClean="0"/>
              <a:t>). </a:t>
            </a:r>
          </a:p>
          <a:p>
            <a:endParaRPr lang="el-GR" sz="2400" dirty="0"/>
          </a:p>
          <a:p>
            <a:r>
              <a:rPr lang="el-GR" sz="2400" dirty="0" smtClean="0"/>
              <a:t>Τεχνικές </a:t>
            </a:r>
            <a:r>
              <a:rPr lang="el-GR" sz="2400" dirty="0"/>
              <a:t>της </a:t>
            </a:r>
            <a:r>
              <a:rPr lang="el-GR" sz="2400" b="1" dirty="0"/>
              <a:t>διαφοροποιημένης διδακτικής / μαθησιακής διαδικασίας </a:t>
            </a:r>
            <a:r>
              <a:rPr lang="el-GR" sz="2400" dirty="0"/>
              <a:t>μπορούν να αξιοποιηθούν </a:t>
            </a:r>
            <a:r>
              <a:rPr lang="el-GR" sz="2400" dirty="0" smtClean="0"/>
              <a:t>στην </a:t>
            </a:r>
            <a:r>
              <a:rPr lang="el-GR" sz="2400" dirty="0"/>
              <a:t>περίπτωση της Δημιουργικής </a:t>
            </a:r>
            <a:r>
              <a:rPr lang="el-GR" sz="2400" dirty="0" smtClean="0"/>
              <a:t>Εργασίας.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85659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l-GR" sz="2400" b="1" dirty="0"/>
              <a:t>. Βασικά χαρακτηριστικά και διαδικασίες της Δημιουργικής Εργασίας </a:t>
            </a:r>
          </a:p>
          <a:p>
            <a:endParaRPr lang="el-GR" sz="2400" b="1" dirty="0" smtClean="0"/>
          </a:p>
          <a:p>
            <a:r>
              <a:rPr lang="el-GR" sz="2400" dirty="0" smtClean="0"/>
              <a:t>Δημιουργική </a:t>
            </a:r>
            <a:r>
              <a:rPr lang="el-GR" sz="2400" dirty="0"/>
              <a:t>αξιοποίηση των γνώσεων και όχι στην </a:t>
            </a:r>
            <a:r>
              <a:rPr lang="el-GR" sz="2400" b="1" dirty="0"/>
              <a:t>παθητική</a:t>
            </a:r>
            <a:r>
              <a:rPr lang="el-GR" sz="2400" dirty="0"/>
              <a:t> απόκτησή </a:t>
            </a:r>
            <a:r>
              <a:rPr lang="el-GR" sz="2400" dirty="0" smtClean="0"/>
              <a:t>τους. </a:t>
            </a:r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Επιλέχθηκε </a:t>
            </a:r>
            <a:r>
              <a:rPr lang="el-GR" sz="2400" dirty="0"/>
              <a:t>αυτή από τις ποικίλες μορφές των σχεδίων εργασίας (</a:t>
            </a:r>
            <a:r>
              <a:rPr lang="el-GR" sz="2400" dirty="0" err="1"/>
              <a:t>project</a:t>
            </a:r>
            <a:r>
              <a:rPr lang="el-GR" sz="2400" dirty="0"/>
              <a:t>) καθώς κρίθηκε ότι πρέπει να δοθεί ιδιαίτερη σημασία στη </a:t>
            </a:r>
            <a:r>
              <a:rPr lang="el-GR" sz="2400" b="1" dirty="0"/>
              <a:t>δημιουργική σκέψη και δράση</a:t>
            </a:r>
            <a:r>
              <a:rPr lang="el-GR" sz="2400" dirty="0"/>
              <a:t>. </a:t>
            </a:r>
          </a:p>
          <a:p>
            <a:endParaRPr lang="el-GR" sz="2400" dirty="0" smtClean="0"/>
          </a:p>
          <a:p>
            <a:r>
              <a:rPr lang="el-GR" sz="2400" dirty="0" smtClean="0"/>
              <a:t>Στο </a:t>
            </a:r>
            <a:r>
              <a:rPr lang="el-GR" sz="2400" dirty="0"/>
              <a:t>πλαίσιο της εκπόνησης τέτοιων εργασιών οι νεαροί δημιουργοί τους καλούνται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αντιμετωπίσουν ερωτήματα που κινούν το ενδιαφέρον τους,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με </a:t>
            </a:r>
            <a:r>
              <a:rPr lang="el-GR" sz="2400" b="1" dirty="0"/>
              <a:t>τρόπο</a:t>
            </a:r>
            <a:r>
              <a:rPr lang="el-GR" sz="2400" dirty="0"/>
              <a:t> που αξιοποιεί ήδη αποκτημένες γνώσεις, σε συνδυασμό με νέες,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με </a:t>
            </a:r>
            <a:r>
              <a:rPr lang="el-GR" sz="2400" b="1" dirty="0"/>
              <a:t>στόχο</a:t>
            </a:r>
            <a:r>
              <a:rPr lang="el-GR" sz="2400" dirty="0"/>
              <a:t> να οδηγηθούν σε μια απάντηση με σαφή στοιχεία πρωτοτυπίας και ευρηματικότητας.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r>
              <a:rPr lang="el-GR" sz="2400" b="1" dirty="0" smtClean="0"/>
              <a:t>Μορφή</a:t>
            </a:r>
            <a:r>
              <a:rPr lang="el-GR" sz="2400" dirty="0" smtClean="0"/>
              <a:t> της εργασίας: συνεχές </a:t>
            </a:r>
            <a:r>
              <a:rPr lang="el-GR" sz="2400" dirty="0"/>
              <a:t>κείμενο, ενδεχομένως διανθισμένο με εικόνες, διαγράμματα, πίνακες κ.λπ., </a:t>
            </a:r>
            <a:r>
              <a:rPr lang="el-GR" sz="2400" dirty="0" smtClean="0"/>
              <a:t>καλλιτεχνικό </a:t>
            </a:r>
            <a:r>
              <a:rPr lang="el-GR" sz="2400" dirty="0"/>
              <a:t>έργο, </a:t>
            </a:r>
            <a:r>
              <a:rPr lang="el-GR" sz="2400" dirty="0" smtClean="0"/>
              <a:t>τραγούδι</a:t>
            </a:r>
            <a:r>
              <a:rPr lang="el-GR" sz="2400" dirty="0"/>
              <a:t>, αφίσα, </a:t>
            </a:r>
            <a:r>
              <a:rPr lang="el-GR" sz="2400" dirty="0" err="1"/>
              <a:t>πόστερ</a:t>
            </a:r>
            <a:r>
              <a:rPr lang="el-GR" sz="2400" dirty="0"/>
              <a:t>, κατασκευή, </a:t>
            </a:r>
            <a:r>
              <a:rPr lang="el-GR" sz="2400" dirty="0" err="1"/>
              <a:t>κονωνική</a:t>
            </a:r>
            <a:r>
              <a:rPr lang="el-GR" sz="2400" dirty="0"/>
              <a:t> / πολιτισμική </a:t>
            </a:r>
            <a:r>
              <a:rPr lang="el-GR" sz="2400" dirty="0" smtClean="0"/>
              <a:t>παρέμβαση. 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248310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3. Βασικά χαρακτηριστικά και διαδικασίες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/>
              <a:t>Π</a:t>
            </a:r>
            <a:r>
              <a:rPr lang="el-GR" sz="2400" dirty="0" smtClean="0"/>
              <a:t>ρέπει </a:t>
            </a:r>
            <a:r>
              <a:rPr lang="el-GR" sz="2400" dirty="0"/>
              <a:t>να διακρίνεται από στοιχεία όπως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Πρωτοτυπία</a:t>
            </a:r>
            <a:r>
              <a:rPr lang="el-GR" sz="2400" dirty="0" smtClean="0"/>
              <a:t>, </a:t>
            </a:r>
            <a:r>
              <a:rPr lang="el-GR" sz="2400" b="1" dirty="0" smtClean="0"/>
              <a:t>Ευρηματικότητα</a:t>
            </a:r>
            <a:r>
              <a:rPr lang="el-GR" sz="2400" dirty="0" smtClean="0"/>
              <a:t> (αναζήτηση </a:t>
            </a:r>
            <a:r>
              <a:rPr lang="el-GR" sz="2400" dirty="0"/>
              <a:t>του νέου στοιχείου στον τρόπο με τον οποίο </a:t>
            </a:r>
            <a:r>
              <a:rPr lang="el-GR" sz="2400" dirty="0" smtClean="0"/>
              <a:t>τίθενται </a:t>
            </a:r>
            <a:r>
              <a:rPr lang="el-GR" sz="2400" dirty="0"/>
              <a:t>τα προβλήματα, οργανώνεται η απάντηση </a:t>
            </a:r>
            <a:r>
              <a:rPr lang="el-GR" sz="2400" dirty="0" smtClean="0"/>
              <a:t>και </a:t>
            </a:r>
            <a:r>
              <a:rPr lang="el-GR" sz="2400" dirty="0"/>
              <a:t>διαμορφώνεται το τελικό πλαίσιο των </a:t>
            </a:r>
            <a:r>
              <a:rPr lang="el-GR" sz="2400" dirty="0" smtClean="0"/>
              <a:t>απαντήσεων). 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Φαντασία</a:t>
            </a:r>
            <a:r>
              <a:rPr lang="el-GR" sz="2400" dirty="0" smtClean="0"/>
              <a:t>.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Η </a:t>
            </a:r>
            <a:r>
              <a:rPr lang="el-GR" sz="2400" dirty="0"/>
              <a:t>ανάπτυξη της φαντασίας είναι παιδαγωγικά σημαντική. </a:t>
            </a:r>
            <a:r>
              <a:rPr lang="el-GR" sz="2400" dirty="0" smtClean="0"/>
              <a:t>Ο </a:t>
            </a:r>
            <a:r>
              <a:rPr lang="el-GR" sz="2400" dirty="0"/>
              <a:t>τρόπος οργάνωσης της διδασκαλίας στο σχολείο αφήνει ελάχιστα περιθώρια να εκτιμηθεί η σημασία της φαντασίας και να αξιοποιηθεί παιδαγωγικά.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Επικρατούν </a:t>
            </a:r>
            <a:r>
              <a:rPr lang="el-GR" sz="2400" dirty="0"/>
              <a:t>περιοριστικές αντιλήψεις για τη φαντασία, που αναγνωρίζουν τη σημασία της σε </a:t>
            </a:r>
            <a:r>
              <a:rPr lang="el-GR" sz="2400" dirty="0" smtClean="0"/>
              <a:t>ορισμένα </a:t>
            </a:r>
            <a:r>
              <a:rPr lang="el-GR" sz="2400" dirty="0"/>
              <a:t>μόνο </a:t>
            </a:r>
            <a:r>
              <a:rPr lang="el-GR" sz="2400" dirty="0" smtClean="0"/>
              <a:t>πεδία (π.χ</a:t>
            </a:r>
            <a:r>
              <a:rPr lang="el-GR" sz="2400" dirty="0"/>
              <a:t>. στις καλές τέχνες), ενώ ο ρόλος της είναι σημαντικός σε </a:t>
            </a:r>
            <a:r>
              <a:rPr lang="el-GR" sz="2400" dirty="0" smtClean="0"/>
              <a:t>όλα τα πεδία </a:t>
            </a:r>
            <a:r>
              <a:rPr lang="en-US" sz="2400" dirty="0"/>
              <a:t>(Egan 2002: 45-46</a:t>
            </a:r>
            <a:r>
              <a:rPr lang="en-US" sz="2400" dirty="0" smtClean="0"/>
              <a:t>)</a:t>
            </a:r>
            <a:r>
              <a:rPr lang="el-GR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1286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3. Βασικά χαρακτηριστικά και διαδικασίες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 smtClean="0"/>
              <a:t>Άσκηση ελέγχου.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ενθαρρύνονται να υιοθετούν έναν </a:t>
            </a:r>
            <a:r>
              <a:rPr lang="el-GR" sz="2400" b="1" dirty="0"/>
              <a:t>εσωτερικό προσανατολισμό </a:t>
            </a:r>
            <a:r>
              <a:rPr lang="el-GR" sz="2400" dirty="0" smtClean="0"/>
              <a:t>στην </a:t>
            </a:r>
            <a:r>
              <a:rPr lang="el-GR" sz="2400" dirty="0"/>
              <a:t>εργασία που </a:t>
            </a:r>
            <a:r>
              <a:rPr lang="el-GR" sz="2400" dirty="0" smtClean="0"/>
              <a:t>αναλαμβάνουν. 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τους παρέχεται η </a:t>
            </a:r>
            <a:r>
              <a:rPr lang="el-GR" sz="2400" b="1" dirty="0"/>
              <a:t>μεγαλύτερη δυνατή ελευθερία </a:t>
            </a:r>
            <a:r>
              <a:rPr lang="el-GR" sz="2400" dirty="0"/>
              <a:t>στη λήψη απόφασης στην οργάνωση της δουλειάς τους (</a:t>
            </a:r>
            <a:r>
              <a:rPr lang="el-GR" sz="2400" dirty="0" err="1"/>
              <a:t>Amabile</a:t>
            </a:r>
            <a:r>
              <a:rPr lang="el-GR" sz="2400" dirty="0"/>
              <a:t> 1996: 250-253).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Τάξεις που </a:t>
            </a:r>
            <a:r>
              <a:rPr lang="el-GR" sz="2400" dirty="0"/>
              <a:t>προβλέπουν κάποιον σχετικά </a:t>
            </a:r>
            <a:r>
              <a:rPr lang="el-GR" sz="2400" b="1" dirty="0"/>
              <a:t>μη δομημένο διδακτικό χρόνο </a:t>
            </a:r>
            <a:r>
              <a:rPr lang="el-GR" sz="2400" dirty="0"/>
              <a:t>για </a:t>
            </a:r>
            <a:r>
              <a:rPr lang="el-GR" sz="2400" b="1" dirty="0"/>
              <a:t>εξατομικευμένη</a:t>
            </a:r>
            <a:r>
              <a:rPr lang="el-GR" sz="2400" dirty="0"/>
              <a:t> και </a:t>
            </a:r>
            <a:r>
              <a:rPr lang="el-GR" sz="2400" b="1" dirty="0" err="1"/>
              <a:t>αυτοκατευθυνόμενη</a:t>
            </a:r>
            <a:r>
              <a:rPr lang="el-GR" sz="2400" dirty="0"/>
              <a:t> μάθηση σε μια </a:t>
            </a:r>
            <a:r>
              <a:rPr lang="el-GR" sz="2400" b="1" dirty="0"/>
              <a:t>μη τυπική ατμόσφαιρα </a:t>
            </a:r>
            <a:r>
              <a:rPr lang="el-GR" sz="2400" dirty="0"/>
              <a:t>είναι πιο πιθανό να </a:t>
            </a:r>
            <a:r>
              <a:rPr lang="el-GR" sz="2400" u="sng" dirty="0"/>
              <a:t>προάγουν τη δημιουργικότητα </a:t>
            </a:r>
            <a:r>
              <a:rPr lang="el-GR" sz="2400" dirty="0"/>
              <a:t>από ό,τι οι αυστηρά παραδοσιακές τάξεις. </a:t>
            </a:r>
          </a:p>
        </p:txBody>
      </p:sp>
    </p:spTree>
    <p:extLst>
      <p:ext uri="{BB962C8B-B14F-4D97-AF65-F5344CB8AC3E}">
        <p14:creationId xmlns:p14="http://schemas.microsoft.com/office/powerpoint/2010/main" val="3049514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3. Βασικά χαρακτηριστικά και διαδικασίες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 smtClean="0"/>
              <a:t>Το περιβάλλον (</a:t>
            </a:r>
            <a:r>
              <a:rPr lang="el-GR" sz="2400" dirty="0"/>
              <a:t>φυσικό και </a:t>
            </a:r>
            <a:r>
              <a:rPr lang="el-GR" sz="2400" dirty="0" smtClean="0"/>
              <a:t>διανοητικό). </a:t>
            </a:r>
          </a:p>
          <a:p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Εσωτερικά εμπόδια</a:t>
            </a:r>
            <a:r>
              <a:rPr lang="el-GR" sz="2400" dirty="0" smtClean="0"/>
              <a:t>. Πως </a:t>
            </a:r>
            <a:r>
              <a:rPr lang="el-GR" sz="2400" dirty="0"/>
              <a:t>επηρεάζεται η συμπεριφορά του παιδιού από το </a:t>
            </a:r>
            <a:r>
              <a:rPr lang="el-GR" sz="2400" dirty="0" smtClean="0"/>
              <a:t>παρελθόν (προέλευση, </a:t>
            </a:r>
            <a:r>
              <a:rPr lang="el-GR" sz="2400" dirty="0" err="1" smtClean="0"/>
              <a:t>συνήθειές</a:t>
            </a:r>
            <a:r>
              <a:rPr lang="el-GR" sz="2400" dirty="0"/>
              <a:t>)</a:t>
            </a:r>
          </a:p>
          <a:p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Εξωτερικά εμπόδια</a:t>
            </a:r>
            <a:r>
              <a:rPr lang="el-GR" sz="2400" dirty="0" smtClean="0"/>
              <a:t>. Όσα </a:t>
            </a:r>
            <a:r>
              <a:rPr lang="el-GR" sz="2400" dirty="0"/>
              <a:t>δυσχεραίνουν την εξασφάλιση ευνοϊκών συνθηκών για τη δημιουργική σκέψη στο σχολικό (ή άλλο) </a:t>
            </a:r>
            <a:r>
              <a:rPr lang="el-GR" sz="2400" dirty="0" smtClean="0"/>
              <a:t>περιβάλλον</a:t>
            </a:r>
            <a:r>
              <a:rPr lang="el-GR" sz="2400" dirty="0"/>
              <a:t> </a:t>
            </a:r>
            <a:r>
              <a:rPr lang="el-GR" sz="2400" dirty="0" smtClean="0"/>
              <a:t>(πρόγραμμα σπουδών, τρόποι </a:t>
            </a:r>
            <a:r>
              <a:rPr lang="el-GR" sz="2400" dirty="0"/>
              <a:t>διδασκαλίας και </a:t>
            </a:r>
            <a:r>
              <a:rPr lang="el-GR" sz="2400" dirty="0" smtClean="0"/>
              <a:t>αξιολόγησης)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 smtClean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73173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3. Βασικά χαρακτηριστικά και διαδικασίες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 smtClean="0"/>
              <a:t>Παιδαγωγικές </a:t>
            </a:r>
            <a:r>
              <a:rPr lang="el-GR" sz="2400" b="1" dirty="0"/>
              <a:t>τεχνικές </a:t>
            </a:r>
            <a:endParaRPr lang="el-GR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/>
              <a:t>Κ</a:t>
            </a:r>
            <a:r>
              <a:rPr lang="el-GR" sz="2400" b="1" dirty="0" smtClean="0"/>
              <a:t>αταιγισμός </a:t>
            </a:r>
            <a:r>
              <a:rPr lang="el-GR" sz="2400" b="1" dirty="0"/>
              <a:t>ιδεών </a:t>
            </a:r>
            <a:r>
              <a:rPr lang="el-GR" sz="2400" dirty="0" smtClean="0"/>
              <a:t>(</a:t>
            </a:r>
            <a:r>
              <a:rPr lang="el-GR" sz="2400" dirty="0"/>
              <a:t>εκτίθενται ιδέες χωρίς τυπικούς περιορισμούς σε ένα κλίμα αποδοχής και απουσίας </a:t>
            </a:r>
            <a:r>
              <a:rPr lang="el-GR" sz="2400" dirty="0" smtClean="0"/>
              <a:t>επικρίσεων)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/>
              <a:t>Δημιουργική </a:t>
            </a:r>
            <a:r>
              <a:rPr lang="el-GR" sz="2400" b="1" dirty="0"/>
              <a:t>επίλυση προβλήματος </a:t>
            </a:r>
            <a:r>
              <a:rPr lang="en-US" sz="2400" dirty="0"/>
              <a:t>(creating problem solving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/>
              <a:t>Σ</a:t>
            </a:r>
            <a:r>
              <a:rPr lang="el-GR" sz="2400" dirty="0" smtClean="0"/>
              <a:t>υγκέντρωση </a:t>
            </a:r>
            <a:r>
              <a:rPr lang="el-GR" sz="2400" dirty="0"/>
              <a:t>πληροφοριών σχετικά με </a:t>
            </a:r>
            <a:r>
              <a:rPr lang="el-GR" sz="2400" dirty="0" smtClean="0"/>
              <a:t>το πρόβλημα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Σαφής </a:t>
            </a:r>
            <a:r>
              <a:rPr lang="el-GR" sz="2400" dirty="0"/>
              <a:t>διαμόρφωση ενός ειδικού ερωτήματος / προβλήματος προς </a:t>
            </a:r>
            <a:r>
              <a:rPr lang="el-GR" sz="2400" dirty="0" smtClean="0"/>
              <a:t>επίλυση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Δημιουργία </a:t>
            </a:r>
            <a:r>
              <a:rPr lang="el-GR" sz="2400" dirty="0"/>
              <a:t>πιθανών </a:t>
            </a:r>
            <a:r>
              <a:rPr lang="el-GR" sz="2400" dirty="0" smtClean="0"/>
              <a:t>λύσεων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Αξιολόγηση </a:t>
            </a:r>
            <a:r>
              <a:rPr lang="el-GR" sz="2400" dirty="0"/>
              <a:t>των λύσεων που έχουν προταθεί </a:t>
            </a:r>
            <a:endParaRPr lang="el-GR" sz="2400" dirty="0" smtClean="0"/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Αξιοποίηση </a:t>
            </a:r>
            <a:r>
              <a:rPr lang="el-GR" sz="2400" dirty="0"/>
              <a:t>της τελικής </a:t>
            </a:r>
            <a:r>
              <a:rPr lang="el-GR" sz="2400" dirty="0" smtClean="0"/>
              <a:t>λύσης</a:t>
            </a:r>
            <a:endParaRPr lang="el-GR" sz="2400" dirty="0"/>
          </a:p>
          <a:p>
            <a:r>
              <a:rPr lang="el-GR" sz="2400" dirty="0" smtClean="0"/>
              <a:t>(</a:t>
            </a:r>
            <a:r>
              <a:rPr lang="el-GR" sz="2400" dirty="0" err="1"/>
              <a:t>Amabile</a:t>
            </a:r>
            <a:r>
              <a:rPr lang="el-GR" sz="2400" dirty="0"/>
              <a:t>, 1996: 244-246</a:t>
            </a:r>
            <a:r>
              <a:rPr lang="el-GR" sz="2400" dirty="0" smtClean="0"/>
              <a:t>)</a:t>
            </a:r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24944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</a:t>
            </a:r>
            <a:r>
              <a:rPr lang="el-GR" sz="2400" b="1" dirty="0"/>
              <a:t>. Ο ρόλος των εκπαιδευτικών και άλλων παραγόντων της εκπαιδευτικής κοινότητας </a:t>
            </a:r>
          </a:p>
          <a:p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</a:t>
            </a:r>
            <a:r>
              <a:rPr lang="el-GR" sz="2400" dirty="0" smtClean="0"/>
              <a:t>ιαμόρφωση </a:t>
            </a:r>
            <a:r>
              <a:rPr lang="el-GR" sz="2400" dirty="0"/>
              <a:t>του κατάλληλου </a:t>
            </a:r>
            <a:r>
              <a:rPr lang="el-GR" sz="2400" b="1" dirty="0"/>
              <a:t>κλίματος</a:t>
            </a:r>
            <a:r>
              <a:rPr lang="el-GR" sz="2400" dirty="0"/>
              <a:t> στη σχολική τάξη για την ανάπτυξη δημιουργικής δραστηριότητας.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Ο </a:t>
            </a:r>
            <a:r>
              <a:rPr lang="el-GR" sz="2400" dirty="0"/>
              <a:t>εθισμός </a:t>
            </a:r>
            <a:r>
              <a:rPr lang="el-GR" sz="2400" dirty="0" smtClean="0"/>
              <a:t>των εκπαιδευτικών σε </a:t>
            </a:r>
            <a:r>
              <a:rPr lang="el-GR" sz="2400" b="1" dirty="0"/>
              <a:t>παραδοσιακές</a:t>
            </a:r>
            <a:r>
              <a:rPr lang="el-GR" sz="2400" dirty="0"/>
              <a:t> αντιλήψεις και πρακτικές σχετικά με τη διδασκαλία και τη μάθηση </a:t>
            </a:r>
            <a:r>
              <a:rPr lang="el-GR" sz="2400" dirty="0" smtClean="0"/>
              <a:t>βρίσκονται </a:t>
            </a:r>
            <a:r>
              <a:rPr lang="el-GR" sz="2400" dirty="0"/>
              <a:t>σε απόσταση από τα πρότυπα της δημιουργικής εργασίας.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 </a:t>
            </a:r>
            <a:r>
              <a:rPr lang="el-GR" sz="2400" b="1" dirty="0" smtClean="0"/>
              <a:t>οικογενειακό</a:t>
            </a:r>
            <a:r>
              <a:rPr lang="el-GR" sz="2400" dirty="0" smtClean="0"/>
              <a:t> και γενικότερο περιβάλλον κατευθύνεται από παρόμοιες αντιλήψεις. 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Οι </a:t>
            </a:r>
            <a:r>
              <a:rPr lang="el-GR" sz="2400" dirty="0"/>
              <a:t>εκπαιδευτικοί εργάζονται σε ένα δυσμενές περιβάλλον, ιδιαίτερα </a:t>
            </a:r>
            <a:r>
              <a:rPr lang="el-GR" sz="2400" dirty="0" smtClean="0"/>
              <a:t>επιβαρυμένο </a:t>
            </a:r>
            <a:r>
              <a:rPr lang="el-GR" sz="2400" dirty="0"/>
              <a:t>σε συνθήκες </a:t>
            </a:r>
            <a:r>
              <a:rPr lang="el-GR" sz="2400" b="1" dirty="0" smtClean="0"/>
              <a:t>κρίσης</a:t>
            </a:r>
            <a:r>
              <a:rPr lang="el-GR" sz="2400" dirty="0" smtClean="0"/>
              <a:t>. Θετική ανταπόκριση στις Δ.Ε.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573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Δημιουργικές Εργασίες: </a:t>
            </a:r>
            <a:r>
              <a:rPr lang="el-GR" sz="2400" dirty="0" smtClean="0"/>
              <a:t>μία</a:t>
            </a:r>
            <a:r>
              <a:rPr lang="el-GR" sz="2400" b="1" dirty="0" smtClean="0"/>
              <a:t> </a:t>
            </a:r>
            <a:r>
              <a:rPr lang="el-GR" sz="2400" dirty="0" smtClean="0"/>
              <a:t>από </a:t>
            </a:r>
            <a:r>
              <a:rPr lang="el-GR" sz="2400" dirty="0"/>
              <a:t>τις ποικίλες μορφές των σχεδίων εργασίας (</a:t>
            </a:r>
            <a:r>
              <a:rPr lang="el-GR" sz="2400" dirty="0" err="1"/>
              <a:t>project</a:t>
            </a:r>
            <a:r>
              <a:rPr lang="el-GR" sz="2400" dirty="0"/>
              <a:t>) </a:t>
            </a:r>
          </a:p>
          <a:p>
            <a:endParaRPr lang="el-GR" sz="2400" dirty="0"/>
          </a:p>
          <a:p>
            <a:r>
              <a:rPr lang="el-GR" sz="2400" dirty="0" smtClean="0"/>
              <a:t>Γιατί Δημιουργικές Εργασίες;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Οι ειδικοί της διδακτικής υποστηρίζουν ότι με πιο βιωματικές εκπαιδευτικές μεθόδους μπορούμε να επιτύχουμε πιο </a:t>
            </a:r>
            <a:r>
              <a:rPr lang="el-GR" sz="2400" b="1" dirty="0" smtClean="0"/>
              <a:t>σταθερή</a:t>
            </a:r>
            <a:r>
              <a:rPr lang="el-GR" sz="2400" dirty="0" smtClean="0"/>
              <a:t> και </a:t>
            </a:r>
            <a:r>
              <a:rPr lang="el-GR" sz="2400" b="1" dirty="0" smtClean="0"/>
              <a:t>ποιοτική γνώση</a:t>
            </a:r>
            <a:r>
              <a:rPr lang="el-GR" sz="24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 σύγχρονο επιστημονικό-ερευνητικό και επαγγελματικό </a:t>
            </a:r>
            <a:r>
              <a:rPr lang="el-GR" sz="2400" b="1" dirty="0" smtClean="0"/>
              <a:t>περιβάλλον</a:t>
            </a:r>
            <a:r>
              <a:rPr lang="el-GR" sz="2400" dirty="0" smtClean="0"/>
              <a:t> στο οποίο θα βρεθούν οι μαθητές μας </a:t>
            </a:r>
            <a:r>
              <a:rPr lang="el-GR" sz="2400" b="1" dirty="0" smtClean="0"/>
              <a:t>απαιτεί</a:t>
            </a:r>
            <a:r>
              <a:rPr lang="el-GR" sz="2400" dirty="0" smtClean="0"/>
              <a:t> ευρύτερες γνώσεις, ικανότητες και δεξιότητες.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Όχι να κάνουν μια τυποποιημένη εργασία αλλά να επιλύουν ανοικτά προβλήματα.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Να επικοινωνούν και να συνεργάζονται αποτελεσματικά στο πλαίσιο μιας ομάδας.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Να έχουν γενικότερη μόρφωση και όχι στενή εξειδικευμένη γνώση. </a:t>
            </a:r>
            <a:endParaRPr lang="el-GR" sz="2400" dirty="0"/>
          </a:p>
          <a:p>
            <a:pPr marL="712788" indent="-342900">
              <a:buFont typeface="Wingdings" panose="05000000000000000000" pitchFamily="2" charset="2"/>
              <a:buChar char="ü"/>
            </a:pPr>
            <a:endParaRPr lang="el-GR" sz="2400" dirty="0"/>
          </a:p>
          <a:p>
            <a:r>
              <a:rPr lang="el-GR" sz="2400" dirty="0" smtClean="0"/>
              <a:t>Παραδείγματα: </a:t>
            </a:r>
          </a:p>
          <a:p>
            <a:r>
              <a:rPr lang="el-GR" sz="2400" dirty="0" smtClean="0"/>
              <a:t>Το </a:t>
            </a:r>
            <a:r>
              <a:rPr lang="en-US" sz="2400" dirty="0" smtClean="0"/>
              <a:t>CERN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Το διεθνές </a:t>
            </a:r>
            <a:r>
              <a:rPr lang="en-US" sz="2400" dirty="0" smtClean="0"/>
              <a:t>project</a:t>
            </a:r>
            <a:r>
              <a:rPr lang="el-GR" sz="2400" dirty="0" smtClean="0"/>
              <a:t> για τον Μηχανισμό των Αντικυθήρων</a:t>
            </a:r>
          </a:p>
          <a:p>
            <a:r>
              <a:rPr lang="el-GR" sz="2400" dirty="0" smtClean="0"/>
              <a:t>Το </a:t>
            </a:r>
            <a:r>
              <a:rPr lang="en-US" sz="2400" dirty="0" smtClean="0"/>
              <a:t>project </a:t>
            </a:r>
            <a:r>
              <a:rPr lang="el-GR" sz="2400" dirty="0" smtClean="0"/>
              <a:t>για το Παλίμψηστο του Αρχιμήδη</a:t>
            </a:r>
          </a:p>
        </p:txBody>
      </p:sp>
    </p:spTree>
    <p:extLst>
      <p:ext uri="{BB962C8B-B14F-4D97-AF65-F5344CB8AC3E}">
        <p14:creationId xmlns:p14="http://schemas.microsoft.com/office/powerpoint/2010/main" val="4110451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</a:t>
            </a:r>
            <a:r>
              <a:rPr lang="el-GR" sz="2400" b="1" dirty="0"/>
              <a:t>. Ο ρόλος των εκπαιδευτικών και άλλων παραγόντων της εκπαιδευτικής κοινότητας </a:t>
            </a:r>
          </a:p>
          <a:p>
            <a:endParaRPr lang="el-GR" sz="2400" dirty="0"/>
          </a:p>
          <a:p>
            <a:r>
              <a:rPr lang="el-GR" sz="2400" dirty="0" smtClean="0"/>
              <a:t>Να βοηθηθούν τα </a:t>
            </a:r>
            <a:r>
              <a:rPr lang="el-GR" sz="2400" dirty="0"/>
              <a:t>παιδιά να εκφράσουν </a:t>
            </a:r>
            <a:r>
              <a:rPr lang="el-GR" sz="2400" dirty="0" smtClean="0"/>
              <a:t>τη </a:t>
            </a:r>
            <a:r>
              <a:rPr lang="el-GR" sz="2400" dirty="0"/>
              <a:t>δημιουργικότητά </a:t>
            </a:r>
            <a:r>
              <a:rPr lang="el-GR" sz="2400" dirty="0" smtClean="0"/>
              <a:t>τους. Βοήθησε τα παιδιά:  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αποδέχονται την αλλαγή.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συνειδητοποιήσουν ότι κάποια προβλήματα δεν έχουν εύκολες απαντήσεις.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αναγνωρίσουν ότι πολλά προβλήματα έχουν πολλές πιθανές λύσεις.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μάθουν να κρίνουν και να αποδέχονται τα συναισθήματά τους</a:t>
            </a:r>
            <a:r>
              <a:rPr lang="el-GR" sz="2400" dirty="0" smtClean="0"/>
              <a:t>. Η </a:t>
            </a:r>
            <a:r>
              <a:rPr lang="el-GR" sz="2400" dirty="0"/>
              <a:t>συζήτηση και ο διάλογος είναι το μέσο για να δοκιμαστούν οι απόψεις μας σε ένα μη απειλητικό περιβάλλον.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αισθάνονται χαρά μέσα στη δημιουργική παραγωγή τους και στην εργασία τους πάνω σε ένα πρόβλημα.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εκτιμήσουν τους εαυτούς τους για τη διαφορετικότητά τους.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να </a:t>
            </a:r>
            <a:r>
              <a:rPr lang="el-GR" sz="2400" dirty="0"/>
              <a:t>αναπτύξουν επιμονή – να μην εγκαταλείπουν στις δυσκολίες.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Αντάμειψε τα παιδιά για τη δημιουργικότητά τους. </a:t>
            </a:r>
            <a:endParaRPr lang="el-GR" sz="2400" dirty="0" smtClean="0"/>
          </a:p>
          <a:p>
            <a:r>
              <a:rPr lang="en-US" sz="2400" dirty="0" err="1"/>
              <a:t>Mayesky</a:t>
            </a:r>
            <a:r>
              <a:rPr lang="en-US" sz="2400" dirty="0"/>
              <a:t> (1998: 8) </a:t>
            </a:r>
          </a:p>
        </p:txBody>
      </p:sp>
    </p:spTree>
    <p:extLst>
      <p:ext uri="{BB962C8B-B14F-4D97-AF65-F5344CB8AC3E}">
        <p14:creationId xmlns:p14="http://schemas.microsoft.com/office/powerpoint/2010/main" val="1730777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</a:t>
            </a:r>
            <a:r>
              <a:rPr lang="el-GR" sz="2400" b="1" dirty="0"/>
              <a:t>. Ο ρόλος των εκπαιδευτικών και άλλων παραγόντων της εκπαιδευτικής κοινότητας </a:t>
            </a:r>
          </a:p>
          <a:p>
            <a:endParaRPr lang="el-GR" sz="2400" dirty="0"/>
          </a:p>
          <a:p>
            <a:r>
              <a:rPr lang="el-GR" sz="2400" dirty="0" smtClean="0"/>
              <a:t>Κριτήρια </a:t>
            </a:r>
            <a:r>
              <a:rPr lang="el-GR" sz="2400" dirty="0"/>
              <a:t>διάγνωσης παιδιών με ξεχωριστές δημιουργικές </a:t>
            </a:r>
            <a:r>
              <a:rPr lang="el-GR" sz="2400" dirty="0" smtClean="0"/>
              <a:t>ικανότητες</a:t>
            </a:r>
            <a:endParaRPr lang="el-GR" sz="2400" dirty="0"/>
          </a:p>
          <a:p>
            <a:r>
              <a:rPr lang="el-GR" sz="2400" dirty="0" smtClean="0"/>
              <a:t>Το </a:t>
            </a:r>
            <a:r>
              <a:rPr lang="el-GR" sz="2400" b="1" dirty="0"/>
              <a:t>δημιουργικό παιδί</a:t>
            </a:r>
            <a:r>
              <a:rPr lang="el-GR" sz="24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μπορεί </a:t>
            </a:r>
            <a:r>
              <a:rPr lang="el-GR" sz="2400" dirty="0"/>
              <a:t>να απασχολείται μόνο του χωρίς να του προσφέρονται ερεθίσματα,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προτιμά </a:t>
            </a:r>
            <a:r>
              <a:rPr lang="el-GR" sz="2400" dirty="0"/>
              <a:t>να ντύνεται διαφορετικά από τα άλλα,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προχωρεί </a:t>
            </a:r>
            <a:r>
              <a:rPr lang="el-GR" sz="2400" dirty="0"/>
              <a:t>πέρα από τα όρια των εργασιών που του αναθέτουν,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μπορεί </a:t>
            </a:r>
            <a:r>
              <a:rPr lang="el-GR" sz="2400" dirty="0"/>
              <a:t>να διασκεδάζει χρησιμοποιώντας απλά πράγματα και πολλή φαντασία,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μοιάζει </a:t>
            </a:r>
            <a:r>
              <a:rPr lang="el-GR" sz="2400" dirty="0"/>
              <a:t>να αφαιρείται ή να ονειροπολεί, ενώ στην πραγματικότητα σκέφτεται,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θέτει </a:t>
            </a:r>
            <a:r>
              <a:rPr lang="el-GR" sz="2400" dirty="0"/>
              <a:t>ερωτήσεις πέρα από το απλό «γιατί» ή «πώς»,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πειραματίζεται </a:t>
            </a:r>
            <a:r>
              <a:rPr lang="el-GR" sz="2400" dirty="0"/>
              <a:t>με οικεία αντικείμενα για να διαπιστώσει αν μπορεί να χρησιμοποιηθούν και για άλλους σκοπούς εκτός από τους γνωστούς,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κοιτάζει </a:t>
            </a:r>
            <a:r>
              <a:rPr lang="el-GR" sz="2400" dirty="0"/>
              <a:t>έξω από το παράθυρο στη διάρκεια του μαθήματος, αλλά συνάμα παρακολουθεί τι γίνεται μέσα στην τάξη,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του </a:t>
            </a:r>
            <a:r>
              <a:rPr lang="el-GR" sz="2400" dirty="0"/>
              <a:t>αρέσει να επινοεί παιχνίδια στο προαύλιο του σχολείου. </a:t>
            </a:r>
          </a:p>
        </p:txBody>
      </p:sp>
    </p:spTree>
    <p:extLst>
      <p:ext uri="{BB962C8B-B14F-4D97-AF65-F5344CB8AC3E}">
        <p14:creationId xmlns:p14="http://schemas.microsoft.com/office/powerpoint/2010/main" val="19802315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r>
              <a:rPr lang="el-GR" sz="2400" b="1" dirty="0"/>
              <a:t>. Αξιολόγηση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 smtClean="0"/>
              <a:t>Επιδίωξη </a:t>
            </a:r>
            <a:r>
              <a:rPr lang="el-GR" sz="2400" dirty="0"/>
              <a:t>της πρότασης αυτής </a:t>
            </a:r>
            <a:r>
              <a:rPr lang="el-GR" sz="2400" dirty="0" smtClean="0"/>
              <a:t>είναι να </a:t>
            </a:r>
            <a:r>
              <a:rPr lang="el-GR" sz="2400" dirty="0"/>
              <a:t>αλλάξει το </a:t>
            </a:r>
            <a:r>
              <a:rPr lang="el-GR" sz="2400" b="1" dirty="0"/>
              <a:t>κλίμα</a:t>
            </a:r>
            <a:r>
              <a:rPr lang="el-GR" sz="2400" dirty="0"/>
              <a:t> της </a:t>
            </a:r>
            <a:r>
              <a:rPr lang="el-GR" sz="2400" dirty="0" smtClean="0"/>
              <a:t>τάξης </a:t>
            </a:r>
            <a:r>
              <a:rPr lang="el-GR" sz="2400" dirty="0"/>
              <a:t>επαναπροσδιορίζοντας: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1" dirty="0" smtClean="0"/>
              <a:t>τις </a:t>
            </a:r>
            <a:r>
              <a:rPr lang="el-GR" sz="2400" b="1" i="1" dirty="0"/>
              <a:t>μεθόδους</a:t>
            </a:r>
            <a:r>
              <a:rPr lang="el-GR" sz="2400" dirty="0"/>
              <a:t>: το «πώς» της πρόσκτησης γνώσης και της διδακτικής μεθοδολογίας που υπηρετείται από- και υπηρετεί τη δράση αυτή,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1" dirty="0" smtClean="0"/>
              <a:t>τις </a:t>
            </a:r>
            <a:r>
              <a:rPr lang="el-GR" sz="2400" b="1" i="1" dirty="0"/>
              <a:t>ταυτότητες</a:t>
            </a:r>
            <a:r>
              <a:rPr lang="el-GR" sz="2400" dirty="0"/>
              <a:t>: να μεταβάλει το ρόλο του μαθητή / της </a:t>
            </a:r>
            <a:r>
              <a:rPr lang="el-GR" sz="2400" dirty="0" smtClean="0"/>
              <a:t>μαθήτριας, </a:t>
            </a:r>
            <a:r>
              <a:rPr lang="el-GR" sz="2400" dirty="0"/>
              <a:t>ως φορέα δυνάμει αυτονομούμενης ερευνητικής δραστηριότητας, αλλά και του/της εκπαιδευτικού καθιστώντας τον υποστηρικτή και εμψυχωτή σε αυτή τη διαδικασία,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i="1" dirty="0" smtClean="0"/>
              <a:t>τους </a:t>
            </a:r>
            <a:r>
              <a:rPr lang="el-GR" sz="2400" b="1" i="1" dirty="0"/>
              <a:t>όρους πραγμάτωσης της διδακτικής διαδικασίας</a:t>
            </a:r>
            <a:r>
              <a:rPr lang="el-GR" sz="2400" dirty="0"/>
              <a:t>: στον βαθμό που κινεί διαδικασίες αυτονόμησης ως προς το ποιος καθορίζει τι θα διαμειφθεί στην τάξη, ποιος επιλέγει, αξιολογεί και αξιώνει κάτι ως σημαντικό. </a:t>
            </a:r>
          </a:p>
        </p:txBody>
      </p:sp>
    </p:spTree>
    <p:extLst>
      <p:ext uri="{BB962C8B-B14F-4D97-AF65-F5344CB8AC3E}">
        <p14:creationId xmlns:p14="http://schemas.microsoft.com/office/powerpoint/2010/main" val="1567551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r>
              <a:rPr lang="el-GR" sz="2400" b="1" dirty="0"/>
              <a:t>. Αξιολόγηση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/>
              <a:t>Η αξιολόγηση, ως μέρος της διδακτικής μεθοδολογίας που υπηρετείται από- και υπηρετεί τη δράση αυτή: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εμπεριέχει </a:t>
            </a:r>
            <a:r>
              <a:rPr lang="el-GR" sz="2400" dirty="0"/>
              <a:t>και </a:t>
            </a:r>
            <a:r>
              <a:rPr lang="el-GR" sz="2400" dirty="0" smtClean="0"/>
              <a:t>ενισχύει </a:t>
            </a:r>
            <a:r>
              <a:rPr lang="el-GR" sz="2400" dirty="0"/>
              <a:t>τη </a:t>
            </a:r>
            <a:r>
              <a:rPr lang="el-GR" sz="2400" b="1" dirty="0"/>
              <a:t>διαμορφωτική</a:t>
            </a:r>
            <a:r>
              <a:rPr lang="el-GR" sz="2400" dirty="0"/>
              <a:t> χροιά της, παρέχοντας κατευθύνσεις και ανατροφοδότηση μάλλον παρά αξιολογικές κρίσεις,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αποστασιοποιείται </a:t>
            </a:r>
            <a:r>
              <a:rPr lang="el-GR" sz="2400" dirty="0"/>
              <a:t>από </a:t>
            </a:r>
            <a:r>
              <a:rPr lang="el-GR" sz="2400" dirty="0" err="1"/>
              <a:t>τιμωρητικές</a:t>
            </a:r>
            <a:r>
              <a:rPr lang="el-GR" sz="2400" dirty="0"/>
              <a:t> προθέσεις, επιτείνοντας τον παιδαγωγικό-παιδευτικό χαρακτήρα της ως </a:t>
            </a:r>
            <a:r>
              <a:rPr lang="el-GR" sz="2400" b="1" dirty="0" err="1"/>
              <a:t>ανατροφοδοτικής</a:t>
            </a:r>
            <a:r>
              <a:rPr lang="el-GR" sz="2400" dirty="0"/>
              <a:t> εκπαιδευτικής παραμέτρου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παρέχοντας </a:t>
            </a:r>
            <a:r>
              <a:rPr lang="el-GR" sz="2400" dirty="0"/>
              <a:t>ασφαλές πλαίσιο για την ανάπτυξη της πρωτοβουλίας και της δημιουργικότητας, </a:t>
            </a:r>
          </a:p>
          <a:p>
            <a:pPr marL="712788" indent="-342900">
              <a:buFont typeface="Wingdings" panose="05000000000000000000" pitchFamily="2" charset="2"/>
              <a:buChar char="ü"/>
            </a:pPr>
            <a:r>
              <a:rPr lang="el-GR" sz="2400" dirty="0" smtClean="0"/>
              <a:t>φροντίζοντας </a:t>
            </a:r>
            <a:r>
              <a:rPr lang="el-GR" sz="2400" dirty="0"/>
              <a:t>συγχρόνως να ενδυναμώσει και την καλώς νοούμενη φιλοδοξία και άμιλλα,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καθίσταται εργαλείο </a:t>
            </a:r>
            <a:r>
              <a:rPr lang="el-GR" sz="2400" b="1" dirty="0"/>
              <a:t>αποτίμησης</a:t>
            </a:r>
            <a:r>
              <a:rPr lang="el-GR" sz="2400" dirty="0"/>
              <a:t> της ίδιας της εκπαιδευτικής διαδικασίας,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καλείται </a:t>
            </a:r>
            <a:r>
              <a:rPr lang="el-GR" sz="2400" dirty="0"/>
              <a:t>να υπηρετεί και ευρύτερους </a:t>
            </a:r>
            <a:r>
              <a:rPr lang="el-GR" sz="2400" b="1" dirty="0"/>
              <a:t>σκοπούς</a:t>
            </a:r>
            <a:r>
              <a:rPr lang="el-GR" sz="2400" dirty="0"/>
              <a:t> της </a:t>
            </a:r>
            <a:r>
              <a:rPr lang="el-GR" sz="2400" dirty="0" smtClean="0"/>
              <a:t>εκπαίδευσης. </a:t>
            </a:r>
          </a:p>
          <a:p>
            <a:endParaRPr lang="el-GR" dirty="0" smtClean="0"/>
          </a:p>
          <a:p>
            <a:r>
              <a:rPr lang="el-GR" sz="2400" i="1" dirty="0"/>
              <a:t>Απαιτείται η απόδοση εντέλει και ενός </a:t>
            </a:r>
            <a:r>
              <a:rPr lang="el-GR" sz="2400" i="1" dirty="0" smtClean="0"/>
              <a:t>βαθμού. </a:t>
            </a:r>
            <a:endParaRPr lang="el-GR" sz="2400" i="1" dirty="0"/>
          </a:p>
        </p:txBody>
      </p:sp>
    </p:spTree>
    <p:extLst>
      <p:ext uri="{BB962C8B-B14F-4D97-AF65-F5344CB8AC3E}">
        <p14:creationId xmlns:p14="http://schemas.microsoft.com/office/powerpoint/2010/main" val="890911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r>
              <a:rPr lang="el-GR" sz="2400" b="1" dirty="0"/>
              <a:t>. Αξιολόγηση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 smtClean="0"/>
              <a:t>Η </a:t>
            </a:r>
            <a:r>
              <a:rPr lang="el-GR" sz="2400" dirty="0"/>
              <a:t>Κλίμακα Διαβαθμισμένων </a:t>
            </a:r>
            <a:r>
              <a:rPr lang="el-GR" sz="2400" dirty="0" smtClean="0"/>
              <a:t>Κριτηρίων</a:t>
            </a:r>
          </a:p>
          <a:p>
            <a:endParaRPr lang="el-GR" sz="2400" dirty="0" smtClean="0"/>
          </a:p>
          <a:p>
            <a:r>
              <a:rPr lang="el-GR" sz="2400" dirty="0" smtClean="0"/>
              <a:t>Χορηγείται </a:t>
            </a:r>
            <a:r>
              <a:rPr lang="el-GR" sz="2400" b="1" dirty="0"/>
              <a:t>πριν</a:t>
            </a:r>
            <a:r>
              <a:rPr lang="el-GR" sz="2400" dirty="0"/>
              <a:t> από την έναρξη των </a:t>
            </a:r>
            <a:r>
              <a:rPr lang="el-GR" sz="2400" dirty="0" smtClean="0"/>
              <a:t>Εργασιών και </a:t>
            </a:r>
            <a:r>
              <a:rPr lang="el-GR" sz="2400" dirty="0"/>
              <a:t>λαμβάνεται πρόνοια ώστε: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Ο </a:t>
            </a:r>
            <a:r>
              <a:rPr lang="el-GR" sz="2400" dirty="0"/>
              <a:t>μαθητής / η μαθήτρια να είναι πλήρως </a:t>
            </a:r>
            <a:r>
              <a:rPr lang="el-GR" sz="2400" b="1" dirty="0"/>
              <a:t>ενήμεροι</a:t>
            </a:r>
            <a:r>
              <a:rPr lang="el-GR" sz="2400" dirty="0"/>
              <a:t> για το τι </a:t>
            </a:r>
            <a:r>
              <a:rPr lang="el-GR" sz="2400" dirty="0" smtClean="0"/>
              <a:t>ζητείται. 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</a:t>
            </a:r>
            <a:r>
              <a:rPr lang="el-GR" sz="2400" dirty="0"/>
              <a:t>περιγραφή των κριτηρίων να επισημαίνεται εμφατικά από τον αξιολογικό χαρακτήρα </a:t>
            </a:r>
            <a:r>
              <a:rPr lang="el-GR" sz="2400" dirty="0" smtClean="0"/>
              <a:t>τους</a:t>
            </a:r>
            <a:r>
              <a:rPr lang="el-GR" sz="2400" dirty="0"/>
              <a:t>.</a:t>
            </a:r>
            <a:r>
              <a:rPr lang="el-GR" sz="2400" dirty="0" smtClean="0"/>
              <a:t> 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</a:t>
            </a:r>
            <a:r>
              <a:rPr lang="el-GR" sz="2400" dirty="0"/>
              <a:t>Κλίμακα να διαβάζεται ως </a:t>
            </a:r>
            <a:r>
              <a:rPr lang="el-GR" sz="2400" b="1" dirty="0" smtClean="0"/>
              <a:t>σύνολο οδηγιών </a:t>
            </a:r>
            <a:r>
              <a:rPr lang="el-GR" sz="2400" dirty="0" smtClean="0"/>
              <a:t>για </a:t>
            </a:r>
            <a:r>
              <a:rPr lang="el-GR" sz="2400" dirty="0"/>
              <a:t>τη σύνταξη των αντίστοιχων εργασιών. 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723093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r>
              <a:rPr lang="el-GR" sz="2400" b="1" dirty="0"/>
              <a:t>. Αξιολόγηση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 smtClean="0"/>
              <a:t>Η </a:t>
            </a:r>
            <a:r>
              <a:rPr lang="el-GR" sz="2400" dirty="0"/>
              <a:t>Κλίμακα Διαβαθμισμένων </a:t>
            </a:r>
            <a:r>
              <a:rPr lang="el-GR" sz="2400" dirty="0" smtClean="0"/>
              <a:t>Κριτηρίων</a:t>
            </a:r>
          </a:p>
          <a:p>
            <a:r>
              <a:rPr lang="el-GR" sz="2400" dirty="0"/>
              <a:t>Σε ό,τι αφορά τον/τη διδάσκοντα/-</a:t>
            </a:r>
            <a:r>
              <a:rPr lang="el-GR" sz="2400" dirty="0" err="1"/>
              <a:t>ουσα</a:t>
            </a:r>
            <a:r>
              <a:rPr lang="el-GR" sz="24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Ενώ </a:t>
            </a:r>
            <a:r>
              <a:rPr lang="el-GR" sz="2400" dirty="0"/>
              <a:t>τα κριτήρια είναι συνήθως ομαδοποιημένα, παρ’ όλα αυτά παρουσιάζονται με μια εκλέπτυνση των ομάδων κριτηρίων, ώστε να διευκολύνεται η –μερική ή συνολική– </a:t>
            </a:r>
            <a:r>
              <a:rPr lang="el-GR" sz="2400" b="1" dirty="0"/>
              <a:t>αναδιαμόρφωση</a:t>
            </a:r>
            <a:r>
              <a:rPr lang="el-GR" sz="2400" dirty="0"/>
              <a:t> του κριτηρίου κατά τους παιδευτικούς-διδακτικούς στόχους, το ειδικό αντικείμενο, τα διαμειφθέντα στην τάξη ή ό,τι άλλο θεωρήσει σημαντικό ο/η </a:t>
            </a:r>
            <a:r>
              <a:rPr lang="el-GR" sz="2400" dirty="0" smtClean="0"/>
              <a:t>εκπαιδευτικός. 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Επειδή </a:t>
            </a:r>
            <a:r>
              <a:rPr lang="el-GR" sz="2400" dirty="0"/>
              <a:t>η όλη διαδικασία εκπόνησης εργασιών αποτελεί ένα πλαίσιο μάθησης, </a:t>
            </a:r>
            <a:r>
              <a:rPr lang="el-GR" sz="2400" dirty="0" smtClean="0"/>
              <a:t>γι</a:t>
            </a:r>
            <a:r>
              <a:rPr lang="el-GR" sz="2400" dirty="0"/>
              <a:t>’ αυτό ακριβώς επιχειρείται να ισορροπήσει η </a:t>
            </a:r>
            <a:r>
              <a:rPr lang="el-GR" sz="2400" b="1" dirty="0"/>
              <a:t>ποιοτική</a:t>
            </a:r>
            <a:r>
              <a:rPr lang="el-GR" sz="2400" dirty="0"/>
              <a:t> διάσταση της χρήσης Κλιμάκων με την απόδοση </a:t>
            </a:r>
            <a:r>
              <a:rPr lang="el-GR" sz="2400" b="1" dirty="0"/>
              <a:t>ποσοτικής/τυπικής</a:t>
            </a:r>
            <a:r>
              <a:rPr lang="el-GR" sz="2400" dirty="0"/>
              <a:t> αξιολόγησης μέσω βαθμών – όπως απαιτείται για την ώρα – με τη </a:t>
            </a:r>
            <a:r>
              <a:rPr lang="el-GR" sz="2400" dirty="0" smtClean="0"/>
              <a:t>συσχέτιση </a:t>
            </a:r>
            <a:r>
              <a:rPr lang="el-GR" sz="2400" dirty="0"/>
              <a:t>των </a:t>
            </a:r>
            <a:r>
              <a:rPr lang="el-GR" sz="2400" b="1" dirty="0"/>
              <a:t>επιτευγμάτων</a:t>
            </a:r>
            <a:r>
              <a:rPr lang="el-GR" sz="2400" dirty="0"/>
              <a:t> με τα </a:t>
            </a:r>
            <a:r>
              <a:rPr lang="el-GR" sz="2400" b="1" dirty="0"/>
              <a:t>κριτήρια</a:t>
            </a:r>
            <a:r>
              <a:rPr lang="el-GR" sz="2400" dirty="0"/>
              <a:t> και με τα αντίστοιχα διαστήματα βαθμολόγησης (αριστερή στήλη των αντίστοιχων Κλιμάκων). 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92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r>
              <a:rPr lang="el-GR" sz="2400" b="1" dirty="0"/>
              <a:t>. Αξιολόγηση της Δημιουργικής Εργασίας </a:t>
            </a:r>
          </a:p>
          <a:p>
            <a:endParaRPr lang="el-GR" sz="2400" dirty="0" smtClean="0"/>
          </a:p>
          <a:p>
            <a:r>
              <a:rPr lang="el-GR" sz="2400" dirty="0" smtClean="0"/>
              <a:t>Η </a:t>
            </a:r>
            <a:r>
              <a:rPr lang="el-GR" sz="2400" dirty="0"/>
              <a:t>Κλίμακα Διαβαθμισμένων </a:t>
            </a:r>
            <a:r>
              <a:rPr lang="el-GR" sz="2400" dirty="0" smtClean="0"/>
              <a:t>Κριτηρίων</a:t>
            </a:r>
          </a:p>
          <a:p>
            <a:r>
              <a:rPr lang="el-GR" sz="2400" dirty="0"/>
              <a:t>Για το περιεχόμενο των κριτηρίων: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Το </a:t>
            </a:r>
            <a:r>
              <a:rPr lang="el-GR" sz="2400" b="1" dirty="0"/>
              <a:t>πλαίσιο </a:t>
            </a:r>
            <a:r>
              <a:rPr lang="el-GR" sz="2400" b="1" dirty="0" smtClean="0"/>
              <a:t>διασύνδεσης</a:t>
            </a:r>
            <a:r>
              <a:rPr lang="el-GR" sz="2400" dirty="0" smtClean="0"/>
              <a:t> </a:t>
            </a:r>
            <a:r>
              <a:rPr lang="el-GR" sz="2400" dirty="0"/>
              <a:t>/ </a:t>
            </a:r>
            <a:r>
              <a:rPr lang="el-GR" sz="2400" b="1" dirty="0"/>
              <a:t>διεύρυνσης</a:t>
            </a:r>
            <a:r>
              <a:rPr lang="el-GR" sz="2400" dirty="0"/>
              <a:t> της αποκτώμενης γνώσης μέσω των εγχειριδίων και του προγράμματος σπουδών με την τρέχουσα ή/και τη «γενικώς» αποδεκτή γνώση φιλοδοξεί να είναι ένα από τα κρίσιμα καινοτόμα στοιχεία που δεν έχουν μελετηθεί με σε βάθος έως τώρα, αν και έτσι μόνο μπορεί να αποδίδεται η πρέπουσα αξία στην παιδεία, η οποία ορίζεται και με κοινωνικούς όρους.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Ένα </a:t>
            </a:r>
            <a:r>
              <a:rPr lang="el-GR" sz="2400" dirty="0"/>
              <a:t>από τα ζητούμενα της εκπαίδευσης στη βαθμίδα του Λυκείου </a:t>
            </a:r>
            <a:r>
              <a:rPr lang="el-GR" sz="2400" dirty="0" smtClean="0"/>
              <a:t>είναι </a:t>
            </a:r>
            <a:r>
              <a:rPr lang="el-GR" sz="2400" dirty="0"/>
              <a:t>η διαμόρφωση πολιτών που συνειδητά παράγουν, χρησιμοποιούν, αποτιμούν και απαιτούν γνώση. Ένα σημαντικό μέρος και η κρισιμότερη παράμετρος για την πλήρη ένταξη των μαθητών/-τριών μας σε αυτήν την Κοινότητα </a:t>
            </a:r>
            <a:r>
              <a:rPr lang="el-GR" sz="2400" dirty="0" smtClean="0"/>
              <a:t>Μάθησης </a:t>
            </a:r>
            <a:r>
              <a:rPr lang="el-GR" sz="2400" dirty="0"/>
              <a:t>είναι η προώθηση της </a:t>
            </a:r>
            <a:r>
              <a:rPr lang="el-GR" sz="2400" b="1" dirty="0"/>
              <a:t>αυτενέργειας</a:t>
            </a:r>
            <a:r>
              <a:rPr lang="el-GR" sz="2400" dirty="0"/>
              <a:t> και της </a:t>
            </a:r>
            <a:r>
              <a:rPr lang="el-GR" sz="2400" b="1" dirty="0"/>
              <a:t>δημιουργικότητας</a:t>
            </a:r>
            <a:r>
              <a:rPr lang="el-GR" sz="2400" dirty="0"/>
              <a:t> στο </a:t>
            </a:r>
            <a:r>
              <a:rPr lang="el-GR" sz="2400" b="1" dirty="0"/>
              <a:t>ασφαλές μαθησιακό - διδακτικό πλαίσιο της τάξης</a:t>
            </a:r>
            <a:r>
              <a:rPr lang="el-GR" sz="2400" dirty="0"/>
              <a:t>, όπου η αποτίμηση και χρήση δεν πρέπει θεωρείται ότι έχουν </a:t>
            </a:r>
            <a:r>
              <a:rPr lang="el-GR" sz="2400" b="1" dirty="0"/>
              <a:t>οριστικές συνέπειες</a:t>
            </a:r>
            <a:r>
              <a:rPr lang="el-GR" sz="2400" dirty="0"/>
              <a:t>, αλλά αντίθετα ότι φέρουν </a:t>
            </a:r>
            <a:r>
              <a:rPr lang="el-GR" sz="2400" b="1" dirty="0"/>
              <a:t>παιδευτική αξία</a:t>
            </a:r>
            <a:r>
              <a:rPr lang="el-GR" sz="2400" dirty="0"/>
              <a:t>.</a:t>
            </a: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25131071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ΑΞΙΟΛΟΓΗΣΗ ΔΕ για ΟΜΑΔΙΚΗ ΕΡΓΑΣΙΑ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3086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81136"/>
              </p:ext>
            </p:extLst>
          </p:nvPr>
        </p:nvGraphicFramePr>
        <p:xfrm>
          <a:off x="545331" y="20575"/>
          <a:ext cx="11101338" cy="6837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238"/>
                <a:gridCol w="3052658"/>
                <a:gridCol w="1594608"/>
                <a:gridCol w="1448594"/>
                <a:gridCol w="1593559"/>
                <a:gridCol w="1835166"/>
                <a:gridCol w="1155515"/>
              </a:tblGrid>
              <a:tr h="323627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ΣΥΝΕΡΓΑΤΙΚΟΤΗΤΑ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0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1.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Πώς συνεργάστηκαν; 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ΛΙΓΟ: Δεν καταφέρανε να συζητήσουν τις απόψεις τους </a:t>
                      </a:r>
                      <a:r>
                        <a:rPr lang="el-GR" sz="1400" u="sng" dirty="0">
                          <a:effectLst/>
                        </a:rPr>
                        <a:t>επίσης </a:t>
                      </a:r>
                      <a:r>
                        <a:rPr lang="el-GR" sz="1400" dirty="0">
                          <a:effectLst/>
                        </a:rPr>
                        <a:t>κατέγραψαν μία άποψη κατά πλειοψηφία.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ΜΕΤΡΙΑ: Δεν κατάφεραν να συνθέσουν απόψεις, αν και συζήτησαν γι αυτές </a:t>
                      </a:r>
                      <a:r>
                        <a:rPr lang="el-GR" sz="1400" u="sng">
                          <a:effectLst/>
                        </a:rPr>
                        <a:t>επίσης</a:t>
                      </a:r>
                      <a:r>
                        <a:rPr lang="el-GR" sz="1400">
                          <a:effectLst/>
                        </a:rPr>
                        <a:t> συμφώνησαν να εκθέσουν όλες τις απόψεις.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ΚΑΛΑ: Συζητήθηκαν οι απόψεις όλων, με καλά επιχειρήματα, αλλά δεν συμφώνησαν σε μία, οπότε κατέγραψαν την πλειοψηφείσα.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ΠΟΛΥ ΚΑΛΑ: Συζήτησαν όλες τις απόψεις και συνέθεσαν μερικές από αυτές ή όλες, ώστε να εκφέρουν κοινή άποψη.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ΑΛΛΟ: (τι;)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</a:tr>
              <a:tr h="3904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2.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Ποιοι συνεισέφεραν;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ΕΝΑΣ: Οι πιο πολλοί δεν έφεραν υλικό, ούτε εξέφρασαν άποψη. Ε</a:t>
                      </a:r>
                      <a:r>
                        <a:rPr lang="el-GR" sz="1400" u="sng">
                          <a:effectLst/>
                        </a:rPr>
                        <a:t>πίσης</a:t>
                      </a:r>
                      <a:r>
                        <a:rPr lang="el-GR" sz="1400">
                          <a:effectLst/>
                        </a:rPr>
                        <a:t> δεν εργάστηκαν όλοι με ζήλο και οι υπόλοιποι κάλυψαν τα κενά που δημιουργήθηκα.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ΛΙΓΟΙ: Οι απόψεις που συζητήθηκαν εκφράστηκαν μόνον από ορισμένους, οι οποίοι και αποφάσισαν τελικά τι θα καταγραφεί.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ΟΧΙ ΟΛΟΙ: Κάποιοι εξέφρασαν τις απόψεις τους, αλλά τελικά έγινε διάλογος για αυτές και συναποφάσισαν </a:t>
                      </a:r>
                      <a:r>
                        <a:rPr lang="el-GR" sz="1400" u="sng">
                          <a:effectLst/>
                        </a:rPr>
                        <a:t>επίσης</a:t>
                      </a:r>
                      <a:r>
                        <a:rPr lang="el-GR" sz="1400">
                          <a:effectLst/>
                        </a:rPr>
                        <a:t> όλοι εξέφρασαν άποψη, αλλά τελικά υπερίσχυσε η καλύτερα τεκμηριωμένη.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ΟΛΟΙ: Όλοι είχαν να πουν κάτι για ό,τι ανέλαβαν, οπότε χρειάστηκε να συνθέσουν σε μια εργασία πολλές απόψεις.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ΑΛΛΟ: (τι;)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375" marR="1133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3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14906"/>
              </p:ext>
            </p:extLst>
          </p:nvPr>
        </p:nvGraphicFramePr>
        <p:xfrm>
          <a:off x="339551" y="0"/>
          <a:ext cx="11512898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855"/>
                <a:gridCol w="3165828"/>
                <a:gridCol w="1653725"/>
                <a:gridCol w="1502298"/>
                <a:gridCol w="1652637"/>
                <a:gridCol w="1903202"/>
                <a:gridCol w="1198353"/>
              </a:tblGrid>
              <a:tr h="36766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100" dirty="0">
                          <a:effectLst/>
                        </a:rPr>
                        <a:t>ΣΥΝΕΠΕΙΑ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867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3.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Συνέβαλαν όλοι στον εμπλουτισμό της ομαδικής εργασίας;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ΛΙΓΟ: Κανένας δεν έφερε υλικό επιπλέον όσων τους δόθηκε </a:t>
                      </a:r>
                      <a:r>
                        <a:rPr lang="el-GR" sz="1500" u="sng">
                          <a:effectLst/>
                        </a:rPr>
                        <a:t>επίσης</a:t>
                      </a:r>
                      <a:r>
                        <a:rPr lang="el-GR" sz="1500">
                          <a:effectLst/>
                        </a:rPr>
                        <a:t> επεξεργάστηκαν όλοι το υλικό που τους δόθηκε εξ’ αρχής.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ΜΕΤΡΙΑ: Κάποιοι έφεραν νέο υλικό και κάποιοι όχι </a:t>
                      </a:r>
                      <a:r>
                        <a:rPr lang="el-GR" sz="1500" u="sng">
                          <a:effectLst/>
                        </a:rPr>
                        <a:t>επίσης</a:t>
                      </a:r>
                      <a:r>
                        <a:rPr lang="el-GR" sz="1500">
                          <a:effectLst/>
                        </a:rPr>
                        <a:t> δεν έφεραν όλοι νέο υλικό, αλλά δούλεψαν όλοι μαζί για να είναι πλήρης η εργασία τους.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ΚΑΛΑ: Όλοι έφεραν υλικό επιπλέον όσου είχαν λάβει, αλλά δεν αξιολογήθηκε όλο το υλικό ως σημαντικό </a:t>
                      </a:r>
                      <a:r>
                        <a:rPr lang="el-GR" sz="1500" u="sng">
                          <a:effectLst/>
                        </a:rPr>
                        <a:t>επίσης</a:t>
                      </a:r>
                      <a:r>
                        <a:rPr lang="el-GR" sz="1500">
                          <a:effectLst/>
                        </a:rPr>
                        <a:t> μοίρασαν το προς μελέτη υλικό αλλά κάποια στοιχεία δεν αξιολογήθηκαν θετικά και διερευνήσανε ξανά την πιθανή βιβλιογραφία.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 dirty="0">
                          <a:effectLst/>
                        </a:rPr>
                        <a:t>ΠΟΛΥ ΚΑΛΑ: Όλοι έφεραν νέο υλικό, για ό,τι είχαν αναλάβει και το συνέθεσαν στο τελικό παραδοτέο.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ΑΛΛΟ: (τι;)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</a:tr>
              <a:tr h="162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4.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Συνέπεια ως προς τις υποχρεώσεις τους στη συνεισφορά υλικών; 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ΛΙΓΟ: Κανένας δεν έφερε ή ελάχιστοι έφεραν τα υλικά που συμφωνήθηκαν.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ΜΕΤΡΙΑ: Κάποιοι έφεραν τα υλικά που συμφωνήθηκαν αλλά όχι όλοι.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ΚΑΛΑ: Κάποιοι δεν έφεραν υλικά  αλλά καλύφθηκαν από κάποιους άλλους που έφεραν.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ΠΟΛΥ ΚΑΛΑ: Όλοι έφεραν τα υλικά που συμφωνήθηκαν.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 dirty="0">
                          <a:effectLst/>
                        </a:rPr>
                        <a:t>ΑΛΛΟ: (τι:)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78" marR="1175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2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Υλοποίηση των Δ.Ε. </a:t>
            </a:r>
            <a:r>
              <a:rPr lang="el-GR" sz="2400" dirty="0"/>
              <a:t>εντός του σχολείου και εντός του </a:t>
            </a:r>
            <a:r>
              <a:rPr lang="el-GR" sz="2400" dirty="0" smtClean="0"/>
              <a:t>σχολικού χρόνου. 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Οι μαθητές/</a:t>
            </a:r>
            <a:r>
              <a:rPr lang="el-GR" sz="2400" dirty="0" err="1" smtClean="0"/>
              <a:t>τριες</a:t>
            </a:r>
            <a:r>
              <a:rPr lang="el-GR" sz="2400" dirty="0" smtClean="0"/>
              <a:t> </a:t>
            </a:r>
            <a:r>
              <a:rPr lang="el-GR" sz="2400" dirty="0"/>
              <a:t>απαλλάσσονται από επιπλέον φόρτο εργασίας στο </a:t>
            </a:r>
            <a:r>
              <a:rPr lang="el-GR" sz="2400" dirty="0" smtClean="0"/>
              <a:t>σπίτι.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Οι </a:t>
            </a:r>
            <a:r>
              <a:rPr lang="el-GR" sz="2400" dirty="0"/>
              <a:t>εκπαιδευτικοί δεν επιβαρύνονται πέραν του διδακτικού τους ωραρίου με συναντήσεις καθοδήγησης και υποστήριξης των μαθητών/τριών τους</a:t>
            </a:r>
            <a:r>
              <a:rPr lang="el-GR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Με αυτή </a:t>
            </a:r>
            <a:r>
              <a:rPr lang="el-GR" sz="2400" dirty="0"/>
              <a:t>τη διαδικασία μπορεί οι εκπαιδευτικοί να είναι βέβαιοι/</a:t>
            </a:r>
            <a:r>
              <a:rPr lang="el-GR" sz="2400" dirty="0" err="1"/>
              <a:t>ες</a:t>
            </a:r>
            <a:r>
              <a:rPr lang="el-GR" sz="2400" dirty="0"/>
              <a:t> ότι η εργασία έχει παραχθεί πραγματικά από τους/τις μαθητές/</a:t>
            </a:r>
            <a:r>
              <a:rPr lang="el-GR" sz="2400" dirty="0" err="1"/>
              <a:t>τριες</a:t>
            </a:r>
            <a:r>
              <a:rPr lang="el-GR" sz="2400" dirty="0"/>
              <a:t> και όχι από τους γονιούς ή από κάποιο άλλο τρίτο πρόσωπο, γιατί ακριβώς παράγεται μέσα στη σχολική τάξη.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Αυτή </a:t>
            </a:r>
            <a:r>
              <a:rPr lang="el-GR" sz="2400" dirty="0"/>
              <a:t>η διαδικασία προσφέρει μια δημιουργική παρένθεση στη ρουτίνα του σχολείου, όπου εκπαιδευτικοί και μαθητές/</a:t>
            </a:r>
            <a:r>
              <a:rPr lang="el-GR" sz="2400" dirty="0" err="1"/>
              <a:t>τριες</a:t>
            </a:r>
            <a:r>
              <a:rPr lang="el-GR" sz="2400" dirty="0"/>
              <a:t> εργάζονται σε άλλη ατμόσφαιρα, με συνεργατικό πνεύμα.</a:t>
            </a:r>
          </a:p>
        </p:txBody>
      </p:sp>
    </p:spTree>
    <p:extLst>
      <p:ext uri="{BB962C8B-B14F-4D97-AF65-F5344CB8AC3E}">
        <p14:creationId xmlns:p14="http://schemas.microsoft.com/office/powerpoint/2010/main" val="3966474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534284"/>
              </p:ext>
            </p:extLst>
          </p:nvPr>
        </p:nvGraphicFramePr>
        <p:xfrm>
          <a:off x="340310" y="0"/>
          <a:ext cx="11511380" cy="3334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797"/>
                <a:gridCol w="3165411"/>
                <a:gridCol w="1653507"/>
                <a:gridCol w="1502100"/>
                <a:gridCol w="1652419"/>
                <a:gridCol w="1902951"/>
                <a:gridCol w="1198195"/>
              </a:tblGrid>
              <a:tr h="360527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100" dirty="0">
                          <a:effectLst/>
                        </a:rPr>
                        <a:t>ΔΟΜΗ 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974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5.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Συστατικά στοιχεία της καταγραφής της έρευνας 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ΛΙΓΟ: Κάποια απαιτούμενα στοιχεία λείπουν.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ΜΕΤΡΙΑ: Κάποια απαιτούμενα στοιχεία λείπουν αλλά υπάρχουν κάποια πρόσθετα στοιχεία (π.χ. κάποιες σκέψεις).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 dirty="0">
                          <a:effectLst/>
                        </a:rPr>
                        <a:t>ΚΑΛΑ: Όλα τα απαιτούμενα στοιχεία υπάρχουν </a:t>
                      </a:r>
                      <a:r>
                        <a:rPr lang="el-GR" sz="1500" u="sng" dirty="0">
                          <a:effectLst/>
                        </a:rPr>
                        <a:t>ή</a:t>
                      </a:r>
                      <a:r>
                        <a:rPr lang="el-GR" sz="1500" dirty="0">
                          <a:effectLst/>
                        </a:rPr>
                        <a:t> ένα απαιτούμενο στοιχείο λείπει αλλά έχουν τεθεί πρόσθετα στοιχεία (π.χ. κάποιες σκέψεις).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ΠΟΛΥ ΚΑΛΑ: Όλα τα απαιτούμενα στοιχεία υπάρχουν και έχουν τεθεί πρόσθετα στοιχεία (π.χ. κάποιες σκέψεις).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 dirty="0">
                          <a:effectLst/>
                        </a:rPr>
                        <a:t>ΑΛΛΟ: (τι;) 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63" marR="1175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6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812630"/>
              </p:ext>
            </p:extLst>
          </p:nvPr>
        </p:nvGraphicFramePr>
        <p:xfrm>
          <a:off x="1119377" y="0"/>
          <a:ext cx="9953245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937"/>
                <a:gridCol w="2611691"/>
                <a:gridCol w="1429695"/>
                <a:gridCol w="1298781"/>
                <a:gridCol w="1428753"/>
                <a:gridCol w="1645376"/>
                <a:gridCol w="1036012"/>
              </a:tblGrid>
              <a:tr h="311727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700" dirty="0">
                          <a:effectLst/>
                        </a:rPr>
                        <a:t>ΠΕΡΙΕΧΟΜΕΝΟ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37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6.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Ερευνητικό ερώτημα/σκοπός/σύνδεσή του με το πλαίσιο 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ΛΙΓΟ: Ο σκοπός του ερωτήματος που πρέπει να απαντηθεί στο σχέδιο είναι λανθασμένος ή άσχετος.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ΜΕΤΡΙΑ: Ο σκοπός του ερωτήματος που πρέπει να απαντηθεί στο σχέδιο εν μέρει αναγνωρίζεται και δηλώνεται με κάπως ασαφή τρόπο. 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ΚΑΛΑ: Ο σκοπός του ερωτήματος που πρέπει να απαντηθεί στο σχέδιο αναγνωρίζεται αλλά η σύνδεσή του με το πλαίσιο είναι κάπως ασαφής.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ΠΟΛΥ ΚΑΛΑ: Ο σκοπός του ερωτήματος που πρέπει να απαντηθεί στο σχέδιο αναγνωρίζεται και δηλώνεται σαφώς η σύνδεσή του με το πλαίσιο.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ΑΛΛΟ: (τι:)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</a:tr>
              <a:tr h="210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7.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Βιβλιογραφικές αναφορές στο ερευνητικό ερώτημα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ΛΙΓΟ: Δεν αναφέρονται βιβλιογραφικές αναφορές σχετικές με το ερευνητικό ερώτημα, απλά αυτό περιγράφεται.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ΜΕΤΡΙΑ: Αναφέρονται λίγες αλλά όχι επαρκείς βιβλιογραφικές αναφορές σχετικές με το ερευνητικό ερώτημα.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ΚΑΛΑ: Αναφέρονται οι περισσότερες βιβλιογραφικές αναφορές που σχετίζονται με το ερευνητικό ερώτημα.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ΠΟΛΥ ΚΑΛΑ: Αναφέρονται όλες οι βιβλιογραφικές αναφορές που σχετίζονται με το ερευνητικό ερώτημα.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ΑΛΛΟ: (τι;) 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</a:tr>
              <a:tr h="210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8. 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Περιγραφή των ερευνητικών διαδικασιών που ακολουθήθηκαν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ΛΙΓΟ: Οι διαδικασίες δεν καταχωρίζουν με ακρίβεια τα βήματα.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ΜΕΤΡΙΑ: Οι διαδικασίες καταχωρίζονται αλλά δεν είναι σε λογική σειρά ή είναι δύσκολο να τις ακολουθήσει κανείς.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ΚΑΛΑ: Οι διαδικασίες καταχωρίζονται με λογική σειρά, αλλά τα βήματα δεν αποτελούν ολοκληρωμένες προτάσεις.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ΠΟΛΥ ΚΑΛΑ: Οι διαδικασίες καταχωρίζονται με σαφή βήματα. Κάθε βήμα αποτελεί μια ολοκληρωμένη πρόταση.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ΑΛΛΟ: (τι;)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650" marR="1016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765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77769"/>
              </p:ext>
            </p:extLst>
          </p:nvPr>
        </p:nvGraphicFramePr>
        <p:xfrm>
          <a:off x="785539" y="0"/>
          <a:ext cx="10620921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675"/>
                <a:gridCol w="2786885"/>
                <a:gridCol w="1525602"/>
                <a:gridCol w="1385905"/>
                <a:gridCol w="1524596"/>
                <a:gridCol w="1755749"/>
                <a:gridCol w="1105509"/>
              </a:tblGrid>
              <a:tr h="6231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9. 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Συμπεράσματα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ΛΙΓΟ: Δεν γράφτηκαν συμπεράσματα αλλά μια σύντομη ανακεφαλαίωση.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ΜΕΤΡΙΑ: Τα συμπεράσματα περιγράφουν σε κάποιο βαθμό τις πληροφορίες που αποκτώνται χωρίς να αναφέρονται ρητά στην απάντηση του ερευνητικού ερωτήματος .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ΚΑΛΑ: Τα συμπεράσματα περιγράφουν τις πληροφορίες που αποκτώνται </a:t>
                      </a:r>
                      <a:r>
                        <a:rPr lang="el-GR" sz="1400" u="sng" dirty="0">
                          <a:solidFill>
                            <a:schemeClr val="tx1"/>
                          </a:solidFill>
                          <a:effectLst/>
                        </a:rPr>
                        <a:t>ή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  Τα συμπεράσματα περιγράφουν σε κάποιο βαθμό τις πληροφορίες που αποκτώνται χωρίς να αναφέρονται ρητά στην απάντηση του ερευνητικού ερωτήματος, αλλά δηλώνεται η καινοτομία και πρωτοβουλία στη συγγραφή με προτάσεις/γενικεύσεις του συμπεράσματος.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ΠΟΛΥ ΚΑΛΑ: Τα συμπεράσματα περιγράφουν τις δεξιότητες που αποκτώνται και τις πληροφορίες που αποκτώνται </a:t>
                      </a:r>
                      <a:r>
                        <a:rPr lang="el-GR" sz="1400" u="sng" dirty="0">
                          <a:solidFill>
                            <a:schemeClr val="tx1"/>
                          </a:solidFill>
                          <a:effectLst/>
                        </a:rPr>
                        <a:t>ή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 Τα συμπεράσματα περιγράφουν τις πληροφορίες που αποκτήθηκαν και τις επεκτείνουν ως προς την εφαρμογή τους πέραν του ειδικού αντικειμένου/ερωτήματος.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ΑΛΛΟ: (τι;)</a:t>
                      </a: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>
                    <a:solidFill>
                      <a:srgbClr val="EAEFF7"/>
                    </a:solidFill>
                  </a:tcPr>
                </a:tc>
              </a:tr>
              <a:tr h="62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10.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Γενική εικόνα της παραδοτέας αναφοράς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Ορθή επιλογή </a:t>
                      </a:r>
                      <a:r>
                        <a:rPr lang="el-GR" sz="1400" dirty="0" err="1">
                          <a:effectLst/>
                        </a:rPr>
                        <a:t>κειμενικών</a:t>
                      </a:r>
                      <a:r>
                        <a:rPr lang="el-GR" sz="1400" dirty="0">
                          <a:effectLst/>
                        </a:rPr>
                        <a:t> μορφών, παράγραφοι, επιμέρους τίτλοι, ορθή χρήση όρων, εννοιών και συμβόλων.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468" marR="108468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720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ΑΞΙΟΛΟΓΗΣΗ ΔΕ για ΑΤΟΜΙΚΗ ΕΡΓΑΣΙΑ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3416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99580"/>
              </p:ext>
            </p:extLst>
          </p:nvPr>
        </p:nvGraphicFramePr>
        <p:xfrm>
          <a:off x="512197" y="-380"/>
          <a:ext cx="11167606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751"/>
                <a:gridCol w="3070879"/>
                <a:gridCol w="1562916"/>
                <a:gridCol w="1498453"/>
                <a:gridCol w="1603072"/>
                <a:gridCol w="1846122"/>
                <a:gridCol w="1162413"/>
              </a:tblGrid>
              <a:tr h="36766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100">
                          <a:effectLst/>
                        </a:rPr>
                        <a:t>ΣΥΝΕΠΕΙΑ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867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1.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Συμβολή στον εμπλουτισμό της εργασίας;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ΛΙΓΟ: Δεν έφερε υλικό επιπλέον όσων έδωσε ο/η διδάσκων/ουσα </a:t>
                      </a:r>
                      <a:r>
                        <a:rPr lang="el-GR" sz="1500" u="sng">
                          <a:effectLst/>
                        </a:rPr>
                        <a:t>επίσης</a:t>
                      </a:r>
                      <a:r>
                        <a:rPr lang="el-GR" sz="1500">
                          <a:effectLst/>
                        </a:rPr>
                        <a:t> επεξεργάστηκε τυπικά το υλικό που δόθηκε εξ’ αρχής.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ΜΕΤΡΙΑ: Έφερε νέο υλικό που τελικά δεν επεξεργάστηκε, αλλά δούλεψε τυπικά με το υλικό που χορηγήθηκε </a:t>
                      </a:r>
                      <a:r>
                        <a:rPr lang="el-GR" sz="1500" u="sng">
                          <a:effectLst/>
                        </a:rPr>
                        <a:t>επίσης</a:t>
                      </a:r>
                      <a:r>
                        <a:rPr lang="el-GR" sz="1500">
                          <a:effectLst/>
                        </a:rPr>
                        <a:t> δεν έφερε νέο υλικό, αλλά δούλεψε εποικοδομητικά για να είναι πλήρης η εργασία.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ΚΑΛΑ: Έφερε υλικό επιπλέον όσου είχε λάβει, αλλά δεν αξιολογήθηκε όλο το υλικό ως σημαντικό </a:t>
                      </a:r>
                      <a:r>
                        <a:rPr lang="el-GR" sz="1500" u="sng">
                          <a:effectLst/>
                        </a:rPr>
                        <a:t>επίσης</a:t>
                      </a:r>
                      <a:r>
                        <a:rPr lang="el-GR" sz="1500">
                          <a:effectLst/>
                        </a:rPr>
                        <a:t> διερεύνησε νέο υλικό, αλλά κάποια στοιχεία δεν αξιολογήθηκαν καλά και διερεύνησε ξανά την πιθανή βιβλιογραφία την 2</a:t>
                      </a:r>
                      <a:r>
                        <a:rPr lang="el-GR" sz="1500" baseline="30000">
                          <a:effectLst/>
                        </a:rPr>
                        <a:t>η</a:t>
                      </a:r>
                      <a:r>
                        <a:rPr lang="el-GR" sz="1500">
                          <a:effectLst/>
                        </a:rPr>
                        <a:t> ημέρα.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ΠΟΛΥ ΚΑΛΑ: Έφερε νέο υλικό και το συνέθεσε στο τελικό παραδοτέο.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ΑΛΛΟ: (τι;)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</a:tr>
              <a:tr h="162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2.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Συνέπεια στις υποχρεώσεις ως προς τη συνεισφορά υλικών ; 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ΛΙΓΟ: Δεν έφερε τα υλικά που συμφωνήθηκαν.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ΜΕΤΡΙΑ: Έφερε τα υλικά που συμφωνήθηκαν αλλά όχι όλα.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ΚΑΛΑ: Δεν έφερε όλα τα υλικά, αλλά φρόντισε να καλύψει το έλλειμμα δημιουργικά.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ΠΟΛΥ ΚΑΛΑ: Έφερε όλα τα υλικά που συμφωνήθηκαν.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 dirty="0">
                          <a:effectLst/>
                        </a:rPr>
                        <a:t>ΑΛΛΟ: (τι;)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052" marR="1140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539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055132"/>
              </p:ext>
            </p:extLst>
          </p:nvPr>
        </p:nvGraphicFramePr>
        <p:xfrm>
          <a:off x="35862" y="1311053"/>
          <a:ext cx="12156138" cy="3644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263"/>
                <a:gridCol w="3342708"/>
                <a:gridCol w="1746121"/>
                <a:gridCol w="1586233"/>
                <a:gridCol w="1744971"/>
                <a:gridCol w="2009536"/>
                <a:gridCol w="1265306"/>
              </a:tblGrid>
              <a:tr h="384576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200">
                          <a:effectLst/>
                        </a:rPr>
                        <a:t>ΔΟΜΗ 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234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3.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900">
                          <a:effectLst/>
                        </a:rPr>
                        <a:t>Συστατικά στοιχεία της καταγραφής της έρευνας 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700">
                          <a:effectLst/>
                        </a:rPr>
                        <a:t>ΛΙΓΟ: Κάποια απαιτούμενα στοιχεία λείπουν.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700">
                          <a:effectLst/>
                        </a:rPr>
                        <a:t>ΜΕΤΡΙΑ: Κάποια απαιτούμενα στοιχεία λείπουν αλλά υπάρχουν κάποια πρόσθετα στοιχεία (π.χ. κάποιες σκέψεις).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700">
                          <a:effectLst/>
                        </a:rPr>
                        <a:t>ΚΑΛΑ: Όλα τα απαιτούμενα στοιχεία υπάρχουν </a:t>
                      </a:r>
                      <a:r>
                        <a:rPr lang="el-GR" sz="1700" u="sng">
                          <a:effectLst/>
                        </a:rPr>
                        <a:t>ή</a:t>
                      </a:r>
                      <a:r>
                        <a:rPr lang="el-GR" sz="1700">
                          <a:effectLst/>
                        </a:rPr>
                        <a:t> ένα απαιτούμενο στοιχείο λείπει αλλά έχουν τεθεί πρόσθετα στοιχεία (π.χ. κάποιες σκέψεις).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700">
                          <a:effectLst/>
                        </a:rPr>
                        <a:t>ΠΟΛΥ ΚΑΛΑ: Όλα τα απαιτούμενα στοιχεία υπάρχουν και έχουν τεθεί πρόσθετα στοιχεία (π.χ. κάποιες σκέψεις).</a:t>
                      </a:r>
                      <a:endParaRPr lang="el-G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700" dirty="0">
                          <a:effectLst/>
                        </a:rPr>
                        <a:t>ΑΛΛΟ: (τι;) </a:t>
                      </a:r>
                      <a:endParaRPr lang="el-G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148" marR="124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1837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94775"/>
              </p:ext>
            </p:extLst>
          </p:nvPr>
        </p:nvGraphicFramePr>
        <p:xfrm>
          <a:off x="1123788" y="0"/>
          <a:ext cx="9944423" cy="6851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339"/>
                <a:gridCol w="2734528"/>
                <a:gridCol w="1428428"/>
                <a:gridCol w="1297630"/>
                <a:gridCol w="1427487"/>
                <a:gridCol w="1643918"/>
                <a:gridCol w="1035093"/>
              </a:tblGrid>
              <a:tr h="31145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ΠΕΡΙΕΧΟΜΕΝΟ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3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4.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Ερευνητικό ερώτημα/σκοπός/σύνδεσή του με το πλαίσιο 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ΛΙΓΟ: Ο σκοπός του ερωτήματος που πρέπει να απαντηθεί στο σχέδιο είναι λανθασμένος ή άσχετος.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ΜΕΤΡΙΑ: Ο σκοπός του ερωτήματος που πρέπει να απαντηθεί στο σχέδιο εν μέρει αναγνωρίζεται και δηλώνεται με κάπως ασαφή τρόπο. 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ΚΑΛΑ: Ο σκοπός του ερωτήματος που πρέπει να απαντηθεί στο σχέδιο αναγνωρίζεται αλλά η σύνδεσή του με το πλαίσιο είναι κάπως ασαφής.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ΠΟΛΥ ΚΑΛΑ: Ο σκοπός του ερωτήματος που πρέπει να απαντηθεί στο σχέδιο αναγνωρίζεται και δηλώνεται σαφώς, η σύνδεσή του με το πλαίσιο.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ΑΛΛΟ: (τι:)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</a:tr>
              <a:tr h="2102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5.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Βιβλιογραφικές αναφορές στο ερευνητικό ερώτημα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ΛΙΓΟ: Δεν αναφέρονται βιβλιογραφικές αναφορές σχετικές με το ερευνητικό ερώτημα, απλά αυτό περιγράφεται. 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ΜΕΤΡΙΑ: Αναφέρονται λίγες αλλά όχι επαρκείς βιβλιογραφικές αναφορές σχετικές με το ερώτημα.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ΚΑΛΑ: Αναφέρονται οι περισσότερες βιβλιογραφικές αναφορές που σχετίζονται με το ερευνητικό ερώτημα.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ΠΟΛΥ ΚΑΛΑ: Αναφέρονται όλες οι βιβλιογραφικές αναφορές που σχετίζονται με το ερευνητικό ερώτημα.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ΑΛΛΟ: (τι;) 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</a:tr>
              <a:tr h="2102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6. 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Περιγραφή των ερευνητικών διαδικασιών που ακολουθήθηκαν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ΛΙΓΟ: Οι διαδικασίες δεν καταχωρίζουν με ακρίβεια τα βήματα.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ΜΕΤΡΙΑ: Οι διαδικασίες καταχωρίζονται αλλά δεν είναι σε λογική σειρά ή είναι δύσκολο να τις ακολουθήσει κανείς.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ΚΑΛΑ: Οι διαδικασίες καταχωρίζονται με λογική σειρά, αλλά τα βήματα δεν αποτελούν ολοκληρωμένες προτάσεις.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ΠΟΛΥ ΚΑΛΑ: Οι διαδικασίες καταχωρίζονται με σαφή βήματα. Κάθε βήμα αποτελεί μια ολοκληρωμένη πρόταση.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>
                          <a:effectLst/>
                        </a:rPr>
                        <a:t>ΑΛΛΟ: (τι;)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560" marR="1015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7536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70916"/>
              </p:ext>
            </p:extLst>
          </p:nvPr>
        </p:nvGraphicFramePr>
        <p:xfrm>
          <a:off x="1264403" y="0"/>
          <a:ext cx="9663194" cy="6864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68"/>
                <a:gridCol w="2657196"/>
                <a:gridCol w="1388031"/>
                <a:gridCol w="1260934"/>
                <a:gridCol w="1387118"/>
                <a:gridCol w="1597426"/>
                <a:gridCol w="1005821"/>
              </a:tblGrid>
              <a:tr h="6309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 dirty="0">
                          <a:effectLst/>
                        </a:rPr>
                        <a:t>7. </a:t>
                      </a:r>
                      <a:endParaRPr lang="el-G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 dirty="0">
                          <a:solidFill>
                            <a:schemeClr val="tx1"/>
                          </a:solidFill>
                          <a:effectLst/>
                        </a:rPr>
                        <a:t>Συμπεράσματα</a:t>
                      </a:r>
                      <a:endParaRPr lang="el-G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00" dirty="0">
                          <a:solidFill>
                            <a:schemeClr val="tx1"/>
                          </a:solidFill>
                          <a:effectLst/>
                        </a:rPr>
                        <a:t>ΛΙΓΟ: Δεν γράφτηκαν συμπεράσματα αλλά μια σύντομη ανακεφαλαίωση.</a:t>
                      </a:r>
                      <a:endParaRPr lang="el-G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00" dirty="0">
                          <a:solidFill>
                            <a:schemeClr val="tx1"/>
                          </a:solidFill>
                          <a:effectLst/>
                        </a:rPr>
                        <a:t>ΜΕΤΡΙΑ: Τα συμπεράσματα περιγράφουν σε κάποιο βαθμό τις πληροφορίες που αποκτώνται χωρίς να αναφέρονται ρητά στην απάντηση του ερευνητικού ερωτήματος. </a:t>
                      </a:r>
                      <a:endParaRPr lang="el-G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00" dirty="0">
                          <a:solidFill>
                            <a:schemeClr val="tx1"/>
                          </a:solidFill>
                          <a:effectLst/>
                        </a:rPr>
                        <a:t>ΚΑΛΑ: Τα συμπεράσματα περιγράφουν τις πληροφορίες που αποκτώνται </a:t>
                      </a:r>
                      <a:r>
                        <a:rPr lang="el-GR" sz="1300" u="sng" dirty="0">
                          <a:solidFill>
                            <a:schemeClr val="tx1"/>
                          </a:solidFill>
                          <a:effectLst/>
                        </a:rPr>
                        <a:t>ή</a:t>
                      </a:r>
                      <a:r>
                        <a:rPr lang="el-GR" sz="1300" dirty="0">
                          <a:solidFill>
                            <a:schemeClr val="tx1"/>
                          </a:solidFill>
                          <a:effectLst/>
                        </a:rPr>
                        <a:t> Τα συμπεράσματα περιγράφουν σε κάποιο βαθμό τις πληροφορίες που αποκτώνται χωρίς να αναφέρονται ρητά στην απάντηση του ερευνητικού ερωτήματος, αλλά δηλώνεται η καινοτομία και πρωτοβουλία στη συγγραφή με προτάσεις/γενικεύσεις του συμπεράσματος.</a:t>
                      </a:r>
                      <a:endParaRPr lang="el-G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00" dirty="0">
                          <a:solidFill>
                            <a:schemeClr val="tx1"/>
                          </a:solidFill>
                          <a:effectLst/>
                        </a:rPr>
                        <a:t>ΠΟΛΥ ΚΑΛΑ: Τα συμπεράσματα περιγράφουν τις δεξιότητες που αποκτώνται και τις πληροφορίες που αποκτώνται </a:t>
                      </a:r>
                      <a:r>
                        <a:rPr lang="el-GR" sz="1300" u="sng" dirty="0">
                          <a:solidFill>
                            <a:schemeClr val="tx1"/>
                          </a:solidFill>
                          <a:effectLst/>
                        </a:rPr>
                        <a:t>ή</a:t>
                      </a:r>
                      <a:r>
                        <a:rPr lang="el-GR" sz="1300" dirty="0">
                          <a:solidFill>
                            <a:schemeClr val="tx1"/>
                          </a:solidFill>
                          <a:effectLst/>
                        </a:rPr>
                        <a:t> Τα συμπεράσματα περιγράφουν τις πληροφορίες που αποκτήθηκαν και τις επεκτείνουν ως προς την εφαρμογή τους πέραν του ειδικού αντικειμένου/ερωτήματος.</a:t>
                      </a:r>
                      <a:endParaRPr lang="el-G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00" dirty="0">
                          <a:solidFill>
                            <a:schemeClr val="tx1"/>
                          </a:solidFill>
                          <a:effectLst/>
                        </a:rPr>
                        <a:t>ΑΛΛΟ: (τι;)</a:t>
                      </a:r>
                      <a:endParaRPr lang="el-G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>
                    <a:solidFill>
                      <a:srgbClr val="EAEFF7"/>
                    </a:solidFill>
                  </a:tcPr>
                </a:tc>
              </a:tr>
              <a:tr h="554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8</a:t>
                      </a:r>
                      <a:r>
                        <a:rPr lang="en-US" sz="1500">
                          <a:effectLst/>
                        </a:rPr>
                        <a:t>.</a:t>
                      </a:r>
                      <a:endParaRPr lang="el-G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Γενική εικόνα της παραδοτέας αναφοράς</a:t>
                      </a:r>
                      <a:endParaRPr lang="el-G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00" dirty="0">
                          <a:effectLst/>
                        </a:rPr>
                        <a:t>Ορθή επιλογή </a:t>
                      </a:r>
                      <a:r>
                        <a:rPr lang="el-GR" sz="1300" dirty="0" err="1">
                          <a:effectLst/>
                        </a:rPr>
                        <a:t>κειμενικών</a:t>
                      </a:r>
                      <a:r>
                        <a:rPr lang="el-GR" sz="1300" dirty="0">
                          <a:effectLst/>
                        </a:rPr>
                        <a:t> μορφών, παράγραφοι, επιμέρους τίτλοι, ορθή χρήση όρων, εννοιών και συμβόλων.</a:t>
                      </a:r>
                      <a:endParaRPr lang="el-G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8" marR="98688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3333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5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</a:t>
            </a:r>
            <a:r>
              <a:rPr lang="el-GR" sz="2400" b="1" dirty="0" smtClean="0"/>
              <a:t>ειγματοληπτική έρευνα </a:t>
            </a:r>
            <a:r>
              <a:rPr lang="el-GR" sz="2400" dirty="0"/>
              <a:t>του Ι.Ε.Π. </a:t>
            </a:r>
            <a:r>
              <a:rPr lang="el-GR" sz="2400" dirty="0" smtClean="0"/>
              <a:t>για τις Δ.Ε. 2016-17</a:t>
            </a:r>
            <a:endParaRPr lang="el-GR" sz="2400" dirty="0"/>
          </a:p>
          <a:p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</a:t>
            </a:r>
            <a:r>
              <a:rPr lang="el-GR" sz="2400" dirty="0" smtClean="0"/>
              <a:t>ι </a:t>
            </a:r>
            <a:r>
              <a:rPr lang="el-GR" sz="2400" dirty="0"/>
              <a:t>εκπαιδευτικοί </a:t>
            </a:r>
            <a:r>
              <a:rPr lang="el-GR" sz="2400" b="1" dirty="0"/>
              <a:t>συμμετείχαν</a:t>
            </a:r>
            <a:r>
              <a:rPr lang="el-GR" sz="2400" dirty="0"/>
              <a:t> σε υψηλά ποσοστά στην εφαρμογή των Δ.Ε. στο </a:t>
            </a:r>
            <a:r>
              <a:rPr lang="el-GR" sz="2400" dirty="0" smtClean="0"/>
              <a:t>Λύκειο.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Στη </a:t>
            </a:r>
            <a:r>
              <a:rPr lang="el-GR" sz="2400" dirty="0"/>
              <a:t>συμμετοχή τους συνέβαλε και η πεποίθηση ότι μέσω της εκπόνησης των Δ.Ε. θα </a:t>
            </a:r>
            <a:r>
              <a:rPr lang="el-GR" sz="2400" b="1" dirty="0"/>
              <a:t>ικανοποιηθούν</a:t>
            </a:r>
            <a:r>
              <a:rPr lang="el-GR" sz="2400" dirty="0"/>
              <a:t> οι μαθητές και μαθήτριές </a:t>
            </a:r>
            <a:r>
              <a:rPr lang="el-GR" sz="2400" dirty="0" smtClean="0"/>
              <a:t>τους.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</a:t>
            </a:r>
            <a:r>
              <a:rPr lang="el-GR" sz="2400" dirty="0" smtClean="0"/>
              <a:t>υνεργάστηκαν </a:t>
            </a:r>
            <a:r>
              <a:rPr lang="el-GR" sz="2400" dirty="0"/>
              <a:t>μεταξύ τους για την υλοποίηση των Δ.Ε. συμβάλλοντας στη διαμόρφωση συνεργατικού </a:t>
            </a:r>
            <a:r>
              <a:rPr lang="el-GR" sz="2400" b="1" dirty="0"/>
              <a:t>κλίματος</a:t>
            </a:r>
            <a:r>
              <a:rPr lang="el-GR" sz="2400" dirty="0"/>
              <a:t> στο </a:t>
            </a:r>
            <a:r>
              <a:rPr lang="el-GR" sz="2400" dirty="0" smtClean="0"/>
              <a:t>σχολείο.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Οι </a:t>
            </a:r>
            <a:r>
              <a:rPr lang="el-GR" sz="2400" dirty="0"/>
              <a:t>μαθητές και οι μαθήτριες, κατά την εκτίμηση των εκπαιδευτικών που υλοποίησαν ΔΕ, </a:t>
            </a:r>
            <a:r>
              <a:rPr lang="el-GR" sz="2400" b="1" dirty="0"/>
              <a:t>συμμετείχαν</a:t>
            </a:r>
            <a:r>
              <a:rPr lang="el-GR" sz="2400" dirty="0"/>
              <a:t> ενεργά, με αποτέλεσμα τη δημιουργία ενός πολύ αποδοτικού μαθησιακού </a:t>
            </a:r>
            <a:r>
              <a:rPr lang="el-GR" sz="2400" dirty="0" smtClean="0"/>
              <a:t>κλίματος.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Διαπίστωσαν </a:t>
            </a:r>
            <a:r>
              <a:rPr lang="el-GR" sz="2400" dirty="0"/>
              <a:t>βελτίωση της ενεργού εμπλοκής των </a:t>
            </a:r>
            <a:r>
              <a:rPr lang="el-GR" sz="2400" b="1" dirty="0"/>
              <a:t>παιδιών με μαθησιακές δυσκολίες </a:t>
            </a:r>
            <a:r>
              <a:rPr lang="el-GR" sz="2400" dirty="0"/>
              <a:t>κατά την εκπόνηση των Δ.Ε</a:t>
            </a:r>
            <a:r>
              <a:rPr lang="el-GR" sz="2400" dirty="0" smtClean="0"/>
              <a:t>. </a:t>
            </a:r>
            <a:endParaRPr lang="el-GR" sz="2400" dirty="0"/>
          </a:p>
          <a:p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3095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</a:t>
            </a:r>
            <a:r>
              <a:rPr lang="el-GR" sz="2400" b="1" dirty="0" smtClean="0"/>
              <a:t>ειγματοληπτική έρευνα </a:t>
            </a:r>
            <a:r>
              <a:rPr lang="el-GR" sz="2400" dirty="0"/>
              <a:t>του Ι.Ε.Π. </a:t>
            </a:r>
            <a:r>
              <a:rPr lang="el-GR" sz="2400" dirty="0" smtClean="0"/>
              <a:t>για τις Δ.Ε. 2016-17</a:t>
            </a:r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Αρνητικές </a:t>
            </a:r>
            <a:r>
              <a:rPr lang="el-GR" sz="2400" dirty="0"/>
              <a:t>κρίσεις </a:t>
            </a:r>
            <a:endParaRPr lang="el-G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«Τεχνική</a:t>
            </a:r>
            <a:r>
              <a:rPr lang="el-GR" sz="2400" dirty="0"/>
              <a:t>» πλευρά της περσινής </a:t>
            </a:r>
            <a:r>
              <a:rPr lang="el-GR" sz="2400" dirty="0" smtClean="0"/>
              <a:t>διαδικασίας.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«Ανατροπή</a:t>
            </a:r>
            <a:r>
              <a:rPr lang="el-GR" sz="2400" dirty="0"/>
              <a:t>» του ημερήσιου ωρολογίου </a:t>
            </a:r>
            <a:r>
              <a:rPr lang="el-GR" sz="2400" dirty="0" smtClean="0"/>
              <a:t>προγράμματος.</a:t>
            </a:r>
          </a:p>
          <a:p>
            <a:endParaRPr lang="el-GR" sz="2400" dirty="0"/>
          </a:p>
          <a:p>
            <a:r>
              <a:rPr lang="el-GR" sz="2400" dirty="0" smtClean="0"/>
              <a:t>Προτάσεις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Β</a:t>
            </a:r>
            <a:r>
              <a:rPr lang="el-GR" sz="2400" dirty="0" smtClean="0"/>
              <a:t>ελτίωση </a:t>
            </a:r>
            <a:r>
              <a:rPr lang="el-GR" sz="2400" dirty="0"/>
              <a:t>των </a:t>
            </a:r>
            <a:r>
              <a:rPr lang="el-GR" sz="2400" b="1" dirty="0"/>
              <a:t>υποδομών</a:t>
            </a:r>
            <a:r>
              <a:rPr lang="el-GR" sz="2400" dirty="0"/>
              <a:t>, ιδίως σε ό,τι αφορά τις σχολικές βιβλιοθήκες και την πρόσβαση στις τεχνολογίες πληροφοριών και επικοινωνίας (ΤΠΕ</a:t>
            </a:r>
            <a:r>
              <a:rPr lang="el-GR" sz="2400" dirty="0" smtClean="0"/>
              <a:t>).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Ε</a:t>
            </a:r>
            <a:r>
              <a:rPr lang="el-GR" sz="2400" dirty="0" smtClean="0"/>
              <a:t>πιπλέον </a:t>
            </a:r>
            <a:r>
              <a:rPr lang="el-GR" sz="2400" b="1" dirty="0"/>
              <a:t>υποστηρικτικό υλικό </a:t>
            </a:r>
            <a:r>
              <a:rPr lang="el-GR" sz="2400" dirty="0"/>
              <a:t>(γραφική ύλη κ.λπ</a:t>
            </a:r>
            <a:r>
              <a:rPr lang="el-GR" sz="2400" dirty="0" smtClean="0"/>
              <a:t>.).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</a:t>
            </a:r>
            <a:r>
              <a:rPr lang="el-GR" sz="2400" dirty="0" smtClean="0"/>
              <a:t>υστηματική </a:t>
            </a:r>
            <a:r>
              <a:rPr lang="el-GR" sz="2400" dirty="0"/>
              <a:t>και οργανωμένη </a:t>
            </a:r>
            <a:r>
              <a:rPr lang="el-GR" sz="2400" b="1" dirty="0"/>
              <a:t>επιμόρφωση</a:t>
            </a:r>
            <a:r>
              <a:rPr lang="el-GR" sz="2400" dirty="0"/>
              <a:t> των εκπαιδευτικών ως αναγκαία προϋπόθεση για την επιτυχή πραγμάτωση ενός τέτοιου </a:t>
            </a:r>
            <a:r>
              <a:rPr lang="el-GR" sz="2400" dirty="0" smtClean="0"/>
              <a:t>έργου.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39229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Τι περιμένετε από αυτή την επιμόρφωση; Τι θα θέλατε να περιέχει; </a:t>
            </a:r>
          </a:p>
          <a:p>
            <a:endParaRPr lang="el-GR" sz="2400" dirty="0"/>
          </a:p>
          <a:p>
            <a:r>
              <a:rPr lang="el-GR" sz="2400" dirty="0" smtClean="0"/>
              <a:t>1. </a:t>
            </a:r>
          </a:p>
          <a:p>
            <a:r>
              <a:rPr lang="el-GR" sz="2400" dirty="0" smtClean="0"/>
              <a:t>2. </a:t>
            </a:r>
            <a:endParaRPr lang="el-GR" sz="2400" dirty="0"/>
          </a:p>
          <a:p>
            <a:r>
              <a:rPr lang="el-GR" sz="2400" dirty="0" smtClean="0"/>
              <a:t>3. </a:t>
            </a:r>
          </a:p>
          <a:p>
            <a:r>
              <a:rPr lang="el-GR" sz="2400" dirty="0" smtClean="0"/>
              <a:t>4. </a:t>
            </a:r>
          </a:p>
          <a:p>
            <a:r>
              <a:rPr lang="el-GR" sz="2400" dirty="0" smtClean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221597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Δημιουργικότητα – Δημιουργική Εργασία 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8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51329"/>
            <a:ext cx="115106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Ζητούμενο </a:t>
            </a:r>
            <a:r>
              <a:rPr lang="el-GR" sz="2400" u="sng" dirty="0" smtClean="0"/>
              <a:t>είναι</a:t>
            </a:r>
            <a:r>
              <a:rPr lang="el-GR" sz="2400" dirty="0" smtClean="0"/>
              <a:t>: να εργαστούν οι μαθητές </a:t>
            </a:r>
            <a:r>
              <a:rPr lang="el-GR" sz="2400" dirty="0"/>
              <a:t>με </a:t>
            </a:r>
            <a:r>
              <a:rPr lang="el-GR" sz="2400" b="1" dirty="0"/>
              <a:t>δημιουργικό τρόπο</a:t>
            </a:r>
            <a:r>
              <a:rPr lang="el-GR" sz="2400" dirty="0" smtClean="0"/>
              <a:t>.</a:t>
            </a:r>
          </a:p>
          <a:p>
            <a:endParaRPr lang="el-GR" sz="2400" dirty="0" smtClean="0"/>
          </a:p>
          <a:p>
            <a:r>
              <a:rPr lang="el-GR" sz="2400" dirty="0" smtClean="0"/>
              <a:t>Ζητούμενο </a:t>
            </a:r>
            <a:r>
              <a:rPr lang="el-GR" sz="2400" u="sng" dirty="0" smtClean="0"/>
              <a:t>δεν είναι</a:t>
            </a:r>
            <a:r>
              <a:rPr lang="el-GR" sz="2400" dirty="0" smtClean="0"/>
              <a:t>: να αναλάβουν για μια ακόμα φορά άλλη μια εργασία εγκυκλοπαιδικού χαρακτήρα συσσωρεύοντας και παραθέτοντας πληροφορίες από διάφορες </a:t>
            </a:r>
            <a:r>
              <a:rPr lang="el-GR" sz="2400" b="1" dirty="0" smtClean="0"/>
              <a:t>πηγές</a:t>
            </a:r>
            <a:r>
              <a:rPr lang="el-GR" sz="2400" dirty="0" smtClean="0"/>
              <a:t>, ακόμα κι αν χρειαστεί να τις </a:t>
            </a:r>
            <a:r>
              <a:rPr lang="el-GR" sz="2400" b="1" dirty="0" smtClean="0"/>
              <a:t>επεξεργαστούν</a:t>
            </a:r>
            <a:r>
              <a:rPr lang="el-GR" sz="2400" dirty="0" smtClean="0"/>
              <a:t> ως ένα βαθμό, να τις ανασυντάξουν και να τις </a:t>
            </a:r>
            <a:r>
              <a:rPr lang="el-GR" sz="2400" dirty="0" err="1" smtClean="0"/>
              <a:t>αναπλαισιώσουν</a:t>
            </a:r>
            <a:r>
              <a:rPr lang="el-GR" sz="2400" dirty="0" smtClean="0"/>
              <a:t> για να τις </a:t>
            </a:r>
            <a:r>
              <a:rPr lang="el-GR" sz="2400" b="1" dirty="0" smtClean="0"/>
              <a:t>παρουσιάσουν</a:t>
            </a:r>
            <a:r>
              <a:rPr lang="el-GR" sz="2400" dirty="0" smtClean="0"/>
              <a:t>. </a:t>
            </a:r>
          </a:p>
          <a:p>
            <a:endParaRPr lang="el-GR" sz="2400" dirty="0"/>
          </a:p>
          <a:p>
            <a:r>
              <a:rPr lang="el-GR" sz="2400" dirty="0" smtClean="0"/>
              <a:t>Δημιουργική εργασία / δημιουργική δραστηριότητα: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Μορφή δράσης του ανθρώπου που αποσκοπεί στη δημιουργία ποιοτικά </a:t>
            </a:r>
            <a:r>
              <a:rPr lang="el-GR" sz="2400" b="1" dirty="0" smtClean="0"/>
              <a:t>νέων κοινωνικών αξιών </a:t>
            </a:r>
            <a:r>
              <a:rPr lang="el-GR" sz="2400" dirty="0" smtClean="0"/>
              <a:t>(στο πλαίσιο της Δ.Ε., οι νέες αξίες που παράγονται δεν προορίζονται για την κοινωνία αλλά για τους μαθητές)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Η ικανότητα προσαρμογής των γνώσεων και δεξιοτήτων στη </a:t>
            </a:r>
            <a:r>
              <a:rPr lang="el-GR" sz="2400" b="1" dirty="0" smtClean="0"/>
              <a:t>νέα κατάσταση</a:t>
            </a:r>
            <a:r>
              <a:rPr lang="el-GR" sz="2400" dirty="0" smtClean="0"/>
              <a:t>. </a:t>
            </a:r>
          </a:p>
          <a:p>
            <a:endParaRPr lang="el-GR" sz="1600" dirty="0" smtClean="0"/>
          </a:p>
          <a:p>
            <a:r>
              <a:rPr lang="el-GR" sz="1600" dirty="0" smtClean="0"/>
              <a:t>Παιδαγωγική Ψυχολογική Εγκυκλοπαίδεια Λεξικό (1989: 1332)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8973008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5173</TotalTime>
  <Words>4729</Words>
  <Application>Microsoft Office PowerPoint</Application>
  <PresentationFormat>Ευρεία οθόνη</PresentationFormat>
  <Paragraphs>394</Paragraphs>
  <Slides>48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Wingdings</vt:lpstr>
      <vt:lpstr>Θέμα του Office</vt:lpstr>
      <vt:lpstr>ΔΗΜΙΟΥΡΓΙΚΕΣ ΕΡΓΑΣΙΕΣ Θεωρητικό Μέρος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Δημιουργικότητα – Δημιουργική Εργασία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Η Δημιουργική Εργασία στο Λύκειο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ΑΞΙΟΛΟΓΗΣΗ ΔΕ για ΟΜΑΔΙΚΗ ΕΡΓΑΣΙΑ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ΑΞΙΟΛΟΓΗΣΗ ΔΕ για ΑΤΟΜΙΚΗ ΕΡΓΑΣΙΑ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NT</dc:creator>
  <cp:lastModifiedBy>NT</cp:lastModifiedBy>
  <cp:revision>86</cp:revision>
  <dcterms:created xsi:type="dcterms:W3CDTF">2017-08-30T15:57:57Z</dcterms:created>
  <dcterms:modified xsi:type="dcterms:W3CDTF">2017-10-05T06:00:40Z</dcterms:modified>
</cp:coreProperties>
</file>