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01" r:id="rId3"/>
    <p:sldId id="318" r:id="rId4"/>
    <p:sldId id="281" r:id="rId5"/>
    <p:sldId id="259" r:id="rId6"/>
    <p:sldId id="305" r:id="rId7"/>
    <p:sldId id="287" r:id="rId8"/>
    <p:sldId id="290" r:id="rId9"/>
    <p:sldId id="291" r:id="rId10"/>
    <p:sldId id="307" r:id="rId11"/>
    <p:sldId id="297" r:id="rId12"/>
    <p:sldId id="298" r:id="rId13"/>
    <p:sldId id="299" r:id="rId14"/>
    <p:sldId id="311" r:id="rId15"/>
    <p:sldId id="312" r:id="rId16"/>
    <p:sldId id="310" r:id="rId17"/>
    <p:sldId id="294" r:id="rId18"/>
    <p:sldId id="308" r:id="rId19"/>
    <p:sldId id="315" r:id="rId20"/>
    <p:sldId id="317" r:id="rId21"/>
    <p:sldId id="316" r:id="rId22"/>
    <p:sldId id="300"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92"/>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image" Target="../media/image3.jpg"/><Relationship Id="rId4" Type="http://schemas.openxmlformats.org/officeDocument/2006/relationships/image" Target="../media/image6.jpg"/></Relationships>
</file>

<file path=ppt/diagrams/_rels/drawing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image" Target="../media/image3.jpg"/><Relationship Id="rId4"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3095CB-C976-4DCC-ACF0-31018E29FD5C}"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el-GR"/>
        </a:p>
      </dgm:t>
    </dgm:pt>
    <dgm:pt modelId="{6997D3B9-9FA1-4E3B-A0ED-DDCDFA0D242D}">
      <dgm:prSet phldrT="[Κείμενο]" custT="1"/>
      <dgm:spPr/>
      <dgm:t>
        <a:bodyPr/>
        <a:lstStyle/>
        <a:p>
          <a:r>
            <a:rPr lang="el-GR" sz="2000" b="0" smtClean="0"/>
            <a:t>Γλώσσας</a:t>
          </a:r>
          <a:endParaRPr lang="el-GR" sz="2000" b="0" dirty="0"/>
        </a:p>
      </dgm:t>
    </dgm:pt>
    <dgm:pt modelId="{F4A639E4-8E30-48F3-B869-20E34B82ABAA}" type="parTrans" cxnId="{CBA7CAFA-0B36-42E4-B209-23DC6A8B83F6}">
      <dgm:prSet/>
      <dgm:spPr/>
      <dgm:t>
        <a:bodyPr/>
        <a:lstStyle/>
        <a:p>
          <a:endParaRPr lang="el-GR" sz="3200" b="0">
            <a:solidFill>
              <a:schemeClr val="tx1"/>
            </a:solidFill>
          </a:endParaRPr>
        </a:p>
      </dgm:t>
    </dgm:pt>
    <dgm:pt modelId="{C3293484-89B8-43B8-8D4C-BA45028BAECB}" type="sibTrans" cxnId="{CBA7CAFA-0B36-42E4-B209-23DC6A8B83F6}">
      <dgm:prSet/>
      <dgm:spPr/>
      <dgm:t>
        <a:bodyPr/>
        <a:lstStyle/>
        <a:p>
          <a:endParaRPr lang="el-GR" sz="3200" b="0">
            <a:solidFill>
              <a:schemeClr val="tx1"/>
            </a:solidFill>
          </a:endParaRPr>
        </a:p>
      </dgm:t>
    </dgm:pt>
    <dgm:pt modelId="{0EEBCB63-50D8-4854-A86F-9DCF5F08C432}">
      <dgm:prSet phldrT="[Κείμενο]" custT="1"/>
      <dgm:spPr/>
      <dgm:t>
        <a:bodyPr/>
        <a:lstStyle/>
        <a:p>
          <a:r>
            <a:rPr lang="el-GR" sz="2000" b="0" smtClean="0"/>
            <a:t>Χωροταξικών δυσχερειών</a:t>
          </a:r>
          <a:endParaRPr lang="el-GR" sz="2000" b="0" dirty="0"/>
        </a:p>
      </dgm:t>
    </dgm:pt>
    <dgm:pt modelId="{5DE549BC-EB2C-4115-9C3E-697CB0837773}" type="parTrans" cxnId="{A2996B74-9F99-4E70-B2FE-8AC84ABCC19F}">
      <dgm:prSet/>
      <dgm:spPr/>
      <dgm:t>
        <a:bodyPr/>
        <a:lstStyle/>
        <a:p>
          <a:endParaRPr lang="el-GR" sz="3200" b="0">
            <a:solidFill>
              <a:schemeClr val="tx1"/>
            </a:solidFill>
          </a:endParaRPr>
        </a:p>
      </dgm:t>
    </dgm:pt>
    <dgm:pt modelId="{A4843321-CEF1-4985-BA76-59CD7AA0247B}" type="sibTrans" cxnId="{A2996B74-9F99-4E70-B2FE-8AC84ABCC19F}">
      <dgm:prSet/>
      <dgm:spPr/>
      <dgm:t>
        <a:bodyPr/>
        <a:lstStyle/>
        <a:p>
          <a:endParaRPr lang="el-GR" sz="3200" b="0">
            <a:solidFill>
              <a:schemeClr val="tx1"/>
            </a:solidFill>
          </a:endParaRPr>
        </a:p>
      </dgm:t>
    </dgm:pt>
    <dgm:pt modelId="{6D4CA83B-E21C-4127-946F-C243FC07AB4F}">
      <dgm:prSet phldrT="[Κείμενο]" custT="1"/>
      <dgm:spPr/>
      <dgm:t>
        <a:bodyPr/>
        <a:lstStyle/>
        <a:p>
          <a:r>
            <a:rPr lang="el-GR" sz="2000" b="0" smtClean="0"/>
            <a:t>Εγκλωβισμού σε αμιγή σχολεία - τάξεις</a:t>
          </a:r>
          <a:endParaRPr lang="el-GR" sz="2000" b="0" dirty="0"/>
        </a:p>
      </dgm:t>
    </dgm:pt>
    <dgm:pt modelId="{1DCD13DF-F3A6-431D-B3BA-7B48A8AD25AE}" type="parTrans" cxnId="{446848EE-456B-4BF4-BD9D-5320DA5E59F5}">
      <dgm:prSet/>
      <dgm:spPr/>
      <dgm:t>
        <a:bodyPr/>
        <a:lstStyle/>
        <a:p>
          <a:endParaRPr lang="el-GR" sz="3200" b="0">
            <a:solidFill>
              <a:schemeClr val="tx1"/>
            </a:solidFill>
          </a:endParaRPr>
        </a:p>
      </dgm:t>
    </dgm:pt>
    <dgm:pt modelId="{0817071D-3F69-4B1A-9146-EC13D8E1A00C}" type="sibTrans" cxnId="{446848EE-456B-4BF4-BD9D-5320DA5E59F5}">
      <dgm:prSet/>
      <dgm:spPr/>
      <dgm:t>
        <a:bodyPr/>
        <a:lstStyle/>
        <a:p>
          <a:endParaRPr lang="el-GR" sz="3200" b="0">
            <a:solidFill>
              <a:schemeClr val="tx1"/>
            </a:solidFill>
          </a:endParaRPr>
        </a:p>
      </dgm:t>
    </dgm:pt>
    <dgm:pt modelId="{9F496910-66E4-4F19-8DBB-C5EFCDA1CEF5}">
      <dgm:prSet custT="1"/>
      <dgm:spPr/>
      <dgm:t>
        <a:bodyPr/>
        <a:lstStyle/>
        <a:p>
          <a:r>
            <a:rPr lang="el-GR" sz="2000" b="0" dirty="0" smtClean="0"/>
            <a:t>Προσκομμάτων από την κυρίαρχη ομάδα</a:t>
          </a:r>
          <a:endParaRPr lang="el-GR" sz="2000" b="0" dirty="0"/>
        </a:p>
      </dgm:t>
    </dgm:pt>
    <dgm:pt modelId="{6237EB61-7F28-4236-AE3F-4FC15AB52981}" type="parTrans" cxnId="{C96B8F16-6E79-4058-A65E-1F8456FF1726}">
      <dgm:prSet/>
      <dgm:spPr/>
      <dgm:t>
        <a:bodyPr/>
        <a:lstStyle/>
        <a:p>
          <a:endParaRPr lang="el-GR" sz="3200" b="0">
            <a:solidFill>
              <a:schemeClr val="tx1"/>
            </a:solidFill>
          </a:endParaRPr>
        </a:p>
      </dgm:t>
    </dgm:pt>
    <dgm:pt modelId="{020060CF-D523-4632-803C-4E54441F5DBE}" type="sibTrans" cxnId="{C96B8F16-6E79-4058-A65E-1F8456FF1726}">
      <dgm:prSet/>
      <dgm:spPr/>
      <dgm:t>
        <a:bodyPr/>
        <a:lstStyle/>
        <a:p>
          <a:endParaRPr lang="el-GR" sz="3200" b="0">
            <a:solidFill>
              <a:schemeClr val="tx1"/>
            </a:solidFill>
          </a:endParaRPr>
        </a:p>
      </dgm:t>
    </dgm:pt>
    <dgm:pt modelId="{269F1CF3-4D65-46FE-8DAF-DF9DE49319B0}">
      <dgm:prSet custT="1"/>
      <dgm:spPr/>
      <dgm:t>
        <a:bodyPr/>
        <a:lstStyle/>
        <a:p>
          <a:r>
            <a:rPr lang="el-GR" sz="2000" b="0" smtClean="0"/>
            <a:t>Ασύμπτωτου περιεχομένου Αναλυτικών Προγραμμάτων</a:t>
          </a:r>
          <a:endParaRPr lang="el-GR" sz="2000" b="0" dirty="0"/>
        </a:p>
      </dgm:t>
    </dgm:pt>
    <dgm:pt modelId="{3C04ED78-12E9-450F-B1B4-0CA51FED80EC}" type="parTrans" cxnId="{7CE3BAF1-62A3-430D-B728-D0F3308D4946}">
      <dgm:prSet/>
      <dgm:spPr/>
      <dgm:t>
        <a:bodyPr/>
        <a:lstStyle/>
        <a:p>
          <a:endParaRPr lang="el-GR" sz="3200" b="0">
            <a:solidFill>
              <a:schemeClr val="tx1"/>
            </a:solidFill>
          </a:endParaRPr>
        </a:p>
      </dgm:t>
    </dgm:pt>
    <dgm:pt modelId="{DEA26100-BD2E-44F9-B947-AD257980D16A}" type="sibTrans" cxnId="{7CE3BAF1-62A3-430D-B728-D0F3308D4946}">
      <dgm:prSet/>
      <dgm:spPr/>
      <dgm:t>
        <a:bodyPr/>
        <a:lstStyle/>
        <a:p>
          <a:endParaRPr lang="el-GR" sz="3200" b="0">
            <a:solidFill>
              <a:schemeClr val="tx1"/>
            </a:solidFill>
          </a:endParaRPr>
        </a:p>
      </dgm:t>
    </dgm:pt>
    <dgm:pt modelId="{8931BF4C-C823-4110-84BA-2559468FB69D}">
      <dgm:prSet custT="1"/>
      <dgm:spPr/>
      <dgm:t>
        <a:bodyPr/>
        <a:lstStyle/>
        <a:p>
          <a:r>
            <a:rPr lang="el-GR" sz="2000" b="0" smtClean="0"/>
            <a:t>Περιθωριοποίησης εντός σχολείου</a:t>
          </a:r>
          <a:endParaRPr lang="el-GR" sz="2000" b="0" dirty="0"/>
        </a:p>
      </dgm:t>
    </dgm:pt>
    <dgm:pt modelId="{42525874-2CFF-4450-91AF-C18A754A7B9B}" type="parTrans" cxnId="{5C95109A-3535-44FA-9147-C37BC6189ACF}">
      <dgm:prSet/>
      <dgm:spPr/>
      <dgm:t>
        <a:bodyPr/>
        <a:lstStyle/>
        <a:p>
          <a:endParaRPr lang="el-GR" sz="3200" b="0">
            <a:solidFill>
              <a:schemeClr val="tx1"/>
            </a:solidFill>
          </a:endParaRPr>
        </a:p>
      </dgm:t>
    </dgm:pt>
    <dgm:pt modelId="{D5081755-79DA-4FBB-8D4A-BE3202952AB1}" type="sibTrans" cxnId="{5C95109A-3535-44FA-9147-C37BC6189ACF}">
      <dgm:prSet/>
      <dgm:spPr/>
      <dgm:t>
        <a:bodyPr/>
        <a:lstStyle/>
        <a:p>
          <a:endParaRPr lang="el-GR" sz="3200" b="0">
            <a:solidFill>
              <a:schemeClr val="tx1"/>
            </a:solidFill>
          </a:endParaRPr>
        </a:p>
      </dgm:t>
    </dgm:pt>
    <dgm:pt modelId="{2DC61ECA-EB81-4708-957D-D7C4D8B7A194}">
      <dgm:prSet custT="1"/>
      <dgm:spPr/>
      <dgm:t>
        <a:bodyPr/>
        <a:lstStyle/>
        <a:p>
          <a:r>
            <a:rPr lang="el-GR" sz="2000" b="0" smtClean="0"/>
            <a:t>Συχνών μετακινήσεων</a:t>
          </a:r>
          <a:endParaRPr lang="el-GR" sz="2000" b="0" dirty="0"/>
        </a:p>
      </dgm:t>
    </dgm:pt>
    <dgm:pt modelId="{6BAB04E8-4071-4D83-A323-390F5875E72C}" type="parTrans" cxnId="{27433B93-66D7-4AA0-B380-D29B17DAFB7B}">
      <dgm:prSet/>
      <dgm:spPr/>
      <dgm:t>
        <a:bodyPr/>
        <a:lstStyle/>
        <a:p>
          <a:endParaRPr lang="el-GR" sz="3200" b="0">
            <a:solidFill>
              <a:schemeClr val="tx1"/>
            </a:solidFill>
          </a:endParaRPr>
        </a:p>
      </dgm:t>
    </dgm:pt>
    <dgm:pt modelId="{691D8A22-82F3-4E73-9881-3C2AC207794B}" type="sibTrans" cxnId="{27433B93-66D7-4AA0-B380-D29B17DAFB7B}">
      <dgm:prSet/>
      <dgm:spPr/>
      <dgm:t>
        <a:bodyPr/>
        <a:lstStyle/>
        <a:p>
          <a:endParaRPr lang="el-GR" sz="3200" b="0">
            <a:solidFill>
              <a:schemeClr val="tx1"/>
            </a:solidFill>
          </a:endParaRPr>
        </a:p>
      </dgm:t>
    </dgm:pt>
    <dgm:pt modelId="{A85B6BAC-E640-442D-A4A4-54ABF8C82DC7}" type="pres">
      <dgm:prSet presAssocID="{DD3095CB-C976-4DCC-ACF0-31018E29FD5C}" presName="linear" presStyleCnt="0">
        <dgm:presLayoutVars>
          <dgm:dir/>
          <dgm:animLvl val="lvl"/>
          <dgm:resizeHandles val="exact"/>
        </dgm:presLayoutVars>
      </dgm:prSet>
      <dgm:spPr/>
      <dgm:t>
        <a:bodyPr/>
        <a:lstStyle/>
        <a:p>
          <a:endParaRPr lang="el-GR"/>
        </a:p>
      </dgm:t>
    </dgm:pt>
    <dgm:pt modelId="{CEEDE457-0746-40B4-B67E-449FFDA9F94D}" type="pres">
      <dgm:prSet presAssocID="{6997D3B9-9FA1-4E3B-A0ED-DDCDFA0D242D}" presName="parentLin" presStyleCnt="0"/>
      <dgm:spPr/>
    </dgm:pt>
    <dgm:pt modelId="{DB9B1515-58C0-409F-846F-A9CBDF649377}" type="pres">
      <dgm:prSet presAssocID="{6997D3B9-9FA1-4E3B-A0ED-DDCDFA0D242D}" presName="parentLeftMargin" presStyleLbl="node1" presStyleIdx="0" presStyleCnt="7"/>
      <dgm:spPr/>
      <dgm:t>
        <a:bodyPr/>
        <a:lstStyle/>
        <a:p>
          <a:endParaRPr lang="el-GR"/>
        </a:p>
      </dgm:t>
    </dgm:pt>
    <dgm:pt modelId="{5475436A-332E-4FAE-8BD5-095223D01CA6}" type="pres">
      <dgm:prSet presAssocID="{6997D3B9-9FA1-4E3B-A0ED-DDCDFA0D242D}" presName="parentText" presStyleLbl="node1" presStyleIdx="0" presStyleCnt="7" custScaleX="125510">
        <dgm:presLayoutVars>
          <dgm:chMax val="0"/>
          <dgm:bulletEnabled val="1"/>
        </dgm:presLayoutVars>
      </dgm:prSet>
      <dgm:spPr/>
      <dgm:t>
        <a:bodyPr/>
        <a:lstStyle/>
        <a:p>
          <a:endParaRPr lang="el-GR"/>
        </a:p>
      </dgm:t>
    </dgm:pt>
    <dgm:pt modelId="{5A839BA2-7871-4101-9AF0-B7004F6C9294}" type="pres">
      <dgm:prSet presAssocID="{6997D3B9-9FA1-4E3B-A0ED-DDCDFA0D242D}" presName="negativeSpace" presStyleCnt="0"/>
      <dgm:spPr/>
    </dgm:pt>
    <dgm:pt modelId="{E1678EA1-778B-4590-B55E-2E775FD3F122}" type="pres">
      <dgm:prSet presAssocID="{6997D3B9-9FA1-4E3B-A0ED-DDCDFA0D242D}" presName="childText" presStyleLbl="conFgAcc1" presStyleIdx="0" presStyleCnt="7">
        <dgm:presLayoutVars>
          <dgm:bulletEnabled val="1"/>
        </dgm:presLayoutVars>
      </dgm:prSet>
      <dgm:spPr/>
    </dgm:pt>
    <dgm:pt modelId="{0C86808C-361D-4628-A9E8-3A5AF551EE7B}" type="pres">
      <dgm:prSet presAssocID="{C3293484-89B8-43B8-8D4C-BA45028BAECB}" presName="spaceBetweenRectangles" presStyleCnt="0"/>
      <dgm:spPr/>
    </dgm:pt>
    <dgm:pt modelId="{3E311BCC-3A6F-4BC7-A710-B18D5AB9C5A3}" type="pres">
      <dgm:prSet presAssocID="{0EEBCB63-50D8-4854-A86F-9DCF5F08C432}" presName="parentLin" presStyleCnt="0"/>
      <dgm:spPr/>
    </dgm:pt>
    <dgm:pt modelId="{9CD50507-B17E-4CC8-A215-F7F5F30C7C7D}" type="pres">
      <dgm:prSet presAssocID="{0EEBCB63-50D8-4854-A86F-9DCF5F08C432}" presName="parentLeftMargin" presStyleLbl="node1" presStyleIdx="0" presStyleCnt="7"/>
      <dgm:spPr/>
      <dgm:t>
        <a:bodyPr/>
        <a:lstStyle/>
        <a:p>
          <a:endParaRPr lang="el-GR"/>
        </a:p>
      </dgm:t>
    </dgm:pt>
    <dgm:pt modelId="{2CA6227B-0F4D-4CC1-A50E-0DEF3EB685E3}" type="pres">
      <dgm:prSet presAssocID="{0EEBCB63-50D8-4854-A86F-9DCF5F08C432}" presName="parentText" presStyleLbl="node1" presStyleIdx="1" presStyleCnt="7" custScaleX="125510">
        <dgm:presLayoutVars>
          <dgm:chMax val="0"/>
          <dgm:bulletEnabled val="1"/>
        </dgm:presLayoutVars>
      </dgm:prSet>
      <dgm:spPr/>
      <dgm:t>
        <a:bodyPr/>
        <a:lstStyle/>
        <a:p>
          <a:endParaRPr lang="el-GR"/>
        </a:p>
      </dgm:t>
    </dgm:pt>
    <dgm:pt modelId="{AA2E0DAB-8CCF-4389-9168-58252A29B240}" type="pres">
      <dgm:prSet presAssocID="{0EEBCB63-50D8-4854-A86F-9DCF5F08C432}" presName="negativeSpace" presStyleCnt="0"/>
      <dgm:spPr/>
    </dgm:pt>
    <dgm:pt modelId="{E6935294-CD8A-4566-A214-B29413BE5A8B}" type="pres">
      <dgm:prSet presAssocID="{0EEBCB63-50D8-4854-A86F-9DCF5F08C432}" presName="childText" presStyleLbl="conFgAcc1" presStyleIdx="1" presStyleCnt="7">
        <dgm:presLayoutVars>
          <dgm:bulletEnabled val="1"/>
        </dgm:presLayoutVars>
      </dgm:prSet>
      <dgm:spPr/>
    </dgm:pt>
    <dgm:pt modelId="{62CF456C-AB90-4E1A-84EB-C79F969029F9}" type="pres">
      <dgm:prSet presAssocID="{A4843321-CEF1-4985-BA76-59CD7AA0247B}" presName="spaceBetweenRectangles" presStyleCnt="0"/>
      <dgm:spPr/>
    </dgm:pt>
    <dgm:pt modelId="{43BF7CA6-1782-4414-87C0-6AB7931B3B40}" type="pres">
      <dgm:prSet presAssocID="{6D4CA83B-E21C-4127-946F-C243FC07AB4F}" presName="parentLin" presStyleCnt="0"/>
      <dgm:spPr/>
    </dgm:pt>
    <dgm:pt modelId="{24222771-1126-4F87-89A8-3C1E8A817BAB}" type="pres">
      <dgm:prSet presAssocID="{6D4CA83B-E21C-4127-946F-C243FC07AB4F}" presName="parentLeftMargin" presStyleLbl="node1" presStyleIdx="1" presStyleCnt="7"/>
      <dgm:spPr/>
      <dgm:t>
        <a:bodyPr/>
        <a:lstStyle/>
        <a:p>
          <a:endParaRPr lang="el-GR"/>
        </a:p>
      </dgm:t>
    </dgm:pt>
    <dgm:pt modelId="{D6BFC4F2-60C0-4184-A310-56C541A04156}" type="pres">
      <dgm:prSet presAssocID="{6D4CA83B-E21C-4127-946F-C243FC07AB4F}" presName="parentText" presStyleLbl="node1" presStyleIdx="2" presStyleCnt="7" custScaleX="125510">
        <dgm:presLayoutVars>
          <dgm:chMax val="0"/>
          <dgm:bulletEnabled val="1"/>
        </dgm:presLayoutVars>
      </dgm:prSet>
      <dgm:spPr/>
      <dgm:t>
        <a:bodyPr/>
        <a:lstStyle/>
        <a:p>
          <a:endParaRPr lang="el-GR"/>
        </a:p>
      </dgm:t>
    </dgm:pt>
    <dgm:pt modelId="{5CAC1FCA-F686-4001-AEA0-CDE2B55F0B7F}" type="pres">
      <dgm:prSet presAssocID="{6D4CA83B-E21C-4127-946F-C243FC07AB4F}" presName="negativeSpace" presStyleCnt="0"/>
      <dgm:spPr/>
    </dgm:pt>
    <dgm:pt modelId="{6308C5F2-1484-48DF-8001-F9549E3FAC36}" type="pres">
      <dgm:prSet presAssocID="{6D4CA83B-E21C-4127-946F-C243FC07AB4F}" presName="childText" presStyleLbl="conFgAcc1" presStyleIdx="2" presStyleCnt="7">
        <dgm:presLayoutVars>
          <dgm:bulletEnabled val="1"/>
        </dgm:presLayoutVars>
      </dgm:prSet>
      <dgm:spPr/>
    </dgm:pt>
    <dgm:pt modelId="{E0B1C7AD-A400-4746-9A98-686DDB3FC065}" type="pres">
      <dgm:prSet presAssocID="{0817071D-3F69-4B1A-9146-EC13D8E1A00C}" presName="spaceBetweenRectangles" presStyleCnt="0"/>
      <dgm:spPr/>
    </dgm:pt>
    <dgm:pt modelId="{779DE826-41F6-42BB-AA33-B20C0C800AC1}" type="pres">
      <dgm:prSet presAssocID="{9F496910-66E4-4F19-8DBB-C5EFCDA1CEF5}" presName="parentLin" presStyleCnt="0"/>
      <dgm:spPr/>
    </dgm:pt>
    <dgm:pt modelId="{49213A0E-54B4-4F8F-994F-503668CF531C}" type="pres">
      <dgm:prSet presAssocID="{9F496910-66E4-4F19-8DBB-C5EFCDA1CEF5}" presName="parentLeftMargin" presStyleLbl="node1" presStyleIdx="2" presStyleCnt="7"/>
      <dgm:spPr/>
      <dgm:t>
        <a:bodyPr/>
        <a:lstStyle/>
        <a:p>
          <a:endParaRPr lang="el-GR"/>
        </a:p>
      </dgm:t>
    </dgm:pt>
    <dgm:pt modelId="{8E14C75A-AC09-4AD4-89D8-58BFC49B42C7}" type="pres">
      <dgm:prSet presAssocID="{9F496910-66E4-4F19-8DBB-C5EFCDA1CEF5}" presName="parentText" presStyleLbl="node1" presStyleIdx="3" presStyleCnt="7" custScaleX="125510">
        <dgm:presLayoutVars>
          <dgm:chMax val="0"/>
          <dgm:bulletEnabled val="1"/>
        </dgm:presLayoutVars>
      </dgm:prSet>
      <dgm:spPr/>
      <dgm:t>
        <a:bodyPr/>
        <a:lstStyle/>
        <a:p>
          <a:endParaRPr lang="el-GR"/>
        </a:p>
      </dgm:t>
    </dgm:pt>
    <dgm:pt modelId="{01E9F628-5115-4813-B8EE-86D5D60773B8}" type="pres">
      <dgm:prSet presAssocID="{9F496910-66E4-4F19-8DBB-C5EFCDA1CEF5}" presName="negativeSpace" presStyleCnt="0"/>
      <dgm:spPr/>
    </dgm:pt>
    <dgm:pt modelId="{5193E676-886A-4C1F-91A1-9B4075BF0130}" type="pres">
      <dgm:prSet presAssocID="{9F496910-66E4-4F19-8DBB-C5EFCDA1CEF5}" presName="childText" presStyleLbl="conFgAcc1" presStyleIdx="3" presStyleCnt="7">
        <dgm:presLayoutVars>
          <dgm:bulletEnabled val="1"/>
        </dgm:presLayoutVars>
      </dgm:prSet>
      <dgm:spPr/>
    </dgm:pt>
    <dgm:pt modelId="{98EF884F-92EE-4D9E-9BEC-7A12A4FAB9D9}" type="pres">
      <dgm:prSet presAssocID="{020060CF-D523-4632-803C-4E54441F5DBE}" presName="spaceBetweenRectangles" presStyleCnt="0"/>
      <dgm:spPr/>
    </dgm:pt>
    <dgm:pt modelId="{DBC454C1-7318-47A5-8FC0-0C0A2CF1D15B}" type="pres">
      <dgm:prSet presAssocID="{269F1CF3-4D65-46FE-8DAF-DF9DE49319B0}" presName="parentLin" presStyleCnt="0"/>
      <dgm:spPr/>
    </dgm:pt>
    <dgm:pt modelId="{82EB37B6-5846-49A8-B4F3-AA856C0BBF59}" type="pres">
      <dgm:prSet presAssocID="{269F1CF3-4D65-46FE-8DAF-DF9DE49319B0}" presName="parentLeftMargin" presStyleLbl="node1" presStyleIdx="3" presStyleCnt="7"/>
      <dgm:spPr/>
      <dgm:t>
        <a:bodyPr/>
        <a:lstStyle/>
        <a:p>
          <a:endParaRPr lang="el-GR"/>
        </a:p>
      </dgm:t>
    </dgm:pt>
    <dgm:pt modelId="{E19F5BBA-1818-4A9D-94BB-90B8164B965D}" type="pres">
      <dgm:prSet presAssocID="{269F1CF3-4D65-46FE-8DAF-DF9DE49319B0}" presName="parentText" presStyleLbl="node1" presStyleIdx="4" presStyleCnt="7" custScaleX="125510">
        <dgm:presLayoutVars>
          <dgm:chMax val="0"/>
          <dgm:bulletEnabled val="1"/>
        </dgm:presLayoutVars>
      </dgm:prSet>
      <dgm:spPr/>
      <dgm:t>
        <a:bodyPr/>
        <a:lstStyle/>
        <a:p>
          <a:endParaRPr lang="el-GR"/>
        </a:p>
      </dgm:t>
    </dgm:pt>
    <dgm:pt modelId="{E8EB2FF3-5F48-4F82-AAD1-B1B22B484E5F}" type="pres">
      <dgm:prSet presAssocID="{269F1CF3-4D65-46FE-8DAF-DF9DE49319B0}" presName="negativeSpace" presStyleCnt="0"/>
      <dgm:spPr/>
    </dgm:pt>
    <dgm:pt modelId="{6FBADB89-FCD7-4A02-974D-76FC1DC3E37F}" type="pres">
      <dgm:prSet presAssocID="{269F1CF3-4D65-46FE-8DAF-DF9DE49319B0}" presName="childText" presStyleLbl="conFgAcc1" presStyleIdx="4" presStyleCnt="7">
        <dgm:presLayoutVars>
          <dgm:bulletEnabled val="1"/>
        </dgm:presLayoutVars>
      </dgm:prSet>
      <dgm:spPr/>
    </dgm:pt>
    <dgm:pt modelId="{713BBCF1-0CD5-4D9E-95E3-D6EBD00D2B3A}" type="pres">
      <dgm:prSet presAssocID="{DEA26100-BD2E-44F9-B947-AD257980D16A}" presName="spaceBetweenRectangles" presStyleCnt="0"/>
      <dgm:spPr/>
    </dgm:pt>
    <dgm:pt modelId="{0BBAE3DE-A73B-462C-A983-2B5E1E8CD668}" type="pres">
      <dgm:prSet presAssocID="{8931BF4C-C823-4110-84BA-2559468FB69D}" presName="parentLin" presStyleCnt="0"/>
      <dgm:spPr/>
    </dgm:pt>
    <dgm:pt modelId="{14ECABF2-3689-41D2-A631-DE9B13BC58DA}" type="pres">
      <dgm:prSet presAssocID="{8931BF4C-C823-4110-84BA-2559468FB69D}" presName="parentLeftMargin" presStyleLbl="node1" presStyleIdx="4" presStyleCnt="7"/>
      <dgm:spPr/>
      <dgm:t>
        <a:bodyPr/>
        <a:lstStyle/>
        <a:p>
          <a:endParaRPr lang="el-GR"/>
        </a:p>
      </dgm:t>
    </dgm:pt>
    <dgm:pt modelId="{24333CAA-25AC-46F3-8B6F-DB82376FDE5A}" type="pres">
      <dgm:prSet presAssocID="{8931BF4C-C823-4110-84BA-2559468FB69D}" presName="parentText" presStyleLbl="node1" presStyleIdx="5" presStyleCnt="7" custScaleX="125510">
        <dgm:presLayoutVars>
          <dgm:chMax val="0"/>
          <dgm:bulletEnabled val="1"/>
        </dgm:presLayoutVars>
      </dgm:prSet>
      <dgm:spPr/>
      <dgm:t>
        <a:bodyPr/>
        <a:lstStyle/>
        <a:p>
          <a:endParaRPr lang="el-GR"/>
        </a:p>
      </dgm:t>
    </dgm:pt>
    <dgm:pt modelId="{7C9222C6-EF59-4500-AD03-210507A6825F}" type="pres">
      <dgm:prSet presAssocID="{8931BF4C-C823-4110-84BA-2559468FB69D}" presName="negativeSpace" presStyleCnt="0"/>
      <dgm:spPr/>
    </dgm:pt>
    <dgm:pt modelId="{80673A2F-6D0C-4807-AEDA-48EC6E980761}" type="pres">
      <dgm:prSet presAssocID="{8931BF4C-C823-4110-84BA-2559468FB69D}" presName="childText" presStyleLbl="conFgAcc1" presStyleIdx="5" presStyleCnt="7">
        <dgm:presLayoutVars>
          <dgm:bulletEnabled val="1"/>
        </dgm:presLayoutVars>
      </dgm:prSet>
      <dgm:spPr/>
    </dgm:pt>
    <dgm:pt modelId="{0517C305-07B2-48CC-BEFF-AE1A32149A48}" type="pres">
      <dgm:prSet presAssocID="{D5081755-79DA-4FBB-8D4A-BE3202952AB1}" presName="spaceBetweenRectangles" presStyleCnt="0"/>
      <dgm:spPr/>
    </dgm:pt>
    <dgm:pt modelId="{7B69D99C-61E4-42F8-8418-AE70E6E58F4E}" type="pres">
      <dgm:prSet presAssocID="{2DC61ECA-EB81-4708-957D-D7C4D8B7A194}" presName="parentLin" presStyleCnt="0"/>
      <dgm:spPr/>
    </dgm:pt>
    <dgm:pt modelId="{FE2DE7CD-4C23-44C2-A2F0-E36219D72093}" type="pres">
      <dgm:prSet presAssocID="{2DC61ECA-EB81-4708-957D-D7C4D8B7A194}" presName="parentLeftMargin" presStyleLbl="node1" presStyleIdx="5" presStyleCnt="7"/>
      <dgm:spPr/>
      <dgm:t>
        <a:bodyPr/>
        <a:lstStyle/>
        <a:p>
          <a:endParaRPr lang="el-GR"/>
        </a:p>
      </dgm:t>
    </dgm:pt>
    <dgm:pt modelId="{73F8EC9D-C151-4EB5-A19F-D38F9F7E0B85}" type="pres">
      <dgm:prSet presAssocID="{2DC61ECA-EB81-4708-957D-D7C4D8B7A194}" presName="parentText" presStyleLbl="node1" presStyleIdx="6" presStyleCnt="7" custScaleX="125510">
        <dgm:presLayoutVars>
          <dgm:chMax val="0"/>
          <dgm:bulletEnabled val="1"/>
        </dgm:presLayoutVars>
      </dgm:prSet>
      <dgm:spPr/>
      <dgm:t>
        <a:bodyPr/>
        <a:lstStyle/>
        <a:p>
          <a:endParaRPr lang="el-GR"/>
        </a:p>
      </dgm:t>
    </dgm:pt>
    <dgm:pt modelId="{961C8A43-29A0-4F7D-A6C0-B140C08DC0D6}" type="pres">
      <dgm:prSet presAssocID="{2DC61ECA-EB81-4708-957D-D7C4D8B7A194}" presName="negativeSpace" presStyleCnt="0"/>
      <dgm:spPr/>
    </dgm:pt>
    <dgm:pt modelId="{572B0DA4-00BD-4FCC-B90E-833D870B5DB0}" type="pres">
      <dgm:prSet presAssocID="{2DC61ECA-EB81-4708-957D-D7C4D8B7A194}" presName="childText" presStyleLbl="conFgAcc1" presStyleIdx="6" presStyleCnt="7">
        <dgm:presLayoutVars>
          <dgm:bulletEnabled val="1"/>
        </dgm:presLayoutVars>
      </dgm:prSet>
      <dgm:spPr/>
    </dgm:pt>
  </dgm:ptLst>
  <dgm:cxnLst>
    <dgm:cxn modelId="{2C093E50-35C2-474E-AE2F-F422098C639C}" type="presOf" srcId="{6D4CA83B-E21C-4127-946F-C243FC07AB4F}" destId="{D6BFC4F2-60C0-4184-A310-56C541A04156}" srcOrd="1" destOrd="0" presId="urn:microsoft.com/office/officeart/2005/8/layout/list1"/>
    <dgm:cxn modelId="{A55E77E2-0C1B-4734-8009-9A9DEBA81747}" type="presOf" srcId="{0EEBCB63-50D8-4854-A86F-9DCF5F08C432}" destId="{9CD50507-B17E-4CC8-A215-F7F5F30C7C7D}" srcOrd="0" destOrd="0" presId="urn:microsoft.com/office/officeart/2005/8/layout/list1"/>
    <dgm:cxn modelId="{6DA33A01-CD07-4372-B99D-65E801E9268D}" type="presOf" srcId="{9F496910-66E4-4F19-8DBB-C5EFCDA1CEF5}" destId="{8E14C75A-AC09-4AD4-89D8-58BFC49B42C7}" srcOrd="1" destOrd="0" presId="urn:microsoft.com/office/officeart/2005/8/layout/list1"/>
    <dgm:cxn modelId="{84F53583-0D63-4F27-A3C4-F0D69B2CEDA9}" type="presOf" srcId="{6997D3B9-9FA1-4E3B-A0ED-DDCDFA0D242D}" destId="{DB9B1515-58C0-409F-846F-A9CBDF649377}" srcOrd="0" destOrd="0" presId="urn:microsoft.com/office/officeart/2005/8/layout/list1"/>
    <dgm:cxn modelId="{096C38AA-6628-4C9A-AB24-63188012D723}" type="presOf" srcId="{2DC61ECA-EB81-4708-957D-D7C4D8B7A194}" destId="{73F8EC9D-C151-4EB5-A19F-D38F9F7E0B85}" srcOrd="1" destOrd="0" presId="urn:microsoft.com/office/officeart/2005/8/layout/list1"/>
    <dgm:cxn modelId="{A2996B74-9F99-4E70-B2FE-8AC84ABCC19F}" srcId="{DD3095CB-C976-4DCC-ACF0-31018E29FD5C}" destId="{0EEBCB63-50D8-4854-A86F-9DCF5F08C432}" srcOrd="1" destOrd="0" parTransId="{5DE549BC-EB2C-4115-9C3E-697CB0837773}" sibTransId="{A4843321-CEF1-4985-BA76-59CD7AA0247B}"/>
    <dgm:cxn modelId="{FBC6F712-9144-473F-93A4-3EF7E613FF17}" type="presOf" srcId="{9F496910-66E4-4F19-8DBB-C5EFCDA1CEF5}" destId="{49213A0E-54B4-4F8F-994F-503668CF531C}" srcOrd="0" destOrd="0" presId="urn:microsoft.com/office/officeart/2005/8/layout/list1"/>
    <dgm:cxn modelId="{7F8C948D-F7C6-49F5-B04A-9F006744F1AB}" type="presOf" srcId="{269F1CF3-4D65-46FE-8DAF-DF9DE49319B0}" destId="{82EB37B6-5846-49A8-B4F3-AA856C0BBF59}" srcOrd="0" destOrd="0" presId="urn:microsoft.com/office/officeart/2005/8/layout/list1"/>
    <dgm:cxn modelId="{5C95109A-3535-44FA-9147-C37BC6189ACF}" srcId="{DD3095CB-C976-4DCC-ACF0-31018E29FD5C}" destId="{8931BF4C-C823-4110-84BA-2559468FB69D}" srcOrd="5" destOrd="0" parTransId="{42525874-2CFF-4450-91AF-C18A754A7B9B}" sibTransId="{D5081755-79DA-4FBB-8D4A-BE3202952AB1}"/>
    <dgm:cxn modelId="{A7AF651C-4CEA-4138-AC71-904B9D019067}" type="presOf" srcId="{269F1CF3-4D65-46FE-8DAF-DF9DE49319B0}" destId="{E19F5BBA-1818-4A9D-94BB-90B8164B965D}" srcOrd="1" destOrd="0" presId="urn:microsoft.com/office/officeart/2005/8/layout/list1"/>
    <dgm:cxn modelId="{1A0E3E8F-77EF-4858-8567-3A9265D96B90}" type="presOf" srcId="{0EEBCB63-50D8-4854-A86F-9DCF5F08C432}" destId="{2CA6227B-0F4D-4CC1-A50E-0DEF3EB685E3}" srcOrd="1" destOrd="0" presId="urn:microsoft.com/office/officeart/2005/8/layout/list1"/>
    <dgm:cxn modelId="{741E8085-67DB-4C36-9425-E8222D332DBA}" type="presOf" srcId="{6D4CA83B-E21C-4127-946F-C243FC07AB4F}" destId="{24222771-1126-4F87-89A8-3C1E8A817BAB}" srcOrd="0" destOrd="0" presId="urn:microsoft.com/office/officeart/2005/8/layout/list1"/>
    <dgm:cxn modelId="{27433B93-66D7-4AA0-B380-D29B17DAFB7B}" srcId="{DD3095CB-C976-4DCC-ACF0-31018E29FD5C}" destId="{2DC61ECA-EB81-4708-957D-D7C4D8B7A194}" srcOrd="6" destOrd="0" parTransId="{6BAB04E8-4071-4D83-A323-390F5875E72C}" sibTransId="{691D8A22-82F3-4E73-9881-3C2AC207794B}"/>
    <dgm:cxn modelId="{49386D24-6051-44A0-B420-4BE20195D8DA}" type="presOf" srcId="{8931BF4C-C823-4110-84BA-2559468FB69D}" destId="{24333CAA-25AC-46F3-8B6F-DB82376FDE5A}" srcOrd="1" destOrd="0" presId="urn:microsoft.com/office/officeart/2005/8/layout/list1"/>
    <dgm:cxn modelId="{CFC34681-CED0-41B1-92CC-4F74F91106CF}" type="presOf" srcId="{8931BF4C-C823-4110-84BA-2559468FB69D}" destId="{14ECABF2-3689-41D2-A631-DE9B13BC58DA}" srcOrd="0" destOrd="0" presId="urn:microsoft.com/office/officeart/2005/8/layout/list1"/>
    <dgm:cxn modelId="{D078E9B1-CE57-4025-8671-86B4AFFC3CBF}" type="presOf" srcId="{6997D3B9-9FA1-4E3B-A0ED-DDCDFA0D242D}" destId="{5475436A-332E-4FAE-8BD5-095223D01CA6}" srcOrd="1" destOrd="0" presId="urn:microsoft.com/office/officeart/2005/8/layout/list1"/>
    <dgm:cxn modelId="{C96B8F16-6E79-4058-A65E-1F8456FF1726}" srcId="{DD3095CB-C976-4DCC-ACF0-31018E29FD5C}" destId="{9F496910-66E4-4F19-8DBB-C5EFCDA1CEF5}" srcOrd="3" destOrd="0" parTransId="{6237EB61-7F28-4236-AE3F-4FC15AB52981}" sibTransId="{020060CF-D523-4632-803C-4E54441F5DBE}"/>
    <dgm:cxn modelId="{CBA7CAFA-0B36-42E4-B209-23DC6A8B83F6}" srcId="{DD3095CB-C976-4DCC-ACF0-31018E29FD5C}" destId="{6997D3B9-9FA1-4E3B-A0ED-DDCDFA0D242D}" srcOrd="0" destOrd="0" parTransId="{F4A639E4-8E30-48F3-B869-20E34B82ABAA}" sibTransId="{C3293484-89B8-43B8-8D4C-BA45028BAECB}"/>
    <dgm:cxn modelId="{905A9E77-5F4D-45E3-9F6C-459BF0255CFF}" type="presOf" srcId="{2DC61ECA-EB81-4708-957D-D7C4D8B7A194}" destId="{FE2DE7CD-4C23-44C2-A2F0-E36219D72093}" srcOrd="0" destOrd="0" presId="urn:microsoft.com/office/officeart/2005/8/layout/list1"/>
    <dgm:cxn modelId="{446848EE-456B-4BF4-BD9D-5320DA5E59F5}" srcId="{DD3095CB-C976-4DCC-ACF0-31018E29FD5C}" destId="{6D4CA83B-E21C-4127-946F-C243FC07AB4F}" srcOrd="2" destOrd="0" parTransId="{1DCD13DF-F3A6-431D-B3BA-7B48A8AD25AE}" sibTransId="{0817071D-3F69-4B1A-9146-EC13D8E1A00C}"/>
    <dgm:cxn modelId="{9017C355-A211-443A-A572-F8B1007716E5}" type="presOf" srcId="{DD3095CB-C976-4DCC-ACF0-31018E29FD5C}" destId="{A85B6BAC-E640-442D-A4A4-54ABF8C82DC7}" srcOrd="0" destOrd="0" presId="urn:microsoft.com/office/officeart/2005/8/layout/list1"/>
    <dgm:cxn modelId="{7CE3BAF1-62A3-430D-B728-D0F3308D4946}" srcId="{DD3095CB-C976-4DCC-ACF0-31018E29FD5C}" destId="{269F1CF3-4D65-46FE-8DAF-DF9DE49319B0}" srcOrd="4" destOrd="0" parTransId="{3C04ED78-12E9-450F-B1B4-0CA51FED80EC}" sibTransId="{DEA26100-BD2E-44F9-B947-AD257980D16A}"/>
    <dgm:cxn modelId="{5A5255E6-94A1-45A1-BBA4-29F700B101C4}" type="presParOf" srcId="{A85B6BAC-E640-442D-A4A4-54ABF8C82DC7}" destId="{CEEDE457-0746-40B4-B67E-449FFDA9F94D}" srcOrd="0" destOrd="0" presId="urn:microsoft.com/office/officeart/2005/8/layout/list1"/>
    <dgm:cxn modelId="{5CFA2560-E67E-4D70-89CD-CF6AD85538C6}" type="presParOf" srcId="{CEEDE457-0746-40B4-B67E-449FFDA9F94D}" destId="{DB9B1515-58C0-409F-846F-A9CBDF649377}" srcOrd="0" destOrd="0" presId="urn:microsoft.com/office/officeart/2005/8/layout/list1"/>
    <dgm:cxn modelId="{89A3BC4B-38E0-4E68-8522-07410861AE8F}" type="presParOf" srcId="{CEEDE457-0746-40B4-B67E-449FFDA9F94D}" destId="{5475436A-332E-4FAE-8BD5-095223D01CA6}" srcOrd="1" destOrd="0" presId="urn:microsoft.com/office/officeart/2005/8/layout/list1"/>
    <dgm:cxn modelId="{16EC6FC8-E1D2-4A8A-BBDC-4373B4BC95D8}" type="presParOf" srcId="{A85B6BAC-E640-442D-A4A4-54ABF8C82DC7}" destId="{5A839BA2-7871-4101-9AF0-B7004F6C9294}" srcOrd="1" destOrd="0" presId="urn:microsoft.com/office/officeart/2005/8/layout/list1"/>
    <dgm:cxn modelId="{336828D9-4CDA-4F5C-A1B7-FC755A915583}" type="presParOf" srcId="{A85B6BAC-E640-442D-A4A4-54ABF8C82DC7}" destId="{E1678EA1-778B-4590-B55E-2E775FD3F122}" srcOrd="2" destOrd="0" presId="urn:microsoft.com/office/officeart/2005/8/layout/list1"/>
    <dgm:cxn modelId="{57B0F05D-CDED-4A9C-97B4-5134F5B201FC}" type="presParOf" srcId="{A85B6BAC-E640-442D-A4A4-54ABF8C82DC7}" destId="{0C86808C-361D-4628-A9E8-3A5AF551EE7B}" srcOrd="3" destOrd="0" presId="urn:microsoft.com/office/officeart/2005/8/layout/list1"/>
    <dgm:cxn modelId="{B0D6A8ED-528D-47BA-8A87-1CA52ACB2FB8}" type="presParOf" srcId="{A85B6BAC-E640-442D-A4A4-54ABF8C82DC7}" destId="{3E311BCC-3A6F-4BC7-A710-B18D5AB9C5A3}" srcOrd="4" destOrd="0" presId="urn:microsoft.com/office/officeart/2005/8/layout/list1"/>
    <dgm:cxn modelId="{0B7E64F6-E1F8-427C-AB11-0B39D03D133F}" type="presParOf" srcId="{3E311BCC-3A6F-4BC7-A710-B18D5AB9C5A3}" destId="{9CD50507-B17E-4CC8-A215-F7F5F30C7C7D}" srcOrd="0" destOrd="0" presId="urn:microsoft.com/office/officeart/2005/8/layout/list1"/>
    <dgm:cxn modelId="{905988AD-B05A-4DB2-881C-F6C58E876B3C}" type="presParOf" srcId="{3E311BCC-3A6F-4BC7-A710-B18D5AB9C5A3}" destId="{2CA6227B-0F4D-4CC1-A50E-0DEF3EB685E3}" srcOrd="1" destOrd="0" presId="urn:microsoft.com/office/officeart/2005/8/layout/list1"/>
    <dgm:cxn modelId="{C9C1106F-43E7-4FF5-AA71-23B2BB053002}" type="presParOf" srcId="{A85B6BAC-E640-442D-A4A4-54ABF8C82DC7}" destId="{AA2E0DAB-8CCF-4389-9168-58252A29B240}" srcOrd="5" destOrd="0" presId="urn:microsoft.com/office/officeart/2005/8/layout/list1"/>
    <dgm:cxn modelId="{CF0A2099-F37A-4297-9BED-2B34F46583DC}" type="presParOf" srcId="{A85B6BAC-E640-442D-A4A4-54ABF8C82DC7}" destId="{E6935294-CD8A-4566-A214-B29413BE5A8B}" srcOrd="6" destOrd="0" presId="urn:microsoft.com/office/officeart/2005/8/layout/list1"/>
    <dgm:cxn modelId="{C2EBCB05-0F64-4683-81A1-3BE3D1EDE523}" type="presParOf" srcId="{A85B6BAC-E640-442D-A4A4-54ABF8C82DC7}" destId="{62CF456C-AB90-4E1A-84EB-C79F969029F9}" srcOrd="7" destOrd="0" presId="urn:microsoft.com/office/officeart/2005/8/layout/list1"/>
    <dgm:cxn modelId="{AE35BA11-3F4B-42BC-A1AE-0035A28FA22F}" type="presParOf" srcId="{A85B6BAC-E640-442D-A4A4-54ABF8C82DC7}" destId="{43BF7CA6-1782-4414-87C0-6AB7931B3B40}" srcOrd="8" destOrd="0" presId="urn:microsoft.com/office/officeart/2005/8/layout/list1"/>
    <dgm:cxn modelId="{9D534EC2-B328-4DF8-A7D8-2DD2F7F6B87E}" type="presParOf" srcId="{43BF7CA6-1782-4414-87C0-6AB7931B3B40}" destId="{24222771-1126-4F87-89A8-3C1E8A817BAB}" srcOrd="0" destOrd="0" presId="urn:microsoft.com/office/officeart/2005/8/layout/list1"/>
    <dgm:cxn modelId="{ADF990A8-FF0A-46E6-BDD8-D9E9DF80AFAE}" type="presParOf" srcId="{43BF7CA6-1782-4414-87C0-6AB7931B3B40}" destId="{D6BFC4F2-60C0-4184-A310-56C541A04156}" srcOrd="1" destOrd="0" presId="urn:microsoft.com/office/officeart/2005/8/layout/list1"/>
    <dgm:cxn modelId="{FC015709-2783-484C-91CE-F0AE3BD38980}" type="presParOf" srcId="{A85B6BAC-E640-442D-A4A4-54ABF8C82DC7}" destId="{5CAC1FCA-F686-4001-AEA0-CDE2B55F0B7F}" srcOrd="9" destOrd="0" presId="urn:microsoft.com/office/officeart/2005/8/layout/list1"/>
    <dgm:cxn modelId="{0023E180-D92B-4F99-9C3C-7D19452E3518}" type="presParOf" srcId="{A85B6BAC-E640-442D-A4A4-54ABF8C82DC7}" destId="{6308C5F2-1484-48DF-8001-F9549E3FAC36}" srcOrd="10" destOrd="0" presId="urn:microsoft.com/office/officeart/2005/8/layout/list1"/>
    <dgm:cxn modelId="{3DEAAE6E-867D-46F2-89B6-5A029F82D94E}" type="presParOf" srcId="{A85B6BAC-E640-442D-A4A4-54ABF8C82DC7}" destId="{E0B1C7AD-A400-4746-9A98-686DDB3FC065}" srcOrd="11" destOrd="0" presId="urn:microsoft.com/office/officeart/2005/8/layout/list1"/>
    <dgm:cxn modelId="{8B267A87-280F-4590-994F-EE36E98C8AE4}" type="presParOf" srcId="{A85B6BAC-E640-442D-A4A4-54ABF8C82DC7}" destId="{779DE826-41F6-42BB-AA33-B20C0C800AC1}" srcOrd="12" destOrd="0" presId="urn:microsoft.com/office/officeart/2005/8/layout/list1"/>
    <dgm:cxn modelId="{477FCF52-0EC8-441E-B22C-D087222BFCFF}" type="presParOf" srcId="{779DE826-41F6-42BB-AA33-B20C0C800AC1}" destId="{49213A0E-54B4-4F8F-994F-503668CF531C}" srcOrd="0" destOrd="0" presId="urn:microsoft.com/office/officeart/2005/8/layout/list1"/>
    <dgm:cxn modelId="{9FA04104-FD3C-4A0F-8381-4F8C698D57DF}" type="presParOf" srcId="{779DE826-41F6-42BB-AA33-B20C0C800AC1}" destId="{8E14C75A-AC09-4AD4-89D8-58BFC49B42C7}" srcOrd="1" destOrd="0" presId="urn:microsoft.com/office/officeart/2005/8/layout/list1"/>
    <dgm:cxn modelId="{F7EE9AA8-38D7-496E-ABA5-3F1FF6CE555B}" type="presParOf" srcId="{A85B6BAC-E640-442D-A4A4-54ABF8C82DC7}" destId="{01E9F628-5115-4813-B8EE-86D5D60773B8}" srcOrd="13" destOrd="0" presId="urn:microsoft.com/office/officeart/2005/8/layout/list1"/>
    <dgm:cxn modelId="{8DDF5FD8-2A1C-4F1E-8541-01F7C88E5641}" type="presParOf" srcId="{A85B6BAC-E640-442D-A4A4-54ABF8C82DC7}" destId="{5193E676-886A-4C1F-91A1-9B4075BF0130}" srcOrd="14" destOrd="0" presId="urn:microsoft.com/office/officeart/2005/8/layout/list1"/>
    <dgm:cxn modelId="{C9C4E66B-24A2-4D09-9CE3-337E5990AD60}" type="presParOf" srcId="{A85B6BAC-E640-442D-A4A4-54ABF8C82DC7}" destId="{98EF884F-92EE-4D9E-9BEC-7A12A4FAB9D9}" srcOrd="15" destOrd="0" presId="urn:microsoft.com/office/officeart/2005/8/layout/list1"/>
    <dgm:cxn modelId="{AB8DD248-86C1-474B-B784-AD669622E6AA}" type="presParOf" srcId="{A85B6BAC-E640-442D-A4A4-54ABF8C82DC7}" destId="{DBC454C1-7318-47A5-8FC0-0C0A2CF1D15B}" srcOrd="16" destOrd="0" presId="urn:microsoft.com/office/officeart/2005/8/layout/list1"/>
    <dgm:cxn modelId="{BA1FB000-3A41-4C45-B6F8-04B6566692FC}" type="presParOf" srcId="{DBC454C1-7318-47A5-8FC0-0C0A2CF1D15B}" destId="{82EB37B6-5846-49A8-B4F3-AA856C0BBF59}" srcOrd="0" destOrd="0" presId="urn:microsoft.com/office/officeart/2005/8/layout/list1"/>
    <dgm:cxn modelId="{FD194F38-5D9B-4B26-AD9A-7371C777A082}" type="presParOf" srcId="{DBC454C1-7318-47A5-8FC0-0C0A2CF1D15B}" destId="{E19F5BBA-1818-4A9D-94BB-90B8164B965D}" srcOrd="1" destOrd="0" presId="urn:microsoft.com/office/officeart/2005/8/layout/list1"/>
    <dgm:cxn modelId="{B43E1D0C-57F6-4C93-8B68-4E7F47B6B1B9}" type="presParOf" srcId="{A85B6BAC-E640-442D-A4A4-54ABF8C82DC7}" destId="{E8EB2FF3-5F48-4F82-AAD1-B1B22B484E5F}" srcOrd="17" destOrd="0" presId="urn:microsoft.com/office/officeart/2005/8/layout/list1"/>
    <dgm:cxn modelId="{E9B5705E-3D0A-4866-AD5E-1BC2C702B16D}" type="presParOf" srcId="{A85B6BAC-E640-442D-A4A4-54ABF8C82DC7}" destId="{6FBADB89-FCD7-4A02-974D-76FC1DC3E37F}" srcOrd="18" destOrd="0" presId="urn:microsoft.com/office/officeart/2005/8/layout/list1"/>
    <dgm:cxn modelId="{66CB1B71-69F9-4423-8353-1D7CA4234887}" type="presParOf" srcId="{A85B6BAC-E640-442D-A4A4-54ABF8C82DC7}" destId="{713BBCF1-0CD5-4D9E-95E3-D6EBD00D2B3A}" srcOrd="19" destOrd="0" presId="urn:microsoft.com/office/officeart/2005/8/layout/list1"/>
    <dgm:cxn modelId="{D21AA6B7-DA2D-42AB-BDFA-CE0A2C037EC8}" type="presParOf" srcId="{A85B6BAC-E640-442D-A4A4-54ABF8C82DC7}" destId="{0BBAE3DE-A73B-462C-A983-2B5E1E8CD668}" srcOrd="20" destOrd="0" presId="urn:microsoft.com/office/officeart/2005/8/layout/list1"/>
    <dgm:cxn modelId="{FF0E9372-E140-4334-BC57-6411143E7933}" type="presParOf" srcId="{0BBAE3DE-A73B-462C-A983-2B5E1E8CD668}" destId="{14ECABF2-3689-41D2-A631-DE9B13BC58DA}" srcOrd="0" destOrd="0" presId="urn:microsoft.com/office/officeart/2005/8/layout/list1"/>
    <dgm:cxn modelId="{1013CFE1-B4A2-4422-842F-E444F6804683}" type="presParOf" srcId="{0BBAE3DE-A73B-462C-A983-2B5E1E8CD668}" destId="{24333CAA-25AC-46F3-8B6F-DB82376FDE5A}" srcOrd="1" destOrd="0" presId="urn:microsoft.com/office/officeart/2005/8/layout/list1"/>
    <dgm:cxn modelId="{DE878A5F-6F46-4649-974A-AC358B075D5C}" type="presParOf" srcId="{A85B6BAC-E640-442D-A4A4-54ABF8C82DC7}" destId="{7C9222C6-EF59-4500-AD03-210507A6825F}" srcOrd="21" destOrd="0" presId="urn:microsoft.com/office/officeart/2005/8/layout/list1"/>
    <dgm:cxn modelId="{C6C5C32C-50A6-4DCE-802F-FD2AB025D4A4}" type="presParOf" srcId="{A85B6BAC-E640-442D-A4A4-54ABF8C82DC7}" destId="{80673A2F-6D0C-4807-AEDA-48EC6E980761}" srcOrd="22" destOrd="0" presId="urn:microsoft.com/office/officeart/2005/8/layout/list1"/>
    <dgm:cxn modelId="{220A6BC0-1B10-4AE2-AAFF-B4C671FDB095}" type="presParOf" srcId="{A85B6BAC-E640-442D-A4A4-54ABF8C82DC7}" destId="{0517C305-07B2-48CC-BEFF-AE1A32149A48}" srcOrd="23" destOrd="0" presId="urn:microsoft.com/office/officeart/2005/8/layout/list1"/>
    <dgm:cxn modelId="{E7B7620F-28B7-4307-A84A-9764CA68CD3B}" type="presParOf" srcId="{A85B6BAC-E640-442D-A4A4-54ABF8C82DC7}" destId="{7B69D99C-61E4-42F8-8418-AE70E6E58F4E}" srcOrd="24" destOrd="0" presId="urn:microsoft.com/office/officeart/2005/8/layout/list1"/>
    <dgm:cxn modelId="{FB6A7865-2D39-471B-A944-1587CE75E438}" type="presParOf" srcId="{7B69D99C-61E4-42F8-8418-AE70E6E58F4E}" destId="{FE2DE7CD-4C23-44C2-A2F0-E36219D72093}" srcOrd="0" destOrd="0" presId="urn:microsoft.com/office/officeart/2005/8/layout/list1"/>
    <dgm:cxn modelId="{D75421E5-96CE-47A6-99CA-4413E387DC9F}" type="presParOf" srcId="{7B69D99C-61E4-42F8-8418-AE70E6E58F4E}" destId="{73F8EC9D-C151-4EB5-A19F-D38F9F7E0B85}" srcOrd="1" destOrd="0" presId="urn:microsoft.com/office/officeart/2005/8/layout/list1"/>
    <dgm:cxn modelId="{2CF0292B-D306-4A58-8776-DBA1D59C46B7}" type="presParOf" srcId="{A85B6BAC-E640-442D-A4A4-54ABF8C82DC7}" destId="{961C8A43-29A0-4F7D-A6C0-B140C08DC0D6}" srcOrd="25" destOrd="0" presId="urn:microsoft.com/office/officeart/2005/8/layout/list1"/>
    <dgm:cxn modelId="{24F441F2-1BAC-42D0-AF96-F3C818936487}" type="presParOf" srcId="{A85B6BAC-E640-442D-A4A4-54ABF8C82DC7}" destId="{572B0DA4-00BD-4FCC-B90E-833D870B5DB0}"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BC9903-7F42-4D7A-A407-0B980D663A56}"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l-GR"/>
        </a:p>
      </dgm:t>
    </dgm:pt>
    <dgm:pt modelId="{F90CEE22-4594-40A1-A908-9E4F80400173}">
      <dgm:prSet phldrT="[Κείμενο]"/>
      <dgm:spPr/>
      <dgm:t>
        <a:bodyPr/>
        <a:lstStyle/>
        <a:p>
          <a:r>
            <a:rPr lang="el-GR" dirty="0" smtClean="0">
              <a:solidFill>
                <a:schemeClr val="tx1"/>
              </a:solidFill>
            </a:rPr>
            <a:t>Οικονομικούς</a:t>
          </a:r>
          <a:endParaRPr lang="el-GR" dirty="0">
            <a:solidFill>
              <a:schemeClr val="tx1"/>
            </a:solidFill>
          </a:endParaRPr>
        </a:p>
      </dgm:t>
    </dgm:pt>
    <dgm:pt modelId="{50EC88ED-DBB5-4203-A362-FB19BC2CB726}" type="parTrans" cxnId="{0A96B923-1D62-435C-A53D-2B77DA78C95D}">
      <dgm:prSet/>
      <dgm:spPr/>
      <dgm:t>
        <a:bodyPr/>
        <a:lstStyle/>
        <a:p>
          <a:endParaRPr lang="el-GR">
            <a:solidFill>
              <a:schemeClr val="tx1"/>
            </a:solidFill>
          </a:endParaRPr>
        </a:p>
      </dgm:t>
    </dgm:pt>
    <dgm:pt modelId="{DC651DA6-E609-4AC8-9EFA-1CE3B7314F65}" type="sibTrans" cxnId="{0A96B923-1D62-435C-A53D-2B77DA78C95D}">
      <dgm:prSet/>
      <dgm:spPr/>
      <dgm:t>
        <a:bodyPr/>
        <a:lstStyle/>
        <a:p>
          <a:endParaRPr lang="el-GR">
            <a:solidFill>
              <a:schemeClr val="tx1"/>
            </a:solidFill>
          </a:endParaRPr>
        </a:p>
      </dgm:t>
    </dgm:pt>
    <dgm:pt modelId="{03023C53-6C81-4E4D-B207-9E8E86393671}">
      <dgm:prSet phldrT="[Κείμενο]"/>
      <dgm:spPr/>
      <dgm:t>
        <a:bodyPr/>
        <a:lstStyle/>
        <a:p>
          <a:r>
            <a:rPr lang="el-GR" dirty="0" smtClean="0">
              <a:solidFill>
                <a:schemeClr val="tx1"/>
              </a:solidFill>
            </a:rPr>
            <a:t>Διαδικασίες συγκρότησης ελληνικού κοινωνικού σχηματισμού</a:t>
          </a:r>
          <a:endParaRPr lang="el-GR" dirty="0">
            <a:solidFill>
              <a:schemeClr val="tx1"/>
            </a:solidFill>
          </a:endParaRPr>
        </a:p>
      </dgm:t>
    </dgm:pt>
    <dgm:pt modelId="{2DE73C30-BFE7-4CBE-87EC-06109366B0EB}" type="parTrans" cxnId="{D57D8C20-E078-4891-A47B-D8A5A76AD6C9}">
      <dgm:prSet/>
      <dgm:spPr/>
      <dgm:t>
        <a:bodyPr/>
        <a:lstStyle/>
        <a:p>
          <a:endParaRPr lang="el-GR">
            <a:solidFill>
              <a:schemeClr val="tx1"/>
            </a:solidFill>
          </a:endParaRPr>
        </a:p>
      </dgm:t>
    </dgm:pt>
    <dgm:pt modelId="{99E9F106-F6C8-4326-91D8-2B619E3F4911}" type="sibTrans" cxnId="{D57D8C20-E078-4891-A47B-D8A5A76AD6C9}">
      <dgm:prSet/>
      <dgm:spPr/>
      <dgm:t>
        <a:bodyPr/>
        <a:lstStyle/>
        <a:p>
          <a:endParaRPr lang="el-GR">
            <a:solidFill>
              <a:schemeClr val="tx1"/>
            </a:solidFill>
          </a:endParaRPr>
        </a:p>
      </dgm:t>
    </dgm:pt>
    <dgm:pt modelId="{BA8FFCA6-012C-4548-8389-AD67AFC9EA4A}">
      <dgm:prSet phldrT="[Κείμενο]"/>
      <dgm:spPr/>
      <dgm:t>
        <a:bodyPr/>
        <a:lstStyle/>
        <a:p>
          <a:r>
            <a:rPr lang="el-GR" dirty="0" smtClean="0">
              <a:solidFill>
                <a:schemeClr val="tx1"/>
              </a:solidFill>
            </a:rPr>
            <a:t>Πολιτικούς</a:t>
          </a:r>
          <a:endParaRPr lang="el-GR" dirty="0">
            <a:solidFill>
              <a:schemeClr val="tx1"/>
            </a:solidFill>
          </a:endParaRPr>
        </a:p>
      </dgm:t>
    </dgm:pt>
    <dgm:pt modelId="{A22F8135-0242-4866-BF70-C5CFE6022576}" type="parTrans" cxnId="{440E5A39-046B-43B2-9A46-3D03D421FEB8}">
      <dgm:prSet/>
      <dgm:spPr/>
      <dgm:t>
        <a:bodyPr/>
        <a:lstStyle/>
        <a:p>
          <a:endParaRPr lang="el-GR">
            <a:solidFill>
              <a:schemeClr val="tx1"/>
            </a:solidFill>
          </a:endParaRPr>
        </a:p>
      </dgm:t>
    </dgm:pt>
    <dgm:pt modelId="{865B2D5E-876B-4D21-A8D0-B5D8F5B6C4F8}" type="sibTrans" cxnId="{440E5A39-046B-43B2-9A46-3D03D421FEB8}">
      <dgm:prSet/>
      <dgm:spPr/>
      <dgm:t>
        <a:bodyPr/>
        <a:lstStyle/>
        <a:p>
          <a:endParaRPr lang="el-GR">
            <a:solidFill>
              <a:schemeClr val="tx1"/>
            </a:solidFill>
          </a:endParaRPr>
        </a:p>
      </dgm:t>
    </dgm:pt>
    <dgm:pt modelId="{A773E725-8664-4A3D-B68E-1104B1D28C6A}">
      <dgm:prSet phldrT="[Κείμενο]"/>
      <dgm:spPr/>
      <dgm:t>
        <a:bodyPr/>
        <a:lstStyle/>
        <a:p>
          <a:r>
            <a:rPr lang="el-GR" dirty="0" smtClean="0">
              <a:solidFill>
                <a:schemeClr val="tx1"/>
              </a:solidFill>
            </a:rPr>
            <a:t>Απόδοση ελληνικής ιθαγένειας</a:t>
          </a:r>
          <a:endParaRPr lang="el-GR" dirty="0">
            <a:solidFill>
              <a:schemeClr val="tx1"/>
            </a:solidFill>
          </a:endParaRPr>
        </a:p>
      </dgm:t>
    </dgm:pt>
    <dgm:pt modelId="{02BD3911-B76F-490B-A990-33976C38A8E1}" type="parTrans" cxnId="{8EBF98D0-0B7D-405D-9709-F5AE0591ECB2}">
      <dgm:prSet/>
      <dgm:spPr/>
      <dgm:t>
        <a:bodyPr/>
        <a:lstStyle/>
        <a:p>
          <a:endParaRPr lang="el-GR">
            <a:solidFill>
              <a:schemeClr val="tx1"/>
            </a:solidFill>
          </a:endParaRPr>
        </a:p>
      </dgm:t>
    </dgm:pt>
    <dgm:pt modelId="{491DB59A-B7D6-407E-954C-EF1BFB118325}" type="sibTrans" cxnId="{8EBF98D0-0B7D-405D-9709-F5AE0591ECB2}">
      <dgm:prSet/>
      <dgm:spPr/>
      <dgm:t>
        <a:bodyPr/>
        <a:lstStyle/>
        <a:p>
          <a:endParaRPr lang="el-GR">
            <a:solidFill>
              <a:schemeClr val="tx1"/>
            </a:solidFill>
          </a:endParaRPr>
        </a:p>
      </dgm:t>
    </dgm:pt>
    <dgm:pt modelId="{7F628B4D-C1FE-4AA1-9E02-3AB8374EA146}">
      <dgm:prSet phldrT="[Κείμενο]"/>
      <dgm:spPr/>
      <dgm:t>
        <a:bodyPr/>
        <a:lstStyle/>
        <a:p>
          <a:r>
            <a:rPr lang="el-GR" dirty="0" smtClean="0">
              <a:solidFill>
                <a:schemeClr val="tx1"/>
              </a:solidFill>
            </a:rPr>
            <a:t>Άνισες σχέσεις ισχύος</a:t>
          </a:r>
          <a:endParaRPr lang="el-GR" dirty="0">
            <a:solidFill>
              <a:schemeClr val="tx1"/>
            </a:solidFill>
          </a:endParaRPr>
        </a:p>
      </dgm:t>
    </dgm:pt>
    <dgm:pt modelId="{CA837D0E-B22F-43CD-B612-D063F69FC8F4}" type="parTrans" cxnId="{561BFA90-24B4-49C5-B92F-955592EFBF8A}">
      <dgm:prSet/>
      <dgm:spPr/>
      <dgm:t>
        <a:bodyPr/>
        <a:lstStyle/>
        <a:p>
          <a:endParaRPr lang="el-GR">
            <a:solidFill>
              <a:schemeClr val="tx1"/>
            </a:solidFill>
          </a:endParaRPr>
        </a:p>
      </dgm:t>
    </dgm:pt>
    <dgm:pt modelId="{5AAB49E4-A46A-4993-B7E5-8332421B18E9}" type="sibTrans" cxnId="{561BFA90-24B4-49C5-B92F-955592EFBF8A}">
      <dgm:prSet/>
      <dgm:spPr/>
      <dgm:t>
        <a:bodyPr/>
        <a:lstStyle/>
        <a:p>
          <a:endParaRPr lang="el-GR">
            <a:solidFill>
              <a:schemeClr val="tx1"/>
            </a:solidFill>
          </a:endParaRPr>
        </a:p>
      </dgm:t>
    </dgm:pt>
    <dgm:pt modelId="{08D1F1C7-E34C-4666-A737-AE692EF8C51B}">
      <dgm:prSet phldrT="[Κείμενο]"/>
      <dgm:spPr/>
      <dgm:t>
        <a:bodyPr/>
        <a:lstStyle/>
        <a:p>
          <a:r>
            <a:rPr lang="el-GR" dirty="0" smtClean="0">
              <a:solidFill>
                <a:schemeClr val="tx1"/>
              </a:solidFill>
            </a:rPr>
            <a:t>Κοινωνικούς</a:t>
          </a:r>
          <a:endParaRPr lang="el-GR" dirty="0">
            <a:solidFill>
              <a:schemeClr val="tx1"/>
            </a:solidFill>
          </a:endParaRPr>
        </a:p>
      </dgm:t>
    </dgm:pt>
    <dgm:pt modelId="{FE16CB94-0B99-43E6-B0BA-4E83355D933A}" type="parTrans" cxnId="{1A106730-3746-437B-AA28-3D5E7F264C0A}">
      <dgm:prSet/>
      <dgm:spPr/>
      <dgm:t>
        <a:bodyPr/>
        <a:lstStyle/>
        <a:p>
          <a:endParaRPr lang="el-GR">
            <a:solidFill>
              <a:schemeClr val="tx1"/>
            </a:solidFill>
          </a:endParaRPr>
        </a:p>
      </dgm:t>
    </dgm:pt>
    <dgm:pt modelId="{1AE44872-9E61-462C-8116-D916FF377356}" type="sibTrans" cxnId="{1A106730-3746-437B-AA28-3D5E7F264C0A}">
      <dgm:prSet/>
      <dgm:spPr/>
      <dgm:t>
        <a:bodyPr/>
        <a:lstStyle/>
        <a:p>
          <a:endParaRPr lang="el-GR">
            <a:solidFill>
              <a:schemeClr val="tx1"/>
            </a:solidFill>
          </a:endParaRPr>
        </a:p>
      </dgm:t>
    </dgm:pt>
    <dgm:pt modelId="{4AA973CB-CDBF-45DA-AE1D-74352702BE65}">
      <dgm:prSet phldrT="[Κείμενο]"/>
      <dgm:spPr/>
      <dgm:t>
        <a:bodyPr/>
        <a:lstStyle/>
        <a:p>
          <a:r>
            <a:rPr lang="el-GR" dirty="0" smtClean="0">
              <a:solidFill>
                <a:schemeClr val="tx1"/>
              </a:solidFill>
            </a:rPr>
            <a:t>Ρόλος οικογένειας &amp; </a:t>
          </a:r>
          <a:r>
            <a:rPr lang="el-GR" dirty="0" err="1" smtClean="0">
              <a:solidFill>
                <a:schemeClr val="tx1"/>
              </a:solidFill>
            </a:rPr>
            <a:t>ενδο</a:t>
          </a:r>
          <a:r>
            <a:rPr lang="el-GR" dirty="0" smtClean="0">
              <a:solidFill>
                <a:schemeClr val="tx1"/>
              </a:solidFill>
            </a:rPr>
            <a:t>-ομάδας</a:t>
          </a:r>
          <a:endParaRPr lang="el-GR" dirty="0">
            <a:solidFill>
              <a:schemeClr val="tx1"/>
            </a:solidFill>
          </a:endParaRPr>
        </a:p>
      </dgm:t>
    </dgm:pt>
    <dgm:pt modelId="{F4E967C6-3B2C-4B03-B1F6-AC976302F40B}" type="parTrans" cxnId="{19F6DBE7-221C-455F-98CF-0EF7313DAB83}">
      <dgm:prSet/>
      <dgm:spPr/>
      <dgm:t>
        <a:bodyPr/>
        <a:lstStyle/>
        <a:p>
          <a:endParaRPr lang="el-GR">
            <a:solidFill>
              <a:schemeClr val="tx1"/>
            </a:solidFill>
          </a:endParaRPr>
        </a:p>
      </dgm:t>
    </dgm:pt>
    <dgm:pt modelId="{1AC5F79E-91F3-4B2B-9894-A983498CD25C}" type="sibTrans" cxnId="{19F6DBE7-221C-455F-98CF-0EF7313DAB83}">
      <dgm:prSet/>
      <dgm:spPr/>
      <dgm:t>
        <a:bodyPr/>
        <a:lstStyle/>
        <a:p>
          <a:endParaRPr lang="el-GR">
            <a:solidFill>
              <a:schemeClr val="tx1"/>
            </a:solidFill>
          </a:endParaRPr>
        </a:p>
      </dgm:t>
    </dgm:pt>
    <dgm:pt modelId="{B2AEFCFF-1FE3-497A-93CB-B22302DD66AC}">
      <dgm:prSet phldrT="[Κείμενο]"/>
      <dgm:spPr/>
      <dgm:t>
        <a:bodyPr/>
        <a:lstStyle/>
        <a:p>
          <a:r>
            <a:rPr lang="el-GR" dirty="0" smtClean="0">
              <a:solidFill>
                <a:schemeClr val="tx1"/>
              </a:solidFill>
            </a:rPr>
            <a:t>Εντάξεις- διενέξεις με </a:t>
          </a:r>
          <a:r>
            <a:rPr lang="el-GR" dirty="0" err="1" smtClean="0">
              <a:solidFill>
                <a:schemeClr val="tx1"/>
              </a:solidFill>
            </a:rPr>
            <a:t>πλειονοτική</a:t>
          </a:r>
          <a:r>
            <a:rPr lang="el-GR" dirty="0" smtClean="0">
              <a:solidFill>
                <a:schemeClr val="tx1"/>
              </a:solidFill>
            </a:rPr>
            <a:t> ομάδα</a:t>
          </a:r>
          <a:endParaRPr lang="el-GR" dirty="0">
            <a:solidFill>
              <a:schemeClr val="tx1"/>
            </a:solidFill>
          </a:endParaRPr>
        </a:p>
      </dgm:t>
    </dgm:pt>
    <dgm:pt modelId="{AE92461F-7066-4D5F-AEE9-433B61A9D583}" type="parTrans" cxnId="{C148F99D-903A-4FE1-91F1-FBC6D7928DEB}">
      <dgm:prSet/>
      <dgm:spPr/>
      <dgm:t>
        <a:bodyPr/>
        <a:lstStyle/>
        <a:p>
          <a:endParaRPr lang="el-GR">
            <a:solidFill>
              <a:schemeClr val="tx1"/>
            </a:solidFill>
          </a:endParaRPr>
        </a:p>
      </dgm:t>
    </dgm:pt>
    <dgm:pt modelId="{9FBD59C6-8262-42F0-AF6A-A37CD9609A4E}" type="sibTrans" cxnId="{C148F99D-903A-4FE1-91F1-FBC6D7928DEB}">
      <dgm:prSet/>
      <dgm:spPr/>
      <dgm:t>
        <a:bodyPr/>
        <a:lstStyle/>
        <a:p>
          <a:endParaRPr lang="el-GR">
            <a:solidFill>
              <a:schemeClr val="tx1"/>
            </a:solidFill>
          </a:endParaRPr>
        </a:p>
      </dgm:t>
    </dgm:pt>
    <dgm:pt modelId="{ACE48F92-8E32-4ACA-BDAC-7851541EC7DC}">
      <dgm:prSet phldrT="[Κείμενο]"/>
      <dgm:spPr/>
      <dgm:t>
        <a:bodyPr/>
        <a:lstStyle/>
        <a:p>
          <a:r>
            <a:rPr lang="el-GR" dirty="0" smtClean="0">
              <a:solidFill>
                <a:schemeClr val="tx1"/>
              </a:solidFill>
            </a:rPr>
            <a:t>Πολιτισμικούς</a:t>
          </a:r>
          <a:endParaRPr lang="el-GR" dirty="0">
            <a:solidFill>
              <a:schemeClr val="tx1"/>
            </a:solidFill>
          </a:endParaRPr>
        </a:p>
      </dgm:t>
    </dgm:pt>
    <dgm:pt modelId="{2DF4D990-B1B4-4BD6-9567-69FE4FC59392}" type="parTrans" cxnId="{0028934E-02F8-40FC-AACA-0D877EA6E28B}">
      <dgm:prSet/>
      <dgm:spPr/>
      <dgm:t>
        <a:bodyPr/>
        <a:lstStyle/>
        <a:p>
          <a:endParaRPr lang="el-GR">
            <a:solidFill>
              <a:schemeClr val="tx1"/>
            </a:solidFill>
          </a:endParaRPr>
        </a:p>
      </dgm:t>
    </dgm:pt>
    <dgm:pt modelId="{3B92B8B5-9644-4B23-869A-9E6006326FFF}" type="sibTrans" cxnId="{0028934E-02F8-40FC-AACA-0D877EA6E28B}">
      <dgm:prSet/>
      <dgm:spPr/>
      <dgm:t>
        <a:bodyPr/>
        <a:lstStyle/>
        <a:p>
          <a:endParaRPr lang="el-GR">
            <a:solidFill>
              <a:schemeClr val="tx1"/>
            </a:solidFill>
          </a:endParaRPr>
        </a:p>
      </dgm:t>
    </dgm:pt>
    <dgm:pt modelId="{CD42E463-DB5F-4890-AC23-24B0E68E3BF7}">
      <dgm:prSet phldrT="[Κείμενο]"/>
      <dgm:spPr/>
      <dgm:t>
        <a:bodyPr/>
        <a:lstStyle/>
        <a:p>
          <a:r>
            <a:rPr lang="el-GR" dirty="0" smtClean="0">
              <a:solidFill>
                <a:schemeClr val="tx1"/>
              </a:solidFill>
            </a:rPr>
            <a:t>Πρότυπα αναπαράστασης ως θέσεις ερμηνείας </a:t>
          </a:r>
          <a:endParaRPr lang="el-GR" dirty="0">
            <a:solidFill>
              <a:schemeClr val="tx1"/>
            </a:solidFill>
          </a:endParaRPr>
        </a:p>
      </dgm:t>
    </dgm:pt>
    <dgm:pt modelId="{FC7945E0-8E70-4EED-9550-61CFABDC4EEB}" type="parTrans" cxnId="{45494BE8-2399-48D7-A94C-AEC05B71D4AE}">
      <dgm:prSet/>
      <dgm:spPr/>
      <dgm:t>
        <a:bodyPr/>
        <a:lstStyle/>
        <a:p>
          <a:endParaRPr lang="el-GR">
            <a:solidFill>
              <a:schemeClr val="tx1"/>
            </a:solidFill>
          </a:endParaRPr>
        </a:p>
      </dgm:t>
    </dgm:pt>
    <dgm:pt modelId="{1694F28A-0389-428D-8E5E-E952DCDB575B}" type="sibTrans" cxnId="{45494BE8-2399-48D7-A94C-AEC05B71D4AE}">
      <dgm:prSet/>
      <dgm:spPr/>
      <dgm:t>
        <a:bodyPr/>
        <a:lstStyle/>
        <a:p>
          <a:endParaRPr lang="el-GR">
            <a:solidFill>
              <a:schemeClr val="tx1"/>
            </a:solidFill>
          </a:endParaRPr>
        </a:p>
      </dgm:t>
    </dgm:pt>
    <dgm:pt modelId="{C195C3B9-0166-4BE0-A371-872AD16B4D27}">
      <dgm:prSet phldrT="[Κείμενο]"/>
      <dgm:spPr/>
      <dgm:t>
        <a:bodyPr/>
        <a:lstStyle/>
        <a:p>
          <a:r>
            <a:rPr lang="el-GR" dirty="0" smtClean="0">
              <a:solidFill>
                <a:schemeClr val="tx1"/>
              </a:solidFill>
            </a:rPr>
            <a:t>Διαδικασίες </a:t>
          </a:r>
          <a:r>
            <a:rPr lang="el-GR" dirty="0" err="1" smtClean="0">
              <a:solidFill>
                <a:schemeClr val="tx1"/>
              </a:solidFill>
            </a:rPr>
            <a:t>επιπολιτισμού</a:t>
          </a:r>
          <a:r>
            <a:rPr lang="el-GR" dirty="0" smtClean="0">
              <a:solidFill>
                <a:schemeClr val="tx1"/>
              </a:solidFill>
            </a:rPr>
            <a:t> (</a:t>
          </a:r>
          <a:r>
            <a:rPr lang="en-US" dirty="0" smtClean="0">
              <a:solidFill>
                <a:schemeClr val="tx1"/>
              </a:solidFill>
            </a:rPr>
            <a:t>acculturation) </a:t>
          </a:r>
          <a:endParaRPr lang="el-GR" dirty="0">
            <a:solidFill>
              <a:schemeClr val="tx1"/>
            </a:solidFill>
          </a:endParaRPr>
        </a:p>
      </dgm:t>
    </dgm:pt>
    <dgm:pt modelId="{CCC525D4-A6A4-45F8-B27C-4E7990E2A9A3}" type="parTrans" cxnId="{9DD6959D-D934-4CD4-A6FA-6671BBD8420F}">
      <dgm:prSet/>
      <dgm:spPr/>
      <dgm:t>
        <a:bodyPr/>
        <a:lstStyle/>
        <a:p>
          <a:endParaRPr lang="el-GR">
            <a:solidFill>
              <a:schemeClr val="tx1"/>
            </a:solidFill>
          </a:endParaRPr>
        </a:p>
      </dgm:t>
    </dgm:pt>
    <dgm:pt modelId="{2755AD46-8AB9-4DEF-83FF-D5E1E91EBBCE}" type="sibTrans" cxnId="{9DD6959D-D934-4CD4-A6FA-6671BBD8420F}">
      <dgm:prSet/>
      <dgm:spPr/>
      <dgm:t>
        <a:bodyPr/>
        <a:lstStyle/>
        <a:p>
          <a:endParaRPr lang="el-GR">
            <a:solidFill>
              <a:schemeClr val="tx1"/>
            </a:solidFill>
          </a:endParaRPr>
        </a:p>
      </dgm:t>
    </dgm:pt>
    <dgm:pt modelId="{77C5AF3C-B7F0-430E-B8BD-7CB4D0D7CE1C}">
      <dgm:prSet phldrT="[Κείμενο]"/>
      <dgm:spPr/>
      <dgm:t>
        <a:bodyPr/>
        <a:lstStyle/>
        <a:p>
          <a:r>
            <a:rPr lang="el-GR" dirty="0" smtClean="0">
              <a:solidFill>
                <a:schemeClr val="tx1"/>
              </a:solidFill>
            </a:rPr>
            <a:t>Τσιγγάνικη οικονομία</a:t>
          </a:r>
          <a:endParaRPr lang="el-GR" dirty="0">
            <a:solidFill>
              <a:schemeClr val="tx1"/>
            </a:solidFill>
          </a:endParaRPr>
        </a:p>
      </dgm:t>
    </dgm:pt>
    <dgm:pt modelId="{C949493A-D5FB-4A90-B730-0D12AAE7F78A}" type="sibTrans" cxnId="{0F2142C8-2B09-472E-A8B1-A90E0C03F699}">
      <dgm:prSet/>
      <dgm:spPr/>
      <dgm:t>
        <a:bodyPr/>
        <a:lstStyle/>
        <a:p>
          <a:endParaRPr lang="el-GR">
            <a:solidFill>
              <a:schemeClr val="tx1"/>
            </a:solidFill>
          </a:endParaRPr>
        </a:p>
      </dgm:t>
    </dgm:pt>
    <dgm:pt modelId="{198D8798-5611-4138-805E-EB24E983BB80}" type="parTrans" cxnId="{0F2142C8-2B09-472E-A8B1-A90E0C03F699}">
      <dgm:prSet/>
      <dgm:spPr/>
      <dgm:t>
        <a:bodyPr/>
        <a:lstStyle/>
        <a:p>
          <a:endParaRPr lang="el-GR">
            <a:solidFill>
              <a:schemeClr val="tx1"/>
            </a:solidFill>
          </a:endParaRPr>
        </a:p>
      </dgm:t>
    </dgm:pt>
    <dgm:pt modelId="{4025D4C7-8D78-4EC1-B9A3-30A625D9B317}" type="pres">
      <dgm:prSet presAssocID="{CBBC9903-7F42-4D7A-A407-0B980D663A56}" presName="linear" presStyleCnt="0">
        <dgm:presLayoutVars>
          <dgm:dir/>
          <dgm:resizeHandles val="exact"/>
        </dgm:presLayoutVars>
      </dgm:prSet>
      <dgm:spPr/>
      <dgm:t>
        <a:bodyPr/>
        <a:lstStyle/>
        <a:p>
          <a:endParaRPr lang="el-GR"/>
        </a:p>
      </dgm:t>
    </dgm:pt>
    <dgm:pt modelId="{D678A766-E5A6-46A0-A351-CED3DB526905}" type="pres">
      <dgm:prSet presAssocID="{F90CEE22-4594-40A1-A908-9E4F80400173}" presName="comp" presStyleCnt="0"/>
      <dgm:spPr/>
    </dgm:pt>
    <dgm:pt modelId="{039CFED6-397C-4DDD-8FCA-1D3B50CD09AD}" type="pres">
      <dgm:prSet presAssocID="{F90CEE22-4594-40A1-A908-9E4F80400173}" presName="box" presStyleLbl="node1" presStyleIdx="0" presStyleCnt="4"/>
      <dgm:spPr/>
      <dgm:t>
        <a:bodyPr/>
        <a:lstStyle/>
        <a:p>
          <a:endParaRPr lang="el-GR"/>
        </a:p>
      </dgm:t>
    </dgm:pt>
    <dgm:pt modelId="{EBC61DA6-ADD9-48B1-8726-9A1301F58C12}" type="pres">
      <dgm:prSet presAssocID="{F90CEE22-4594-40A1-A908-9E4F80400173}" presName="img"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pt>
    <dgm:pt modelId="{8238F3F0-CA6D-4D3E-8714-484A289958CC}" type="pres">
      <dgm:prSet presAssocID="{F90CEE22-4594-40A1-A908-9E4F80400173}" presName="text" presStyleLbl="node1" presStyleIdx="0" presStyleCnt="4">
        <dgm:presLayoutVars>
          <dgm:bulletEnabled val="1"/>
        </dgm:presLayoutVars>
      </dgm:prSet>
      <dgm:spPr/>
      <dgm:t>
        <a:bodyPr/>
        <a:lstStyle/>
        <a:p>
          <a:endParaRPr lang="el-GR"/>
        </a:p>
      </dgm:t>
    </dgm:pt>
    <dgm:pt modelId="{69123D2B-838F-4860-AD7C-A38CE3591BC5}" type="pres">
      <dgm:prSet presAssocID="{DC651DA6-E609-4AC8-9EFA-1CE3B7314F65}" presName="spacer" presStyleCnt="0"/>
      <dgm:spPr/>
    </dgm:pt>
    <dgm:pt modelId="{ACEBC78A-1541-48AE-9667-1E9B1C9D2FE1}" type="pres">
      <dgm:prSet presAssocID="{BA8FFCA6-012C-4548-8389-AD67AFC9EA4A}" presName="comp" presStyleCnt="0"/>
      <dgm:spPr/>
    </dgm:pt>
    <dgm:pt modelId="{9242FF27-CDE1-4848-A005-15845DB9479E}" type="pres">
      <dgm:prSet presAssocID="{BA8FFCA6-012C-4548-8389-AD67AFC9EA4A}" presName="box" presStyleLbl="node1" presStyleIdx="1" presStyleCnt="4"/>
      <dgm:spPr/>
      <dgm:t>
        <a:bodyPr/>
        <a:lstStyle/>
        <a:p>
          <a:endParaRPr lang="el-GR"/>
        </a:p>
      </dgm:t>
    </dgm:pt>
    <dgm:pt modelId="{7F967D6E-7152-4B9D-B7BC-0005D982305A}" type="pres">
      <dgm:prSet presAssocID="{BA8FFCA6-012C-4548-8389-AD67AFC9EA4A}" presName="img" presStyleLbl="fgImgPlac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28000" b="-28000"/>
          </a:stretch>
        </a:blipFill>
      </dgm:spPr>
    </dgm:pt>
    <dgm:pt modelId="{BCBEE467-D0F3-48A5-8012-FAC03EE85702}" type="pres">
      <dgm:prSet presAssocID="{BA8FFCA6-012C-4548-8389-AD67AFC9EA4A}" presName="text" presStyleLbl="node1" presStyleIdx="1" presStyleCnt="4">
        <dgm:presLayoutVars>
          <dgm:bulletEnabled val="1"/>
        </dgm:presLayoutVars>
      </dgm:prSet>
      <dgm:spPr/>
      <dgm:t>
        <a:bodyPr/>
        <a:lstStyle/>
        <a:p>
          <a:endParaRPr lang="el-GR"/>
        </a:p>
      </dgm:t>
    </dgm:pt>
    <dgm:pt modelId="{9B3FD387-B757-4D30-8267-C584153CD9E3}" type="pres">
      <dgm:prSet presAssocID="{865B2D5E-876B-4D21-A8D0-B5D8F5B6C4F8}" presName="spacer" presStyleCnt="0"/>
      <dgm:spPr/>
    </dgm:pt>
    <dgm:pt modelId="{47DA1AFC-CFC0-485A-AF12-C0583AADDEC8}" type="pres">
      <dgm:prSet presAssocID="{08D1F1C7-E34C-4666-A737-AE692EF8C51B}" presName="comp" presStyleCnt="0"/>
      <dgm:spPr/>
    </dgm:pt>
    <dgm:pt modelId="{768B3A5C-BA77-416D-8D77-987688D97607}" type="pres">
      <dgm:prSet presAssocID="{08D1F1C7-E34C-4666-A737-AE692EF8C51B}" presName="box" presStyleLbl="node1" presStyleIdx="2" presStyleCnt="4"/>
      <dgm:spPr/>
      <dgm:t>
        <a:bodyPr/>
        <a:lstStyle/>
        <a:p>
          <a:endParaRPr lang="el-GR"/>
        </a:p>
      </dgm:t>
    </dgm:pt>
    <dgm:pt modelId="{DDB55A59-753D-4576-BEFD-B13F3E613130}" type="pres">
      <dgm:prSet presAssocID="{08D1F1C7-E34C-4666-A737-AE692EF8C51B}" presName="img"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15000" b="-15000"/>
          </a:stretch>
        </a:blipFill>
      </dgm:spPr>
    </dgm:pt>
    <dgm:pt modelId="{E7EA5068-5875-408E-99DB-EAF4D0D5C2A7}" type="pres">
      <dgm:prSet presAssocID="{08D1F1C7-E34C-4666-A737-AE692EF8C51B}" presName="text" presStyleLbl="node1" presStyleIdx="2" presStyleCnt="4">
        <dgm:presLayoutVars>
          <dgm:bulletEnabled val="1"/>
        </dgm:presLayoutVars>
      </dgm:prSet>
      <dgm:spPr/>
      <dgm:t>
        <a:bodyPr/>
        <a:lstStyle/>
        <a:p>
          <a:endParaRPr lang="el-GR"/>
        </a:p>
      </dgm:t>
    </dgm:pt>
    <dgm:pt modelId="{F6B5A300-4ED2-43FD-B9EF-3C71986B5979}" type="pres">
      <dgm:prSet presAssocID="{1AE44872-9E61-462C-8116-D916FF377356}" presName="spacer" presStyleCnt="0"/>
      <dgm:spPr/>
    </dgm:pt>
    <dgm:pt modelId="{FB6579E1-1861-4C34-90A0-82815E956753}" type="pres">
      <dgm:prSet presAssocID="{ACE48F92-8E32-4ACA-BDAC-7851541EC7DC}" presName="comp" presStyleCnt="0"/>
      <dgm:spPr/>
    </dgm:pt>
    <dgm:pt modelId="{C0C06819-F72E-43AF-A296-5F5A00E6C8FD}" type="pres">
      <dgm:prSet presAssocID="{ACE48F92-8E32-4ACA-BDAC-7851541EC7DC}" presName="box" presStyleLbl="node1" presStyleIdx="3" presStyleCnt="4"/>
      <dgm:spPr/>
      <dgm:t>
        <a:bodyPr/>
        <a:lstStyle/>
        <a:p>
          <a:endParaRPr lang="el-GR"/>
        </a:p>
      </dgm:t>
    </dgm:pt>
    <dgm:pt modelId="{589D52C8-FCF5-4FD2-A6D3-D5CA4CB85409}" type="pres">
      <dgm:prSet presAssocID="{ACE48F92-8E32-4ACA-BDAC-7851541EC7DC}" presName="img"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28000" b="-28000"/>
          </a:stretch>
        </a:blipFill>
      </dgm:spPr>
    </dgm:pt>
    <dgm:pt modelId="{76240200-920B-4459-A9F8-5E564F9C0227}" type="pres">
      <dgm:prSet presAssocID="{ACE48F92-8E32-4ACA-BDAC-7851541EC7DC}" presName="text" presStyleLbl="node1" presStyleIdx="3" presStyleCnt="4">
        <dgm:presLayoutVars>
          <dgm:bulletEnabled val="1"/>
        </dgm:presLayoutVars>
      </dgm:prSet>
      <dgm:spPr/>
      <dgm:t>
        <a:bodyPr/>
        <a:lstStyle/>
        <a:p>
          <a:endParaRPr lang="el-GR"/>
        </a:p>
      </dgm:t>
    </dgm:pt>
  </dgm:ptLst>
  <dgm:cxnLst>
    <dgm:cxn modelId="{0A96B923-1D62-435C-A53D-2B77DA78C95D}" srcId="{CBBC9903-7F42-4D7A-A407-0B980D663A56}" destId="{F90CEE22-4594-40A1-A908-9E4F80400173}" srcOrd="0" destOrd="0" parTransId="{50EC88ED-DBB5-4203-A362-FB19BC2CB726}" sibTransId="{DC651DA6-E609-4AC8-9EFA-1CE3B7314F65}"/>
    <dgm:cxn modelId="{8EBF98D0-0B7D-405D-9709-F5AE0591ECB2}" srcId="{BA8FFCA6-012C-4548-8389-AD67AFC9EA4A}" destId="{A773E725-8664-4A3D-B68E-1104B1D28C6A}" srcOrd="0" destOrd="0" parTransId="{02BD3911-B76F-490B-A990-33976C38A8E1}" sibTransId="{491DB59A-B7D6-407E-954C-EF1BFB118325}"/>
    <dgm:cxn modelId="{9B6C532B-8F10-4535-B53A-922EA593ED0C}" type="presOf" srcId="{CBBC9903-7F42-4D7A-A407-0B980D663A56}" destId="{4025D4C7-8D78-4EC1-B9A3-30A625D9B317}" srcOrd="0" destOrd="0" presId="urn:microsoft.com/office/officeart/2005/8/layout/vList4"/>
    <dgm:cxn modelId="{920F93E3-591D-4411-A1FD-58532315117F}" type="presOf" srcId="{B2AEFCFF-1FE3-497A-93CB-B22302DD66AC}" destId="{E7EA5068-5875-408E-99DB-EAF4D0D5C2A7}" srcOrd="1" destOrd="2" presId="urn:microsoft.com/office/officeart/2005/8/layout/vList4"/>
    <dgm:cxn modelId="{99B650D6-228A-4EBA-92B9-E25771180812}" type="presOf" srcId="{F90CEE22-4594-40A1-A908-9E4F80400173}" destId="{039CFED6-397C-4DDD-8FCA-1D3B50CD09AD}" srcOrd="0" destOrd="0" presId="urn:microsoft.com/office/officeart/2005/8/layout/vList4"/>
    <dgm:cxn modelId="{45494BE8-2399-48D7-A94C-AEC05B71D4AE}" srcId="{ACE48F92-8E32-4ACA-BDAC-7851541EC7DC}" destId="{CD42E463-DB5F-4890-AC23-24B0E68E3BF7}" srcOrd="0" destOrd="0" parTransId="{FC7945E0-8E70-4EED-9550-61CFABDC4EEB}" sibTransId="{1694F28A-0389-428D-8E5E-E952DCDB575B}"/>
    <dgm:cxn modelId="{B05AF97E-6DC0-4D49-83FE-DA77A1593DF9}" type="presOf" srcId="{CD42E463-DB5F-4890-AC23-24B0E68E3BF7}" destId="{76240200-920B-4459-A9F8-5E564F9C0227}" srcOrd="1" destOrd="1" presId="urn:microsoft.com/office/officeart/2005/8/layout/vList4"/>
    <dgm:cxn modelId="{1685C93E-DC2F-493B-9F18-FE91ED7BE237}" type="presOf" srcId="{BA8FFCA6-012C-4548-8389-AD67AFC9EA4A}" destId="{BCBEE467-D0F3-48A5-8012-FAC03EE85702}" srcOrd="1" destOrd="0" presId="urn:microsoft.com/office/officeart/2005/8/layout/vList4"/>
    <dgm:cxn modelId="{F3CBA555-575A-41C9-BD2F-64334B033CE5}" type="presOf" srcId="{4AA973CB-CDBF-45DA-AE1D-74352702BE65}" destId="{768B3A5C-BA77-416D-8D77-987688D97607}" srcOrd="0" destOrd="1" presId="urn:microsoft.com/office/officeart/2005/8/layout/vList4"/>
    <dgm:cxn modelId="{A4462C2E-48AF-42AB-A293-F900AE8F8CE7}" type="presOf" srcId="{7F628B4D-C1FE-4AA1-9E02-3AB8374EA146}" destId="{9242FF27-CDE1-4848-A005-15845DB9479E}" srcOrd="0" destOrd="2" presId="urn:microsoft.com/office/officeart/2005/8/layout/vList4"/>
    <dgm:cxn modelId="{DAC4695A-98B5-4D38-88C9-79483B1FE56D}" type="presOf" srcId="{BA8FFCA6-012C-4548-8389-AD67AFC9EA4A}" destId="{9242FF27-CDE1-4848-A005-15845DB9479E}" srcOrd="0" destOrd="0" presId="urn:microsoft.com/office/officeart/2005/8/layout/vList4"/>
    <dgm:cxn modelId="{418A8A38-24D9-490B-98C2-71E0F30309D9}" type="presOf" srcId="{C195C3B9-0166-4BE0-A371-872AD16B4D27}" destId="{76240200-920B-4459-A9F8-5E564F9C0227}" srcOrd="1" destOrd="2" presId="urn:microsoft.com/office/officeart/2005/8/layout/vList4"/>
    <dgm:cxn modelId="{7F03AF6B-8C71-40E4-8F32-CF34B23BAE8D}" type="presOf" srcId="{7F628B4D-C1FE-4AA1-9E02-3AB8374EA146}" destId="{BCBEE467-D0F3-48A5-8012-FAC03EE85702}" srcOrd="1" destOrd="2" presId="urn:microsoft.com/office/officeart/2005/8/layout/vList4"/>
    <dgm:cxn modelId="{CE93B8AD-DD03-4DE4-838A-326A2446B668}" type="presOf" srcId="{08D1F1C7-E34C-4666-A737-AE692EF8C51B}" destId="{768B3A5C-BA77-416D-8D77-987688D97607}" srcOrd="0" destOrd="0" presId="urn:microsoft.com/office/officeart/2005/8/layout/vList4"/>
    <dgm:cxn modelId="{E82ECBD2-725F-4782-9B29-1D838DAB192F}" type="presOf" srcId="{03023C53-6C81-4E4D-B207-9E8E86393671}" destId="{8238F3F0-CA6D-4D3E-8714-484A289958CC}" srcOrd="1" destOrd="2" presId="urn:microsoft.com/office/officeart/2005/8/layout/vList4"/>
    <dgm:cxn modelId="{17877BF3-5A33-4915-BC9E-5E6D3D557EB4}" type="presOf" srcId="{08D1F1C7-E34C-4666-A737-AE692EF8C51B}" destId="{E7EA5068-5875-408E-99DB-EAF4D0D5C2A7}" srcOrd="1" destOrd="0" presId="urn:microsoft.com/office/officeart/2005/8/layout/vList4"/>
    <dgm:cxn modelId="{0F2142C8-2B09-472E-A8B1-A90E0C03F699}" srcId="{F90CEE22-4594-40A1-A908-9E4F80400173}" destId="{77C5AF3C-B7F0-430E-B8BD-7CB4D0D7CE1C}" srcOrd="0" destOrd="0" parTransId="{198D8798-5611-4138-805E-EB24E983BB80}" sibTransId="{C949493A-D5FB-4A90-B730-0D12AAE7F78A}"/>
    <dgm:cxn modelId="{440E5A39-046B-43B2-9A46-3D03D421FEB8}" srcId="{CBBC9903-7F42-4D7A-A407-0B980D663A56}" destId="{BA8FFCA6-012C-4548-8389-AD67AFC9EA4A}" srcOrd="1" destOrd="0" parTransId="{A22F8135-0242-4866-BF70-C5CFE6022576}" sibTransId="{865B2D5E-876B-4D21-A8D0-B5D8F5B6C4F8}"/>
    <dgm:cxn modelId="{D57D8C20-E078-4891-A47B-D8A5A76AD6C9}" srcId="{F90CEE22-4594-40A1-A908-9E4F80400173}" destId="{03023C53-6C81-4E4D-B207-9E8E86393671}" srcOrd="1" destOrd="0" parTransId="{2DE73C30-BFE7-4CBE-87EC-06109366B0EB}" sibTransId="{99E9F106-F6C8-4326-91D8-2B619E3F4911}"/>
    <dgm:cxn modelId="{972B3B75-5E5E-4525-BC00-52BF48AFBCB5}" type="presOf" srcId="{77C5AF3C-B7F0-430E-B8BD-7CB4D0D7CE1C}" destId="{039CFED6-397C-4DDD-8FCA-1D3B50CD09AD}" srcOrd="0" destOrd="1" presId="urn:microsoft.com/office/officeart/2005/8/layout/vList4"/>
    <dgm:cxn modelId="{228B9D3B-1D4F-41B4-96A8-1B8D4B74B011}" type="presOf" srcId="{ACE48F92-8E32-4ACA-BDAC-7851541EC7DC}" destId="{76240200-920B-4459-A9F8-5E564F9C0227}" srcOrd="1" destOrd="0" presId="urn:microsoft.com/office/officeart/2005/8/layout/vList4"/>
    <dgm:cxn modelId="{80EE71B6-EE8B-40A1-8C42-6264469E9E3D}" type="presOf" srcId="{03023C53-6C81-4E4D-B207-9E8E86393671}" destId="{039CFED6-397C-4DDD-8FCA-1D3B50CD09AD}" srcOrd="0" destOrd="2" presId="urn:microsoft.com/office/officeart/2005/8/layout/vList4"/>
    <dgm:cxn modelId="{C952DE6D-554A-4387-8FA9-165CEE823737}" type="presOf" srcId="{C195C3B9-0166-4BE0-A371-872AD16B4D27}" destId="{C0C06819-F72E-43AF-A296-5F5A00E6C8FD}" srcOrd="0" destOrd="2" presId="urn:microsoft.com/office/officeart/2005/8/layout/vList4"/>
    <dgm:cxn modelId="{41FC0587-DF9E-4610-8CCC-2226A634C9C0}" type="presOf" srcId="{4AA973CB-CDBF-45DA-AE1D-74352702BE65}" destId="{E7EA5068-5875-408E-99DB-EAF4D0D5C2A7}" srcOrd="1" destOrd="1" presId="urn:microsoft.com/office/officeart/2005/8/layout/vList4"/>
    <dgm:cxn modelId="{19F6DBE7-221C-455F-98CF-0EF7313DAB83}" srcId="{08D1F1C7-E34C-4666-A737-AE692EF8C51B}" destId="{4AA973CB-CDBF-45DA-AE1D-74352702BE65}" srcOrd="0" destOrd="0" parTransId="{F4E967C6-3B2C-4B03-B1F6-AC976302F40B}" sibTransId="{1AC5F79E-91F3-4B2B-9894-A983498CD25C}"/>
    <dgm:cxn modelId="{C148F99D-903A-4FE1-91F1-FBC6D7928DEB}" srcId="{08D1F1C7-E34C-4666-A737-AE692EF8C51B}" destId="{B2AEFCFF-1FE3-497A-93CB-B22302DD66AC}" srcOrd="1" destOrd="0" parTransId="{AE92461F-7066-4D5F-AEE9-433B61A9D583}" sibTransId="{9FBD59C6-8262-42F0-AF6A-A37CD9609A4E}"/>
    <dgm:cxn modelId="{06E6DCCC-A857-4418-AE08-DA526920849B}" type="presOf" srcId="{77C5AF3C-B7F0-430E-B8BD-7CB4D0D7CE1C}" destId="{8238F3F0-CA6D-4D3E-8714-484A289958CC}" srcOrd="1" destOrd="1" presId="urn:microsoft.com/office/officeart/2005/8/layout/vList4"/>
    <dgm:cxn modelId="{9DD6959D-D934-4CD4-A6FA-6671BBD8420F}" srcId="{ACE48F92-8E32-4ACA-BDAC-7851541EC7DC}" destId="{C195C3B9-0166-4BE0-A371-872AD16B4D27}" srcOrd="1" destOrd="0" parTransId="{CCC525D4-A6A4-45F8-B27C-4E7990E2A9A3}" sibTransId="{2755AD46-8AB9-4DEF-83FF-D5E1E91EBBCE}"/>
    <dgm:cxn modelId="{EFE3CC65-B155-41E9-BFD4-B115A20AA1A5}" type="presOf" srcId="{CD42E463-DB5F-4890-AC23-24B0E68E3BF7}" destId="{C0C06819-F72E-43AF-A296-5F5A00E6C8FD}" srcOrd="0" destOrd="1" presId="urn:microsoft.com/office/officeart/2005/8/layout/vList4"/>
    <dgm:cxn modelId="{0028934E-02F8-40FC-AACA-0D877EA6E28B}" srcId="{CBBC9903-7F42-4D7A-A407-0B980D663A56}" destId="{ACE48F92-8E32-4ACA-BDAC-7851541EC7DC}" srcOrd="3" destOrd="0" parTransId="{2DF4D990-B1B4-4BD6-9567-69FE4FC59392}" sibTransId="{3B92B8B5-9644-4B23-869A-9E6006326FFF}"/>
    <dgm:cxn modelId="{561BFA90-24B4-49C5-B92F-955592EFBF8A}" srcId="{BA8FFCA6-012C-4548-8389-AD67AFC9EA4A}" destId="{7F628B4D-C1FE-4AA1-9E02-3AB8374EA146}" srcOrd="1" destOrd="0" parTransId="{CA837D0E-B22F-43CD-B612-D063F69FC8F4}" sibTransId="{5AAB49E4-A46A-4993-B7E5-8332421B18E9}"/>
    <dgm:cxn modelId="{47828EEE-7162-4C74-9F3D-FC149B2F398F}" type="presOf" srcId="{F90CEE22-4594-40A1-A908-9E4F80400173}" destId="{8238F3F0-CA6D-4D3E-8714-484A289958CC}" srcOrd="1" destOrd="0" presId="urn:microsoft.com/office/officeart/2005/8/layout/vList4"/>
    <dgm:cxn modelId="{FAF15E6C-04A0-4CD4-B9C2-E3913D83369D}" type="presOf" srcId="{A773E725-8664-4A3D-B68E-1104B1D28C6A}" destId="{BCBEE467-D0F3-48A5-8012-FAC03EE85702}" srcOrd="1" destOrd="1" presId="urn:microsoft.com/office/officeart/2005/8/layout/vList4"/>
    <dgm:cxn modelId="{4CF3A7F0-BDBC-4811-8098-A0265864A92E}" type="presOf" srcId="{B2AEFCFF-1FE3-497A-93CB-B22302DD66AC}" destId="{768B3A5C-BA77-416D-8D77-987688D97607}" srcOrd="0" destOrd="2" presId="urn:microsoft.com/office/officeart/2005/8/layout/vList4"/>
    <dgm:cxn modelId="{6AAFE59D-0059-4F7B-814F-1BF1E8147A2A}" type="presOf" srcId="{A773E725-8664-4A3D-B68E-1104B1D28C6A}" destId="{9242FF27-CDE1-4848-A005-15845DB9479E}" srcOrd="0" destOrd="1" presId="urn:microsoft.com/office/officeart/2005/8/layout/vList4"/>
    <dgm:cxn modelId="{1A106730-3746-437B-AA28-3D5E7F264C0A}" srcId="{CBBC9903-7F42-4D7A-A407-0B980D663A56}" destId="{08D1F1C7-E34C-4666-A737-AE692EF8C51B}" srcOrd="2" destOrd="0" parTransId="{FE16CB94-0B99-43E6-B0BA-4E83355D933A}" sibTransId="{1AE44872-9E61-462C-8116-D916FF377356}"/>
    <dgm:cxn modelId="{61E832BD-BEBE-4C5C-B746-69EA20D09185}" type="presOf" srcId="{ACE48F92-8E32-4ACA-BDAC-7851541EC7DC}" destId="{C0C06819-F72E-43AF-A296-5F5A00E6C8FD}" srcOrd="0" destOrd="0" presId="urn:microsoft.com/office/officeart/2005/8/layout/vList4"/>
    <dgm:cxn modelId="{8768B378-F296-4DDC-A591-FD59A2F2809B}" type="presParOf" srcId="{4025D4C7-8D78-4EC1-B9A3-30A625D9B317}" destId="{D678A766-E5A6-46A0-A351-CED3DB526905}" srcOrd="0" destOrd="0" presId="urn:microsoft.com/office/officeart/2005/8/layout/vList4"/>
    <dgm:cxn modelId="{67CB73FD-1AD2-4F16-A0D0-76760032F916}" type="presParOf" srcId="{D678A766-E5A6-46A0-A351-CED3DB526905}" destId="{039CFED6-397C-4DDD-8FCA-1D3B50CD09AD}" srcOrd="0" destOrd="0" presId="urn:microsoft.com/office/officeart/2005/8/layout/vList4"/>
    <dgm:cxn modelId="{F6B2CD93-B720-4674-BD94-6FC9416B0CB0}" type="presParOf" srcId="{D678A766-E5A6-46A0-A351-CED3DB526905}" destId="{EBC61DA6-ADD9-48B1-8726-9A1301F58C12}" srcOrd="1" destOrd="0" presId="urn:microsoft.com/office/officeart/2005/8/layout/vList4"/>
    <dgm:cxn modelId="{0B36710A-F630-400F-94A0-A8EEB1E6D719}" type="presParOf" srcId="{D678A766-E5A6-46A0-A351-CED3DB526905}" destId="{8238F3F0-CA6D-4D3E-8714-484A289958CC}" srcOrd="2" destOrd="0" presId="urn:microsoft.com/office/officeart/2005/8/layout/vList4"/>
    <dgm:cxn modelId="{958AB67C-CF33-4F70-B630-84CBE4AA1E54}" type="presParOf" srcId="{4025D4C7-8D78-4EC1-B9A3-30A625D9B317}" destId="{69123D2B-838F-4860-AD7C-A38CE3591BC5}" srcOrd="1" destOrd="0" presId="urn:microsoft.com/office/officeart/2005/8/layout/vList4"/>
    <dgm:cxn modelId="{2A071895-39AF-4C5C-AFD3-94E79E253FDA}" type="presParOf" srcId="{4025D4C7-8D78-4EC1-B9A3-30A625D9B317}" destId="{ACEBC78A-1541-48AE-9667-1E9B1C9D2FE1}" srcOrd="2" destOrd="0" presId="urn:microsoft.com/office/officeart/2005/8/layout/vList4"/>
    <dgm:cxn modelId="{3856EEC4-D4D7-490D-A85F-234BA6084ADD}" type="presParOf" srcId="{ACEBC78A-1541-48AE-9667-1E9B1C9D2FE1}" destId="{9242FF27-CDE1-4848-A005-15845DB9479E}" srcOrd="0" destOrd="0" presId="urn:microsoft.com/office/officeart/2005/8/layout/vList4"/>
    <dgm:cxn modelId="{9E4DFD29-1D97-48BD-A568-E035F9F2F6B6}" type="presParOf" srcId="{ACEBC78A-1541-48AE-9667-1E9B1C9D2FE1}" destId="{7F967D6E-7152-4B9D-B7BC-0005D982305A}" srcOrd="1" destOrd="0" presId="urn:microsoft.com/office/officeart/2005/8/layout/vList4"/>
    <dgm:cxn modelId="{084411DB-8E51-4DA3-8D3A-C9403C146BDB}" type="presParOf" srcId="{ACEBC78A-1541-48AE-9667-1E9B1C9D2FE1}" destId="{BCBEE467-D0F3-48A5-8012-FAC03EE85702}" srcOrd="2" destOrd="0" presId="urn:microsoft.com/office/officeart/2005/8/layout/vList4"/>
    <dgm:cxn modelId="{4F80129A-4793-4B90-AB08-6CC57CC99BDD}" type="presParOf" srcId="{4025D4C7-8D78-4EC1-B9A3-30A625D9B317}" destId="{9B3FD387-B757-4D30-8267-C584153CD9E3}" srcOrd="3" destOrd="0" presId="urn:microsoft.com/office/officeart/2005/8/layout/vList4"/>
    <dgm:cxn modelId="{45D1147A-A262-46D9-BC95-2EE0E17D9C7F}" type="presParOf" srcId="{4025D4C7-8D78-4EC1-B9A3-30A625D9B317}" destId="{47DA1AFC-CFC0-485A-AF12-C0583AADDEC8}" srcOrd="4" destOrd="0" presId="urn:microsoft.com/office/officeart/2005/8/layout/vList4"/>
    <dgm:cxn modelId="{AC692FC8-D395-4E84-B652-D6240E393D6B}" type="presParOf" srcId="{47DA1AFC-CFC0-485A-AF12-C0583AADDEC8}" destId="{768B3A5C-BA77-416D-8D77-987688D97607}" srcOrd="0" destOrd="0" presId="urn:microsoft.com/office/officeart/2005/8/layout/vList4"/>
    <dgm:cxn modelId="{FA1DEC12-4482-48DE-A0B9-31A8663BE59D}" type="presParOf" srcId="{47DA1AFC-CFC0-485A-AF12-C0583AADDEC8}" destId="{DDB55A59-753D-4576-BEFD-B13F3E613130}" srcOrd="1" destOrd="0" presId="urn:microsoft.com/office/officeart/2005/8/layout/vList4"/>
    <dgm:cxn modelId="{1C60AC74-BE67-4C80-A12A-9EF8D9364A7B}" type="presParOf" srcId="{47DA1AFC-CFC0-485A-AF12-C0583AADDEC8}" destId="{E7EA5068-5875-408E-99DB-EAF4D0D5C2A7}" srcOrd="2" destOrd="0" presId="urn:microsoft.com/office/officeart/2005/8/layout/vList4"/>
    <dgm:cxn modelId="{717D8938-EC63-4C62-8146-30A0DC8F656C}" type="presParOf" srcId="{4025D4C7-8D78-4EC1-B9A3-30A625D9B317}" destId="{F6B5A300-4ED2-43FD-B9EF-3C71986B5979}" srcOrd="5" destOrd="0" presId="urn:microsoft.com/office/officeart/2005/8/layout/vList4"/>
    <dgm:cxn modelId="{0E78F8D9-94D5-4D0F-ABAD-AE156DBC7679}" type="presParOf" srcId="{4025D4C7-8D78-4EC1-B9A3-30A625D9B317}" destId="{FB6579E1-1861-4C34-90A0-82815E956753}" srcOrd="6" destOrd="0" presId="urn:microsoft.com/office/officeart/2005/8/layout/vList4"/>
    <dgm:cxn modelId="{29A030E3-5EE5-4026-8149-5D270D39EB6C}" type="presParOf" srcId="{FB6579E1-1861-4C34-90A0-82815E956753}" destId="{C0C06819-F72E-43AF-A296-5F5A00E6C8FD}" srcOrd="0" destOrd="0" presId="urn:microsoft.com/office/officeart/2005/8/layout/vList4"/>
    <dgm:cxn modelId="{D624771F-E176-4D11-ACF4-D641ECAD2F4C}" type="presParOf" srcId="{FB6579E1-1861-4C34-90A0-82815E956753}" destId="{589D52C8-FCF5-4FD2-A6D3-D5CA4CB85409}" srcOrd="1" destOrd="0" presId="urn:microsoft.com/office/officeart/2005/8/layout/vList4"/>
    <dgm:cxn modelId="{EEDB084E-431F-4552-88F9-1DEDE0524486}" type="presParOf" srcId="{FB6579E1-1861-4C34-90A0-82815E956753}" destId="{76240200-920B-4459-A9F8-5E564F9C0227}"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260CCB-7788-4932-8842-982B704D873A}" type="doc">
      <dgm:prSet loTypeId="urn:microsoft.com/office/officeart/2005/8/layout/venn1" loCatId="relationship" qsTypeId="urn:microsoft.com/office/officeart/2005/8/quickstyle/simple1" qsCatId="simple" csTypeId="urn:microsoft.com/office/officeart/2005/8/colors/colorful4" csCatId="colorful" phldr="1"/>
      <dgm:spPr/>
    </dgm:pt>
    <dgm:pt modelId="{6A8EBF7A-8A39-476B-85D6-22DD64D2EE0D}">
      <dgm:prSet phldrT="[Κείμενο]"/>
      <dgm:spPr/>
      <dgm:t>
        <a:bodyPr/>
        <a:lstStyle/>
        <a:p>
          <a:r>
            <a:rPr lang="el-GR" dirty="0" smtClean="0"/>
            <a:t>Δράση</a:t>
          </a:r>
          <a:endParaRPr lang="el-GR" dirty="0"/>
        </a:p>
      </dgm:t>
    </dgm:pt>
    <dgm:pt modelId="{7C4636D7-47C8-4FB5-9A53-7477B72AAE21}" type="parTrans" cxnId="{F62B0DC1-27FB-4C18-840C-7C7EF0585109}">
      <dgm:prSet/>
      <dgm:spPr/>
      <dgm:t>
        <a:bodyPr/>
        <a:lstStyle/>
        <a:p>
          <a:endParaRPr lang="el-GR"/>
        </a:p>
      </dgm:t>
    </dgm:pt>
    <dgm:pt modelId="{2F376078-CD0F-4A0A-8AF2-CA32D53BF7CA}" type="sibTrans" cxnId="{F62B0DC1-27FB-4C18-840C-7C7EF0585109}">
      <dgm:prSet/>
      <dgm:spPr/>
      <dgm:t>
        <a:bodyPr/>
        <a:lstStyle/>
        <a:p>
          <a:endParaRPr lang="el-GR"/>
        </a:p>
      </dgm:t>
    </dgm:pt>
    <dgm:pt modelId="{3A43FB7A-AF82-4B2C-8CE5-48E376E18AEF}">
      <dgm:prSet phldrT="[Κείμενο]"/>
      <dgm:spPr/>
      <dgm:t>
        <a:bodyPr/>
        <a:lstStyle/>
        <a:p>
          <a:r>
            <a:rPr lang="el-GR" dirty="0" smtClean="0"/>
            <a:t>Δομή</a:t>
          </a:r>
          <a:endParaRPr lang="el-GR" dirty="0"/>
        </a:p>
      </dgm:t>
    </dgm:pt>
    <dgm:pt modelId="{D02AD0AA-6953-4020-85BE-C73C83D8EF7E}" type="parTrans" cxnId="{BCE7EFBF-B9EA-47B1-B1A9-ED1423BE1C80}">
      <dgm:prSet/>
      <dgm:spPr/>
      <dgm:t>
        <a:bodyPr/>
        <a:lstStyle/>
        <a:p>
          <a:endParaRPr lang="el-GR"/>
        </a:p>
      </dgm:t>
    </dgm:pt>
    <dgm:pt modelId="{867B5708-3BBD-477D-A196-C1C8753AFBF2}" type="sibTrans" cxnId="{BCE7EFBF-B9EA-47B1-B1A9-ED1423BE1C80}">
      <dgm:prSet/>
      <dgm:spPr/>
      <dgm:t>
        <a:bodyPr/>
        <a:lstStyle/>
        <a:p>
          <a:endParaRPr lang="el-GR"/>
        </a:p>
      </dgm:t>
    </dgm:pt>
    <dgm:pt modelId="{2B726DA8-817D-48AC-97E5-3C1F2C4AAA95}" type="pres">
      <dgm:prSet presAssocID="{92260CCB-7788-4932-8842-982B704D873A}" presName="compositeShape" presStyleCnt="0">
        <dgm:presLayoutVars>
          <dgm:chMax val="7"/>
          <dgm:dir/>
          <dgm:resizeHandles val="exact"/>
        </dgm:presLayoutVars>
      </dgm:prSet>
      <dgm:spPr/>
    </dgm:pt>
    <dgm:pt modelId="{CAD671F8-F59A-4589-90A0-8DBC5B0F844D}" type="pres">
      <dgm:prSet presAssocID="{6A8EBF7A-8A39-476B-85D6-22DD64D2EE0D}" presName="circ1" presStyleLbl="vennNode1" presStyleIdx="0" presStyleCnt="2"/>
      <dgm:spPr/>
      <dgm:t>
        <a:bodyPr/>
        <a:lstStyle/>
        <a:p>
          <a:endParaRPr lang="el-GR"/>
        </a:p>
      </dgm:t>
    </dgm:pt>
    <dgm:pt modelId="{3796927B-2772-4951-8E14-E4327EC2B823}" type="pres">
      <dgm:prSet presAssocID="{6A8EBF7A-8A39-476B-85D6-22DD64D2EE0D}" presName="circ1Tx" presStyleLbl="revTx" presStyleIdx="0" presStyleCnt="0">
        <dgm:presLayoutVars>
          <dgm:chMax val="0"/>
          <dgm:chPref val="0"/>
          <dgm:bulletEnabled val="1"/>
        </dgm:presLayoutVars>
      </dgm:prSet>
      <dgm:spPr/>
      <dgm:t>
        <a:bodyPr/>
        <a:lstStyle/>
        <a:p>
          <a:endParaRPr lang="el-GR"/>
        </a:p>
      </dgm:t>
    </dgm:pt>
    <dgm:pt modelId="{BCBBD641-7E3E-43FF-B31A-A139E298F096}" type="pres">
      <dgm:prSet presAssocID="{3A43FB7A-AF82-4B2C-8CE5-48E376E18AEF}" presName="circ2" presStyleLbl="vennNode1" presStyleIdx="1" presStyleCnt="2"/>
      <dgm:spPr/>
      <dgm:t>
        <a:bodyPr/>
        <a:lstStyle/>
        <a:p>
          <a:endParaRPr lang="el-GR"/>
        </a:p>
      </dgm:t>
    </dgm:pt>
    <dgm:pt modelId="{DA291AAC-BED0-4FA2-9645-BD07DF67DFF1}" type="pres">
      <dgm:prSet presAssocID="{3A43FB7A-AF82-4B2C-8CE5-48E376E18AEF}" presName="circ2Tx" presStyleLbl="revTx" presStyleIdx="0" presStyleCnt="0">
        <dgm:presLayoutVars>
          <dgm:chMax val="0"/>
          <dgm:chPref val="0"/>
          <dgm:bulletEnabled val="1"/>
        </dgm:presLayoutVars>
      </dgm:prSet>
      <dgm:spPr/>
      <dgm:t>
        <a:bodyPr/>
        <a:lstStyle/>
        <a:p>
          <a:endParaRPr lang="el-GR"/>
        </a:p>
      </dgm:t>
    </dgm:pt>
  </dgm:ptLst>
  <dgm:cxnLst>
    <dgm:cxn modelId="{79D5D2B5-8034-4D5C-8BE4-647CE1E75154}" type="presOf" srcId="{92260CCB-7788-4932-8842-982B704D873A}" destId="{2B726DA8-817D-48AC-97E5-3C1F2C4AAA95}" srcOrd="0" destOrd="0" presId="urn:microsoft.com/office/officeart/2005/8/layout/venn1"/>
    <dgm:cxn modelId="{D567E04E-9A4C-45BC-95F5-FC1C7A2A6C61}" type="presOf" srcId="{6A8EBF7A-8A39-476B-85D6-22DD64D2EE0D}" destId="{CAD671F8-F59A-4589-90A0-8DBC5B0F844D}" srcOrd="0" destOrd="0" presId="urn:microsoft.com/office/officeart/2005/8/layout/venn1"/>
    <dgm:cxn modelId="{845038FF-35EF-4C0B-BC06-2B48D8A0EC69}" type="presOf" srcId="{3A43FB7A-AF82-4B2C-8CE5-48E376E18AEF}" destId="{BCBBD641-7E3E-43FF-B31A-A139E298F096}" srcOrd="0" destOrd="0" presId="urn:microsoft.com/office/officeart/2005/8/layout/venn1"/>
    <dgm:cxn modelId="{A9741F0A-62BD-4C82-B05A-F889F1852012}" type="presOf" srcId="{6A8EBF7A-8A39-476B-85D6-22DD64D2EE0D}" destId="{3796927B-2772-4951-8E14-E4327EC2B823}" srcOrd="1" destOrd="0" presId="urn:microsoft.com/office/officeart/2005/8/layout/venn1"/>
    <dgm:cxn modelId="{F62B0DC1-27FB-4C18-840C-7C7EF0585109}" srcId="{92260CCB-7788-4932-8842-982B704D873A}" destId="{6A8EBF7A-8A39-476B-85D6-22DD64D2EE0D}" srcOrd="0" destOrd="0" parTransId="{7C4636D7-47C8-4FB5-9A53-7477B72AAE21}" sibTransId="{2F376078-CD0F-4A0A-8AF2-CA32D53BF7CA}"/>
    <dgm:cxn modelId="{431E27EF-4460-40D6-BF67-442D70EAA5B5}" type="presOf" srcId="{3A43FB7A-AF82-4B2C-8CE5-48E376E18AEF}" destId="{DA291AAC-BED0-4FA2-9645-BD07DF67DFF1}" srcOrd="1" destOrd="0" presId="urn:microsoft.com/office/officeart/2005/8/layout/venn1"/>
    <dgm:cxn modelId="{BCE7EFBF-B9EA-47B1-B1A9-ED1423BE1C80}" srcId="{92260CCB-7788-4932-8842-982B704D873A}" destId="{3A43FB7A-AF82-4B2C-8CE5-48E376E18AEF}" srcOrd="1" destOrd="0" parTransId="{D02AD0AA-6953-4020-85BE-C73C83D8EF7E}" sibTransId="{867B5708-3BBD-477D-A196-C1C8753AFBF2}"/>
    <dgm:cxn modelId="{34F2E421-33A5-4D96-B82D-74A79111F4E7}" type="presParOf" srcId="{2B726DA8-817D-48AC-97E5-3C1F2C4AAA95}" destId="{CAD671F8-F59A-4589-90A0-8DBC5B0F844D}" srcOrd="0" destOrd="0" presId="urn:microsoft.com/office/officeart/2005/8/layout/venn1"/>
    <dgm:cxn modelId="{DCE6A7CC-D1D4-4C20-B40E-315BDFC86F72}" type="presParOf" srcId="{2B726DA8-817D-48AC-97E5-3C1F2C4AAA95}" destId="{3796927B-2772-4951-8E14-E4327EC2B823}" srcOrd="1" destOrd="0" presId="urn:microsoft.com/office/officeart/2005/8/layout/venn1"/>
    <dgm:cxn modelId="{BB4B79AB-299F-4D99-A0CB-3013909D6E3F}" type="presParOf" srcId="{2B726DA8-817D-48AC-97E5-3C1F2C4AAA95}" destId="{BCBBD641-7E3E-43FF-B31A-A139E298F096}" srcOrd="2" destOrd="0" presId="urn:microsoft.com/office/officeart/2005/8/layout/venn1"/>
    <dgm:cxn modelId="{CA385B1C-0C96-4B5C-865B-7A9F85B11D50}" type="presParOf" srcId="{2B726DA8-817D-48AC-97E5-3C1F2C4AAA95}" destId="{DA291AAC-BED0-4FA2-9645-BD07DF67DFF1}"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3095CB-C976-4DCC-ACF0-31018E29FD5C}"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el-GR"/>
        </a:p>
      </dgm:t>
    </dgm:pt>
    <dgm:pt modelId="{6997D3B9-9FA1-4E3B-A0ED-DDCDFA0D242D}">
      <dgm:prSet phldrT="[Κείμενο]" custT="1"/>
      <dgm:spPr/>
      <dgm:t>
        <a:bodyPr/>
        <a:lstStyle/>
        <a:p>
          <a:r>
            <a:rPr lang="el-GR" sz="2000" b="0" dirty="0" smtClean="0"/>
            <a:t>Γλώσσας </a:t>
          </a:r>
          <a:r>
            <a:rPr lang="el-GR" sz="2000" dirty="0" smtClean="0">
              <a:solidFill>
                <a:srgbClr val="FF0000"/>
              </a:solidFill>
              <a:sym typeface="Wingdings"/>
            </a:rPr>
            <a:t></a:t>
          </a:r>
          <a:endParaRPr lang="el-GR" sz="2000" b="0" dirty="0">
            <a:solidFill>
              <a:srgbClr val="FF0000"/>
            </a:solidFill>
          </a:endParaRPr>
        </a:p>
      </dgm:t>
    </dgm:pt>
    <dgm:pt modelId="{F4A639E4-8E30-48F3-B869-20E34B82ABAA}" type="parTrans" cxnId="{CBA7CAFA-0B36-42E4-B209-23DC6A8B83F6}">
      <dgm:prSet/>
      <dgm:spPr/>
      <dgm:t>
        <a:bodyPr/>
        <a:lstStyle/>
        <a:p>
          <a:endParaRPr lang="el-GR" sz="3200" b="0">
            <a:solidFill>
              <a:schemeClr val="tx1"/>
            </a:solidFill>
          </a:endParaRPr>
        </a:p>
      </dgm:t>
    </dgm:pt>
    <dgm:pt modelId="{C3293484-89B8-43B8-8D4C-BA45028BAECB}" type="sibTrans" cxnId="{CBA7CAFA-0B36-42E4-B209-23DC6A8B83F6}">
      <dgm:prSet/>
      <dgm:spPr/>
      <dgm:t>
        <a:bodyPr/>
        <a:lstStyle/>
        <a:p>
          <a:endParaRPr lang="el-GR" sz="3200" b="0">
            <a:solidFill>
              <a:schemeClr val="tx1"/>
            </a:solidFill>
          </a:endParaRPr>
        </a:p>
      </dgm:t>
    </dgm:pt>
    <dgm:pt modelId="{0EEBCB63-50D8-4854-A86F-9DCF5F08C432}">
      <dgm:prSet phldrT="[Κείμενο]" custT="1"/>
      <dgm:spPr/>
      <dgm:t>
        <a:bodyPr/>
        <a:lstStyle/>
        <a:p>
          <a:r>
            <a:rPr lang="el-GR" sz="2000" b="0" dirty="0" smtClean="0"/>
            <a:t>Χωροταξικών δυσχερειών	 </a:t>
          </a:r>
          <a:r>
            <a:rPr lang="el-GR" sz="2000" dirty="0" smtClean="0">
              <a:solidFill>
                <a:srgbClr val="FF0000"/>
              </a:solidFill>
              <a:sym typeface="Wingdings"/>
            </a:rPr>
            <a:t></a:t>
          </a:r>
          <a:endParaRPr lang="el-GR" sz="2000" b="0" dirty="0"/>
        </a:p>
      </dgm:t>
    </dgm:pt>
    <dgm:pt modelId="{5DE549BC-EB2C-4115-9C3E-697CB0837773}" type="parTrans" cxnId="{A2996B74-9F99-4E70-B2FE-8AC84ABCC19F}">
      <dgm:prSet/>
      <dgm:spPr/>
      <dgm:t>
        <a:bodyPr/>
        <a:lstStyle/>
        <a:p>
          <a:endParaRPr lang="el-GR" sz="3200" b="0">
            <a:solidFill>
              <a:schemeClr val="tx1"/>
            </a:solidFill>
          </a:endParaRPr>
        </a:p>
      </dgm:t>
    </dgm:pt>
    <dgm:pt modelId="{A4843321-CEF1-4985-BA76-59CD7AA0247B}" type="sibTrans" cxnId="{A2996B74-9F99-4E70-B2FE-8AC84ABCC19F}">
      <dgm:prSet/>
      <dgm:spPr/>
      <dgm:t>
        <a:bodyPr/>
        <a:lstStyle/>
        <a:p>
          <a:endParaRPr lang="el-GR" sz="3200" b="0">
            <a:solidFill>
              <a:schemeClr val="tx1"/>
            </a:solidFill>
          </a:endParaRPr>
        </a:p>
      </dgm:t>
    </dgm:pt>
    <dgm:pt modelId="{6D4CA83B-E21C-4127-946F-C243FC07AB4F}">
      <dgm:prSet phldrT="[Κείμενο]" custT="1"/>
      <dgm:spPr/>
      <dgm:t>
        <a:bodyPr/>
        <a:lstStyle/>
        <a:p>
          <a:r>
            <a:rPr lang="el-GR" sz="2000" b="0" dirty="0" smtClean="0"/>
            <a:t>Εγκλωβισμού σε αμιγή σχολεία – τάξεις </a:t>
          </a:r>
          <a:r>
            <a:rPr lang="el-GR" sz="2000" dirty="0" smtClean="0">
              <a:solidFill>
                <a:srgbClr val="FF0000"/>
              </a:solidFill>
              <a:sym typeface="Wingdings"/>
            </a:rPr>
            <a:t></a:t>
          </a:r>
          <a:endParaRPr lang="el-GR" sz="2000" b="0" dirty="0"/>
        </a:p>
      </dgm:t>
    </dgm:pt>
    <dgm:pt modelId="{1DCD13DF-F3A6-431D-B3BA-7B48A8AD25AE}" type="parTrans" cxnId="{446848EE-456B-4BF4-BD9D-5320DA5E59F5}">
      <dgm:prSet/>
      <dgm:spPr/>
      <dgm:t>
        <a:bodyPr/>
        <a:lstStyle/>
        <a:p>
          <a:endParaRPr lang="el-GR" sz="3200" b="0">
            <a:solidFill>
              <a:schemeClr val="tx1"/>
            </a:solidFill>
          </a:endParaRPr>
        </a:p>
      </dgm:t>
    </dgm:pt>
    <dgm:pt modelId="{0817071D-3F69-4B1A-9146-EC13D8E1A00C}" type="sibTrans" cxnId="{446848EE-456B-4BF4-BD9D-5320DA5E59F5}">
      <dgm:prSet/>
      <dgm:spPr/>
      <dgm:t>
        <a:bodyPr/>
        <a:lstStyle/>
        <a:p>
          <a:endParaRPr lang="el-GR" sz="3200" b="0">
            <a:solidFill>
              <a:schemeClr val="tx1"/>
            </a:solidFill>
          </a:endParaRPr>
        </a:p>
      </dgm:t>
    </dgm:pt>
    <dgm:pt modelId="{9F496910-66E4-4F19-8DBB-C5EFCDA1CEF5}">
      <dgm:prSet custT="1"/>
      <dgm:spPr/>
      <dgm:t>
        <a:bodyPr/>
        <a:lstStyle/>
        <a:p>
          <a:r>
            <a:rPr lang="el-GR" sz="2000" b="0" dirty="0" smtClean="0"/>
            <a:t>Προσκομμάτων από την κυρίαρχη ομάδα </a:t>
          </a:r>
          <a:r>
            <a:rPr lang="el-GR" sz="2000" dirty="0" smtClean="0">
              <a:solidFill>
                <a:srgbClr val="FF0000"/>
              </a:solidFill>
              <a:sym typeface="Wingdings"/>
            </a:rPr>
            <a:t></a:t>
          </a:r>
          <a:endParaRPr lang="el-GR" sz="2000" b="0" dirty="0"/>
        </a:p>
      </dgm:t>
    </dgm:pt>
    <dgm:pt modelId="{6237EB61-7F28-4236-AE3F-4FC15AB52981}" type="parTrans" cxnId="{C96B8F16-6E79-4058-A65E-1F8456FF1726}">
      <dgm:prSet/>
      <dgm:spPr/>
      <dgm:t>
        <a:bodyPr/>
        <a:lstStyle/>
        <a:p>
          <a:endParaRPr lang="el-GR" sz="3200" b="0">
            <a:solidFill>
              <a:schemeClr val="tx1"/>
            </a:solidFill>
          </a:endParaRPr>
        </a:p>
      </dgm:t>
    </dgm:pt>
    <dgm:pt modelId="{020060CF-D523-4632-803C-4E54441F5DBE}" type="sibTrans" cxnId="{C96B8F16-6E79-4058-A65E-1F8456FF1726}">
      <dgm:prSet/>
      <dgm:spPr/>
      <dgm:t>
        <a:bodyPr/>
        <a:lstStyle/>
        <a:p>
          <a:endParaRPr lang="el-GR" sz="3200" b="0">
            <a:solidFill>
              <a:schemeClr val="tx1"/>
            </a:solidFill>
          </a:endParaRPr>
        </a:p>
      </dgm:t>
    </dgm:pt>
    <dgm:pt modelId="{269F1CF3-4D65-46FE-8DAF-DF9DE49319B0}">
      <dgm:prSet custT="1"/>
      <dgm:spPr/>
      <dgm:t>
        <a:bodyPr/>
        <a:lstStyle/>
        <a:p>
          <a:r>
            <a:rPr lang="el-GR" sz="2000" b="0" dirty="0" smtClean="0"/>
            <a:t>Ασύμπτωτου περιεχομένου Αναλυτικών Προγραμμάτων </a:t>
          </a:r>
          <a:r>
            <a:rPr lang="el-GR" sz="2000" dirty="0" smtClean="0">
              <a:solidFill>
                <a:srgbClr val="FF0000"/>
              </a:solidFill>
              <a:sym typeface="Wingdings"/>
            </a:rPr>
            <a:t></a:t>
          </a:r>
          <a:endParaRPr lang="el-GR" sz="2000" b="0" dirty="0"/>
        </a:p>
      </dgm:t>
    </dgm:pt>
    <dgm:pt modelId="{3C04ED78-12E9-450F-B1B4-0CA51FED80EC}" type="parTrans" cxnId="{7CE3BAF1-62A3-430D-B728-D0F3308D4946}">
      <dgm:prSet/>
      <dgm:spPr/>
      <dgm:t>
        <a:bodyPr/>
        <a:lstStyle/>
        <a:p>
          <a:endParaRPr lang="el-GR" sz="3200" b="0">
            <a:solidFill>
              <a:schemeClr val="tx1"/>
            </a:solidFill>
          </a:endParaRPr>
        </a:p>
      </dgm:t>
    </dgm:pt>
    <dgm:pt modelId="{DEA26100-BD2E-44F9-B947-AD257980D16A}" type="sibTrans" cxnId="{7CE3BAF1-62A3-430D-B728-D0F3308D4946}">
      <dgm:prSet/>
      <dgm:spPr/>
      <dgm:t>
        <a:bodyPr/>
        <a:lstStyle/>
        <a:p>
          <a:endParaRPr lang="el-GR" sz="3200" b="0">
            <a:solidFill>
              <a:schemeClr val="tx1"/>
            </a:solidFill>
          </a:endParaRPr>
        </a:p>
      </dgm:t>
    </dgm:pt>
    <dgm:pt modelId="{8931BF4C-C823-4110-84BA-2559468FB69D}">
      <dgm:prSet custT="1"/>
      <dgm:spPr/>
      <dgm:t>
        <a:bodyPr/>
        <a:lstStyle/>
        <a:p>
          <a:r>
            <a:rPr lang="el-GR" sz="2000" b="0" dirty="0" smtClean="0"/>
            <a:t>Περιθωριοποίησης εντός σχολείου </a:t>
          </a:r>
          <a:r>
            <a:rPr lang="el-GR" sz="2000" dirty="0" smtClean="0">
              <a:solidFill>
                <a:srgbClr val="FF0000"/>
              </a:solidFill>
              <a:sym typeface="Wingdings"/>
            </a:rPr>
            <a:t></a:t>
          </a:r>
          <a:endParaRPr lang="el-GR" sz="2000" b="0" dirty="0"/>
        </a:p>
      </dgm:t>
    </dgm:pt>
    <dgm:pt modelId="{42525874-2CFF-4450-91AF-C18A754A7B9B}" type="parTrans" cxnId="{5C95109A-3535-44FA-9147-C37BC6189ACF}">
      <dgm:prSet/>
      <dgm:spPr/>
      <dgm:t>
        <a:bodyPr/>
        <a:lstStyle/>
        <a:p>
          <a:endParaRPr lang="el-GR" sz="3200" b="0">
            <a:solidFill>
              <a:schemeClr val="tx1"/>
            </a:solidFill>
          </a:endParaRPr>
        </a:p>
      </dgm:t>
    </dgm:pt>
    <dgm:pt modelId="{D5081755-79DA-4FBB-8D4A-BE3202952AB1}" type="sibTrans" cxnId="{5C95109A-3535-44FA-9147-C37BC6189ACF}">
      <dgm:prSet/>
      <dgm:spPr/>
      <dgm:t>
        <a:bodyPr/>
        <a:lstStyle/>
        <a:p>
          <a:endParaRPr lang="el-GR" sz="3200" b="0">
            <a:solidFill>
              <a:schemeClr val="tx1"/>
            </a:solidFill>
          </a:endParaRPr>
        </a:p>
      </dgm:t>
    </dgm:pt>
    <dgm:pt modelId="{2DC61ECA-EB81-4708-957D-D7C4D8B7A194}">
      <dgm:prSet custT="1"/>
      <dgm:spPr/>
      <dgm:t>
        <a:bodyPr/>
        <a:lstStyle/>
        <a:p>
          <a:r>
            <a:rPr lang="el-GR" sz="2000" b="0" dirty="0" smtClean="0"/>
            <a:t>Συχνών μετακινήσεων </a:t>
          </a:r>
          <a:r>
            <a:rPr lang="el-GR" sz="2000" dirty="0" smtClean="0">
              <a:solidFill>
                <a:srgbClr val="FF0000"/>
              </a:solidFill>
              <a:sym typeface="Wingdings"/>
            </a:rPr>
            <a:t></a:t>
          </a:r>
          <a:endParaRPr lang="el-GR" sz="2000" b="0" dirty="0"/>
        </a:p>
      </dgm:t>
    </dgm:pt>
    <dgm:pt modelId="{6BAB04E8-4071-4D83-A323-390F5875E72C}" type="parTrans" cxnId="{27433B93-66D7-4AA0-B380-D29B17DAFB7B}">
      <dgm:prSet/>
      <dgm:spPr/>
      <dgm:t>
        <a:bodyPr/>
        <a:lstStyle/>
        <a:p>
          <a:endParaRPr lang="el-GR" sz="3200" b="0">
            <a:solidFill>
              <a:schemeClr val="tx1"/>
            </a:solidFill>
          </a:endParaRPr>
        </a:p>
      </dgm:t>
    </dgm:pt>
    <dgm:pt modelId="{691D8A22-82F3-4E73-9881-3C2AC207794B}" type="sibTrans" cxnId="{27433B93-66D7-4AA0-B380-D29B17DAFB7B}">
      <dgm:prSet/>
      <dgm:spPr/>
      <dgm:t>
        <a:bodyPr/>
        <a:lstStyle/>
        <a:p>
          <a:endParaRPr lang="el-GR" sz="3200" b="0">
            <a:solidFill>
              <a:schemeClr val="tx1"/>
            </a:solidFill>
          </a:endParaRPr>
        </a:p>
      </dgm:t>
    </dgm:pt>
    <dgm:pt modelId="{A85B6BAC-E640-442D-A4A4-54ABF8C82DC7}" type="pres">
      <dgm:prSet presAssocID="{DD3095CB-C976-4DCC-ACF0-31018E29FD5C}" presName="linear" presStyleCnt="0">
        <dgm:presLayoutVars>
          <dgm:dir/>
          <dgm:animLvl val="lvl"/>
          <dgm:resizeHandles val="exact"/>
        </dgm:presLayoutVars>
      </dgm:prSet>
      <dgm:spPr/>
      <dgm:t>
        <a:bodyPr/>
        <a:lstStyle/>
        <a:p>
          <a:endParaRPr lang="el-GR"/>
        </a:p>
      </dgm:t>
    </dgm:pt>
    <dgm:pt modelId="{CEEDE457-0746-40B4-B67E-449FFDA9F94D}" type="pres">
      <dgm:prSet presAssocID="{6997D3B9-9FA1-4E3B-A0ED-DDCDFA0D242D}" presName="parentLin" presStyleCnt="0"/>
      <dgm:spPr/>
    </dgm:pt>
    <dgm:pt modelId="{DB9B1515-58C0-409F-846F-A9CBDF649377}" type="pres">
      <dgm:prSet presAssocID="{6997D3B9-9FA1-4E3B-A0ED-DDCDFA0D242D}" presName="parentLeftMargin" presStyleLbl="node1" presStyleIdx="0" presStyleCnt="7"/>
      <dgm:spPr/>
      <dgm:t>
        <a:bodyPr/>
        <a:lstStyle/>
        <a:p>
          <a:endParaRPr lang="el-GR"/>
        </a:p>
      </dgm:t>
    </dgm:pt>
    <dgm:pt modelId="{5475436A-332E-4FAE-8BD5-095223D01CA6}" type="pres">
      <dgm:prSet presAssocID="{6997D3B9-9FA1-4E3B-A0ED-DDCDFA0D242D}" presName="parentText" presStyleLbl="node1" presStyleIdx="0" presStyleCnt="7" custScaleX="125510">
        <dgm:presLayoutVars>
          <dgm:chMax val="0"/>
          <dgm:bulletEnabled val="1"/>
        </dgm:presLayoutVars>
      </dgm:prSet>
      <dgm:spPr/>
      <dgm:t>
        <a:bodyPr/>
        <a:lstStyle/>
        <a:p>
          <a:endParaRPr lang="el-GR"/>
        </a:p>
      </dgm:t>
    </dgm:pt>
    <dgm:pt modelId="{5A839BA2-7871-4101-9AF0-B7004F6C9294}" type="pres">
      <dgm:prSet presAssocID="{6997D3B9-9FA1-4E3B-A0ED-DDCDFA0D242D}" presName="negativeSpace" presStyleCnt="0"/>
      <dgm:spPr/>
    </dgm:pt>
    <dgm:pt modelId="{E1678EA1-778B-4590-B55E-2E775FD3F122}" type="pres">
      <dgm:prSet presAssocID="{6997D3B9-9FA1-4E3B-A0ED-DDCDFA0D242D}" presName="childText" presStyleLbl="conFgAcc1" presStyleIdx="0" presStyleCnt="7">
        <dgm:presLayoutVars>
          <dgm:bulletEnabled val="1"/>
        </dgm:presLayoutVars>
      </dgm:prSet>
      <dgm:spPr/>
    </dgm:pt>
    <dgm:pt modelId="{0C86808C-361D-4628-A9E8-3A5AF551EE7B}" type="pres">
      <dgm:prSet presAssocID="{C3293484-89B8-43B8-8D4C-BA45028BAECB}" presName="spaceBetweenRectangles" presStyleCnt="0"/>
      <dgm:spPr/>
    </dgm:pt>
    <dgm:pt modelId="{3E311BCC-3A6F-4BC7-A710-B18D5AB9C5A3}" type="pres">
      <dgm:prSet presAssocID="{0EEBCB63-50D8-4854-A86F-9DCF5F08C432}" presName="parentLin" presStyleCnt="0"/>
      <dgm:spPr/>
    </dgm:pt>
    <dgm:pt modelId="{9CD50507-B17E-4CC8-A215-F7F5F30C7C7D}" type="pres">
      <dgm:prSet presAssocID="{0EEBCB63-50D8-4854-A86F-9DCF5F08C432}" presName="parentLeftMargin" presStyleLbl="node1" presStyleIdx="0" presStyleCnt="7"/>
      <dgm:spPr/>
      <dgm:t>
        <a:bodyPr/>
        <a:lstStyle/>
        <a:p>
          <a:endParaRPr lang="el-GR"/>
        </a:p>
      </dgm:t>
    </dgm:pt>
    <dgm:pt modelId="{2CA6227B-0F4D-4CC1-A50E-0DEF3EB685E3}" type="pres">
      <dgm:prSet presAssocID="{0EEBCB63-50D8-4854-A86F-9DCF5F08C432}" presName="parentText" presStyleLbl="node1" presStyleIdx="1" presStyleCnt="7" custScaleX="125510">
        <dgm:presLayoutVars>
          <dgm:chMax val="0"/>
          <dgm:bulletEnabled val="1"/>
        </dgm:presLayoutVars>
      </dgm:prSet>
      <dgm:spPr/>
      <dgm:t>
        <a:bodyPr/>
        <a:lstStyle/>
        <a:p>
          <a:endParaRPr lang="el-GR"/>
        </a:p>
      </dgm:t>
    </dgm:pt>
    <dgm:pt modelId="{AA2E0DAB-8CCF-4389-9168-58252A29B240}" type="pres">
      <dgm:prSet presAssocID="{0EEBCB63-50D8-4854-A86F-9DCF5F08C432}" presName="negativeSpace" presStyleCnt="0"/>
      <dgm:spPr/>
    </dgm:pt>
    <dgm:pt modelId="{E6935294-CD8A-4566-A214-B29413BE5A8B}" type="pres">
      <dgm:prSet presAssocID="{0EEBCB63-50D8-4854-A86F-9DCF5F08C432}" presName="childText" presStyleLbl="conFgAcc1" presStyleIdx="1" presStyleCnt="7">
        <dgm:presLayoutVars>
          <dgm:bulletEnabled val="1"/>
        </dgm:presLayoutVars>
      </dgm:prSet>
      <dgm:spPr/>
    </dgm:pt>
    <dgm:pt modelId="{62CF456C-AB90-4E1A-84EB-C79F969029F9}" type="pres">
      <dgm:prSet presAssocID="{A4843321-CEF1-4985-BA76-59CD7AA0247B}" presName="spaceBetweenRectangles" presStyleCnt="0"/>
      <dgm:spPr/>
    </dgm:pt>
    <dgm:pt modelId="{43BF7CA6-1782-4414-87C0-6AB7931B3B40}" type="pres">
      <dgm:prSet presAssocID="{6D4CA83B-E21C-4127-946F-C243FC07AB4F}" presName="parentLin" presStyleCnt="0"/>
      <dgm:spPr/>
    </dgm:pt>
    <dgm:pt modelId="{24222771-1126-4F87-89A8-3C1E8A817BAB}" type="pres">
      <dgm:prSet presAssocID="{6D4CA83B-E21C-4127-946F-C243FC07AB4F}" presName="parentLeftMargin" presStyleLbl="node1" presStyleIdx="1" presStyleCnt="7"/>
      <dgm:spPr/>
      <dgm:t>
        <a:bodyPr/>
        <a:lstStyle/>
        <a:p>
          <a:endParaRPr lang="el-GR"/>
        </a:p>
      </dgm:t>
    </dgm:pt>
    <dgm:pt modelId="{D6BFC4F2-60C0-4184-A310-56C541A04156}" type="pres">
      <dgm:prSet presAssocID="{6D4CA83B-E21C-4127-946F-C243FC07AB4F}" presName="parentText" presStyleLbl="node1" presStyleIdx="2" presStyleCnt="7" custScaleX="125510">
        <dgm:presLayoutVars>
          <dgm:chMax val="0"/>
          <dgm:bulletEnabled val="1"/>
        </dgm:presLayoutVars>
      </dgm:prSet>
      <dgm:spPr/>
      <dgm:t>
        <a:bodyPr/>
        <a:lstStyle/>
        <a:p>
          <a:endParaRPr lang="el-GR"/>
        </a:p>
      </dgm:t>
    </dgm:pt>
    <dgm:pt modelId="{5CAC1FCA-F686-4001-AEA0-CDE2B55F0B7F}" type="pres">
      <dgm:prSet presAssocID="{6D4CA83B-E21C-4127-946F-C243FC07AB4F}" presName="negativeSpace" presStyleCnt="0"/>
      <dgm:spPr/>
    </dgm:pt>
    <dgm:pt modelId="{6308C5F2-1484-48DF-8001-F9549E3FAC36}" type="pres">
      <dgm:prSet presAssocID="{6D4CA83B-E21C-4127-946F-C243FC07AB4F}" presName="childText" presStyleLbl="conFgAcc1" presStyleIdx="2" presStyleCnt="7">
        <dgm:presLayoutVars>
          <dgm:bulletEnabled val="1"/>
        </dgm:presLayoutVars>
      </dgm:prSet>
      <dgm:spPr/>
    </dgm:pt>
    <dgm:pt modelId="{E0B1C7AD-A400-4746-9A98-686DDB3FC065}" type="pres">
      <dgm:prSet presAssocID="{0817071D-3F69-4B1A-9146-EC13D8E1A00C}" presName="spaceBetweenRectangles" presStyleCnt="0"/>
      <dgm:spPr/>
    </dgm:pt>
    <dgm:pt modelId="{779DE826-41F6-42BB-AA33-B20C0C800AC1}" type="pres">
      <dgm:prSet presAssocID="{9F496910-66E4-4F19-8DBB-C5EFCDA1CEF5}" presName="parentLin" presStyleCnt="0"/>
      <dgm:spPr/>
    </dgm:pt>
    <dgm:pt modelId="{49213A0E-54B4-4F8F-994F-503668CF531C}" type="pres">
      <dgm:prSet presAssocID="{9F496910-66E4-4F19-8DBB-C5EFCDA1CEF5}" presName="parentLeftMargin" presStyleLbl="node1" presStyleIdx="2" presStyleCnt="7"/>
      <dgm:spPr/>
      <dgm:t>
        <a:bodyPr/>
        <a:lstStyle/>
        <a:p>
          <a:endParaRPr lang="el-GR"/>
        </a:p>
      </dgm:t>
    </dgm:pt>
    <dgm:pt modelId="{8E14C75A-AC09-4AD4-89D8-58BFC49B42C7}" type="pres">
      <dgm:prSet presAssocID="{9F496910-66E4-4F19-8DBB-C5EFCDA1CEF5}" presName="parentText" presStyleLbl="node1" presStyleIdx="3" presStyleCnt="7" custScaleX="125510">
        <dgm:presLayoutVars>
          <dgm:chMax val="0"/>
          <dgm:bulletEnabled val="1"/>
        </dgm:presLayoutVars>
      </dgm:prSet>
      <dgm:spPr/>
      <dgm:t>
        <a:bodyPr/>
        <a:lstStyle/>
        <a:p>
          <a:endParaRPr lang="el-GR"/>
        </a:p>
      </dgm:t>
    </dgm:pt>
    <dgm:pt modelId="{01E9F628-5115-4813-B8EE-86D5D60773B8}" type="pres">
      <dgm:prSet presAssocID="{9F496910-66E4-4F19-8DBB-C5EFCDA1CEF5}" presName="negativeSpace" presStyleCnt="0"/>
      <dgm:spPr/>
    </dgm:pt>
    <dgm:pt modelId="{5193E676-886A-4C1F-91A1-9B4075BF0130}" type="pres">
      <dgm:prSet presAssocID="{9F496910-66E4-4F19-8DBB-C5EFCDA1CEF5}" presName="childText" presStyleLbl="conFgAcc1" presStyleIdx="3" presStyleCnt="7">
        <dgm:presLayoutVars>
          <dgm:bulletEnabled val="1"/>
        </dgm:presLayoutVars>
      </dgm:prSet>
      <dgm:spPr/>
    </dgm:pt>
    <dgm:pt modelId="{98EF884F-92EE-4D9E-9BEC-7A12A4FAB9D9}" type="pres">
      <dgm:prSet presAssocID="{020060CF-D523-4632-803C-4E54441F5DBE}" presName="spaceBetweenRectangles" presStyleCnt="0"/>
      <dgm:spPr/>
    </dgm:pt>
    <dgm:pt modelId="{DBC454C1-7318-47A5-8FC0-0C0A2CF1D15B}" type="pres">
      <dgm:prSet presAssocID="{269F1CF3-4D65-46FE-8DAF-DF9DE49319B0}" presName="parentLin" presStyleCnt="0"/>
      <dgm:spPr/>
    </dgm:pt>
    <dgm:pt modelId="{82EB37B6-5846-49A8-B4F3-AA856C0BBF59}" type="pres">
      <dgm:prSet presAssocID="{269F1CF3-4D65-46FE-8DAF-DF9DE49319B0}" presName="parentLeftMargin" presStyleLbl="node1" presStyleIdx="3" presStyleCnt="7"/>
      <dgm:spPr/>
      <dgm:t>
        <a:bodyPr/>
        <a:lstStyle/>
        <a:p>
          <a:endParaRPr lang="el-GR"/>
        </a:p>
      </dgm:t>
    </dgm:pt>
    <dgm:pt modelId="{E19F5BBA-1818-4A9D-94BB-90B8164B965D}" type="pres">
      <dgm:prSet presAssocID="{269F1CF3-4D65-46FE-8DAF-DF9DE49319B0}" presName="parentText" presStyleLbl="node1" presStyleIdx="4" presStyleCnt="7" custScaleX="125510">
        <dgm:presLayoutVars>
          <dgm:chMax val="0"/>
          <dgm:bulletEnabled val="1"/>
        </dgm:presLayoutVars>
      </dgm:prSet>
      <dgm:spPr/>
      <dgm:t>
        <a:bodyPr/>
        <a:lstStyle/>
        <a:p>
          <a:endParaRPr lang="el-GR"/>
        </a:p>
      </dgm:t>
    </dgm:pt>
    <dgm:pt modelId="{E8EB2FF3-5F48-4F82-AAD1-B1B22B484E5F}" type="pres">
      <dgm:prSet presAssocID="{269F1CF3-4D65-46FE-8DAF-DF9DE49319B0}" presName="negativeSpace" presStyleCnt="0"/>
      <dgm:spPr/>
    </dgm:pt>
    <dgm:pt modelId="{6FBADB89-FCD7-4A02-974D-76FC1DC3E37F}" type="pres">
      <dgm:prSet presAssocID="{269F1CF3-4D65-46FE-8DAF-DF9DE49319B0}" presName="childText" presStyleLbl="conFgAcc1" presStyleIdx="4" presStyleCnt="7">
        <dgm:presLayoutVars>
          <dgm:bulletEnabled val="1"/>
        </dgm:presLayoutVars>
      </dgm:prSet>
      <dgm:spPr/>
    </dgm:pt>
    <dgm:pt modelId="{713BBCF1-0CD5-4D9E-95E3-D6EBD00D2B3A}" type="pres">
      <dgm:prSet presAssocID="{DEA26100-BD2E-44F9-B947-AD257980D16A}" presName="spaceBetweenRectangles" presStyleCnt="0"/>
      <dgm:spPr/>
    </dgm:pt>
    <dgm:pt modelId="{0BBAE3DE-A73B-462C-A983-2B5E1E8CD668}" type="pres">
      <dgm:prSet presAssocID="{8931BF4C-C823-4110-84BA-2559468FB69D}" presName="parentLin" presStyleCnt="0"/>
      <dgm:spPr/>
    </dgm:pt>
    <dgm:pt modelId="{14ECABF2-3689-41D2-A631-DE9B13BC58DA}" type="pres">
      <dgm:prSet presAssocID="{8931BF4C-C823-4110-84BA-2559468FB69D}" presName="parentLeftMargin" presStyleLbl="node1" presStyleIdx="4" presStyleCnt="7"/>
      <dgm:spPr/>
      <dgm:t>
        <a:bodyPr/>
        <a:lstStyle/>
        <a:p>
          <a:endParaRPr lang="el-GR"/>
        </a:p>
      </dgm:t>
    </dgm:pt>
    <dgm:pt modelId="{24333CAA-25AC-46F3-8B6F-DB82376FDE5A}" type="pres">
      <dgm:prSet presAssocID="{8931BF4C-C823-4110-84BA-2559468FB69D}" presName="parentText" presStyleLbl="node1" presStyleIdx="5" presStyleCnt="7" custScaleX="125510">
        <dgm:presLayoutVars>
          <dgm:chMax val="0"/>
          <dgm:bulletEnabled val="1"/>
        </dgm:presLayoutVars>
      </dgm:prSet>
      <dgm:spPr/>
      <dgm:t>
        <a:bodyPr/>
        <a:lstStyle/>
        <a:p>
          <a:endParaRPr lang="el-GR"/>
        </a:p>
      </dgm:t>
    </dgm:pt>
    <dgm:pt modelId="{7C9222C6-EF59-4500-AD03-210507A6825F}" type="pres">
      <dgm:prSet presAssocID="{8931BF4C-C823-4110-84BA-2559468FB69D}" presName="negativeSpace" presStyleCnt="0"/>
      <dgm:spPr/>
    </dgm:pt>
    <dgm:pt modelId="{80673A2F-6D0C-4807-AEDA-48EC6E980761}" type="pres">
      <dgm:prSet presAssocID="{8931BF4C-C823-4110-84BA-2559468FB69D}" presName="childText" presStyleLbl="conFgAcc1" presStyleIdx="5" presStyleCnt="7">
        <dgm:presLayoutVars>
          <dgm:bulletEnabled val="1"/>
        </dgm:presLayoutVars>
      </dgm:prSet>
      <dgm:spPr/>
    </dgm:pt>
    <dgm:pt modelId="{0517C305-07B2-48CC-BEFF-AE1A32149A48}" type="pres">
      <dgm:prSet presAssocID="{D5081755-79DA-4FBB-8D4A-BE3202952AB1}" presName="spaceBetweenRectangles" presStyleCnt="0"/>
      <dgm:spPr/>
    </dgm:pt>
    <dgm:pt modelId="{7B69D99C-61E4-42F8-8418-AE70E6E58F4E}" type="pres">
      <dgm:prSet presAssocID="{2DC61ECA-EB81-4708-957D-D7C4D8B7A194}" presName="parentLin" presStyleCnt="0"/>
      <dgm:spPr/>
    </dgm:pt>
    <dgm:pt modelId="{FE2DE7CD-4C23-44C2-A2F0-E36219D72093}" type="pres">
      <dgm:prSet presAssocID="{2DC61ECA-EB81-4708-957D-D7C4D8B7A194}" presName="parentLeftMargin" presStyleLbl="node1" presStyleIdx="5" presStyleCnt="7"/>
      <dgm:spPr/>
      <dgm:t>
        <a:bodyPr/>
        <a:lstStyle/>
        <a:p>
          <a:endParaRPr lang="el-GR"/>
        </a:p>
      </dgm:t>
    </dgm:pt>
    <dgm:pt modelId="{73F8EC9D-C151-4EB5-A19F-D38F9F7E0B85}" type="pres">
      <dgm:prSet presAssocID="{2DC61ECA-EB81-4708-957D-D7C4D8B7A194}" presName="parentText" presStyleLbl="node1" presStyleIdx="6" presStyleCnt="7" custScaleX="125510">
        <dgm:presLayoutVars>
          <dgm:chMax val="0"/>
          <dgm:bulletEnabled val="1"/>
        </dgm:presLayoutVars>
      </dgm:prSet>
      <dgm:spPr/>
      <dgm:t>
        <a:bodyPr/>
        <a:lstStyle/>
        <a:p>
          <a:endParaRPr lang="el-GR"/>
        </a:p>
      </dgm:t>
    </dgm:pt>
    <dgm:pt modelId="{961C8A43-29A0-4F7D-A6C0-B140C08DC0D6}" type="pres">
      <dgm:prSet presAssocID="{2DC61ECA-EB81-4708-957D-D7C4D8B7A194}" presName="negativeSpace" presStyleCnt="0"/>
      <dgm:spPr/>
    </dgm:pt>
    <dgm:pt modelId="{572B0DA4-00BD-4FCC-B90E-833D870B5DB0}" type="pres">
      <dgm:prSet presAssocID="{2DC61ECA-EB81-4708-957D-D7C4D8B7A194}" presName="childText" presStyleLbl="conFgAcc1" presStyleIdx="6" presStyleCnt="7">
        <dgm:presLayoutVars>
          <dgm:bulletEnabled val="1"/>
        </dgm:presLayoutVars>
      </dgm:prSet>
      <dgm:spPr/>
    </dgm:pt>
  </dgm:ptLst>
  <dgm:cxnLst>
    <dgm:cxn modelId="{F7C3936A-69B3-4EF6-8A74-A1374ACA7475}" type="presOf" srcId="{6997D3B9-9FA1-4E3B-A0ED-DDCDFA0D242D}" destId="{DB9B1515-58C0-409F-846F-A9CBDF649377}" srcOrd="0" destOrd="0" presId="urn:microsoft.com/office/officeart/2005/8/layout/list1"/>
    <dgm:cxn modelId="{C96B8F16-6E79-4058-A65E-1F8456FF1726}" srcId="{DD3095CB-C976-4DCC-ACF0-31018E29FD5C}" destId="{9F496910-66E4-4F19-8DBB-C5EFCDA1CEF5}" srcOrd="3" destOrd="0" parTransId="{6237EB61-7F28-4236-AE3F-4FC15AB52981}" sibTransId="{020060CF-D523-4632-803C-4E54441F5DBE}"/>
    <dgm:cxn modelId="{F86D7589-87D9-47C1-B58F-B827CE5D3645}" type="presOf" srcId="{269F1CF3-4D65-46FE-8DAF-DF9DE49319B0}" destId="{E19F5BBA-1818-4A9D-94BB-90B8164B965D}" srcOrd="1" destOrd="0" presId="urn:microsoft.com/office/officeart/2005/8/layout/list1"/>
    <dgm:cxn modelId="{521B19FA-E871-45DF-98AC-65F3683BCABC}" type="presOf" srcId="{2DC61ECA-EB81-4708-957D-D7C4D8B7A194}" destId="{FE2DE7CD-4C23-44C2-A2F0-E36219D72093}" srcOrd="0" destOrd="0" presId="urn:microsoft.com/office/officeart/2005/8/layout/list1"/>
    <dgm:cxn modelId="{67C0EA32-D14A-49E5-B692-2A81F71D33F1}" type="presOf" srcId="{6D4CA83B-E21C-4127-946F-C243FC07AB4F}" destId="{24222771-1126-4F87-89A8-3C1E8A817BAB}" srcOrd="0" destOrd="0" presId="urn:microsoft.com/office/officeart/2005/8/layout/list1"/>
    <dgm:cxn modelId="{9899FF2C-F4F6-43F6-A0D4-C98D33B40E55}" type="presOf" srcId="{2DC61ECA-EB81-4708-957D-D7C4D8B7A194}" destId="{73F8EC9D-C151-4EB5-A19F-D38F9F7E0B85}" srcOrd="1" destOrd="0" presId="urn:microsoft.com/office/officeart/2005/8/layout/list1"/>
    <dgm:cxn modelId="{62BAC1F6-B203-46B5-9374-9BACAF5E7259}" type="presOf" srcId="{6D4CA83B-E21C-4127-946F-C243FC07AB4F}" destId="{D6BFC4F2-60C0-4184-A310-56C541A04156}" srcOrd="1" destOrd="0" presId="urn:microsoft.com/office/officeart/2005/8/layout/list1"/>
    <dgm:cxn modelId="{7CE3BAF1-62A3-430D-B728-D0F3308D4946}" srcId="{DD3095CB-C976-4DCC-ACF0-31018E29FD5C}" destId="{269F1CF3-4D65-46FE-8DAF-DF9DE49319B0}" srcOrd="4" destOrd="0" parTransId="{3C04ED78-12E9-450F-B1B4-0CA51FED80EC}" sibTransId="{DEA26100-BD2E-44F9-B947-AD257980D16A}"/>
    <dgm:cxn modelId="{543AA656-5834-4A2D-B7FA-DF036F20B1A2}" type="presOf" srcId="{0EEBCB63-50D8-4854-A86F-9DCF5F08C432}" destId="{9CD50507-B17E-4CC8-A215-F7F5F30C7C7D}" srcOrd="0" destOrd="0" presId="urn:microsoft.com/office/officeart/2005/8/layout/list1"/>
    <dgm:cxn modelId="{9947F777-0044-4711-999D-636433219048}" type="presOf" srcId="{6997D3B9-9FA1-4E3B-A0ED-DDCDFA0D242D}" destId="{5475436A-332E-4FAE-8BD5-095223D01CA6}" srcOrd="1" destOrd="0" presId="urn:microsoft.com/office/officeart/2005/8/layout/list1"/>
    <dgm:cxn modelId="{27433B93-66D7-4AA0-B380-D29B17DAFB7B}" srcId="{DD3095CB-C976-4DCC-ACF0-31018E29FD5C}" destId="{2DC61ECA-EB81-4708-957D-D7C4D8B7A194}" srcOrd="6" destOrd="0" parTransId="{6BAB04E8-4071-4D83-A323-390F5875E72C}" sibTransId="{691D8A22-82F3-4E73-9881-3C2AC207794B}"/>
    <dgm:cxn modelId="{5C95109A-3535-44FA-9147-C37BC6189ACF}" srcId="{DD3095CB-C976-4DCC-ACF0-31018E29FD5C}" destId="{8931BF4C-C823-4110-84BA-2559468FB69D}" srcOrd="5" destOrd="0" parTransId="{42525874-2CFF-4450-91AF-C18A754A7B9B}" sibTransId="{D5081755-79DA-4FBB-8D4A-BE3202952AB1}"/>
    <dgm:cxn modelId="{877AB026-11CF-40DA-AAEE-E1A1689AE1C6}" type="presOf" srcId="{9F496910-66E4-4F19-8DBB-C5EFCDA1CEF5}" destId="{49213A0E-54B4-4F8F-994F-503668CF531C}" srcOrd="0" destOrd="0" presId="urn:microsoft.com/office/officeart/2005/8/layout/list1"/>
    <dgm:cxn modelId="{ABC35787-86D3-48A8-9CF0-F05DA978D0D1}" type="presOf" srcId="{DD3095CB-C976-4DCC-ACF0-31018E29FD5C}" destId="{A85B6BAC-E640-442D-A4A4-54ABF8C82DC7}" srcOrd="0" destOrd="0" presId="urn:microsoft.com/office/officeart/2005/8/layout/list1"/>
    <dgm:cxn modelId="{446848EE-456B-4BF4-BD9D-5320DA5E59F5}" srcId="{DD3095CB-C976-4DCC-ACF0-31018E29FD5C}" destId="{6D4CA83B-E21C-4127-946F-C243FC07AB4F}" srcOrd="2" destOrd="0" parTransId="{1DCD13DF-F3A6-431D-B3BA-7B48A8AD25AE}" sibTransId="{0817071D-3F69-4B1A-9146-EC13D8E1A00C}"/>
    <dgm:cxn modelId="{A2996B74-9F99-4E70-B2FE-8AC84ABCC19F}" srcId="{DD3095CB-C976-4DCC-ACF0-31018E29FD5C}" destId="{0EEBCB63-50D8-4854-A86F-9DCF5F08C432}" srcOrd="1" destOrd="0" parTransId="{5DE549BC-EB2C-4115-9C3E-697CB0837773}" sibTransId="{A4843321-CEF1-4985-BA76-59CD7AA0247B}"/>
    <dgm:cxn modelId="{5E765132-99C6-49EB-BA7E-B3BA3B57DD2B}" type="presOf" srcId="{9F496910-66E4-4F19-8DBB-C5EFCDA1CEF5}" destId="{8E14C75A-AC09-4AD4-89D8-58BFC49B42C7}" srcOrd="1" destOrd="0" presId="urn:microsoft.com/office/officeart/2005/8/layout/list1"/>
    <dgm:cxn modelId="{618A4AC9-632A-4683-B36A-C2ECCA85C2CD}" type="presOf" srcId="{8931BF4C-C823-4110-84BA-2559468FB69D}" destId="{14ECABF2-3689-41D2-A631-DE9B13BC58DA}" srcOrd="0" destOrd="0" presId="urn:microsoft.com/office/officeart/2005/8/layout/list1"/>
    <dgm:cxn modelId="{74F411B6-7756-4752-94B9-D67F671FAE49}" type="presOf" srcId="{0EEBCB63-50D8-4854-A86F-9DCF5F08C432}" destId="{2CA6227B-0F4D-4CC1-A50E-0DEF3EB685E3}" srcOrd="1" destOrd="0" presId="urn:microsoft.com/office/officeart/2005/8/layout/list1"/>
    <dgm:cxn modelId="{F2B82D07-438A-4668-B43D-7A2FD6794603}" type="presOf" srcId="{8931BF4C-C823-4110-84BA-2559468FB69D}" destId="{24333CAA-25AC-46F3-8B6F-DB82376FDE5A}" srcOrd="1" destOrd="0" presId="urn:microsoft.com/office/officeart/2005/8/layout/list1"/>
    <dgm:cxn modelId="{D2EA5745-C058-41AB-B82A-7471F0210CD6}" type="presOf" srcId="{269F1CF3-4D65-46FE-8DAF-DF9DE49319B0}" destId="{82EB37B6-5846-49A8-B4F3-AA856C0BBF59}" srcOrd="0" destOrd="0" presId="urn:microsoft.com/office/officeart/2005/8/layout/list1"/>
    <dgm:cxn modelId="{CBA7CAFA-0B36-42E4-B209-23DC6A8B83F6}" srcId="{DD3095CB-C976-4DCC-ACF0-31018E29FD5C}" destId="{6997D3B9-9FA1-4E3B-A0ED-DDCDFA0D242D}" srcOrd="0" destOrd="0" parTransId="{F4A639E4-8E30-48F3-B869-20E34B82ABAA}" sibTransId="{C3293484-89B8-43B8-8D4C-BA45028BAECB}"/>
    <dgm:cxn modelId="{DF52FF3B-350B-481E-8A9D-E356B204AC2C}" type="presParOf" srcId="{A85B6BAC-E640-442D-A4A4-54ABF8C82DC7}" destId="{CEEDE457-0746-40B4-B67E-449FFDA9F94D}" srcOrd="0" destOrd="0" presId="urn:microsoft.com/office/officeart/2005/8/layout/list1"/>
    <dgm:cxn modelId="{880DE355-9D8B-47FC-9ACD-FE9A81A2565F}" type="presParOf" srcId="{CEEDE457-0746-40B4-B67E-449FFDA9F94D}" destId="{DB9B1515-58C0-409F-846F-A9CBDF649377}" srcOrd="0" destOrd="0" presId="urn:microsoft.com/office/officeart/2005/8/layout/list1"/>
    <dgm:cxn modelId="{75263856-14F5-4B9E-BE7C-31B802FFADF5}" type="presParOf" srcId="{CEEDE457-0746-40B4-B67E-449FFDA9F94D}" destId="{5475436A-332E-4FAE-8BD5-095223D01CA6}" srcOrd="1" destOrd="0" presId="urn:microsoft.com/office/officeart/2005/8/layout/list1"/>
    <dgm:cxn modelId="{4910BFA9-B18C-454D-B476-2A34CBEF3E7A}" type="presParOf" srcId="{A85B6BAC-E640-442D-A4A4-54ABF8C82DC7}" destId="{5A839BA2-7871-4101-9AF0-B7004F6C9294}" srcOrd="1" destOrd="0" presId="urn:microsoft.com/office/officeart/2005/8/layout/list1"/>
    <dgm:cxn modelId="{78268963-2EAD-41F5-A3F2-3B63F006D3D3}" type="presParOf" srcId="{A85B6BAC-E640-442D-A4A4-54ABF8C82DC7}" destId="{E1678EA1-778B-4590-B55E-2E775FD3F122}" srcOrd="2" destOrd="0" presId="urn:microsoft.com/office/officeart/2005/8/layout/list1"/>
    <dgm:cxn modelId="{304B8868-C356-495A-B651-DF35D9580C76}" type="presParOf" srcId="{A85B6BAC-E640-442D-A4A4-54ABF8C82DC7}" destId="{0C86808C-361D-4628-A9E8-3A5AF551EE7B}" srcOrd="3" destOrd="0" presId="urn:microsoft.com/office/officeart/2005/8/layout/list1"/>
    <dgm:cxn modelId="{1C75A8EA-F969-4AE0-AF46-CDB0A39FE56C}" type="presParOf" srcId="{A85B6BAC-E640-442D-A4A4-54ABF8C82DC7}" destId="{3E311BCC-3A6F-4BC7-A710-B18D5AB9C5A3}" srcOrd="4" destOrd="0" presId="urn:microsoft.com/office/officeart/2005/8/layout/list1"/>
    <dgm:cxn modelId="{D280ECC7-1676-4C29-8005-582FE46879B2}" type="presParOf" srcId="{3E311BCC-3A6F-4BC7-A710-B18D5AB9C5A3}" destId="{9CD50507-B17E-4CC8-A215-F7F5F30C7C7D}" srcOrd="0" destOrd="0" presId="urn:microsoft.com/office/officeart/2005/8/layout/list1"/>
    <dgm:cxn modelId="{792BBC04-96D0-4389-BFD1-B6CDB33B83C2}" type="presParOf" srcId="{3E311BCC-3A6F-4BC7-A710-B18D5AB9C5A3}" destId="{2CA6227B-0F4D-4CC1-A50E-0DEF3EB685E3}" srcOrd="1" destOrd="0" presId="urn:microsoft.com/office/officeart/2005/8/layout/list1"/>
    <dgm:cxn modelId="{B38B795D-A7FB-4B7C-AA76-DF95B14FC7C9}" type="presParOf" srcId="{A85B6BAC-E640-442D-A4A4-54ABF8C82DC7}" destId="{AA2E0DAB-8CCF-4389-9168-58252A29B240}" srcOrd="5" destOrd="0" presId="urn:microsoft.com/office/officeart/2005/8/layout/list1"/>
    <dgm:cxn modelId="{878094C6-85CE-4D9C-B3D4-086F4CC01CF4}" type="presParOf" srcId="{A85B6BAC-E640-442D-A4A4-54ABF8C82DC7}" destId="{E6935294-CD8A-4566-A214-B29413BE5A8B}" srcOrd="6" destOrd="0" presId="urn:microsoft.com/office/officeart/2005/8/layout/list1"/>
    <dgm:cxn modelId="{12C5E77D-053C-4319-AC39-809E213FFFB3}" type="presParOf" srcId="{A85B6BAC-E640-442D-A4A4-54ABF8C82DC7}" destId="{62CF456C-AB90-4E1A-84EB-C79F969029F9}" srcOrd="7" destOrd="0" presId="urn:microsoft.com/office/officeart/2005/8/layout/list1"/>
    <dgm:cxn modelId="{B6BE86E0-8FA7-4FF3-B4EF-E4469014A345}" type="presParOf" srcId="{A85B6BAC-E640-442D-A4A4-54ABF8C82DC7}" destId="{43BF7CA6-1782-4414-87C0-6AB7931B3B40}" srcOrd="8" destOrd="0" presId="urn:microsoft.com/office/officeart/2005/8/layout/list1"/>
    <dgm:cxn modelId="{52F5D347-0E37-4953-909F-2BD62A3C564E}" type="presParOf" srcId="{43BF7CA6-1782-4414-87C0-6AB7931B3B40}" destId="{24222771-1126-4F87-89A8-3C1E8A817BAB}" srcOrd="0" destOrd="0" presId="urn:microsoft.com/office/officeart/2005/8/layout/list1"/>
    <dgm:cxn modelId="{3AE13128-4002-43A2-8BF3-EC5BF30A9D5B}" type="presParOf" srcId="{43BF7CA6-1782-4414-87C0-6AB7931B3B40}" destId="{D6BFC4F2-60C0-4184-A310-56C541A04156}" srcOrd="1" destOrd="0" presId="urn:microsoft.com/office/officeart/2005/8/layout/list1"/>
    <dgm:cxn modelId="{4D7BA445-95A2-4B7D-AAAE-0A97E38B6D1E}" type="presParOf" srcId="{A85B6BAC-E640-442D-A4A4-54ABF8C82DC7}" destId="{5CAC1FCA-F686-4001-AEA0-CDE2B55F0B7F}" srcOrd="9" destOrd="0" presId="urn:microsoft.com/office/officeart/2005/8/layout/list1"/>
    <dgm:cxn modelId="{EED3F8F9-78B0-405C-B453-71759BD2ABC2}" type="presParOf" srcId="{A85B6BAC-E640-442D-A4A4-54ABF8C82DC7}" destId="{6308C5F2-1484-48DF-8001-F9549E3FAC36}" srcOrd="10" destOrd="0" presId="urn:microsoft.com/office/officeart/2005/8/layout/list1"/>
    <dgm:cxn modelId="{1B58B935-E41B-4E02-A943-9E60D6EE5889}" type="presParOf" srcId="{A85B6BAC-E640-442D-A4A4-54ABF8C82DC7}" destId="{E0B1C7AD-A400-4746-9A98-686DDB3FC065}" srcOrd="11" destOrd="0" presId="urn:microsoft.com/office/officeart/2005/8/layout/list1"/>
    <dgm:cxn modelId="{E55C8008-9501-4B4A-8135-F5C3B413387F}" type="presParOf" srcId="{A85B6BAC-E640-442D-A4A4-54ABF8C82DC7}" destId="{779DE826-41F6-42BB-AA33-B20C0C800AC1}" srcOrd="12" destOrd="0" presId="urn:microsoft.com/office/officeart/2005/8/layout/list1"/>
    <dgm:cxn modelId="{9EFAC3B0-E648-4BE3-9666-E67292DC9A1E}" type="presParOf" srcId="{779DE826-41F6-42BB-AA33-B20C0C800AC1}" destId="{49213A0E-54B4-4F8F-994F-503668CF531C}" srcOrd="0" destOrd="0" presId="urn:microsoft.com/office/officeart/2005/8/layout/list1"/>
    <dgm:cxn modelId="{3C0954B5-26BC-48D4-B535-F7E018D3F3C3}" type="presParOf" srcId="{779DE826-41F6-42BB-AA33-B20C0C800AC1}" destId="{8E14C75A-AC09-4AD4-89D8-58BFC49B42C7}" srcOrd="1" destOrd="0" presId="urn:microsoft.com/office/officeart/2005/8/layout/list1"/>
    <dgm:cxn modelId="{4EC0DD93-C5FB-447A-AF2B-2A0D956095DE}" type="presParOf" srcId="{A85B6BAC-E640-442D-A4A4-54ABF8C82DC7}" destId="{01E9F628-5115-4813-B8EE-86D5D60773B8}" srcOrd="13" destOrd="0" presId="urn:microsoft.com/office/officeart/2005/8/layout/list1"/>
    <dgm:cxn modelId="{91F24E1A-A882-43AB-886D-31309711B639}" type="presParOf" srcId="{A85B6BAC-E640-442D-A4A4-54ABF8C82DC7}" destId="{5193E676-886A-4C1F-91A1-9B4075BF0130}" srcOrd="14" destOrd="0" presId="urn:microsoft.com/office/officeart/2005/8/layout/list1"/>
    <dgm:cxn modelId="{C17DC869-8C08-4204-85A6-56B9C37C3841}" type="presParOf" srcId="{A85B6BAC-E640-442D-A4A4-54ABF8C82DC7}" destId="{98EF884F-92EE-4D9E-9BEC-7A12A4FAB9D9}" srcOrd="15" destOrd="0" presId="urn:microsoft.com/office/officeart/2005/8/layout/list1"/>
    <dgm:cxn modelId="{2AF3BF2F-FE1D-4AF7-951B-4351BA918B9C}" type="presParOf" srcId="{A85B6BAC-E640-442D-A4A4-54ABF8C82DC7}" destId="{DBC454C1-7318-47A5-8FC0-0C0A2CF1D15B}" srcOrd="16" destOrd="0" presId="urn:microsoft.com/office/officeart/2005/8/layout/list1"/>
    <dgm:cxn modelId="{CA33C99B-35BD-448C-B7DA-08E0492C6F5A}" type="presParOf" srcId="{DBC454C1-7318-47A5-8FC0-0C0A2CF1D15B}" destId="{82EB37B6-5846-49A8-B4F3-AA856C0BBF59}" srcOrd="0" destOrd="0" presId="urn:microsoft.com/office/officeart/2005/8/layout/list1"/>
    <dgm:cxn modelId="{724BAC79-85EF-4481-8D25-E4B0DD67D687}" type="presParOf" srcId="{DBC454C1-7318-47A5-8FC0-0C0A2CF1D15B}" destId="{E19F5BBA-1818-4A9D-94BB-90B8164B965D}" srcOrd="1" destOrd="0" presId="urn:microsoft.com/office/officeart/2005/8/layout/list1"/>
    <dgm:cxn modelId="{39E25B97-A3F1-4C07-A1F5-EA3C2F707D60}" type="presParOf" srcId="{A85B6BAC-E640-442D-A4A4-54ABF8C82DC7}" destId="{E8EB2FF3-5F48-4F82-AAD1-B1B22B484E5F}" srcOrd="17" destOrd="0" presId="urn:microsoft.com/office/officeart/2005/8/layout/list1"/>
    <dgm:cxn modelId="{01CE704F-02EE-43FB-9920-40CEB5D74EA1}" type="presParOf" srcId="{A85B6BAC-E640-442D-A4A4-54ABF8C82DC7}" destId="{6FBADB89-FCD7-4A02-974D-76FC1DC3E37F}" srcOrd="18" destOrd="0" presId="urn:microsoft.com/office/officeart/2005/8/layout/list1"/>
    <dgm:cxn modelId="{8479EB46-F2E9-4FF2-B3F6-04A80760DA9C}" type="presParOf" srcId="{A85B6BAC-E640-442D-A4A4-54ABF8C82DC7}" destId="{713BBCF1-0CD5-4D9E-95E3-D6EBD00D2B3A}" srcOrd="19" destOrd="0" presId="urn:microsoft.com/office/officeart/2005/8/layout/list1"/>
    <dgm:cxn modelId="{06CE0C4D-B3E2-4179-9175-A08A74959803}" type="presParOf" srcId="{A85B6BAC-E640-442D-A4A4-54ABF8C82DC7}" destId="{0BBAE3DE-A73B-462C-A983-2B5E1E8CD668}" srcOrd="20" destOrd="0" presId="urn:microsoft.com/office/officeart/2005/8/layout/list1"/>
    <dgm:cxn modelId="{0212DE5A-8CCC-4381-A84C-9967D5C5F942}" type="presParOf" srcId="{0BBAE3DE-A73B-462C-A983-2B5E1E8CD668}" destId="{14ECABF2-3689-41D2-A631-DE9B13BC58DA}" srcOrd="0" destOrd="0" presId="urn:microsoft.com/office/officeart/2005/8/layout/list1"/>
    <dgm:cxn modelId="{13AAC4F3-9717-4703-9C47-9DE405E7D7FA}" type="presParOf" srcId="{0BBAE3DE-A73B-462C-A983-2B5E1E8CD668}" destId="{24333CAA-25AC-46F3-8B6F-DB82376FDE5A}" srcOrd="1" destOrd="0" presId="urn:microsoft.com/office/officeart/2005/8/layout/list1"/>
    <dgm:cxn modelId="{710C88A7-58B4-447C-968E-7275D4AFA460}" type="presParOf" srcId="{A85B6BAC-E640-442D-A4A4-54ABF8C82DC7}" destId="{7C9222C6-EF59-4500-AD03-210507A6825F}" srcOrd="21" destOrd="0" presId="urn:microsoft.com/office/officeart/2005/8/layout/list1"/>
    <dgm:cxn modelId="{890E595F-4935-4BD4-9F65-A9E834661B02}" type="presParOf" srcId="{A85B6BAC-E640-442D-A4A4-54ABF8C82DC7}" destId="{80673A2F-6D0C-4807-AEDA-48EC6E980761}" srcOrd="22" destOrd="0" presId="urn:microsoft.com/office/officeart/2005/8/layout/list1"/>
    <dgm:cxn modelId="{B0C95BD6-2B77-4314-9846-433F27D322AC}" type="presParOf" srcId="{A85B6BAC-E640-442D-A4A4-54ABF8C82DC7}" destId="{0517C305-07B2-48CC-BEFF-AE1A32149A48}" srcOrd="23" destOrd="0" presId="urn:microsoft.com/office/officeart/2005/8/layout/list1"/>
    <dgm:cxn modelId="{5869444A-2A22-4932-9677-906C5A0411A7}" type="presParOf" srcId="{A85B6BAC-E640-442D-A4A4-54ABF8C82DC7}" destId="{7B69D99C-61E4-42F8-8418-AE70E6E58F4E}" srcOrd="24" destOrd="0" presId="urn:microsoft.com/office/officeart/2005/8/layout/list1"/>
    <dgm:cxn modelId="{DC8B104B-6F20-4D26-B30F-288ACADFCD12}" type="presParOf" srcId="{7B69D99C-61E4-42F8-8418-AE70E6E58F4E}" destId="{FE2DE7CD-4C23-44C2-A2F0-E36219D72093}" srcOrd="0" destOrd="0" presId="urn:microsoft.com/office/officeart/2005/8/layout/list1"/>
    <dgm:cxn modelId="{A53B9E25-5F87-4B6F-9359-A370BB8F6680}" type="presParOf" srcId="{7B69D99C-61E4-42F8-8418-AE70E6E58F4E}" destId="{73F8EC9D-C151-4EB5-A19F-D38F9F7E0B85}" srcOrd="1" destOrd="0" presId="urn:microsoft.com/office/officeart/2005/8/layout/list1"/>
    <dgm:cxn modelId="{CBDE85E1-B471-41B6-8DC1-AD66C46BD79D}" type="presParOf" srcId="{A85B6BAC-E640-442D-A4A4-54ABF8C82DC7}" destId="{961C8A43-29A0-4F7D-A6C0-B140C08DC0D6}" srcOrd="25" destOrd="0" presId="urn:microsoft.com/office/officeart/2005/8/layout/list1"/>
    <dgm:cxn modelId="{F16FCF63-D7F3-4181-965B-C737A11614D5}" type="presParOf" srcId="{A85B6BAC-E640-442D-A4A4-54ABF8C82DC7}" destId="{572B0DA4-00BD-4FCC-B90E-833D870B5DB0}"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F7CE71-99D7-4230-9565-4892C9FA144F}" type="doc">
      <dgm:prSet loTypeId="urn:microsoft.com/office/officeart/2005/8/layout/venn1" loCatId="relationship" qsTypeId="urn:microsoft.com/office/officeart/2005/8/quickstyle/simple1" qsCatId="simple" csTypeId="urn:microsoft.com/office/officeart/2005/8/colors/colorful4" csCatId="colorful" phldr="1"/>
      <dgm:spPr/>
    </dgm:pt>
    <dgm:pt modelId="{8109BD4A-9DA0-4586-A147-F077E0F5471A}">
      <dgm:prSet phldrT="[Κείμενο]"/>
      <dgm:spPr/>
      <dgm:t>
        <a:bodyPr/>
        <a:lstStyle/>
        <a:p>
          <a:r>
            <a:rPr lang="el-GR" dirty="0" smtClean="0"/>
            <a:t>Εργασία</a:t>
          </a:r>
          <a:endParaRPr lang="el-GR" dirty="0"/>
        </a:p>
      </dgm:t>
    </dgm:pt>
    <dgm:pt modelId="{0BD6046C-C9F7-4388-9E37-D618A20D70C3}" type="parTrans" cxnId="{D8F90A32-1245-41B3-98F2-724D40194A80}">
      <dgm:prSet/>
      <dgm:spPr/>
      <dgm:t>
        <a:bodyPr/>
        <a:lstStyle/>
        <a:p>
          <a:endParaRPr lang="el-GR"/>
        </a:p>
      </dgm:t>
    </dgm:pt>
    <dgm:pt modelId="{170542B4-7551-41BF-B3AE-EAEACF624437}" type="sibTrans" cxnId="{D8F90A32-1245-41B3-98F2-724D40194A80}">
      <dgm:prSet/>
      <dgm:spPr/>
      <dgm:t>
        <a:bodyPr/>
        <a:lstStyle/>
        <a:p>
          <a:endParaRPr lang="el-GR"/>
        </a:p>
      </dgm:t>
    </dgm:pt>
    <dgm:pt modelId="{C7416D3D-7B38-4102-9F99-7EC67CF05243}">
      <dgm:prSet phldrT="[Κείμενο]"/>
      <dgm:spPr/>
      <dgm:t>
        <a:bodyPr/>
        <a:lstStyle/>
        <a:p>
          <a:r>
            <a:rPr lang="el-GR" dirty="0" smtClean="0"/>
            <a:t>Εκπαίδευση</a:t>
          </a:r>
          <a:endParaRPr lang="el-GR" dirty="0"/>
        </a:p>
      </dgm:t>
    </dgm:pt>
    <dgm:pt modelId="{ED5B4667-9A4D-4F05-8548-EDD4AD084C52}" type="parTrans" cxnId="{D8222A89-8227-411B-908A-DAA4C28FE79E}">
      <dgm:prSet/>
      <dgm:spPr/>
      <dgm:t>
        <a:bodyPr/>
        <a:lstStyle/>
        <a:p>
          <a:endParaRPr lang="el-GR"/>
        </a:p>
      </dgm:t>
    </dgm:pt>
    <dgm:pt modelId="{3AE7CB6A-121B-496C-B1C4-214C0C7D09E5}" type="sibTrans" cxnId="{D8222A89-8227-411B-908A-DAA4C28FE79E}">
      <dgm:prSet/>
      <dgm:spPr/>
      <dgm:t>
        <a:bodyPr/>
        <a:lstStyle/>
        <a:p>
          <a:endParaRPr lang="el-GR"/>
        </a:p>
      </dgm:t>
    </dgm:pt>
    <dgm:pt modelId="{16B0AD32-7595-4A2B-8324-C80CAB550BF0}" type="pres">
      <dgm:prSet presAssocID="{1BF7CE71-99D7-4230-9565-4892C9FA144F}" presName="compositeShape" presStyleCnt="0">
        <dgm:presLayoutVars>
          <dgm:chMax val="7"/>
          <dgm:dir/>
          <dgm:resizeHandles val="exact"/>
        </dgm:presLayoutVars>
      </dgm:prSet>
      <dgm:spPr/>
    </dgm:pt>
    <dgm:pt modelId="{9A69644F-D545-4908-A73A-E79A44D87D22}" type="pres">
      <dgm:prSet presAssocID="{8109BD4A-9DA0-4586-A147-F077E0F5471A}" presName="circ1" presStyleLbl="vennNode1" presStyleIdx="0" presStyleCnt="2"/>
      <dgm:spPr/>
    </dgm:pt>
    <dgm:pt modelId="{57CCAF7C-61B6-41DD-A39F-98B80040610F}" type="pres">
      <dgm:prSet presAssocID="{8109BD4A-9DA0-4586-A147-F077E0F5471A}" presName="circ1Tx" presStyleLbl="revTx" presStyleIdx="0" presStyleCnt="0">
        <dgm:presLayoutVars>
          <dgm:chMax val="0"/>
          <dgm:chPref val="0"/>
          <dgm:bulletEnabled val="1"/>
        </dgm:presLayoutVars>
      </dgm:prSet>
      <dgm:spPr/>
    </dgm:pt>
    <dgm:pt modelId="{679C358B-3AFC-48F5-84C0-8E256901357E}" type="pres">
      <dgm:prSet presAssocID="{C7416D3D-7B38-4102-9F99-7EC67CF05243}" presName="circ2" presStyleLbl="vennNode1" presStyleIdx="1" presStyleCnt="2"/>
      <dgm:spPr/>
    </dgm:pt>
    <dgm:pt modelId="{0D1515DA-7D84-41B8-BB28-4F66EAB8B553}" type="pres">
      <dgm:prSet presAssocID="{C7416D3D-7B38-4102-9F99-7EC67CF05243}" presName="circ2Tx" presStyleLbl="revTx" presStyleIdx="0" presStyleCnt="0">
        <dgm:presLayoutVars>
          <dgm:chMax val="0"/>
          <dgm:chPref val="0"/>
          <dgm:bulletEnabled val="1"/>
        </dgm:presLayoutVars>
      </dgm:prSet>
      <dgm:spPr/>
    </dgm:pt>
  </dgm:ptLst>
  <dgm:cxnLst>
    <dgm:cxn modelId="{B3C97397-255B-4C1E-99A9-E5AA7446EFA8}" type="presOf" srcId="{8109BD4A-9DA0-4586-A147-F077E0F5471A}" destId="{57CCAF7C-61B6-41DD-A39F-98B80040610F}" srcOrd="1" destOrd="0" presId="urn:microsoft.com/office/officeart/2005/8/layout/venn1"/>
    <dgm:cxn modelId="{59C9B98C-6551-45DE-8D00-3B9FC6769B4E}" type="presOf" srcId="{C7416D3D-7B38-4102-9F99-7EC67CF05243}" destId="{0D1515DA-7D84-41B8-BB28-4F66EAB8B553}" srcOrd="1" destOrd="0" presId="urn:microsoft.com/office/officeart/2005/8/layout/venn1"/>
    <dgm:cxn modelId="{D8222A89-8227-411B-908A-DAA4C28FE79E}" srcId="{1BF7CE71-99D7-4230-9565-4892C9FA144F}" destId="{C7416D3D-7B38-4102-9F99-7EC67CF05243}" srcOrd="1" destOrd="0" parTransId="{ED5B4667-9A4D-4F05-8548-EDD4AD084C52}" sibTransId="{3AE7CB6A-121B-496C-B1C4-214C0C7D09E5}"/>
    <dgm:cxn modelId="{EB1DC517-3756-4559-8DC2-26A4FB2358EE}" type="presOf" srcId="{C7416D3D-7B38-4102-9F99-7EC67CF05243}" destId="{679C358B-3AFC-48F5-84C0-8E256901357E}" srcOrd="0" destOrd="0" presId="urn:microsoft.com/office/officeart/2005/8/layout/venn1"/>
    <dgm:cxn modelId="{E1DB2C00-D586-47A3-B001-A32591AF4D28}" type="presOf" srcId="{1BF7CE71-99D7-4230-9565-4892C9FA144F}" destId="{16B0AD32-7595-4A2B-8324-C80CAB550BF0}" srcOrd="0" destOrd="0" presId="urn:microsoft.com/office/officeart/2005/8/layout/venn1"/>
    <dgm:cxn modelId="{D8F90A32-1245-41B3-98F2-724D40194A80}" srcId="{1BF7CE71-99D7-4230-9565-4892C9FA144F}" destId="{8109BD4A-9DA0-4586-A147-F077E0F5471A}" srcOrd="0" destOrd="0" parTransId="{0BD6046C-C9F7-4388-9E37-D618A20D70C3}" sibTransId="{170542B4-7551-41BF-B3AE-EAEACF624437}"/>
    <dgm:cxn modelId="{A9ECB87C-FA8B-4EE6-A287-15C6E392BBC2}" type="presOf" srcId="{8109BD4A-9DA0-4586-A147-F077E0F5471A}" destId="{9A69644F-D545-4908-A73A-E79A44D87D22}" srcOrd="0" destOrd="0" presId="urn:microsoft.com/office/officeart/2005/8/layout/venn1"/>
    <dgm:cxn modelId="{BDA0B4E5-8F61-4369-B0A7-91D9D9EA4CD3}" type="presParOf" srcId="{16B0AD32-7595-4A2B-8324-C80CAB550BF0}" destId="{9A69644F-D545-4908-A73A-E79A44D87D22}" srcOrd="0" destOrd="0" presId="urn:microsoft.com/office/officeart/2005/8/layout/venn1"/>
    <dgm:cxn modelId="{F54349CC-E0DB-42FB-9A71-CA125CA82D9A}" type="presParOf" srcId="{16B0AD32-7595-4A2B-8324-C80CAB550BF0}" destId="{57CCAF7C-61B6-41DD-A39F-98B80040610F}" srcOrd="1" destOrd="0" presId="urn:microsoft.com/office/officeart/2005/8/layout/venn1"/>
    <dgm:cxn modelId="{4DBEE5C2-7B8B-4040-B8E0-3C60AAC24DDA}" type="presParOf" srcId="{16B0AD32-7595-4A2B-8324-C80CAB550BF0}" destId="{679C358B-3AFC-48F5-84C0-8E256901357E}" srcOrd="2" destOrd="0" presId="urn:microsoft.com/office/officeart/2005/8/layout/venn1"/>
    <dgm:cxn modelId="{FC2D7EBE-7A3A-4802-A3B4-8839C83AC751}" type="presParOf" srcId="{16B0AD32-7595-4A2B-8324-C80CAB550BF0}" destId="{0D1515DA-7D84-41B8-BB28-4F66EAB8B553}"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78EA1-778B-4590-B55E-2E775FD3F122}">
      <dsp:nvSpPr>
        <dsp:cNvPr id="0" name=""/>
        <dsp:cNvSpPr/>
      </dsp:nvSpPr>
      <dsp:spPr>
        <a:xfrm>
          <a:off x="0" y="30337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75436A-332E-4FAE-8BD5-095223D01CA6}">
      <dsp:nvSpPr>
        <dsp:cNvPr id="0" name=""/>
        <dsp:cNvSpPr/>
      </dsp:nvSpPr>
      <dsp:spPr>
        <a:xfrm>
          <a:off x="403244" y="6721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Γλώσσας</a:t>
          </a:r>
          <a:endParaRPr lang="el-GR" sz="2000" b="0" kern="1200" dirty="0"/>
        </a:p>
      </dsp:txBody>
      <dsp:txXfrm>
        <a:off x="426301" y="90269"/>
        <a:ext cx="7039461" cy="426206"/>
      </dsp:txXfrm>
    </dsp:sp>
    <dsp:sp modelId="{E6935294-CD8A-4566-A214-B29413BE5A8B}">
      <dsp:nvSpPr>
        <dsp:cNvPr id="0" name=""/>
        <dsp:cNvSpPr/>
      </dsp:nvSpPr>
      <dsp:spPr>
        <a:xfrm>
          <a:off x="0" y="102913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A6227B-0F4D-4CC1-A50E-0DEF3EB685E3}">
      <dsp:nvSpPr>
        <dsp:cNvPr id="0" name=""/>
        <dsp:cNvSpPr/>
      </dsp:nvSpPr>
      <dsp:spPr>
        <a:xfrm>
          <a:off x="403244" y="79297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Χωροταξικών δυσχερειών</a:t>
          </a:r>
          <a:endParaRPr lang="el-GR" sz="2000" b="0" kern="1200" dirty="0"/>
        </a:p>
      </dsp:txBody>
      <dsp:txXfrm>
        <a:off x="426301" y="816029"/>
        <a:ext cx="7039461" cy="426206"/>
      </dsp:txXfrm>
    </dsp:sp>
    <dsp:sp modelId="{6308C5F2-1484-48DF-8001-F9549E3FAC36}">
      <dsp:nvSpPr>
        <dsp:cNvPr id="0" name=""/>
        <dsp:cNvSpPr/>
      </dsp:nvSpPr>
      <dsp:spPr>
        <a:xfrm>
          <a:off x="0" y="175489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BFC4F2-60C0-4184-A310-56C541A04156}">
      <dsp:nvSpPr>
        <dsp:cNvPr id="0" name=""/>
        <dsp:cNvSpPr/>
      </dsp:nvSpPr>
      <dsp:spPr>
        <a:xfrm>
          <a:off x="403244" y="151873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Εγκλωβισμού σε αμιγή σχολεία - τάξεις</a:t>
          </a:r>
          <a:endParaRPr lang="el-GR" sz="2000" b="0" kern="1200" dirty="0"/>
        </a:p>
      </dsp:txBody>
      <dsp:txXfrm>
        <a:off x="426301" y="1541789"/>
        <a:ext cx="7039461" cy="426206"/>
      </dsp:txXfrm>
    </dsp:sp>
    <dsp:sp modelId="{5193E676-886A-4C1F-91A1-9B4075BF0130}">
      <dsp:nvSpPr>
        <dsp:cNvPr id="0" name=""/>
        <dsp:cNvSpPr/>
      </dsp:nvSpPr>
      <dsp:spPr>
        <a:xfrm>
          <a:off x="0" y="248065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14C75A-AC09-4AD4-89D8-58BFC49B42C7}">
      <dsp:nvSpPr>
        <dsp:cNvPr id="0" name=""/>
        <dsp:cNvSpPr/>
      </dsp:nvSpPr>
      <dsp:spPr>
        <a:xfrm>
          <a:off x="403244" y="2244491"/>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Προσκομμάτων από την κυρίαρχη ομάδα</a:t>
          </a:r>
          <a:endParaRPr lang="el-GR" sz="2000" b="0" kern="1200" dirty="0"/>
        </a:p>
      </dsp:txBody>
      <dsp:txXfrm>
        <a:off x="426301" y="2267548"/>
        <a:ext cx="7039461" cy="426206"/>
      </dsp:txXfrm>
    </dsp:sp>
    <dsp:sp modelId="{6FBADB89-FCD7-4A02-974D-76FC1DC3E37F}">
      <dsp:nvSpPr>
        <dsp:cNvPr id="0" name=""/>
        <dsp:cNvSpPr/>
      </dsp:nvSpPr>
      <dsp:spPr>
        <a:xfrm>
          <a:off x="0" y="320641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9F5BBA-1818-4A9D-94BB-90B8164B965D}">
      <dsp:nvSpPr>
        <dsp:cNvPr id="0" name=""/>
        <dsp:cNvSpPr/>
      </dsp:nvSpPr>
      <dsp:spPr>
        <a:xfrm>
          <a:off x="403244" y="297025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Ασύμπτωτου περιεχομένου Αναλυτικών Προγραμμάτων</a:t>
          </a:r>
          <a:endParaRPr lang="el-GR" sz="2000" b="0" kern="1200" dirty="0"/>
        </a:p>
      </dsp:txBody>
      <dsp:txXfrm>
        <a:off x="426301" y="2993309"/>
        <a:ext cx="7039461" cy="426206"/>
      </dsp:txXfrm>
    </dsp:sp>
    <dsp:sp modelId="{80673A2F-6D0C-4807-AEDA-48EC6E980761}">
      <dsp:nvSpPr>
        <dsp:cNvPr id="0" name=""/>
        <dsp:cNvSpPr/>
      </dsp:nvSpPr>
      <dsp:spPr>
        <a:xfrm>
          <a:off x="0" y="393217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333CAA-25AC-46F3-8B6F-DB82376FDE5A}">
      <dsp:nvSpPr>
        <dsp:cNvPr id="0" name=""/>
        <dsp:cNvSpPr/>
      </dsp:nvSpPr>
      <dsp:spPr>
        <a:xfrm>
          <a:off x="403244" y="369601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Περιθωριοποίησης εντός σχολείου</a:t>
          </a:r>
          <a:endParaRPr lang="el-GR" sz="2000" b="0" kern="1200" dirty="0"/>
        </a:p>
      </dsp:txBody>
      <dsp:txXfrm>
        <a:off x="426301" y="3719069"/>
        <a:ext cx="7039461" cy="426206"/>
      </dsp:txXfrm>
    </dsp:sp>
    <dsp:sp modelId="{572B0DA4-00BD-4FCC-B90E-833D870B5DB0}">
      <dsp:nvSpPr>
        <dsp:cNvPr id="0" name=""/>
        <dsp:cNvSpPr/>
      </dsp:nvSpPr>
      <dsp:spPr>
        <a:xfrm>
          <a:off x="0" y="465793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F8EC9D-C151-4EB5-A19F-D38F9F7E0B85}">
      <dsp:nvSpPr>
        <dsp:cNvPr id="0" name=""/>
        <dsp:cNvSpPr/>
      </dsp:nvSpPr>
      <dsp:spPr>
        <a:xfrm>
          <a:off x="403244" y="442177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smtClean="0"/>
            <a:t>Συχνών μετακινήσεων</a:t>
          </a:r>
          <a:endParaRPr lang="el-GR" sz="2000" b="0" kern="1200" dirty="0"/>
        </a:p>
      </dsp:txBody>
      <dsp:txXfrm>
        <a:off x="426301" y="4444829"/>
        <a:ext cx="7039461"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CFED6-397C-4DDD-8FCA-1D3B50CD09AD}">
      <dsp:nvSpPr>
        <dsp:cNvPr id="0" name=""/>
        <dsp:cNvSpPr/>
      </dsp:nvSpPr>
      <dsp:spPr>
        <a:xfrm>
          <a:off x="0" y="0"/>
          <a:ext cx="7848872" cy="1158466"/>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l-GR" sz="2200" kern="1200" dirty="0" smtClean="0">
              <a:solidFill>
                <a:schemeClr val="tx1"/>
              </a:solidFill>
            </a:rPr>
            <a:t>Οικονομικούς</a:t>
          </a:r>
          <a:endParaRPr lang="el-GR" sz="22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Τσιγγάνικη οικονομία</a:t>
          </a:r>
          <a:endParaRPr lang="el-GR" sz="17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Διαδικασίες συγκρότησης ελληνικού κοινωνικού σχηματισμού</a:t>
          </a:r>
          <a:endParaRPr lang="el-GR" sz="1700" kern="1200" dirty="0">
            <a:solidFill>
              <a:schemeClr val="tx1"/>
            </a:solidFill>
          </a:endParaRPr>
        </a:p>
      </dsp:txBody>
      <dsp:txXfrm>
        <a:off x="1685621" y="0"/>
        <a:ext cx="6163250" cy="1158466"/>
      </dsp:txXfrm>
    </dsp:sp>
    <dsp:sp modelId="{EBC61DA6-ADD9-48B1-8726-9A1301F58C12}">
      <dsp:nvSpPr>
        <dsp:cNvPr id="0" name=""/>
        <dsp:cNvSpPr/>
      </dsp:nvSpPr>
      <dsp:spPr>
        <a:xfrm>
          <a:off x="115846" y="115846"/>
          <a:ext cx="1569774" cy="92677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42FF27-CDE1-4848-A005-15845DB9479E}">
      <dsp:nvSpPr>
        <dsp:cNvPr id="0" name=""/>
        <dsp:cNvSpPr/>
      </dsp:nvSpPr>
      <dsp:spPr>
        <a:xfrm>
          <a:off x="0" y="1274313"/>
          <a:ext cx="7848872" cy="1158466"/>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l-GR" sz="2200" kern="1200" dirty="0" smtClean="0">
              <a:solidFill>
                <a:schemeClr val="tx1"/>
              </a:solidFill>
            </a:rPr>
            <a:t>Πολιτικούς</a:t>
          </a:r>
          <a:endParaRPr lang="el-GR" sz="22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Απόδοση ελληνικής ιθαγένειας</a:t>
          </a:r>
          <a:endParaRPr lang="el-GR" sz="17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Άνισες σχέσεις ισχύος</a:t>
          </a:r>
          <a:endParaRPr lang="el-GR" sz="1700" kern="1200" dirty="0">
            <a:solidFill>
              <a:schemeClr val="tx1"/>
            </a:solidFill>
          </a:endParaRPr>
        </a:p>
      </dsp:txBody>
      <dsp:txXfrm>
        <a:off x="1685621" y="1274313"/>
        <a:ext cx="6163250" cy="1158466"/>
      </dsp:txXfrm>
    </dsp:sp>
    <dsp:sp modelId="{7F967D6E-7152-4B9D-B7BC-0005D982305A}">
      <dsp:nvSpPr>
        <dsp:cNvPr id="0" name=""/>
        <dsp:cNvSpPr/>
      </dsp:nvSpPr>
      <dsp:spPr>
        <a:xfrm>
          <a:off x="115846" y="1390160"/>
          <a:ext cx="1569774" cy="926773"/>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28000" b="-28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8B3A5C-BA77-416D-8D77-987688D97607}">
      <dsp:nvSpPr>
        <dsp:cNvPr id="0" name=""/>
        <dsp:cNvSpPr/>
      </dsp:nvSpPr>
      <dsp:spPr>
        <a:xfrm>
          <a:off x="0" y="2548627"/>
          <a:ext cx="7848872" cy="115846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l-GR" sz="2200" kern="1200" dirty="0" smtClean="0">
              <a:solidFill>
                <a:schemeClr val="tx1"/>
              </a:solidFill>
            </a:rPr>
            <a:t>Κοινωνικούς</a:t>
          </a:r>
          <a:endParaRPr lang="el-GR" sz="22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Ρόλος οικογένειας &amp; </a:t>
          </a:r>
          <a:r>
            <a:rPr lang="el-GR" sz="1700" kern="1200" dirty="0" err="1" smtClean="0">
              <a:solidFill>
                <a:schemeClr val="tx1"/>
              </a:solidFill>
            </a:rPr>
            <a:t>ενδο</a:t>
          </a:r>
          <a:r>
            <a:rPr lang="el-GR" sz="1700" kern="1200" dirty="0" smtClean="0">
              <a:solidFill>
                <a:schemeClr val="tx1"/>
              </a:solidFill>
            </a:rPr>
            <a:t>-ομάδας</a:t>
          </a:r>
          <a:endParaRPr lang="el-GR" sz="17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Εντάξεις- διενέξεις με </a:t>
          </a:r>
          <a:r>
            <a:rPr lang="el-GR" sz="1700" kern="1200" dirty="0" err="1" smtClean="0">
              <a:solidFill>
                <a:schemeClr val="tx1"/>
              </a:solidFill>
            </a:rPr>
            <a:t>πλειονοτική</a:t>
          </a:r>
          <a:r>
            <a:rPr lang="el-GR" sz="1700" kern="1200" dirty="0" smtClean="0">
              <a:solidFill>
                <a:schemeClr val="tx1"/>
              </a:solidFill>
            </a:rPr>
            <a:t> ομάδα</a:t>
          </a:r>
          <a:endParaRPr lang="el-GR" sz="1700" kern="1200" dirty="0">
            <a:solidFill>
              <a:schemeClr val="tx1"/>
            </a:solidFill>
          </a:endParaRPr>
        </a:p>
      </dsp:txBody>
      <dsp:txXfrm>
        <a:off x="1685621" y="2548627"/>
        <a:ext cx="6163250" cy="1158466"/>
      </dsp:txXfrm>
    </dsp:sp>
    <dsp:sp modelId="{DDB55A59-753D-4576-BEFD-B13F3E613130}">
      <dsp:nvSpPr>
        <dsp:cNvPr id="0" name=""/>
        <dsp:cNvSpPr/>
      </dsp:nvSpPr>
      <dsp:spPr>
        <a:xfrm>
          <a:off x="115846" y="2664473"/>
          <a:ext cx="1569774" cy="926773"/>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5000" b="-1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C06819-F72E-43AF-A296-5F5A00E6C8FD}">
      <dsp:nvSpPr>
        <dsp:cNvPr id="0" name=""/>
        <dsp:cNvSpPr/>
      </dsp:nvSpPr>
      <dsp:spPr>
        <a:xfrm>
          <a:off x="0" y="3822940"/>
          <a:ext cx="7848872" cy="1158466"/>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l-GR" sz="2200" kern="1200" dirty="0" smtClean="0">
              <a:solidFill>
                <a:schemeClr val="tx1"/>
              </a:solidFill>
            </a:rPr>
            <a:t>Πολιτισμικούς</a:t>
          </a:r>
          <a:endParaRPr lang="el-GR" sz="22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Πρότυπα αναπαράστασης ως θέσεις ερμηνείας </a:t>
          </a:r>
          <a:endParaRPr lang="el-GR" sz="1700" kern="1200" dirty="0">
            <a:solidFill>
              <a:schemeClr val="tx1"/>
            </a:solidFill>
          </a:endParaRPr>
        </a:p>
        <a:p>
          <a:pPr marL="171450" lvl="1" indent="-171450" algn="l" defTabSz="755650">
            <a:lnSpc>
              <a:spcPct val="90000"/>
            </a:lnSpc>
            <a:spcBef>
              <a:spcPct val="0"/>
            </a:spcBef>
            <a:spcAft>
              <a:spcPct val="15000"/>
            </a:spcAft>
            <a:buChar char="••"/>
          </a:pPr>
          <a:r>
            <a:rPr lang="el-GR" sz="1700" kern="1200" dirty="0" smtClean="0">
              <a:solidFill>
                <a:schemeClr val="tx1"/>
              </a:solidFill>
            </a:rPr>
            <a:t>Διαδικασίες </a:t>
          </a:r>
          <a:r>
            <a:rPr lang="el-GR" sz="1700" kern="1200" dirty="0" err="1" smtClean="0">
              <a:solidFill>
                <a:schemeClr val="tx1"/>
              </a:solidFill>
            </a:rPr>
            <a:t>επιπολιτισμού</a:t>
          </a:r>
          <a:r>
            <a:rPr lang="el-GR" sz="1700" kern="1200" dirty="0" smtClean="0">
              <a:solidFill>
                <a:schemeClr val="tx1"/>
              </a:solidFill>
            </a:rPr>
            <a:t> (</a:t>
          </a:r>
          <a:r>
            <a:rPr lang="en-US" sz="1700" kern="1200" dirty="0" smtClean="0">
              <a:solidFill>
                <a:schemeClr val="tx1"/>
              </a:solidFill>
            </a:rPr>
            <a:t>acculturation) </a:t>
          </a:r>
          <a:endParaRPr lang="el-GR" sz="1700" kern="1200" dirty="0">
            <a:solidFill>
              <a:schemeClr val="tx1"/>
            </a:solidFill>
          </a:endParaRPr>
        </a:p>
      </dsp:txBody>
      <dsp:txXfrm>
        <a:off x="1685621" y="3822940"/>
        <a:ext cx="6163250" cy="1158466"/>
      </dsp:txXfrm>
    </dsp:sp>
    <dsp:sp modelId="{589D52C8-FCF5-4FD2-A6D3-D5CA4CB85409}">
      <dsp:nvSpPr>
        <dsp:cNvPr id="0" name=""/>
        <dsp:cNvSpPr/>
      </dsp:nvSpPr>
      <dsp:spPr>
        <a:xfrm>
          <a:off x="115846" y="3938787"/>
          <a:ext cx="1569774" cy="926773"/>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8000" b="-28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671F8-F59A-4589-90A0-8DBC5B0F844D}">
      <dsp:nvSpPr>
        <dsp:cNvPr id="0" name=""/>
        <dsp:cNvSpPr/>
      </dsp:nvSpPr>
      <dsp:spPr>
        <a:xfrm>
          <a:off x="72552" y="4156"/>
          <a:ext cx="1519631" cy="1519631"/>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l-GR" sz="2500" kern="1200" dirty="0" smtClean="0"/>
            <a:t>Δράση</a:t>
          </a:r>
          <a:endParaRPr lang="el-GR" sz="2500" kern="1200" dirty="0"/>
        </a:p>
      </dsp:txBody>
      <dsp:txXfrm>
        <a:off x="284753" y="183353"/>
        <a:ext cx="876184" cy="1161237"/>
      </dsp:txXfrm>
    </dsp:sp>
    <dsp:sp modelId="{BCBBD641-7E3E-43FF-B31A-A139E298F096}">
      <dsp:nvSpPr>
        <dsp:cNvPr id="0" name=""/>
        <dsp:cNvSpPr/>
      </dsp:nvSpPr>
      <dsp:spPr>
        <a:xfrm>
          <a:off x="1167783" y="4156"/>
          <a:ext cx="1519631" cy="1519631"/>
        </a:xfrm>
        <a:prstGeom prst="ellipse">
          <a:avLst/>
        </a:prstGeom>
        <a:solidFill>
          <a:schemeClr val="accent4">
            <a:alpha val="50000"/>
            <a:hueOff val="-1774290"/>
            <a:satOff val="-59734"/>
            <a:lumOff val="-1451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l-GR" sz="2500" kern="1200" dirty="0" smtClean="0"/>
            <a:t>Δομή</a:t>
          </a:r>
          <a:endParaRPr lang="el-GR" sz="2500" kern="1200" dirty="0"/>
        </a:p>
      </dsp:txBody>
      <dsp:txXfrm>
        <a:off x="1599030" y="183353"/>
        <a:ext cx="876184" cy="11612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78EA1-778B-4590-B55E-2E775FD3F122}">
      <dsp:nvSpPr>
        <dsp:cNvPr id="0" name=""/>
        <dsp:cNvSpPr/>
      </dsp:nvSpPr>
      <dsp:spPr>
        <a:xfrm>
          <a:off x="0" y="30337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75436A-332E-4FAE-8BD5-095223D01CA6}">
      <dsp:nvSpPr>
        <dsp:cNvPr id="0" name=""/>
        <dsp:cNvSpPr/>
      </dsp:nvSpPr>
      <dsp:spPr>
        <a:xfrm>
          <a:off x="403244" y="6721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Γλώσσας </a:t>
          </a:r>
          <a:r>
            <a:rPr lang="el-GR" sz="2000" kern="1200" dirty="0" smtClean="0">
              <a:solidFill>
                <a:srgbClr val="FF0000"/>
              </a:solidFill>
              <a:sym typeface="Wingdings"/>
            </a:rPr>
            <a:t></a:t>
          </a:r>
          <a:endParaRPr lang="el-GR" sz="2000" b="0" kern="1200" dirty="0">
            <a:solidFill>
              <a:srgbClr val="FF0000"/>
            </a:solidFill>
          </a:endParaRPr>
        </a:p>
      </dsp:txBody>
      <dsp:txXfrm>
        <a:off x="426301" y="90269"/>
        <a:ext cx="7039461" cy="426206"/>
      </dsp:txXfrm>
    </dsp:sp>
    <dsp:sp modelId="{E6935294-CD8A-4566-A214-B29413BE5A8B}">
      <dsp:nvSpPr>
        <dsp:cNvPr id="0" name=""/>
        <dsp:cNvSpPr/>
      </dsp:nvSpPr>
      <dsp:spPr>
        <a:xfrm>
          <a:off x="0" y="102913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A6227B-0F4D-4CC1-A50E-0DEF3EB685E3}">
      <dsp:nvSpPr>
        <dsp:cNvPr id="0" name=""/>
        <dsp:cNvSpPr/>
      </dsp:nvSpPr>
      <dsp:spPr>
        <a:xfrm>
          <a:off x="403244" y="79297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Χωροταξικών δυσχερειών	 </a:t>
          </a:r>
          <a:r>
            <a:rPr lang="el-GR" sz="2000" kern="1200" dirty="0" smtClean="0">
              <a:solidFill>
                <a:srgbClr val="FF0000"/>
              </a:solidFill>
              <a:sym typeface="Wingdings"/>
            </a:rPr>
            <a:t></a:t>
          </a:r>
          <a:endParaRPr lang="el-GR" sz="2000" b="0" kern="1200" dirty="0"/>
        </a:p>
      </dsp:txBody>
      <dsp:txXfrm>
        <a:off x="426301" y="816029"/>
        <a:ext cx="7039461" cy="426206"/>
      </dsp:txXfrm>
    </dsp:sp>
    <dsp:sp modelId="{6308C5F2-1484-48DF-8001-F9549E3FAC36}">
      <dsp:nvSpPr>
        <dsp:cNvPr id="0" name=""/>
        <dsp:cNvSpPr/>
      </dsp:nvSpPr>
      <dsp:spPr>
        <a:xfrm>
          <a:off x="0" y="175489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BFC4F2-60C0-4184-A310-56C541A04156}">
      <dsp:nvSpPr>
        <dsp:cNvPr id="0" name=""/>
        <dsp:cNvSpPr/>
      </dsp:nvSpPr>
      <dsp:spPr>
        <a:xfrm>
          <a:off x="403244" y="151873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Εγκλωβισμού σε αμιγή σχολεία – τάξεις </a:t>
          </a:r>
          <a:r>
            <a:rPr lang="el-GR" sz="2000" kern="1200" dirty="0" smtClean="0">
              <a:solidFill>
                <a:srgbClr val="FF0000"/>
              </a:solidFill>
              <a:sym typeface="Wingdings"/>
            </a:rPr>
            <a:t></a:t>
          </a:r>
          <a:endParaRPr lang="el-GR" sz="2000" b="0" kern="1200" dirty="0"/>
        </a:p>
      </dsp:txBody>
      <dsp:txXfrm>
        <a:off x="426301" y="1541789"/>
        <a:ext cx="7039461" cy="426206"/>
      </dsp:txXfrm>
    </dsp:sp>
    <dsp:sp modelId="{5193E676-886A-4C1F-91A1-9B4075BF0130}">
      <dsp:nvSpPr>
        <dsp:cNvPr id="0" name=""/>
        <dsp:cNvSpPr/>
      </dsp:nvSpPr>
      <dsp:spPr>
        <a:xfrm>
          <a:off x="0" y="248065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14C75A-AC09-4AD4-89D8-58BFC49B42C7}">
      <dsp:nvSpPr>
        <dsp:cNvPr id="0" name=""/>
        <dsp:cNvSpPr/>
      </dsp:nvSpPr>
      <dsp:spPr>
        <a:xfrm>
          <a:off x="403244" y="2244491"/>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Προσκομμάτων από την κυρίαρχη ομάδα </a:t>
          </a:r>
          <a:r>
            <a:rPr lang="el-GR" sz="2000" kern="1200" dirty="0" smtClean="0">
              <a:solidFill>
                <a:srgbClr val="FF0000"/>
              </a:solidFill>
              <a:sym typeface="Wingdings"/>
            </a:rPr>
            <a:t></a:t>
          </a:r>
          <a:endParaRPr lang="el-GR" sz="2000" b="0" kern="1200" dirty="0"/>
        </a:p>
      </dsp:txBody>
      <dsp:txXfrm>
        <a:off x="426301" y="2267548"/>
        <a:ext cx="7039461" cy="426206"/>
      </dsp:txXfrm>
    </dsp:sp>
    <dsp:sp modelId="{6FBADB89-FCD7-4A02-974D-76FC1DC3E37F}">
      <dsp:nvSpPr>
        <dsp:cNvPr id="0" name=""/>
        <dsp:cNvSpPr/>
      </dsp:nvSpPr>
      <dsp:spPr>
        <a:xfrm>
          <a:off x="0" y="320641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9F5BBA-1818-4A9D-94BB-90B8164B965D}">
      <dsp:nvSpPr>
        <dsp:cNvPr id="0" name=""/>
        <dsp:cNvSpPr/>
      </dsp:nvSpPr>
      <dsp:spPr>
        <a:xfrm>
          <a:off x="403244" y="297025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Ασύμπτωτου περιεχομένου Αναλυτικών Προγραμμάτων </a:t>
          </a:r>
          <a:r>
            <a:rPr lang="el-GR" sz="2000" kern="1200" dirty="0" smtClean="0">
              <a:solidFill>
                <a:srgbClr val="FF0000"/>
              </a:solidFill>
              <a:sym typeface="Wingdings"/>
            </a:rPr>
            <a:t></a:t>
          </a:r>
          <a:endParaRPr lang="el-GR" sz="2000" b="0" kern="1200" dirty="0"/>
        </a:p>
      </dsp:txBody>
      <dsp:txXfrm>
        <a:off x="426301" y="2993309"/>
        <a:ext cx="7039461" cy="426206"/>
      </dsp:txXfrm>
    </dsp:sp>
    <dsp:sp modelId="{80673A2F-6D0C-4807-AEDA-48EC6E980761}">
      <dsp:nvSpPr>
        <dsp:cNvPr id="0" name=""/>
        <dsp:cNvSpPr/>
      </dsp:nvSpPr>
      <dsp:spPr>
        <a:xfrm>
          <a:off x="0" y="393217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333CAA-25AC-46F3-8B6F-DB82376FDE5A}">
      <dsp:nvSpPr>
        <dsp:cNvPr id="0" name=""/>
        <dsp:cNvSpPr/>
      </dsp:nvSpPr>
      <dsp:spPr>
        <a:xfrm>
          <a:off x="403244" y="369601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Περιθωριοποίησης εντός σχολείου </a:t>
          </a:r>
          <a:r>
            <a:rPr lang="el-GR" sz="2000" kern="1200" dirty="0" smtClean="0">
              <a:solidFill>
                <a:srgbClr val="FF0000"/>
              </a:solidFill>
              <a:sym typeface="Wingdings"/>
            </a:rPr>
            <a:t></a:t>
          </a:r>
          <a:endParaRPr lang="el-GR" sz="2000" b="0" kern="1200" dirty="0"/>
        </a:p>
      </dsp:txBody>
      <dsp:txXfrm>
        <a:off x="426301" y="3719069"/>
        <a:ext cx="7039461" cy="426206"/>
      </dsp:txXfrm>
    </dsp:sp>
    <dsp:sp modelId="{572B0DA4-00BD-4FCC-B90E-833D870B5DB0}">
      <dsp:nvSpPr>
        <dsp:cNvPr id="0" name=""/>
        <dsp:cNvSpPr/>
      </dsp:nvSpPr>
      <dsp:spPr>
        <a:xfrm>
          <a:off x="0" y="4657932"/>
          <a:ext cx="8064896" cy="403200"/>
        </a:xfrm>
        <a:prstGeom prst="rect">
          <a:avLst/>
        </a:prstGeom>
        <a:solidFill>
          <a:schemeClr val="accent3">
            <a:alpha val="90000"/>
            <a:tint val="4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F8EC9D-C151-4EB5-A19F-D38F9F7E0B85}">
      <dsp:nvSpPr>
        <dsp:cNvPr id="0" name=""/>
        <dsp:cNvSpPr/>
      </dsp:nvSpPr>
      <dsp:spPr>
        <a:xfrm>
          <a:off x="403244" y="4421772"/>
          <a:ext cx="7085575" cy="47232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84" tIns="0" rIns="213384" bIns="0" numCol="1" spcCol="1270" anchor="ctr" anchorCtr="0">
          <a:noAutofit/>
        </a:bodyPr>
        <a:lstStyle/>
        <a:p>
          <a:pPr lvl="0" algn="l" defTabSz="889000">
            <a:lnSpc>
              <a:spcPct val="90000"/>
            </a:lnSpc>
            <a:spcBef>
              <a:spcPct val="0"/>
            </a:spcBef>
            <a:spcAft>
              <a:spcPct val="35000"/>
            </a:spcAft>
          </a:pPr>
          <a:r>
            <a:rPr lang="el-GR" sz="2000" b="0" kern="1200" dirty="0" smtClean="0"/>
            <a:t>Συχνών μετακινήσεων </a:t>
          </a:r>
          <a:r>
            <a:rPr lang="el-GR" sz="2000" kern="1200" dirty="0" smtClean="0">
              <a:solidFill>
                <a:srgbClr val="FF0000"/>
              </a:solidFill>
              <a:sym typeface="Wingdings"/>
            </a:rPr>
            <a:t></a:t>
          </a:r>
          <a:endParaRPr lang="el-GR" sz="2000" b="0" kern="1200" dirty="0"/>
        </a:p>
      </dsp:txBody>
      <dsp:txXfrm>
        <a:off x="426301" y="4444829"/>
        <a:ext cx="7039461"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9644F-D545-4908-A73A-E79A44D87D22}">
      <dsp:nvSpPr>
        <dsp:cNvPr id="0" name=""/>
        <dsp:cNvSpPr/>
      </dsp:nvSpPr>
      <dsp:spPr>
        <a:xfrm>
          <a:off x="90962" y="25763"/>
          <a:ext cx="2243749" cy="2243749"/>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l-GR" sz="2000" kern="1200" dirty="0" smtClean="0"/>
            <a:t>Εργασία</a:t>
          </a:r>
          <a:endParaRPr lang="el-GR" sz="2000" kern="1200" dirty="0"/>
        </a:p>
      </dsp:txBody>
      <dsp:txXfrm>
        <a:off x="404279" y="290350"/>
        <a:ext cx="1293693" cy="1714576"/>
      </dsp:txXfrm>
    </dsp:sp>
    <dsp:sp modelId="{679C358B-3AFC-48F5-84C0-8E256901357E}">
      <dsp:nvSpPr>
        <dsp:cNvPr id="0" name=""/>
        <dsp:cNvSpPr/>
      </dsp:nvSpPr>
      <dsp:spPr>
        <a:xfrm>
          <a:off x="1708079" y="25763"/>
          <a:ext cx="2243749" cy="2243749"/>
        </a:xfrm>
        <a:prstGeom prst="ellipse">
          <a:avLst/>
        </a:prstGeom>
        <a:solidFill>
          <a:schemeClr val="accent4">
            <a:alpha val="50000"/>
            <a:hueOff val="-1774290"/>
            <a:satOff val="-59734"/>
            <a:lumOff val="-1451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l-GR" sz="2000" kern="1200" dirty="0" smtClean="0"/>
            <a:t>Εκπαίδευση</a:t>
          </a:r>
          <a:endParaRPr lang="el-GR" sz="2000" kern="1200" dirty="0"/>
        </a:p>
      </dsp:txBody>
      <dsp:txXfrm>
        <a:off x="2344819" y="290350"/>
        <a:ext cx="1293693" cy="17145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35E8AC-3030-40AA-9610-44FDA0BC38F8}" type="datetimeFigureOut">
              <a:rPr lang="el-GR" smtClean="0"/>
              <a:t>24/5/2015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B99B66-459E-4F0D-A2B3-63AA3AEC872F}" type="slidenum">
              <a:rPr lang="el-GR" smtClean="0"/>
              <a:t>‹#›</a:t>
            </a:fld>
            <a:endParaRPr lang="el-GR"/>
          </a:p>
        </p:txBody>
      </p:sp>
    </p:spTree>
    <p:extLst>
      <p:ext uri="{BB962C8B-B14F-4D97-AF65-F5344CB8AC3E}">
        <p14:creationId xmlns:p14="http://schemas.microsoft.com/office/powerpoint/2010/main" val="723909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CB99B66-459E-4F0D-A2B3-63AA3AEC872F}" type="slidenum">
              <a:rPr lang="el-GR" smtClean="0"/>
              <a:t>13</a:t>
            </a:fld>
            <a:endParaRPr lang="el-GR"/>
          </a:p>
        </p:txBody>
      </p:sp>
    </p:spTree>
    <p:extLst>
      <p:ext uri="{BB962C8B-B14F-4D97-AF65-F5344CB8AC3E}">
        <p14:creationId xmlns:p14="http://schemas.microsoft.com/office/powerpoint/2010/main" val="1969747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6400800" y="6355080"/>
            <a:ext cx="2286000" cy="365760"/>
          </a:xfrm>
        </p:spPr>
        <p:txBody>
          <a:bodyPr/>
          <a:lstStyle>
            <a:lvl1pPr>
              <a:defRPr sz="1400"/>
            </a:lvl1pPr>
          </a:lstStyle>
          <a:p>
            <a:fld id="{C291D4E5-36B6-4011-AFDD-4CD609C6DBD8}" type="datetime1">
              <a:rPr lang="el-GR" smtClean="0"/>
              <a:t>24/5/2015</a:t>
            </a:fld>
            <a:endParaRPr lang="el-GR"/>
          </a:p>
        </p:txBody>
      </p:sp>
      <p:sp>
        <p:nvSpPr>
          <p:cNvPr id="17" name="Θέση υποσέλιδου 16"/>
          <p:cNvSpPr>
            <a:spLocks noGrp="1"/>
          </p:cNvSpPr>
          <p:nvPr>
            <p:ph type="ftr" sz="quarter" idx="11"/>
          </p:nvPr>
        </p:nvSpPr>
        <p:spPr>
          <a:xfrm>
            <a:off x="2898648" y="6355080"/>
            <a:ext cx="3474720" cy="365760"/>
          </a:xfrm>
        </p:spPr>
        <p:txBody>
          <a:bodyPr/>
          <a:lstStyle/>
          <a:p>
            <a:r>
              <a:rPr lang="el-GR" smtClean="0"/>
              <a:t>Αρβανίτης Νίκος- </a:t>
            </a:r>
            <a:r>
              <a:rPr lang="en-US" smtClean="0"/>
              <a:t>arvanitis@sch.gr</a:t>
            </a:r>
            <a:endParaRPr lang="el-GR"/>
          </a:p>
        </p:txBody>
      </p:sp>
      <p:sp>
        <p:nvSpPr>
          <p:cNvPr id="29" name="Θέση αριθμού διαφάνειας 28"/>
          <p:cNvSpPr>
            <a:spLocks noGrp="1"/>
          </p:cNvSpPr>
          <p:nvPr>
            <p:ph type="sldNum" sz="quarter" idx="12"/>
          </p:nvPr>
        </p:nvSpPr>
        <p:spPr>
          <a:xfrm>
            <a:off x="1216152" y="6355080"/>
            <a:ext cx="1219200" cy="365760"/>
          </a:xfrm>
        </p:spPr>
        <p:txBody>
          <a:bodyPr/>
          <a:lstStyle/>
          <a:p>
            <a:fld id="{521BE9A4-C836-4C2D-A031-0DA8C5E5DD5B}" type="slidenum">
              <a:rPr lang="el-GR" smtClean="0"/>
              <a:t>‹#›</a:t>
            </a:fld>
            <a:endParaRPr lang="el-GR"/>
          </a:p>
        </p:txBody>
      </p:sp>
      <p:sp>
        <p:nvSpPr>
          <p:cNvPr id="21" name="Ορθογώνιο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Ορθογώνιο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Ορθογώνιο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Ορθογώνιο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3F231414-D8CE-408E-A3DF-1A31E0E02846}" type="datetime1">
              <a:rPr lang="el-GR" smtClean="0"/>
              <a:t>24/5/2015</a:t>
            </a:fld>
            <a:endParaRPr lang="el-GR"/>
          </a:p>
        </p:txBody>
      </p:sp>
      <p:sp>
        <p:nvSpPr>
          <p:cNvPr id="5" name="Θέση υποσέλιδου 4"/>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6" name="Θέση αριθμού διαφάνειας 5"/>
          <p:cNvSpPr>
            <a:spLocks noGrp="1"/>
          </p:cNvSpPr>
          <p:nvPr>
            <p:ph type="sldNum" sz="quarter" idx="12"/>
          </p:nvPr>
        </p:nvSpPr>
        <p:spPr/>
        <p:txBody>
          <a:bodyPr/>
          <a:lstStyle/>
          <a:p>
            <a:fld id="{521BE9A4-C836-4C2D-A031-0DA8C5E5DD5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5AAC55DC-3C3B-439F-91F2-B5AAFE44C6F5}" type="datetime1">
              <a:rPr lang="el-GR" smtClean="0"/>
              <a:t>24/5/2015</a:t>
            </a:fld>
            <a:endParaRPr lang="el-GR"/>
          </a:p>
        </p:txBody>
      </p:sp>
      <p:sp>
        <p:nvSpPr>
          <p:cNvPr id="5" name="Θέση υποσέλιδου 4"/>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6" name="Θέση αριθμού διαφάνειας 5"/>
          <p:cNvSpPr>
            <a:spLocks noGrp="1"/>
          </p:cNvSpPr>
          <p:nvPr>
            <p:ph type="sldNum" sz="quarter" idx="12"/>
          </p:nvPr>
        </p:nvSpPr>
        <p:spPr/>
        <p:txBody>
          <a:bodyPr/>
          <a:lstStyle/>
          <a:p>
            <a:fld id="{521BE9A4-C836-4C2D-A031-0DA8C5E5DD5B}" type="slidenum">
              <a:rPr lang="el-GR" smtClean="0"/>
              <a:t>‹#›</a:t>
            </a:fld>
            <a:endParaRPr lang="el-GR"/>
          </a:p>
        </p:txBody>
      </p:sp>
      <p:sp>
        <p:nvSpPr>
          <p:cNvPr id="7" name="Ευθεία γραμμή σύνδεσης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Ισοσκελές τρίγωνο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Ευθεία γραμμή σύνδεσης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lgn="ctr">
              <a:defRPr u="sng">
                <a:solidFill>
                  <a:srgbClr val="C00000"/>
                </a:solidFill>
              </a:defRPr>
            </a:lvl1pPr>
          </a:lstStyle>
          <a:p>
            <a:r>
              <a:rPr kumimoji="0" lang="el-GR" dirty="0" smtClean="0"/>
              <a:t>Στυλ κύριου τίτλου</a:t>
            </a:r>
            <a:endParaRPr kumimoji="0" lang="en-US" dirty="0"/>
          </a:p>
        </p:txBody>
      </p:sp>
      <p:sp>
        <p:nvSpPr>
          <p:cNvPr id="4" name="Θέση ημερομηνίας 3"/>
          <p:cNvSpPr>
            <a:spLocks noGrp="1"/>
          </p:cNvSpPr>
          <p:nvPr>
            <p:ph type="dt" sz="half" idx="10"/>
          </p:nvPr>
        </p:nvSpPr>
        <p:spPr/>
        <p:txBody>
          <a:bodyPr/>
          <a:lstStyle/>
          <a:p>
            <a:fld id="{6ED1AB91-EBF0-4731-BB60-599D11732C7A}" type="datetime1">
              <a:rPr lang="el-GR" smtClean="0"/>
              <a:t>24/5/2015</a:t>
            </a:fld>
            <a:endParaRPr lang="el-GR"/>
          </a:p>
        </p:txBody>
      </p:sp>
      <p:sp>
        <p:nvSpPr>
          <p:cNvPr id="5" name="Θέση υποσέλιδου 4"/>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6" name="Θέση αριθμού διαφάνειας 5"/>
          <p:cNvSpPr>
            <a:spLocks noGrp="1"/>
          </p:cNvSpPr>
          <p:nvPr>
            <p:ph type="sldNum" sz="quarter" idx="12"/>
          </p:nvPr>
        </p:nvSpPr>
        <p:spPr/>
        <p:txBody>
          <a:bodyPr/>
          <a:lstStyle/>
          <a:p>
            <a:fld id="{521BE9A4-C836-4C2D-A031-0DA8C5E5DD5B}" type="slidenum">
              <a:rPr lang="el-GR" smtClean="0"/>
              <a:t>‹#›</a:t>
            </a:fld>
            <a:endParaRPr lang="el-GR"/>
          </a:p>
        </p:txBody>
      </p:sp>
      <p:sp>
        <p:nvSpPr>
          <p:cNvPr id="8" name="Θέση περιεχομένου 7"/>
          <p:cNvSpPr>
            <a:spLocks noGrp="1"/>
          </p:cNvSpPr>
          <p:nvPr>
            <p:ph sz="quarter" idx="1"/>
          </p:nvPr>
        </p:nvSpPr>
        <p:spPr>
          <a:xfrm>
            <a:off x="457200" y="1219200"/>
            <a:ext cx="8229600" cy="493776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l-GR" dirty="0" smtClean="0"/>
              <a:t>Στυλ υποδείγματος κειμένου</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6400800" y="6355080"/>
            <a:ext cx="2286000" cy="365760"/>
          </a:xfrm>
        </p:spPr>
        <p:txBody>
          <a:bodyPr/>
          <a:lstStyle/>
          <a:p>
            <a:fld id="{634CB847-A2ED-4ECA-8D58-A5A94DA618AF}" type="datetime1">
              <a:rPr lang="el-GR" smtClean="0"/>
              <a:t>24/5/2015</a:t>
            </a:fld>
            <a:endParaRPr lang="el-GR"/>
          </a:p>
        </p:txBody>
      </p:sp>
      <p:sp>
        <p:nvSpPr>
          <p:cNvPr id="5" name="Θέση υποσέλιδου 4"/>
          <p:cNvSpPr>
            <a:spLocks noGrp="1"/>
          </p:cNvSpPr>
          <p:nvPr>
            <p:ph type="ftr" sz="quarter" idx="11"/>
          </p:nvPr>
        </p:nvSpPr>
        <p:spPr>
          <a:xfrm>
            <a:off x="2898648" y="6355080"/>
            <a:ext cx="3474720" cy="365760"/>
          </a:xfrm>
        </p:spPr>
        <p:txBody>
          <a:bodyPr/>
          <a:lstStyle/>
          <a:p>
            <a:r>
              <a:rPr lang="el-GR" smtClean="0"/>
              <a:t>Αρβανίτης Νίκος- </a:t>
            </a:r>
            <a:r>
              <a:rPr lang="en-US" smtClean="0"/>
              <a:t>arvanitis@sch.gr</a:t>
            </a:r>
            <a:endParaRPr lang="el-GR"/>
          </a:p>
        </p:txBody>
      </p:sp>
      <p:sp>
        <p:nvSpPr>
          <p:cNvPr id="6" name="Θέση αριθμού διαφάνειας 5"/>
          <p:cNvSpPr>
            <a:spLocks noGrp="1"/>
          </p:cNvSpPr>
          <p:nvPr>
            <p:ph type="sldNum" sz="quarter" idx="12"/>
          </p:nvPr>
        </p:nvSpPr>
        <p:spPr>
          <a:xfrm>
            <a:off x="1069848" y="6355080"/>
            <a:ext cx="1520952" cy="365760"/>
          </a:xfrm>
        </p:spPr>
        <p:txBody>
          <a:bodyPr/>
          <a:lstStyle/>
          <a:p>
            <a:fld id="{521BE9A4-C836-4C2D-A031-0DA8C5E5DD5B}" type="slidenum">
              <a:rPr lang="el-GR" smtClean="0"/>
              <a:t>‹#›</a:t>
            </a:fld>
            <a:endParaRPr lang="el-GR"/>
          </a:p>
        </p:txBody>
      </p:sp>
      <p:sp>
        <p:nvSpPr>
          <p:cNvPr id="7" name="Ορθογώνιο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62A5D03E-378B-4849-A481-BAE5BB587BA9}" type="datetime1">
              <a:rPr lang="el-GR" smtClean="0"/>
              <a:t>24/5/2015</a:t>
            </a:fld>
            <a:endParaRPr lang="el-GR"/>
          </a:p>
        </p:txBody>
      </p:sp>
      <p:sp>
        <p:nvSpPr>
          <p:cNvPr id="6" name="Θέση υποσέλιδου 5"/>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7" name="Θέση αριθμού διαφάνειας 6"/>
          <p:cNvSpPr>
            <a:spLocks noGrp="1"/>
          </p:cNvSpPr>
          <p:nvPr>
            <p:ph type="sldNum" sz="quarter" idx="12"/>
          </p:nvPr>
        </p:nvSpPr>
        <p:spPr/>
        <p:txBody>
          <a:bodyPr/>
          <a:lstStyle/>
          <a:p>
            <a:fld id="{521BE9A4-C836-4C2D-A031-0DA8C5E5DD5B}" type="slidenum">
              <a:rPr lang="el-GR" smtClean="0"/>
              <a:t>‹#›</a:t>
            </a:fld>
            <a:endParaRPr lang="el-GR"/>
          </a:p>
        </p:txBody>
      </p:sp>
      <p:sp>
        <p:nvSpPr>
          <p:cNvPr id="9" name="Θέση περιεχομένου 8"/>
          <p:cNvSpPr>
            <a:spLocks noGrp="1"/>
          </p:cNvSpPr>
          <p:nvPr>
            <p:ph sz="quarter" idx="1"/>
          </p:nvPr>
        </p:nvSpPr>
        <p:spPr>
          <a:xfrm>
            <a:off x="457200" y="1219200"/>
            <a:ext cx="4041648" cy="493776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632198" y="1216152"/>
            <a:ext cx="4041648" cy="493776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3721A383-F4CF-4F25-AA81-62C21D991D0B}" type="datetime1">
              <a:rPr lang="el-GR" smtClean="0"/>
              <a:t>24/5/2015</a:t>
            </a:fld>
            <a:endParaRPr lang="el-GR"/>
          </a:p>
        </p:txBody>
      </p:sp>
      <p:sp>
        <p:nvSpPr>
          <p:cNvPr id="8" name="Θέση υποσέλιδου 7"/>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9" name="Θέση αριθμού διαφάνειας 8"/>
          <p:cNvSpPr>
            <a:spLocks noGrp="1"/>
          </p:cNvSpPr>
          <p:nvPr>
            <p:ph type="sldNum" sz="quarter" idx="12"/>
          </p:nvPr>
        </p:nvSpPr>
        <p:spPr/>
        <p:txBody>
          <a:bodyPr/>
          <a:lstStyle/>
          <a:p>
            <a:fld id="{521BE9A4-C836-4C2D-A031-0DA8C5E5DD5B}" type="slidenum">
              <a:rPr lang="el-GR" smtClean="0"/>
              <a:t>‹#›</a:t>
            </a:fld>
            <a:endParaRPr lang="el-GR"/>
          </a:p>
        </p:txBody>
      </p:sp>
      <p:sp>
        <p:nvSpPr>
          <p:cNvPr id="11" name="Θέση περιεχομένου 10"/>
          <p:cNvSpPr>
            <a:spLocks noGrp="1"/>
          </p:cNvSpPr>
          <p:nvPr>
            <p:ph sz="quarter" idx="2"/>
          </p:nvPr>
        </p:nvSpPr>
        <p:spPr>
          <a:xfrm>
            <a:off x="457200" y="2133600"/>
            <a:ext cx="4038600" cy="4038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648200" y="2133600"/>
            <a:ext cx="4038600" cy="4038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8229600" cy="914400"/>
          </a:xfrm>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AB889F14-6B89-40EC-B5E2-9C3FC3FE100E}" type="datetime1">
              <a:rPr lang="el-GR" smtClean="0"/>
              <a:t>24/5/2015</a:t>
            </a:fld>
            <a:endParaRPr lang="el-GR"/>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a:t>
            </a:fld>
            <a:endParaRPr lang="el-GR"/>
          </a:p>
        </p:txBody>
      </p:sp>
      <p:sp>
        <p:nvSpPr>
          <p:cNvPr id="6" name="Ισοσκελές τρίγωνο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38DAF11-D942-4F85-8D9B-55C46167FBFD}" type="datetime1">
              <a:rPr lang="el-GR" smtClean="0"/>
              <a:t>24/5/2015</a:t>
            </a:fld>
            <a:endParaRPr lang="el-GR"/>
          </a:p>
        </p:txBody>
      </p:sp>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a:t>
            </a:fld>
            <a:endParaRPr lang="el-GR"/>
          </a:p>
        </p:txBody>
      </p:sp>
      <p:sp>
        <p:nvSpPr>
          <p:cNvPr id="5" name="Ευθεία γραμμή σύνδεσης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Ισοσκελές τρίγωνο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1A7D13B1-3B67-4985-BF32-EB648240C2C4}" type="datetime1">
              <a:rPr lang="el-GR" smtClean="0"/>
              <a:t>24/5/2015</a:t>
            </a:fld>
            <a:endParaRPr lang="el-GR"/>
          </a:p>
        </p:txBody>
      </p:sp>
      <p:sp>
        <p:nvSpPr>
          <p:cNvPr id="6" name="Θέση υποσέλιδου 5"/>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7" name="Θέση αριθμού διαφάνειας 6"/>
          <p:cNvSpPr>
            <a:spLocks noGrp="1"/>
          </p:cNvSpPr>
          <p:nvPr>
            <p:ph type="sldNum" sz="quarter" idx="12"/>
          </p:nvPr>
        </p:nvSpPr>
        <p:spPr/>
        <p:txBody>
          <a:bodyPr/>
          <a:lstStyle/>
          <a:p>
            <a:fld id="{521BE9A4-C836-4C2D-A031-0DA8C5E5DD5B}" type="slidenum">
              <a:rPr lang="el-GR" smtClean="0"/>
              <a:t>‹#›</a:t>
            </a:fld>
            <a:endParaRPr lang="el-GR"/>
          </a:p>
        </p:txBody>
      </p:sp>
      <p:sp>
        <p:nvSpPr>
          <p:cNvPr id="8" name="Ευθεία γραμμή σύνδεσης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Ευθεία γραμμή σύνδεσης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Ισοσκελές τρίγωνο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περιεχομένου 11"/>
          <p:cNvSpPr>
            <a:spLocks noGrp="1"/>
          </p:cNvSpPr>
          <p:nvPr>
            <p:ph sz="quarter" idx="1"/>
          </p:nvPr>
        </p:nvSpPr>
        <p:spPr>
          <a:xfrm>
            <a:off x="304800" y="304800"/>
            <a:ext cx="57150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9E5910C3-A665-43A1-B808-837B4686A2F5}" type="datetime1">
              <a:rPr lang="el-GR" smtClean="0"/>
              <a:t>24/5/2015</a:t>
            </a:fld>
            <a:endParaRPr lang="el-GR"/>
          </a:p>
        </p:txBody>
      </p:sp>
      <p:sp>
        <p:nvSpPr>
          <p:cNvPr id="6" name="Θέση υποσέλιδου 5"/>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7" name="Θέση αριθμού διαφάνειας 6"/>
          <p:cNvSpPr>
            <a:spLocks noGrp="1"/>
          </p:cNvSpPr>
          <p:nvPr>
            <p:ph type="sldNum" sz="quarter" idx="12"/>
          </p:nvPr>
        </p:nvSpPr>
        <p:spPr/>
        <p:txBody>
          <a:bodyPr/>
          <a:lstStyle/>
          <a:p>
            <a:fld id="{521BE9A4-C836-4C2D-A031-0DA8C5E5DD5B}" type="slidenum">
              <a:rPr lang="el-GR" smtClean="0"/>
              <a:t>‹#›</a:t>
            </a:fld>
            <a:endParaRPr lang="el-GR"/>
          </a:p>
        </p:txBody>
      </p:sp>
      <p:sp>
        <p:nvSpPr>
          <p:cNvPr id="8" name="Ευθεία γραμμή σύνδεσης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Ισοσκελές τρίγωνο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3B18A6B-A67F-48A2-B3BC-BEB20AC5535B}" type="datetime1">
              <a:rPr lang="el-GR" smtClean="0"/>
              <a:t>24/5/2015</a:t>
            </a:fld>
            <a:endParaRPr lang="el-GR"/>
          </a:p>
        </p:txBody>
      </p:sp>
      <p:sp>
        <p:nvSpPr>
          <p:cNvPr id="3" name="Θέση υποσέλιδου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l-GR" smtClean="0"/>
              <a:t>Αρβανίτης Νίκος- </a:t>
            </a:r>
            <a:r>
              <a:rPr lang="en-US" smtClean="0"/>
              <a:t>arvanitis@sch.gr</a:t>
            </a:r>
            <a:endParaRPr lang="el-GR"/>
          </a:p>
        </p:txBody>
      </p:sp>
      <p:sp>
        <p:nvSpPr>
          <p:cNvPr id="23" name="Θέση αριθμού διαφάνειας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21BE9A4-C836-4C2D-A031-0DA8C5E5DD5B}" type="slidenum">
              <a:rPr lang="el-GR" smtClean="0"/>
              <a:t>‹#›</a:t>
            </a:fld>
            <a:endParaRPr lang="el-GR"/>
          </a:p>
        </p:txBody>
      </p:sp>
      <p:sp>
        <p:nvSpPr>
          <p:cNvPr id="28" name="Ευθεία γραμμή σύνδεσης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Ευθεία γραμμή σύνδεσης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Ισοσκελές τρίγωνο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87624" y="3645024"/>
            <a:ext cx="6858000" cy="990600"/>
          </a:xfrm>
        </p:spPr>
        <p:txBody>
          <a:bodyPr>
            <a:noAutofit/>
          </a:bodyPr>
          <a:lstStyle/>
          <a:p>
            <a:pPr algn="ctr"/>
            <a:r>
              <a:rPr lang="el-GR" sz="2000" b="1" dirty="0"/>
              <a:t>Οριοθετώντας τις διεργασίες κοινωνικού και εκπαιδευτικού αποκλεισμού μιας κοινότητας Ελλήνων Τσιγγάνων υπό το πρίσμα της θεωρίας της </a:t>
            </a:r>
            <a:r>
              <a:rPr lang="el-GR" sz="2000" b="1" dirty="0" err="1"/>
              <a:t>δομοποίησης</a:t>
            </a:r>
            <a:r>
              <a:rPr lang="el-GR" sz="2000" b="1" dirty="0"/>
              <a:t> του </a:t>
            </a:r>
            <a:r>
              <a:rPr lang="el-GR" sz="2000" b="1" dirty="0" err="1"/>
              <a:t>Giddens</a:t>
            </a:r>
            <a:r>
              <a:rPr lang="el-GR" sz="2800" dirty="0"/>
              <a:t/>
            </a:r>
            <a:br>
              <a:rPr lang="el-GR" sz="2800" dirty="0"/>
            </a:br>
            <a:endParaRPr lang="el-GR" sz="2800" dirty="0"/>
          </a:p>
        </p:txBody>
      </p:sp>
      <p:sp>
        <p:nvSpPr>
          <p:cNvPr id="3" name="Υπότιτλος 2"/>
          <p:cNvSpPr>
            <a:spLocks noGrp="1"/>
          </p:cNvSpPr>
          <p:nvPr>
            <p:ph type="subTitle" idx="1"/>
          </p:nvPr>
        </p:nvSpPr>
        <p:spPr/>
        <p:txBody>
          <a:bodyPr>
            <a:normAutofit fontScale="25000" lnSpcReduction="20000"/>
          </a:bodyPr>
          <a:lstStyle/>
          <a:p>
            <a:r>
              <a:rPr lang="el-GR" sz="4800" b="1" dirty="0" smtClean="0">
                <a:solidFill>
                  <a:schemeClr val="tx1"/>
                </a:solidFill>
              </a:rPr>
              <a:t>Αρβανίτης Νίκος, Εκπαιδευτικός ΠΕ70-ΠΕ02, </a:t>
            </a:r>
            <a:r>
              <a:rPr lang="el-GR" sz="4800" b="1" dirty="0" err="1" smtClean="0">
                <a:solidFill>
                  <a:schemeClr val="tx1"/>
                </a:solidFill>
              </a:rPr>
              <a:t>M.Ed</a:t>
            </a:r>
            <a:r>
              <a:rPr lang="el-GR" sz="4800" b="1" dirty="0" smtClean="0">
                <a:solidFill>
                  <a:schemeClr val="tx1"/>
                </a:solidFill>
              </a:rPr>
              <a:t>, Υπ. </a:t>
            </a:r>
            <a:r>
              <a:rPr lang="el-GR" sz="4800" b="1" dirty="0" err="1" smtClean="0">
                <a:solidFill>
                  <a:schemeClr val="tx1"/>
                </a:solidFill>
              </a:rPr>
              <a:t>Διδ</a:t>
            </a:r>
            <a:r>
              <a:rPr lang="el-GR" sz="4800" b="1" dirty="0" smtClean="0">
                <a:solidFill>
                  <a:schemeClr val="tx1"/>
                </a:solidFill>
              </a:rPr>
              <a:t>. Παν/</a:t>
            </a:r>
            <a:r>
              <a:rPr lang="el-GR" sz="4800" b="1" dirty="0" err="1" smtClean="0">
                <a:solidFill>
                  <a:schemeClr val="tx1"/>
                </a:solidFill>
              </a:rPr>
              <a:t>μίου</a:t>
            </a:r>
            <a:r>
              <a:rPr lang="el-GR" sz="4800" b="1" dirty="0" smtClean="0">
                <a:solidFill>
                  <a:schemeClr val="tx1"/>
                </a:solidFill>
              </a:rPr>
              <a:t> Αθηνών, Υπότροφος ΙΚΥ</a:t>
            </a:r>
          </a:p>
          <a:p>
            <a:r>
              <a:rPr lang="el-GR" sz="4800" b="1" dirty="0" err="1" smtClean="0">
                <a:solidFill>
                  <a:schemeClr val="tx1"/>
                </a:solidFill>
              </a:rPr>
              <a:t>arvanitis@sch.gr</a:t>
            </a:r>
            <a:endParaRPr lang="el-GR" sz="4800" b="1" dirty="0" smtClean="0">
              <a:solidFill>
                <a:schemeClr val="tx1"/>
              </a:solidFill>
            </a:endParaRPr>
          </a:p>
          <a:p>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a:t>
            </a:fld>
            <a:endParaRPr lang="el-GR"/>
          </a:p>
        </p:txBody>
      </p:sp>
    </p:spTree>
    <p:extLst>
      <p:ext uri="{BB962C8B-B14F-4D97-AF65-F5344CB8AC3E}">
        <p14:creationId xmlns:p14="http://schemas.microsoft.com/office/powerpoint/2010/main" val="814213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Ευρήματα</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smtClean="0"/>
              <a:t>Είναι οι Τσιγγάνοι της Χαλκίδας φορείς-δράσης;</a:t>
            </a:r>
          </a:p>
          <a:p>
            <a:pPr lvl="1"/>
            <a:r>
              <a:rPr lang="el-GR" dirty="0" smtClean="0"/>
              <a:t>Εντάχθηκαν διαχρονικά στις διαδικασίες συγκρότησης του κοινωνικού σχηματισμού της πόλης μέσα από ένα </a:t>
            </a:r>
            <a:r>
              <a:rPr lang="el-GR" dirty="0" err="1" smtClean="0"/>
              <a:t>πολυλειτουργικό</a:t>
            </a:r>
            <a:r>
              <a:rPr lang="el-GR" dirty="0" smtClean="0"/>
              <a:t> μοντέλο οικονομικής ένταξης:</a:t>
            </a:r>
          </a:p>
          <a:p>
            <a:pPr lvl="2"/>
            <a:r>
              <a:rPr lang="el-GR" dirty="0" smtClean="0"/>
              <a:t>Παραδοσιακά επαγγέλματα</a:t>
            </a:r>
          </a:p>
          <a:p>
            <a:pPr lvl="2"/>
            <a:r>
              <a:rPr lang="el-GR" dirty="0" smtClean="0"/>
              <a:t>Μισθωτή εργασία:</a:t>
            </a:r>
          </a:p>
          <a:p>
            <a:pPr lvl="3"/>
            <a:r>
              <a:rPr lang="el-GR" dirty="0" smtClean="0"/>
              <a:t>Υπάλληλοι σε ξενοδοχεία, μικρές επιχειρήσεις, βιομηχανία κρέατος</a:t>
            </a:r>
          </a:p>
          <a:p>
            <a:pPr lvl="3"/>
            <a:r>
              <a:rPr lang="el-GR" b="1" dirty="0" smtClean="0"/>
              <a:t>Υπάλληλοι στο Δήμο</a:t>
            </a:r>
          </a:p>
          <a:p>
            <a:pPr lvl="3"/>
            <a:r>
              <a:rPr lang="el-GR" dirty="0" smtClean="0"/>
              <a:t>Απουσία από τη βιομηχανία – πλην κλωστοϋφαντουργίας</a:t>
            </a:r>
          </a:p>
          <a:p>
            <a:pPr lvl="1"/>
            <a:r>
              <a:rPr lang="el-GR" dirty="0" smtClean="0"/>
              <a:t>Τεχνίτες:</a:t>
            </a:r>
          </a:p>
          <a:p>
            <a:pPr lvl="2"/>
            <a:r>
              <a:rPr lang="el-GR" dirty="0" smtClean="0"/>
              <a:t>Οικοδόμοι, </a:t>
            </a:r>
            <a:r>
              <a:rPr lang="el-GR" dirty="0" err="1" smtClean="0"/>
              <a:t>μικρο</a:t>
            </a:r>
            <a:r>
              <a:rPr lang="el-GR" dirty="0" smtClean="0"/>
              <a:t>-εργολάβοι οικοδομικών εργασιών</a:t>
            </a:r>
          </a:p>
          <a:p>
            <a:pPr lvl="1"/>
            <a:r>
              <a:rPr lang="el-GR" dirty="0" smtClean="0"/>
              <a:t>Εμπόριο:</a:t>
            </a:r>
          </a:p>
          <a:p>
            <a:pPr lvl="2"/>
            <a:r>
              <a:rPr lang="el-GR" dirty="0" err="1" smtClean="0"/>
              <a:t>Γυρολογικό</a:t>
            </a:r>
            <a:r>
              <a:rPr lang="el-GR" dirty="0" smtClean="0"/>
              <a:t> εμπόριο</a:t>
            </a:r>
          </a:p>
          <a:p>
            <a:pPr lvl="2"/>
            <a:r>
              <a:rPr lang="el-GR" dirty="0" smtClean="0"/>
              <a:t>Ζωέμποροι</a:t>
            </a:r>
          </a:p>
          <a:p>
            <a:pPr lvl="2"/>
            <a:r>
              <a:rPr lang="el-GR" dirty="0" smtClean="0"/>
              <a:t>Έμποροι ζωοτροφών</a:t>
            </a:r>
          </a:p>
          <a:p>
            <a:r>
              <a:rPr lang="el-GR" dirty="0" smtClean="0"/>
              <a:t>Εργάτες γης:</a:t>
            </a:r>
            <a:endParaRPr lang="el-GR" dirty="0"/>
          </a:p>
          <a:p>
            <a:pPr lvl="1"/>
            <a:r>
              <a:rPr lang="el-GR" dirty="0" smtClean="0"/>
              <a:t>Θηβαϊκός κάμπος - Πεδιάδα </a:t>
            </a:r>
            <a:r>
              <a:rPr lang="el-GR" dirty="0" err="1" smtClean="0"/>
              <a:t>Μεσσαπίων</a:t>
            </a:r>
            <a:r>
              <a:rPr lang="el-GR" dirty="0" smtClean="0"/>
              <a:t> - </a:t>
            </a:r>
            <a:r>
              <a:rPr lang="el-GR" dirty="0" err="1" smtClean="0"/>
              <a:t>Ληλάντιο</a:t>
            </a:r>
            <a:r>
              <a:rPr lang="el-GR" dirty="0" smtClean="0"/>
              <a:t> Πεδίο</a:t>
            </a:r>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10</a:t>
            </a:fld>
            <a:endParaRPr lang="el-GR"/>
          </a:p>
        </p:txBody>
      </p:sp>
    </p:spTree>
    <p:extLst>
      <p:ext uri="{BB962C8B-B14F-4D97-AF65-F5344CB8AC3E}">
        <p14:creationId xmlns:p14="http://schemas.microsoft.com/office/powerpoint/2010/main" val="738484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Οι δομικές ιδιότητες του κοινωνικού συστήματος: κανόνες και </a:t>
            </a:r>
            <a:r>
              <a:rPr lang="el-GR" b="1" dirty="0" smtClean="0"/>
              <a:t>πόροι</a:t>
            </a:r>
            <a:endParaRPr lang="el-GR" dirty="0"/>
          </a:p>
        </p:txBody>
      </p:sp>
      <p:sp>
        <p:nvSpPr>
          <p:cNvPr id="3" name="Θέση περιεχομένου 2"/>
          <p:cNvSpPr>
            <a:spLocks noGrp="1"/>
          </p:cNvSpPr>
          <p:nvPr>
            <p:ph sz="quarter" idx="1"/>
          </p:nvPr>
        </p:nvSpPr>
        <p:spPr/>
        <p:txBody>
          <a:bodyPr>
            <a:normAutofit/>
          </a:bodyPr>
          <a:lstStyle/>
          <a:p>
            <a:r>
              <a:rPr lang="el-GR" sz="2000" dirty="0"/>
              <a:t>Το κοινωνικό σύστημα της </a:t>
            </a:r>
            <a:r>
              <a:rPr lang="el-GR" sz="2000" dirty="0" smtClean="0"/>
              <a:t>πόλης εμφανίζει </a:t>
            </a:r>
            <a:r>
              <a:rPr lang="el-GR" sz="2000" b="1" i="1" dirty="0"/>
              <a:t>δομικές ιδιότητες</a:t>
            </a:r>
            <a:r>
              <a:rPr lang="el-GR" sz="2000" dirty="0"/>
              <a:t>, δηλαδή σταθεροποιημένες σχέσεις στο εύρος του χωροχρόνου. </a:t>
            </a:r>
            <a:endParaRPr lang="el-GR" sz="2000" dirty="0" smtClean="0"/>
          </a:p>
          <a:p>
            <a:endParaRPr lang="el-GR" sz="2000" dirty="0" smtClean="0"/>
          </a:p>
          <a:p>
            <a:r>
              <a:rPr lang="el-GR" sz="2000" dirty="0" smtClean="0"/>
              <a:t>Οι </a:t>
            </a:r>
            <a:r>
              <a:rPr lang="el-GR" sz="2000" dirty="0"/>
              <a:t>σχέσεις </a:t>
            </a:r>
            <a:r>
              <a:rPr lang="el-GR" sz="2000" dirty="0" smtClean="0"/>
              <a:t>αυτές εκφράζονται μέσω:</a:t>
            </a:r>
          </a:p>
          <a:p>
            <a:pPr lvl="1"/>
            <a:r>
              <a:rPr lang="el-GR" sz="1700" dirty="0" smtClean="0"/>
              <a:t> </a:t>
            </a:r>
            <a:r>
              <a:rPr lang="el-GR" sz="1700" dirty="0"/>
              <a:t>των </a:t>
            </a:r>
            <a:r>
              <a:rPr lang="el-GR" sz="1700" b="1" i="1" dirty="0"/>
              <a:t>κανόνων</a:t>
            </a:r>
            <a:r>
              <a:rPr lang="el-GR" sz="1700" dirty="0"/>
              <a:t> που είναι ενσωματωμένοι στο σύστημα </a:t>
            </a:r>
            <a:r>
              <a:rPr lang="el-GR" sz="1700" dirty="0" err="1"/>
              <a:t>διαντίδρασης</a:t>
            </a:r>
            <a:r>
              <a:rPr lang="el-GR" sz="1700" dirty="0"/>
              <a:t> </a:t>
            </a:r>
            <a:endParaRPr lang="el-GR" sz="1700" dirty="0" smtClean="0"/>
          </a:p>
          <a:p>
            <a:pPr lvl="1"/>
            <a:r>
              <a:rPr lang="el-GR" sz="1700" dirty="0" smtClean="0"/>
              <a:t>των </a:t>
            </a:r>
            <a:r>
              <a:rPr lang="el-GR" sz="1700" b="1" i="1" dirty="0"/>
              <a:t>πόρων</a:t>
            </a:r>
            <a:r>
              <a:rPr lang="el-GR" sz="1700" dirty="0"/>
              <a:t> που διατίθενται. </a:t>
            </a:r>
            <a:endParaRPr lang="el-GR" sz="1700" dirty="0" smtClean="0"/>
          </a:p>
          <a:p>
            <a:pPr lvl="1"/>
            <a:endParaRPr lang="el-GR" sz="1700" dirty="0"/>
          </a:p>
          <a:p>
            <a:r>
              <a:rPr lang="el-GR" sz="2000" dirty="0" smtClean="0"/>
              <a:t>Κανόνες </a:t>
            </a:r>
            <a:r>
              <a:rPr lang="el-GR" sz="2000" dirty="0"/>
              <a:t>και πόροι </a:t>
            </a:r>
            <a:r>
              <a:rPr lang="el-GR" sz="2000" dirty="0" smtClean="0"/>
              <a:t>διαμορφώνονται:</a:t>
            </a:r>
          </a:p>
          <a:p>
            <a:pPr lvl="1"/>
            <a:r>
              <a:rPr lang="el-GR" sz="1700" dirty="0" smtClean="0"/>
              <a:t>από </a:t>
            </a:r>
            <a:r>
              <a:rPr lang="el-GR" sz="1700" dirty="0"/>
              <a:t>την επιρροή των </a:t>
            </a:r>
            <a:r>
              <a:rPr lang="el-GR" sz="1700" b="1" dirty="0" err="1"/>
              <a:t>μακρο</a:t>
            </a:r>
            <a:r>
              <a:rPr lang="el-GR" sz="1700" b="1" dirty="0"/>
              <a:t>-φορέων</a:t>
            </a:r>
            <a:r>
              <a:rPr lang="el-GR" sz="1700" dirty="0"/>
              <a:t> δράσης που δρουν σε </a:t>
            </a:r>
            <a:r>
              <a:rPr lang="el-GR" sz="1700" b="1" dirty="0"/>
              <a:t>εθνικό επίπεδο </a:t>
            </a:r>
            <a:r>
              <a:rPr lang="el-GR" sz="1700" dirty="0" smtClean="0"/>
              <a:t>από </a:t>
            </a:r>
            <a:r>
              <a:rPr lang="el-GR" sz="1700" dirty="0"/>
              <a:t>τους αντίστοιχους </a:t>
            </a:r>
            <a:r>
              <a:rPr lang="el-GR" sz="1700" b="1" dirty="0" err="1"/>
              <a:t>μακρο</a:t>
            </a:r>
            <a:r>
              <a:rPr lang="el-GR" sz="1700" b="1" dirty="0"/>
              <a:t>-φορείς</a:t>
            </a:r>
            <a:r>
              <a:rPr lang="el-GR" sz="1700" dirty="0"/>
              <a:t> που διαμορφώνουν τις </a:t>
            </a:r>
            <a:r>
              <a:rPr lang="el-GR" sz="1700" b="1" dirty="0"/>
              <a:t>τοπικές συνθήκες </a:t>
            </a:r>
            <a:endParaRPr lang="el-GR" sz="1700" dirty="0" smtClean="0"/>
          </a:p>
          <a:p>
            <a:pPr lvl="1"/>
            <a:r>
              <a:rPr lang="el-GR" sz="1700" dirty="0" smtClean="0"/>
              <a:t>από </a:t>
            </a:r>
            <a:r>
              <a:rPr lang="el-GR" sz="1700" b="1" dirty="0" err="1"/>
              <a:t>μεγα</a:t>
            </a:r>
            <a:r>
              <a:rPr lang="el-GR" sz="1700" b="1" dirty="0"/>
              <a:t>-φορείς</a:t>
            </a:r>
            <a:r>
              <a:rPr lang="el-GR" sz="1700" dirty="0"/>
              <a:t> δράσης που στο εύρος του κοινωνικού συστήματος της πόλης η οικονομική και πολιτική τους ισχύ καθιστά σημαντικές τις αποφάσεις τους </a:t>
            </a:r>
            <a:endParaRPr lang="el-GR" sz="1700" dirty="0" smtClean="0"/>
          </a:p>
          <a:p>
            <a:pPr lvl="1"/>
            <a:endParaRPr lang="el-GR" sz="1700"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11</a:t>
            </a:fld>
            <a:endParaRPr lang="el-GR"/>
          </a:p>
        </p:txBody>
      </p:sp>
    </p:spTree>
    <p:extLst>
      <p:ext uri="{BB962C8B-B14F-4D97-AF65-F5344CB8AC3E}">
        <p14:creationId xmlns:p14="http://schemas.microsoft.com/office/powerpoint/2010/main" val="1878156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dirty="0" smtClean="0"/>
              <a:t>Κανόνες που ενσωματώθηκαν στο πλαίσιο </a:t>
            </a:r>
            <a:r>
              <a:rPr lang="el-GR" sz="2400" dirty="0" err="1" smtClean="0"/>
              <a:t>διαντίδρασης</a:t>
            </a:r>
            <a:endParaRPr lang="el-GR" sz="2400" dirty="0"/>
          </a:p>
        </p:txBody>
      </p:sp>
      <p:sp>
        <p:nvSpPr>
          <p:cNvPr id="3" name="Θέση περιεχομένου 2"/>
          <p:cNvSpPr>
            <a:spLocks noGrp="1"/>
          </p:cNvSpPr>
          <p:nvPr>
            <p:ph sz="quarter" idx="1"/>
          </p:nvPr>
        </p:nvSpPr>
        <p:spPr/>
        <p:txBody>
          <a:bodyPr>
            <a:normAutofit fontScale="70000" lnSpcReduction="20000"/>
          </a:bodyPr>
          <a:lstStyle/>
          <a:p>
            <a:r>
              <a:rPr lang="el-GR" dirty="0" smtClean="0"/>
              <a:t>Κανόνες σε εθνικό επίπεδο</a:t>
            </a:r>
          </a:p>
          <a:p>
            <a:endParaRPr lang="el-GR" dirty="0"/>
          </a:p>
          <a:p>
            <a:r>
              <a:rPr lang="el-GR" dirty="0" smtClean="0"/>
              <a:t>Κανόνες σε τοπικό επίπεδο:</a:t>
            </a:r>
          </a:p>
          <a:p>
            <a:pPr lvl="1"/>
            <a:r>
              <a:rPr lang="el-GR" dirty="0" smtClean="0"/>
              <a:t>Αποφάσεις </a:t>
            </a:r>
            <a:r>
              <a:rPr lang="el-GR" dirty="0"/>
              <a:t>ένταξης περιοχών στο ρυμοτομικό σχέδιο της </a:t>
            </a:r>
            <a:r>
              <a:rPr lang="el-GR" dirty="0" smtClean="0"/>
              <a:t>πόλης</a:t>
            </a:r>
          </a:p>
          <a:p>
            <a:pPr lvl="1"/>
            <a:r>
              <a:rPr lang="el-GR" dirty="0" smtClean="0"/>
              <a:t>Διαδικασίες </a:t>
            </a:r>
            <a:r>
              <a:rPr lang="el-GR" dirty="0"/>
              <a:t>έγκρισης και χορήγησης αδειών μικροπωλητών κ.λπ. </a:t>
            </a:r>
            <a:endParaRPr lang="el-GR" dirty="0" smtClean="0"/>
          </a:p>
          <a:p>
            <a:r>
              <a:rPr lang="el-GR" dirty="0" smtClean="0"/>
              <a:t>Άτυποι κανόνες </a:t>
            </a:r>
            <a:r>
              <a:rPr lang="el-GR" dirty="0"/>
              <a:t>που </a:t>
            </a:r>
            <a:r>
              <a:rPr lang="el-GR" dirty="0" smtClean="0"/>
              <a:t>ενσωματώνονται κατά </a:t>
            </a:r>
            <a:r>
              <a:rPr lang="el-GR" dirty="0"/>
              <a:t>περιόδους  </a:t>
            </a:r>
            <a:r>
              <a:rPr lang="el-GR" dirty="0" smtClean="0"/>
              <a:t>στο </a:t>
            </a:r>
            <a:r>
              <a:rPr lang="el-GR" dirty="0" err="1" smtClean="0"/>
              <a:t>μακρο</a:t>
            </a:r>
            <a:r>
              <a:rPr lang="el-GR" dirty="0" smtClean="0"/>
              <a:t>-θεσμικό επίπεδο:</a:t>
            </a:r>
          </a:p>
          <a:p>
            <a:pPr lvl="1"/>
            <a:r>
              <a:rPr lang="el-GR" dirty="0"/>
              <a:t>Δ</a:t>
            </a:r>
            <a:r>
              <a:rPr lang="el-GR" dirty="0" smtClean="0"/>
              <a:t>ιευκολύνσεις </a:t>
            </a:r>
            <a:r>
              <a:rPr lang="el-GR" dirty="0"/>
              <a:t>εκ μέρους της δημοτικής αρχής προς τον τσιγγάνικο πληθυσμό της πόλης για την πρόσβαση σε αγαθά και υπηρεσίες κοινής </a:t>
            </a:r>
            <a:r>
              <a:rPr lang="el-GR" dirty="0" smtClean="0"/>
              <a:t>ωφέλειας</a:t>
            </a:r>
          </a:p>
          <a:p>
            <a:r>
              <a:rPr lang="el-GR" dirty="0" smtClean="0"/>
              <a:t>Άτυποι κανόνες που ενσωματώνονται από </a:t>
            </a:r>
            <a:r>
              <a:rPr lang="el-GR" dirty="0" err="1" smtClean="0"/>
              <a:t>μεγα</a:t>
            </a:r>
            <a:r>
              <a:rPr lang="el-GR" dirty="0" smtClean="0"/>
              <a:t>-φορείς δράσης:</a:t>
            </a:r>
          </a:p>
          <a:p>
            <a:pPr lvl="1"/>
            <a:r>
              <a:rPr lang="el-GR" dirty="0" smtClean="0"/>
              <a:t>Π.χ</a:t>
            </a:r>
            <a:r>
              <a:rPr lang="el-GR" dirty="0"/>
              <a:t>. η επιλογή του ιδιοκτήτη μιας κτηνοτροφικής η πτηνοτροφικής μονάδας μεγάλου μεγέθους να απασχολήσει Τσιγγάνους μισθωτούς σε αυτήν συνιστά σημαντικό πόρο για την τσιγγάνικη κοινότητα της πόλης και εν δυνάμει αναδεικνύεται σε άτυπο κανόνα που επηρεάζει ευρύτατα το καθεστώς ένταξης της συγκεκριμένης ομάδας στη μισθωτή </a:t>
            </a:r>
            <a:r>
              <a:rPr lang="el-GR" dirty="0" smtClean="0"/>
              <a:t>εργασία</a:t>
            </a:r>
            <a:endParaRPr lang="el-GR" dirty="0"/>
          </a:p>
          <a:p>
            <a:pPr lvl="1"/>
            <a:endParaRPr lang="el-GR" dirty="0"/>
          </a:p>
          <a:p>
            <a:r>
              <a:rPr lang="el-GR" dirty="0" smtClean="0"/>
              <a:t>Άτυποι κανόνες εντός </a:t>
            </a:r>
            <a:r>
              <a:rPr lang="el-GR" dirty="0"/>
              <a:t>των ορίων της τσιγγάνικης κοινότητας, </a:t>
            </a:r>
            <a:r>
              <a:rPr lang="el-GR" dirty="0" smtClean="0"/>
              <a:t> υπό </a:t>
            </a:r>
            <a:r>
              <a:rPr lang="el-GR" dirty="0"/>
              <a:t>μορφή </a:t>
            </a:r>
            <a:r>
              <a:rPr lang="el-GR" i="1" dirty="0"/>
              <a:t>προτύπων</a:t>
            </a:r>
            <a:r>
              <a:rPr lang="el-GR" dirty="0"/>
              <a:t> και </a:t>
            </a:r>
            <a:r>
              <a:rPr lang="el-GR" i="1" dirty="0"/>
              <a:t>κυρώσεων</a:t>
            </a:r>
            <a:r>
              <a:rPr lang="el-GR" dirty="0"/>
              <a:t> (</a:t>
            </a:r>
            <a:r>
              <a:rPr lang="el-GR" dirty="0" err="1"/>
              <a:t>Coleman</a:t>
            </a:r>
            <a:r>
              <a:rPr lang="el-GR" dirty="0"/>
              <a:t>, 1988, σ. S116</a:t>
            </a:r>
            <a:r>
              <a:rPr lang="el-GR" dirty="0" smtClean="0"/>
              <a:t>)</a:t>
            </a:r>
          </a:p>
          <a:p>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12</a:t>
            </a:fld>
            <a:endParaRPr lang="el-GR"/>
          </a:p>
        </p:txBody>
      </p:sp>
    </p:spTree>
    <p:extLst>
      <p:ext uri="{BB962C8B-B14F-4D97-AF65-F5344CB8AC3E}">
        <p14:creationId xmlns:p14="http://schemas.microsoft.com/office/powerpoint/2010/main" val="78660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dirty="0" smtClean="0"/>
              <a:t>Πόροι που διατίθενται στην κοινωνικοοικονομική ένταξη</a:t>
            </a:r>
            <a:endParaRPr lang="el-GR" sz="2400" dirty="0"/>
          </a:p>
        </p:txBody>
      </p:sp>
      <p:sp>
        <p:nvSpPr>
          <p:cNvPr id="3" name="Θέση περιεχομένου 2"/>
          <p:cNvSpPr>
            <a:spLocks noGrp="1"/>
          </p:cNvSpPr>
          <p:nvPr>
            <p:ph sz="quarter" idx="1"/>
          </p:nvPr>
        </p:nvSpPr>
        <p:spPr/>
        <p:txBody>
          <a:bodyPr>
            <a:normAutofit fontScale="85000" lnSpcReduction="10000"/>
          </a:bodyPr>
          <a:lstStyle/>
          <a:p>
            <a:r>
              <a:rPr lang="el-GR" i="1" dirty="0" smtClean="0"/>
              <a:t>Επιμεριστικοί πόροι:</a:t>
            </a:r>
          </a:p>
          <a:p>
            <a:pPr lvl="1"/>
            <a:r>
              <a:rPr lang="el-GR" dirty="0" smtClean="0"/>
              <a:t>Κατοχή ιδιόκτητων </a:t>
            </a:r>
            <a:r>
              <a:rPr lang="el-GR" dirty="0"/>
              <a:t>οικιών καθώς και ιδιόκτητων </a:t>
            </a:r>
            <a:r>
              <a:rPr lang="el-GR" dirty="0" err="1" smtClean="0"/>
              <a:t>γηπεδικών</a:t>
            </a:r>
            <a:r>
              <a:rPr lang="el-GR" dirty="0" smtClean="0"/>
              <a:t> εκτάσεων</a:t>
            </a:r>
          </a:p>
          <a:p>
            <a:pPr lvl="2"/>
            <a:endParaRPr lang="el-GR" dirty="0"/>
          </a:p>
          <a:p>
            <a:pPr lvl="1"/>
            <a:r>
              <a:rPr lang="el-GR" dirty="0" smtClean="0"/>
              <a:t>Κοινή αξιοποίηση πρώτων υλών, μέσων </a:t>
            </a:r>
            <a:r>
              <a:rPr lang="el-GR" dirty="0"/>
              <a:t>παραγωγής και προώθησης </a:t>
            </a:r>
            <a:r>
              <a:rPr lang="el-GR" dirty="0" smtClean="0"/>
              <a:t>στα  πλαίσια </a:t>
            </a:r>
            <a:r>
              <a:rPr lang="el-GR" dirty="0"/>
              <a:t>του συνεκτικού κοινωνικού </a:t>
            </a:r>
            <a:r>
              <a:rPr lang="el-GR" dirty="0" smtClean="0"/>
              <a:t>κεφαλαίου</a:t>
            </a:r>
          </a:p>
          <a:p>
            <a:pPr lvl="1"/>
            <a:endParaRPr lang="el-GR" dirty="0" smtClean="0"/>
          </a:p>
          <a:p>
            <a:r>
              <a:rPr lang="el-GR" sz="2900" i="1" dirty="0" smtClean="0">
                <a:solidFill>
                  <a:schemeClr val="tx1"/>
                </a:solidFill>
              </a:rPr>
              <a:t>Εξουσιαστικοί</a:t>
            </a:r>
            <a:r>
              <a:rPr lang="el-GR" dirty="0" smtClean="0"/>
              <a:t> πόροι:</a:t>
            </a:r>
          </a:p>
          <a:p>
            <a:pPr lvl="1"/>
            <a:r>
              <a:rPr lang="el-GR" dirty="0" smtClean="0"/>
              <a:t>Η </a:t>
            </a:r>
            <a:r>
              <a:rPr lang="el-GR" dirty="0"/>
              <a:t>διαφοροποιημένη κατά περιπτώσεις στάση ορισμένων </a:t>
            </a:r>
            <a:r>
              <a:rPr lang="el-GR" dirty="0" err="1"/>
              <a:t>μακρο</a:t>
            </a:r>
            <a:r>
              <a:rPr lang="el-GR" dirty="0"/>
              <a:t>-φορέων δράσης (π.χ. </a:t>
            </a:r>
            <a:r>
              <a:rPr lang="el-GR" dirty="0" err="1"/>
              <a:t>αυτοδιοικητικές</a:t>
            </a:r>
            <a:r>
              <a:rPr lang="el-GR" dirty="0"/>
              <a:t> αρχές) ασκεί μετασχηματιστική επίδραση επί της δράσης άλλων φορέων</a:t>
            </a:r>
            <a:r>
              <a:rPr lang="el-GR" dirty="0" smtClean="0"/>
              <a:t>, </a:t>
            </a:r>
            <a:r>
              <a:rPr lang="el-GR" dirty="0"/>
              <a:t>ενώ συχνά η δράση αυτή μπορεί να συνδέεται με την ανάδειξη άλλων επιμεριστικών πόρων. </a:t>
            </a:r>
            <a:endParaRPr lang="el-GR" dirty="0" smtClean="0"/>
          </a:p>
          <a:p>
            <a:pPr lvl="2"/>
            <a:r>
              <a:rPr lang="el-GR" dirty="0" smtClean="0"/>
              <a:t>Διάθεση </a:t>
            </a:r>
            <a:r>
              <a:rPr lang="el-GR" dirty="0"/>
              <a:t>λυόμενων οικίσκων εκ μέρους της Νομαρχιακής Αυτοδιοίκησης για τη στέγαση οικογενειών </a:t>
            </a:r>
            <a:r>
              <a:rPr lang="el-GR" dirty="0" smtClean="0"/>
              <a:t>Τσιγγάνων</a:t>
            </a:r>
          </a:p>
          <a:p>
            <a:pPr lvl="2"/>
            <a:r>
              <a:rPr lang="el-GR" dirty="0" smtClean="0"/>
              <a:t>Η </a:t>
            </a:r>
            <a:r>
              <a:rPr lang="el-GR" dirty="0"/>
              <a:t>κατ’ </a:t>
            </a:r>
            <a:r>
              <a:rPr lang="el-GR" dirty="0" err="1"/>
              <a:t>ουσίαν</a:t>
            </a:r>
            <a:r>
              <a:rPr lang="el-GR" dirty="0"/>
              <a:t> δωρεάν διάθεση του νερού στις οικίες της γειτονιάς </a:t>
            </a:r>
            <a:r>
              <a:rPr lang="el-GR" dirty="0" smtClean="0"/>
              <a:t>Καμάρες</a:t>
            </a:r>
            <a:endParaRPr lang="el-GR" dirty="0"/>
          </a:p>
          <a:p>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13</a:t>
            </a:fld>
            <a:endParaRPr lang="el-GR"/>
          </a:p>
        </p:txBody>
      </p:sp>
    </p:spTree>
    <p:extLst>
      <p:ext uri="{BB962C8B-B14F-4D97-AF65-F5344CB8AC3E}">
        <p14:creationId xmlns:p14="http://schemas.microsoft.com/office/powerpoint/2010/main" val="3749053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Πόροι που διατίθενται στην </a:t>
            </a:r>
            <a:r>
              <a:rPr lang="el-GR" dirty="0" smtClean="0"/>
              <a:t>εκπαιδευτική ένταξη</a:t>
            </a:r>
            <a:endParaRPr lang="el-GR" dirty="0"/>
          </a:p>
        </p:txBody>
      </p:sp>
      <p:sp>
        <p:nvSpPr>
          <p:cNvPr id="3" name="Θέση περιεχομένου 2"/>
          <p:cNvSpPr>
            <a:spLocks noGrp="1"/>
          </p:cNvSpPr>
          <p:nvPr>
            <p:ph sz="quarter" idx="1"/>
          </p:nvPr>
        </p:nvSpPr>
        <p:spPr/>
        <p:txBody>
          <a:bodyPr>
            <a:normAutofit/>
          </a:bodyPr>
          <a:lstStyle/>
          <a:p>
            <a:r>
              <a:rPr lang="el-GR" sz="2400" dirty="0" smtClean="0"/>
              <a:t>Γενικές </a:t>
            </a:r>
            <a:r>
              <a:rPr lang="el-GR" sz="2400" dirty="0"/>
              <a:t>διατάξεις με καθολική </a:t>
            </a:r>
            <a:r>
              <a:rPr lang="el-GR" sz="2400" dirty="0" smtClean="0"/>
              <a:t>ισχύ:</a:t>
            </a:r>
          </a:p>
          <a:p>
            <a:pPr lvl="1"/>
            <a:r>
              <a:rPr lang="el-GR" sz="2000" dirty="0" smtClean="0"/>
              <a:t>Π.χ. </a:t>
            </a:r>
            <a:r>
              <a:rPr lang="el-GR" sz="2000" dirty="0"/>
              <a:t>δωρεάν &amp; υποχρεωτική </a:t>
            </a:r>
            <a:r>
              <a:rPr lang="el-GR" sz="2000" dirty="0" smtClean="0"/>
              <a:t>εκπαίδευση</a:t>
            </a:r>
          </a:p>
          <a:p>
            <a:pPr lvl="1"/>
            <a:endParaRPr lang="el-GR" sz="2000" dirty="0" smtClean="0"/>
          </a:p>
          <a:p>
            <a:r>
              <a:rPr lang="el-GR" sz="2400" dirty="0" smtClean="0"/>
              <a:t>Ειδικότερες διατάξεις:</a:t>
            </a:r>
          </a:p>
          <a:p>
            <a:pPr lvl="1"/>
            <a:r>
              <a:rPr lang="el-GR" sz="2000" dirty="0" smtClean="0"/>
              <a:t>Π.χ</a:t>
            </a:r>
            <a:r>
              <a:rPr lang="el-GR" sz="2000" dirty="0"/>
              <a:t>. νομοθεσία για τη διαπολιτισμική </a:t>
            </a:r>
            <a:r>
              <a:rPr lang="el-GR" sz="2000" dirty="0" smtClean="0"/>
              <a:t>εκπαίδευση</a:t>
            </a:r>
          </a:p>
          <a:p>
            <a:pPr lvl="1"/>
            <a:endParaRPr lang="el-GR" sz="2000" dirty="0" smtClean="0"/>
          </a:p>
          <a:p>
            <a:r>
              <a:rPr lang="el-GR" sz="2400" dirty="0" smtClean="0"/>
              <a:t>Διατάξεις </a:t>
            </a:r>
            <a:r>
              <a:rPr lang="el-GR" sz="2400" dirty="0"/>
              <a:t>και ρυθμίσεις που αφορούν αποκλειστικά αυτούς με τους πόρους που κατά περίπτωση </a:t>
            </a:r>
            <a:r>
              <a:rPr lang="el-GR" sz="2400" dirty="0" smtClean="0"/>
              <a:t>συναρτώνται:</a:t>
            </a:r>
          </a:p>
          <a:p>
            <a:pPr lvl="1"/>
            <a:r>
              <a:rPr lang="el-GR" sz="2000" dirty="0" smtClean="0"/>
              <a:t>Π.χ</a:t>
            </a:r>
            <a:r>
              <a:rPr lang="el-GR" sz="2000" dirty="0"/>
              <a:t>. εγκύκλιοι που ορίζουν τους όρους και τις διαδικασίες εγγραφής των Τσιγγάνων μαθητών, </a:t>
            </a:r>
            <a:r>
              <a:rPr lang="el-GR" sz="2000" dirty="0" err="1"/>
              <a:t>διευκολυντικά</a:t>
            </a:r>
            <a:r>
              <a:rPr lang="el-GR" sz="2000" dirty="0"/>
              <a:t> μέτρα όπως η κάρτα φοίτησης </a:t>
            </a:r>
            <a:r>
              <a:rPr lang="el-GR" sz="2000" dirty="0" err="1"/>
              <a:t>Τσιγγανοπαίδων</a:t>
            </a:r>
            <a:r>
              <a:rPr lang="el-GR" sz="2000" dirty="0"/>
              <a:t>,  η εφαρμογή ειδικών προγραμμάτων για την εκπαιδευτική ένταξη των </a:t>
            </a:r>
            <a:r>
              <a:rPr lang="el-GR" sz="2000" dirty="0" err="1"/>
              <a:t>Τσιγγανοπαίδων</a:t>
            </a:r>
            <a:r>
              <a:rPr lang="el-GR" sz="2000" dirty="0"/>
              <a:t> σε εθνικό </a:t>
            </a:r>
            <a:r>
              <a:rPr lang="el-GR" sz="2000" dirty="0" smtClean="0"/>
              <a:t>επίπεδο</a:t>
            </a:r>
            <a:endParaRPr lang="el-GR" sz="2000" dirty="0"/>
          </a:p>
          <a:p>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14</a:t>
            </a:fld>
            <a:endParaRPr lang="el-GR"/>
          </a:p>
        </p:txBody>
      </p:sp>
    </p:spTree>
    <p:extLst>
      <p:ext uri="{BB962C8B-B14F-4D97-AF65-F5344CB8AC3E}">
        <p14:creationId xmlns:p14="http://schemas.microsoft.com/office/powerpoint/2010/main" val="1245330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Πόροι που διατίθενται στην εκπαιδευτική </a:t>
            </a:r>
            <a:r>
              <a:rPr lang="el-GR" dirty="0" smtClean="0"/>
              <a:t>ένταξη σε τοπικό επίπεδο</a:t>
            </a:r>
            <a:endParaRPr lang="el-GR" dirty="0"/>
          </a:p>
        </p:txBody>
      </p:sp>
      <p:sp>
        <p:nvSpPr>
          <p:cNvPr id="3" name="Θέση περιεχομένου 2"/>
          <p:cNvSpPr>
            <a:spLocks noGrp="1"/>
          </p:cNvSpPr>
          <p:nvPr>
            <p:ph sz="quarter" idx="1"/>
          </p:nvPr>
        </p:nvSpPr>
        <p:spPr/>
        <p:txBody>
          <a:bodyPr>
            <a:normAutofit fontScale="85000" lnSpcReduction="20000"/>
          </a:bodyPr>
          <a:lstStyle/>
          <a:p>
            <a:pPr lvl="0"/>
            <a:r>
              <a:rPr lang="el-GR" dirty="0" smtClean="0"/>
              <a:t>Το </a:t>
            </a:r>
            <a:r>
              <a:rPr lang="el-GR" dirty="0"/>
              <a:t>μεγαλύτερο μέρος του τσιγγάνικου πληθυσμού της πόλης κατοικεί εντός του οικιστικού ιστού με άμεση πρόσβαση στις σχολικές </a:t>
            </a:r>
            <a:r>
              <a:rPr lang="el-GR" dirty="0" smtClean="0"/>
              <a:t>μονάδες </a:t>
            </a:r>
          </a:p>
          <a:p>
            <a:pPr lvl="0"/>
            <a:endParaRPr lang="el-GR" dirty="0" smtClean="0"/>
          </a:p>
          <a:p>
            <a:pPr lvl="0"/>
            <a:r>
              <a:rPr lang="el-GR" dirty="0" smtClean="0"/>
              <a:t>Δημοτική συγκοινωνία για τη μεταφορά των μαθητών από τον μόνο απομακρυσμένο οικισμό </a:t>
            </a:r>
          </a:p>
          <a:p>
            <a:pPr lvl="0"/>
            <a:endParaRPr lang="el-GR" dirty="0" smtClean="0"/>
          </a:p>
          <a:p>
            <a:pPr lvl="0"/>
            <a:r>
              <a:rPr lang="el-GR" dirty="0" smtClean="0"/>
              <a:t>Απουσία </a:t>
            </a:r>
            <a:r>
              <a:rPr lang="el-GR" dirty="0" smtClean="0"/>
              <a:t>καταγεγραμμένων περιστατικών ενεργού </a:t>
            </a:r>
            <a:r>
              <a:rPr lang="el-GR" dirty="0"/>
              <a:t>αποκλεισμού εις βάρος των Τσιγγάνων μαθητών σε κανένα από τα σχολεία της </a:t>
            </a:r>
            <a:r>
              <a:rPr lang="el-GR" dirty="0" smtClean="0"/>
              <a:t>πόλης</a:t>
            </a:r>
          </a:p>
          <a:p>
            <a:pPr lvl="0"/>
            <a:r>
              <a:rPr lang="el-GR" dirty="0" smtClean="0"/>
              <a:t> </a:t>
            </a:r>
          </a:p>
          <a:p>
            <a:pPr lvl="0"/>
            <a:r>
              <a:rPr lang="el-GR" dirty="0" smtClean="0"/>
              <a:t>Ύπαρξη </a:t>
            </a:r>
            <a:r>
              <a:rPr lang="el-GR" dirty="0"/>
              <a:t>νυχτερινού γυμνασίου κοντά στην περιοχή συγκέντρωσης της πλειοψηφίας του τσιγγάνικου πληθυσμού καθώς και δομών επαγγελματικής και τεχνικής εκπαίδευσης του </a:t>
            </a:r>
            <a:r>
              <a:rPr lang="el-GR" dirty="0" smtClean="0"/>
              <a:t>ΟΑΕΔ</a:t>
            </a:r>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15</a:t>
            </a:fld>
            <a:endParaRPr lang="el-GR"/>
          </a:p>
        </p:txBody>
      </p:sp>
    </p:spTree>
    <p:extLst>
      <p:ext uri="{BB962C8B-B14F-4D97-AF65-F5344CB8AC3E}">
        <p14:creationId xmlns:p14="http://schemas.microsoft.com/office/powerpoint/2010/main" val="3739046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Συμπληρωματικό απόθεμα πόρων</a:t>
            </a:r>
            <a:endParaRPr lang="el-GR" dirty="0"/>
          </a:p>
        </p:txBody>
      </p:sp>
      <p:sp>
        <p:nvSpPr>
          <p:cNvPr id="3" name="Θέση περιεχομένου 2"/>
          <p:cNvSpPr>
            <a:spLocks noGrp="1"/>
          </p:cNvSpPr>
          <p:nvPr>
            <p:ph sz="quarter" idx="1"/>
          </p:nvPr>
        </p:nvSpPr>
        <p:spPr/>
        <p:txBody>
          <a:bodyPr>
            <a:normAutofit/>
          </a:bodyPr>
          <a:lstStyle/>
          <a:p>
            <a:pPr lvl="0"/>
            <a:r>
              <a:rPr lang="el-GR" sz="2000" i="1" dirty="0" smtClean="0"/>
              <a:t>Πολιτική </a:t>
            </a:r>
            <a:r>
              <a:rPr lang="el-GR" sz="2000" i="1" dirty="0"/>
              <a:t>και </a:t>
            </a:r>
            <a:r>
              <a:rPr lang="el-GR" sz="2000" i="1" dirty="0" err="1"/>
              <a:t>αστικοδημοτολογική</a:t>
            </a:r>
            <a:r>
              <a:rPr lang="el-GR" sz="2000" i="1" dirty="0"/>
              <a:t> κατάσταση:</a:t>
            </a:r>
            <a:r>
              <a:rPr lang="el-GR" sz="2000" dirty="0"/>
              <a:t> Εντοπίστηκαν περιπτώσεις οικογενειών Τσιγγάνων της πόλης με ελληνική ιθαγένεια και </a:t>
            </a:r>
            <a:r>
              <a:rPr lang="el-GR" sz="2000" dirty="0" err="1"/>
              <a:t>δημοτολογική</a:t>
            </a:r>
            <a:r>
              <a:rPr lang="el-GR" sz="2000" dirty="0"/>
              <a:t> τακτοποίηση πριν από την εφαρμογή των διατάξεων των ετών 1955 και  όσων σχετικών ακολούθησαν</a:t>
            </a:r>
            <a:r>
              <a:rPr lang="el-GR" sz="2000" dirty="0" smtClean="0"/>
              <a:t>.</a:t>
            </a:r>
          </a:p>
          <a:p>
            <a:pPr lvl="0"/>
            <a:endParaRPr lang="el-GR" sz="2000" dirty="0"/>
          </a:p>
          <a:p>
            <a:pPr lvl="0"/>
            <a:r>
              <a:rPr lang="el-GR" sz="2000" i="1" dirty="0" smtClean="0"/>
              <a:t>Κοινωνική κατάσταση:</a:t>
            </a:r>
            <a:r>
              <a:rPr lang="el-GR" sz="2000" dirty="0" smtClean="0"/>
              <a:t> Η μελέτη δευτερογενών πηγών (π.χ. τοπικού τύπου) δεν κατέγραψε περιστατικά διώξεων και αποκλεισμών εις βάρος του τσιγγάνικου πληθυσμού της πόλης.</a:t>
            </a:r>
          </a:p>
          <a:p>
            <a:pPr lvl="0"/>
            <a:endParaRPr lang="el-GR" sz="2000" dirty="0" smtClean="0"/>
          </a:p>
          <a:p>
            <a:pPr lvl="0"/>
            <a:r>
              <a:rPr lang="el-GR" sz="2000" i="1" dirty="0" smtClean="0"/>
              <a:t>Πολιτισμική </a:t>
            </a:r>
            <a:r>
              <a:rPr lang="el-GR" sz="2000" i="1" dirty="0"/>
              <a:t>κατάσταση:</a:t>
            </a:r>
            <a:r>
              <a:rPr lang="el-GR" sz="2000" dirty="0"/>
              <a:t> Οι Τσιγγάνοι της Χαλκίδας ομιλούν αποκλειστικά την ελληνική, έτσι ώστε η γλώσσα να μην αναδεικνύεται σε εξωτερικό όριο και πεδίο διάκρισης</a:t>
            </a:r>
            <a:r>
              <a:rPr lang="el-GR" sz="2000" dirty="0" smtClean="0"/>
              <a:t>.</a:t>
            </a:r>
            <a:endParaRPr lang="el-GR" sz="2000"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16</a:t>
            </a:fld>
            <a:endParaRPr lang="el-GR"/>
          </a:p>
        </p:txBody>
      </p:sp>
    </p:spTree>
    <p:extLst>
      <p:ext uri="{BB962C8B-B14F-4D97-AF65-F5344CB8AC3E}">
        <p14:creationId xmlns:p14="http://schemas.microsoft.com/office/powerpoint/2010/main" val="1394269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Ωστόσο:</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smtClean="0"/>
              <a:t>Ένταξη στις κατώτατες θέσεις της μισθωτής εργασίας:</a:t>
            </a:r>
          </a:p>
          <a:p>
            <a:pPr lvl="1"/>
            <a:r>
              <a:rPr lang="el-GR" dirty="0" smtClean="0"/>
              <a:t>τα </a:t>
            </a:r>
            <a:r>
              <a:rPr lang="el-GR" dirty="0"/>
              <a:t>χαρακτηριστικά της απασχόλησής τους (εισόδημα, ανεργία, συνθήκες εργασίας κ.λπ.) διαφέρουν επί τα </a:t>
            </a:r>
            <a:r>
              <a:rPr lang="el-GR" dirty="0" err="1"/>
              <a:t>χείρω</a:t>
            </a:r>
            <a:r>
              <a:rPr lang="el-GR" dirty="0"/>
              <a:t>, συγκρινόμενα με τον υπόλοιπο ελληνικό πληθυσμό, όπως και οι συνθήκες στέγασης και υγείας</a:t>
            </a:r>
            <a:endParaRPr lang="el-GR" dirty="0" smtClean="0"/>
          </a:p>
          <a:p>
            <a:r>
              <a:rPr lang="el-GR" dirty="0" smtClean="0"/>
              <a:t>Ανταγωνισμοί με άλλες ομάδες:</a:t>
            </a:r>
          </a:p>
          <a:p>
            <a:pPr lvl="1"/>
            <a:r>
              <a:rPr lang="el-GR" dirty="0" err="1" smtClean="0"/>
              <a:t>Πλειονοτική</a:t>
            </a:r>
            <a:r>
              <a:rPr lang="el-GR" dirty="0" smtClean="0"/>
              <a:t>: Θέσεις στο Δήμο, θέματα </a:t>
            </a:r>
            <a:r>
              <a:rPr lang="el-GR" dirty="0" err="1" smtClean="0"/>
              <a:t>εδαφοκυριαρχίας</a:t>
            </a:r>
            <a:r>
              <a:rPr lang="el-GR" dirty="0" smtClean="0"/>
              <a:t> (Χαραυγή)</a:t>
            </a:r>
          </a:p>
          <a:p>
            <a:pPr lvl="1"/>
            <a:r>
              <a:rPr lang="el-GR" dirty="0" smtClean="0"/>
              <a:t>Μετανάστες: Εργάτες γης</a:t>
            </a:r>
          </a:p>
          <a:p>
            <a:r>
              <a:rPr lang="el-GR" dirty="0" smtClean="0"/>
              <a:t>Περιορισμός κοινωνικών μεταβιβάσεων στην 5ετία του Μνημονίου</a:t>
            </a:r>
          </a:p>
          <a:p>
            <a:r>
              <a:rPr lang="el-GR" dirty="0"/>
              <a:t>Στο κοινωνικό επίπεδο τα περιχαρακωμένα κοινωνικά </a:t>
            </a:r>
            <a:r>
              <a:rPr lang="el-GR" dirty="0" smtClean="0"/>
              <a:t>δίκτυα (π.χ. Καμάρες)  λειτουργούν επί </a:t>
            </a:r>
            <a:r>
              <a:rPr lang="el-GR" dirty="0"/>
              <a:t>μακρόν ανασταλτικά ως προς την κοινωνική τους </a:t>
            </a:r>
            <a:r>
              <a:rPr lang="el-GR" dirty="0" smtClean="0"/>
              <a:t>κινητικότητα</a:t>
            </a:r>
          </a:p>
          <a:p>
            <a:r>
              <a:rPr lang="el-GR" dirty="0" smtClean="0"/>
              <a:t>Απουσία συλλογικής εκπροσώπησης &amp; ισχυρών προσώπων</a:t>
            </a:r>
          </a:p>
          <a:p>
            <a:r>
              <a:rPr lang="el-GR" dirty="0"/>
              <a:t>Χειραγώγηση &amp; </a:t>
            </a:r>
            <a:r>
              <a:rPr lang="el-GR" dirty="0" err="1"/>
              <a:t>ανταλλαξιμότητα</a:t>
            </a:r>
            <a:r>
              <a:rPr lang="el-GR" dirty="0"/>
              <a:t> πολιτικών </a:t>
            </a:r>
            <a:r>
              <a:rPr lang="el-GR" dirty="0" smtClean="0"/>
              <a:t>επιλογών</a:t>
            </a:r>
          </a:p>
          <a:p>
            <a:endParaRPr lang="el-GR" dirty="0"/>
          </a:p>
          <a:p>
            <a:endParaRPr lang="el-GR" dirty="0" smtClean="0"/>
          </a:p>
          <a:p>
            <a:pPr lvl="1"/>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17</a:t>
            </a:fld>
            <a:endParaRPr lang="el-GR"/>
          </a:p>
        </p:txBody>
      </p:sp>
    </p:spTree>
    <p:extLst>
      <p:ext uri="{BB962C8B-B14F-4D97-AF65-F5344CB8AC3E}">
        <p14:creationId xmlns:p14="http://schemas.microsoft.com/office/powerpoint/2010/main" val="2278136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Φάσεις ενσωμάτωσης- </a:t>
            </a:r>
            <a:r>
              <a:rPr lang="el-GR" dirty="0" err="1" smtClean="0"/>
              <a:t>απενσωμάτης</a:t>
            </a:r>
            <a:endParaRPr lang="el-GR" dirty="0"/>
          </a:p>
        </p:txBody>
      </p:sp>
      <p:pic>
        <p:nvPicPr>
          <p:cNvPr id="4" name="Εικόνα 3"/>
          <p:cNvPicPr/>
          <p:nvPr/>
        </p:nvPicPr>
        <p:blipFill>
          <a:blip r:embed="rId2"/>
          <a:srcRect/>
          <a:stretch>
            <a:fillRect/>
          </a:stretch>
        </p:blipFill>
        <p:spPr bwMode="auto">
          <a:xfrm>
            <a:off x="265176" y="1340768"/>
            <a:ext cx="8613649" cy="4176464"/>
          </a:xfrm>
          <a:prstGeom prst="rect">
            <a:avLst/>
          </a:prstGeom>
          <a:noFill/>
          <a:ln w="12700">
            <a:solidFill>
              <a:schemeClr val="tx1"/>
            </a:solidFill>
            <a:miter lim="800000"/>
            <a:headEnd/>
            <a:tailEnd/>
          </a:ln>
        </p:spPr>
      </p:pic>
      <p:sp>
        <p:nvSpPr>
          <p:cNvPr id="6" name="Θέση υποσέλιδου 5"/>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7" name="Θέση αριθμού διαφάνειας 6"/>
          <p:cNvSpPr>
            <a:spLocks noGrp="1"/>
          </p:cNvSpPr>
          <p:nvPr>
            <p:ph type="sldNum" sz="quarter" idx="12"/>
          </p:nvPr>
        </p:nvSpPr>
        <p:spPr/>
        <p:txBody>
          <a:bodyPr/>
          <a:lstStyle/>
          <a:p>
            <a:fld id="{521BE9A4-C836-4C2D-A031-0DA8C5E5DD5B}" type="slidenum">
              <a:rPr lang="el-GR" smtClean="0"/>
              <a:t>18</a:t>
            </a:fld>
            <a:endParaRPr lang="el-GR"/>
          </a:p>
        </p:txBody>
      </p:sp>
    </p:spTree>
    <p:extLst>
      <p:ext uri="{BB962C8B-B14F-4D97-AF65-F5344CB8AC3E}">
        <p14:creationId xmlns:p14="http://schemas.microsoft.com/office/powerpoint/2010/main" val="868954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Πίσω στην αρχή… ως προς την προσέγγιση της </a:t>
            </a:r>
            <a:r>
              <a:rPr lang="el-GR" dirty="0" smtClean="0"/>
              <a:t>εκπαιδευτικής τους κατάστασης</a:t>
            </a:r>
            <a:endParaRPr lang="el-GR" dirty="0"/>
          </a:p>
        </p:txBody>
      </p:sp>
      <p:graphicFrame>
        <p:nvGraphicFramePr>
          <p:cNvPr id="7" name="Διάγραμμα 6"/>
          <p:cNvGraphicFramePr/>
          <p:nvPr>
            <p:extLst>
              <p:ext uri="{D42A27DB-BD31-4B8C-83A1-F6EECF244321}">
                <p14:modId xmlns:p14="http://schemas.microsoft.com/office/powerpoint/2010/main" val="2808145729"/>
              </p:ext>
            </p:extLst>
          </p:nvPr>
        </p:nvGraphicFramePr>
        <p:xfrm>
          <a:off x="611560" y="1397000"/>
          <a:ext cx="8064896"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Θέση υποσέλιδου 7"/>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9" name="Θέση αριθμού διαφάνειας 8"/>
          <p:cNvSpPr>
            <a:spLocks noGrp="1"/>
          </p:cNvSpPr>
          <p:nvPr>
            <p:ph type="sldNum" sz="quarter" idx="12"/>
          </p:nvPr>
        </p:nvSpPr>
        <p:spPr/>
        <p:txBody>
          <a:bodyPr/>
          <a:lstStyle/>
          <a:p>
            <a:fld id="{521BE9A4-C836-4C2D-A031-0DA8C5E5DD5B}" type="slidenum">
              <a:rPr lang="el-GR" smtClean="0"/>
              <a:t>19</a:t>
            </a:fld>
            <a:endParaRPr lang="el-GR"/>
          </a:p>
        </p:txBody>
      </p:sp>
    </p:spTree>
    <p:extLst>
      <p:ext uri="{BB962C8B-B14F-4D97-AF65-F5344CB8AC3E}">
        <p14:creationId xmlns:p14="http://schemas.microsoft.com/office/powerpoint/2010/main" val="310169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ερευνητικό πεδίο</a:t>
            </a:r>
            <a:endParaRPr lang="el-GR" dirty="0"/>
          </a:p>
        </p:txBody>
      </p:sp>
      <p:sp>
        <p:nvSpPr>
          <p:cNvPr id="8" name="Θέση περιεχομένου 7"/>
          <p:cNvSpPr>
            <a:spLocks noGrp="1"/>
          </p:cNvSpPr>
          <p:nvPr>
            <p:ph sz="quarter" idx="1"/>
          </p:nvPr>
        </p:nvSpPr>
        <p:spPr/>
        <p:txBody>
          <a:bodyPr>
            <a:normAutofit/>
          </a:bodyPr>
          <a:lstStyle/>
          <a:p>
            <a:r>
              <a:rPr lang="el-GR" sz="2000" b="1" dirty="0"/>
              <a:t>Η κοινότητα των Ελληνόφωνων Τσιγγάνων της </a:t>
            </a:r>
            <a:r>
              <a:rPr lang="el-GR" sz="2000" b="1" dirty="0" smtClean="0"/>
              <a:t>Χαλκίδας</a:t>
            </a:r>
          </a:p>
          <a:p>
            <a:endParaRPr lang="el-GR" sz="2000" b="1" dirty="0"/>
          </a:p>
          <a:p>
            <a:r>
              <a:rPr lang="el-GR" sz="2000" b="1" dirty="0" smtClean="0"/>
              <a:t>Τα χαρακτηριστικά του πεδίου εμφανίζουν:</a:t>
            </a:r>
          </a:p>
          <a:p>
            <a:pPr lvl="1"/>
            <a:r>
              <a:rPr lang="el-GR" sz="1700" dirty="0"/>
              <a:t>ορισμένα από τα γενικά προβλήματα που αντιμετωπίζουν οι Τσιγγάνοι στην </a:t>
            </a:r>
            <a:r>
              <a:rPr lang="el-GR" sz="1700" dirty="0" smtClean="0"/>
              <a:t>Ελλάδα</a:t>
            </a:r>
          </a:p>
          <a:p>
            <a:pPr lvl="1"/>
            <a:endParaRPr lang="el-GR" sz="1700" b="1" dirty="0"/>
          </a:p>
          <a:p>
            <a:r>
              <a:rPr lang="el-GR" sz="2000" b="1" dirty="0" smtClean="0"/>
              <a:t>Ωστόσο: </a:t>
            </a:r>
            <a:r>
              <a:rPr lang="el-GR" sz="2000" dirty="0" smtClean="0"/>
              <a:t>η </a:t>
            </a:r>
            <a:r>
              <a:rPr lang="el-GR" sz="2000" dirty="0"/>
              <a:t>έκταση των προβλημάτων αυτών </a:t>
            </a:r>
            <a:r>
              <a:rPr lang="el-GR" sz="2000" dirty="0" smtClean="0"/>
              <a:t>δε </a:t>
            </a:r>
            <a:r>
              <a:rPr lang="el-GR" sz="2000" dirty="0"/>
              <a:t>φαίνεται να είναι επαρκής </a:t>
            </a:r>
            <a:r>
              <a:rPr lang="el-GR" sz="2000" dirty="0" smtClean="0"/>
              <a:t>αιτία </a:t>
            </a:r>
            <a:r>
              <a:rPr lang="el-GR" sz="2000" dirty="0"/>
              <a:t>για </a:t>
            </a:r>
            <a:r>
              <a:rPr lang="el-GR" sz="2000" dirty="0" smtClean="0"/>
              <a:t>τον παρατηρούμενο </a:t>
            </a:r>
            <a:r>
              <a:rPr lang="el-GR" sz="2000" dirty="0"/>
              <a:t>κοινωνικό και εκπαιδευτικό τους αποκλεισμό. </a:t>
            </a:r>
            <a:endParaRPr lang="el-GR" sz="2000" dirty="0" smtClean="0"/>
          </a:p>
          <a:p>
            <a:endParaRPr lang="el-GR" sz="2000" dirty="0"/>
          </a:p>
          <a:p>
            <a:pPr marL="274320" lvl="1">
              <a:spcBef>
                <a:spcPts val="600"/>
              </a:spcBef>
              <a:buClr>
                <a:schemeClr val="accent1"/>
              </a:buClr>
            </a:pPr>
            <a:r>
              <a:rPr lang="el-GR" dirty="0"/>
              <a:t>Γιατί οι Τσιγγάνοι της Χαλκίδας παραμένουν εκτός εκπαιδευτικού συστήματος, παρά το γεγονός πως οι σημαντικότεροι λόγοι του εκπαιδευτικού τους αποκλεισμού φαίνεται να εκλείπουν; </a:t>
            </a:r>
          </a:p>
          <a:p>
            <a:endParaRPr lang="el-GR" sz="2000" b="1" dirty="0" smtClean="0"/>
          </a:p>
          <a:p>
            <a:pPr lvl="1"/>
            <a:endParaRPr lang="el-GR" sz="1700" b="1" dirty="0"/>
          </a:p>
          <a:p>
            <a:endParaRPr lang="el-GR" dirty="0"/>
          </a:p>
        </p:txBody>
      </p:sp>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2</a:t>
            </a:fld>
            <a:endParaRPr lang="el-GR"/>
          </a:p>
        </p:txBody>
      </p:sp>
    </p:spTree>
    <p:extLst>
      <p:ext uri="{BB962C8B-B14F-4D97-AF65-F5344CB8AC3E}">
        <p14:creationId xmlns:p14="http://schemas.microsoft.com/office/powerpoint/2010/main" val="467744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Κοινωνικοί </a:t>
            </a:r>
            <a:r>
              <a:rPr lang="el-GR" dirty="0" err="1"/>
              <a:t>ομογενοποιητές</a:t>
            </a:r>
            <a:endParaRPr lang="el-GR" dirty="0"/>
          </a:p>
        </p:txBody>
      </p:sp>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20</a:t>
            </a:fld>
            <a:endParaRPr lang="el-GR"/>
          </a:p>
        </p:txBody>
      </p:sp>
      <p:graphicFrame>
        <p:nvGraphicFramePr>
          <p:cNvPr id="6" name="Θέση περιεχομένου 5"/>
          <p:cNvGraphicFramePr>
            <a:graphicFrameLocks noGrp="1"/>
          </p:cNvGraphicFramePr>
          <p:nvPr>
            <p:ph sz="quarter" idx="1"/>
            <p:extLst>
              <p:ext uri="{D42A27DB-BD31-4B8C-83A1-F6EECF244321}">
                <p14:modId xmlns:p14="http://schemas.microsoft.com/office/powerpoint/2010/main" val="2043467304"/>
              </p:ext>
            </p:extLst>
          </p:nvPr>
        </p:nvGraphicFramePr>
        <p:xfrm>
          <a:off x="2411760" y="1268760"/>
          <a:ext cx="4042792" cy="2295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587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Κοινωνικοί </a:t>
            </a:r>
            <a:r>
              <a:rPr lang="el-GR" dirty="0" err="1" smtClean="0"/>
              <a:t>ομογενοποιητές</a:t>
            </a:r>
            <a:endParaRPr lang="el-GR" dirty="0"/>
          </a:p>
        </p:txBody>
      </p:sp>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21</a:t>
            </a:fld>
            <a:endParaRPr lang="el-GR"/>
          </a:p>
        </p:txBody>
      </p:sp>
      <p:sp>
        <p:nvSpPr>
          <p:cNvPr id="5" name="Θέση περιεχομένου 4"/>
          <p:cNvSpPr>
            <a:spLocks noGrp="1"/>
          </p:cNvSpPr>
          <p:nvPr>
            <p:ph sz="quarter" idx="1"/>
          </p:nvPr>
        </p:nvSpPr>
        <p:spPr/>
        <p:txBody>
          <a:bodyPr/>
          <a:lstStyle/>
          <a:p>
            <a:r>
              <a:rPr lang="el-GR" dirty="0" smtClean="0"/>
              <a:t>Εργασία</a:t>
            </a:r>
          </a:p>
          <a:p>
            <a:pPr lvl="1"/>
            <a:r>
              <a:rPr lang="el-GR" sz="2000" dirty="0" smtClean="0"/>
              <a:t>Εξορυκτικό </a:t>
            </a:r>
            <a:r>
              <a:rPr lang="el-GR" sz="2000" dirty="0"/>
              <a:t>κέντρο και έδρα βιομηχανιών μεταποίησης εξορυκτικών υλικών, χημικών βιομηχανιών, υλικών </a:t>
            </a:r>
            <a:r>
              <a:rPr lang="el-GR" sz="2000" dirty="0" smtClean="0"/>
              <a:t>δόμησης, ναυπηγικών εγκαταστάσεων</a:t>
            </a:r>
          </a:p>
          <a:p>
            <a:pPr lvl="1"/>
            <a:r>
              <a:rPr lang="el-GR" sz="2000" dirty="0" smtClean="0"/>
              <a:t>Βιοτεχνικές επιχειρήσεις</a:t>
            </a:r>
          </a:p>
          <a:p>
            <a:pPr lvl="1"/>
            <a:r>
              <a:rPr lang="el-GR" sz="2000" u="sng" dirty="0" smtClean="0">
                <a:solidFill>
                  <a:srgbClr val="0070C0"/>
                </a:solidFill>
              </a:rPr>
              <a:t>Βιομηχανία λευκού κρέατος</a:t>
            </a:r>
          </a:p>
          <a:p>
            <a:pPr lvl="1"/>
            <a:r>
              <a:rPr lang="el-GR" sz="2000" u="sng" dirty="0">
                <a:solidFill>
                  <a:srgbClr val="0070C0"/>
                </a:solidFill>
              </a:rPr>
              <a:t>Αγροτικές εκμεταλλεύσεις</a:t>
            </a:r>
          </a:p>
          <a:p>
            <a:pPr lvl="1"/>
            <a:r>
              <a:rPr lang="el-GR" sz="2000" dirty="0" smtClean="0"/>
              <a:t>Τουριστική ανάπτυξη</a:t>
            </a:r>
          </a:p>
          <a:p>
            <a:pPr lvl="1"/>
            <a:r>
              <a:rPr lang="el-GR" sz="2000" u="sng" dirty="0" smtClean="0">
                <a:solidFill>
                  <a:srgbClr val="FF0000"/>
                </a:solidFill>
              </a:rPr>
              <a:t>Δημόσιος τομέας</a:t>
            </a:r>
          </a:p>
          <a:p>
            <a:pPr lvl="1"/>
            <a:r>
              <a:rPr lang="el-GR" sz="2000" dirty="0" smtClean="0"/>
              <a:t>Χρηματοπιστωτικό σύστημα</a:t>
            </a:r>
          </a:p>
          <a:p>
            <a:pPr lvl="1"/>
            <a:r>
              <a:rPr lang="el-GR" sz="2000" u="sng" dirty="0">
                <a:solidFill>
                  <a:srgbClr val="0070C0"/>
                </a:solidFill>
              </a:rPr>
              <a:t>Εμπόριο- ελεύθερη απασχόληση</a:t>
            </a:r>
          </a:p>
          <a:p>
            <a:r>
              <a:rPr lang="el-GR" dirty="0" smtClean="0"/>
              <a:t>Εκπαίδευση</a:t>
            </a:r>
            <a:endParaRPr lang="el-GR" dirty="0"/>
          </a:p>
        </p:txBody>
      </p:sp>
    </p:spTree>
    <p:extLst>
      <p:ext uri="{BB962C8B-B14F-4D97-AF65-F5344CB8AC3E}">
        <p14:creationId xmlns:p14="http://schemas.microsoft.com/office/powerpoint/2010/main" val="108095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l-GR" dirty="0"/>
          </a:p>
        </p:txBody>
      </p:sp>
      <p:sp>
        <p:nvSpPr>
          <p:cNvPr id="3" name="Θέση περιεχομένου 2"/>
          <p:cNvSpPr>
            <a:spLocks noGrp="1"/>
          </p:cNvSpPr>
          <p:nvPr>
            <p:ph sz="quarter" idx="1"/>
          </p:nvPr>
        </p:nvSpPr>
        <p:spPr/>
        <p:txBody>
          <a:bodyPr>
            <a:normAutofit/>
          </a:bodyPr>
          <a:lstStyle/>
          <a:p>
            <a:r>
              <a:rPr lang="el-GR" sz="2000" dirty="0"/>
              <a:t>Η αξιοποίηση των μεθοδολογικών εργαλείων της θεωρίας της </a:t>
            </a:r>
            <a:r>
              <a:rPr lang="el-GR" sz="2000" dirty="0" err="1"/>
              <a:t>δομοποίησης</a:t>
            </a:r>
            <a:r>
              <a:rPr lang="el-GR" sz="2000" dirty="0"/>
              <a:t> στη διερεύνηση του συγκεκριμένου ερευνητικού πεδίου </a:t>
            </a:r>
            <a:r>
              <a:rPr lang="el-GR" sz="2000" b="1" dirty="0"/>
              <a:t>κατέδειξε την ύπαρξη κανόνων και πόρων </a:t>
            </a:r>
            <a:r>
              <a:rPr lang="el-GR" sz="2000" dirty="0"/>
              <a:t>που θέτουν υπό αμφισβήτηση πολλές από τις παραδεδομένες ερμηνείες για τον κοινωνικό και εκπαιδευτικό αποκλεισμό των Τσιγγάνων. </a:t>
            </a:r>
            <a:endParaRPr lang="el-GR" sz="2000" dirty="0" smtClean="0"/>
          </a:p>
          <a:p>
            <a:r>
              <a:rPr lang="el-GR" sz="2000" dirty="0" smtClean="0"/>
              <a:t>Βέβαια</a:t>
            </a:r>
            <a:r>
              <a:rPr lang="el-GR" sz="2000" dirty="0"/>
              <a:t>, όπως προτείνει η θεωρία της </a:t>
            </a:r>
            <a:r>
              <a:rPr lang="el-GR" sz="2000" dirty="0" err="1"/>
              <a:t>δομοποίησης</a:t>
            </a:r>
            <a:r>
              <a:rPr lang="el-GR" sz="2000" dirty="0"/>
              <a:t>, η ύπαρξη </a:t>
            </a:r>
            <a:r>
              <a:rPr lang="el-GR" sz="2000" i="1" dirty="0"/>
              <a:t>πόρων</a:t>
            </a:r>
            <a:r>
              <a:rPr lang="el-GR" sz="2000" dirty="0"/>
              <a:t> από μόνη της δεν αρκεί για την </a:t>
            </a:r>
            <a:r>
              <a:rPr lang="el-GR" sz="2000" dirty="0" err="1"/>
              <a:t>υποστασιοποίησή</a:t>
            </a:r>
            <a:r>
              <a:rPr lang="el-GR" sz="2000" dirty="0"/>
              <a:t> τους ως </a:t>
            </a:r>
            <a:r>
              <a:rPr lang="el-GR" sz="2000" i="1" dirty="0"/>
              <a:t>μέσων</a:t>
            </a:r>
            <a:r>
              <a:rPr lang="el-GR" sz="2000" dirty="0"/>
              <a:t>, αλλά </a:t>
            </a:r>
            <a:r>
              <a:rPr lang="el-GR" sz="2000" b="1" dirty="0"/>
              <a:t>απαιτείται η ανθρώπινη δράση</a:t>
            </a:r>
            <a:r>
              <a:rPr lang="el-GR" sz="2000" dirty="0"/>
              <a:t>, κατ’ </a:t>
            </a:r>
            <a:r>
              <a:rPr lang="el-GR" sz="2000" dirty="0" err="1"/>
              <a:t>ουσίαν</a:t>
            </a:r>
            <a:r>
              <a:rPr lang="el-GR" sz="2000" dirty="0"/>
              <a:t> οι θεμελιωμένες σε </a:t>
            </a:r>
            <a:r>
              <a:rPr lang="el-GR" sz="2000" i="1" dirty="0"/>
              <a:t>σχήματα</a:t>
            </a:r>
            <a:r>
              <a:rPr lang="el-GR" sz="2000" dirty="0"/>
              <a:t> κοινωνικές πρακτικές των ίδιων των Τσιγγάνων και οι </a:t>
            </a:r>
            <a:r>
              <a:rPr lang="el-GR" sz="2000" i="1" dirty="0"/>
              <a:t>κανόνες </a:t>
            </a:r>
            <a:r>
              <a:rPr lang="el-GR" sz="2000" dirty="0"/>
              <a:t>που θα ενεργοποιήσουν τους πόρους αυτούς. </a:t>
            </a:r>
            <a:endParaRPr lang="el-GR" sz="2000" dirty="0" smtClean="0"/>
          </a:p>
          <a:p>
            <a:r>
              <a:rPr lang="el-GR" sz="2000" dirty="0" smtClean="0"/>
              <a:t>Στο </a:t>
            </a:r>
            <a:r>
              <a:rPr lang="el-GR" sz="2000" i="1" dirty="0" smtClean="0"/>
              <a:t>εμπειρικό</a:t>
            </a:r>
            <a:r>
              <a:rPr lang="el-GR" sz="2000" dirty="0" smtClean="0"/>
              <a:t> </a:t>
            </a:r>
            <a:r>
              <a:rPr lang="el-GR" sz="2000" dirty="0"/>
              <a:t>επίπεδο </a:t>
            </a:r>
            <a:r>
              <a:rPr lang="el-GR" sz="2000" dirty="0" smtClean="0"/>
              <a:t>περιορισμένα </a:t>
            </a:r>
            <a:r>
              <a:rPr lang="el-GR" sz="2000" dirty="0"/>
              <a:t>από τα παραπάνω εν δυνάμει αξιοποιήσιμα στοιχεία και </a:t>
            </a:r>
            <a:r>
              <a:rPr lang="el-GR" sz="2000" dirty="0" smtClean="0"/>
              <a:t>σε μικρό βαθμό ξεπερνούν </a:t>
            </a:r>
            <a:r>
              <a:rPr lang="el-GR" sz="2000" dirty="0"/>
              <a:t>το επίπεδο του </a:t>
            </a:r>
            <a:r>
              <a:rPr lang="el-GR" sz="2000" b="1" i="1" dirty="0" smtClean="0"/>
              <a:t>αληθινού</a:t>
            </a:r>
            <a:r>
              <a:rPr lang="en-US" sz="2000" b="1" i="1" dirty="0" smtClean="0"/>
              <a:t> </a:t>
            </a:r>
            <a:r>
              <a:rPr lang="el-GR" sz="2000" i="1" dirty="0" smtClean="0"/>
              <a:t>(αυτού που υπάρχει)</a:t>
            </a:r>
            <a:r>
              <a:rPr lang="el-GR" sz="2000" dirty="0" smtClean="0"/>
              <a:t> </a:t>
            </a:r>
            <a:r>
              <a:rPr lang="el-GR" sz="2000" dirty="0"/>
              <a:t>και αναδεικνύονται ως </a:t>
            </a:r>
            <a:r>
              <a:rPr lang="el-GR" sz="2000" b="1" i="1" dirty="0"/>
              <a:t>πραγματικά</a:t>
            </a:r>
            <a:r>
              <a:rPr lang="el-GR" sz="2000" dirty="0"/>
              <a:t> </a:t>
            </a:r>
            <a:r>
              <a:rPr lang="el-GR" sz="2000" dirty="0" smtClean="0"/>
              <a:t>(αυτά που γίνονται) στοιχεία </a:t>
            </a:r>
            <a:r>
              <a:rPr lang="el-GR" sz="2000" dirty="0"/>
              <a:t>της δομής (</a:t>
            </a:r>
            <a:r>
              <a:rPr lang="el-GR" sz="2000" dirty="0" err="1"/>
              <a:t>Bhaskar</a:t>
            </a:r>
            <a:r>
              <a:rPr lang="el-GR" sz="2000" dirty="0"/>
              <a:t>, 1998, σ. 41). </a:t>
            </a:r>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22</a:t>
            </a:fld>
            <a:endParaRPr lang="el-GR"/>
          </a:p>
        </p:txBody>
      </p:sp>
    </p:spTree>
    <p:extLst>
      <p:ext uri="{BB962C8B-B14F-4D97-AF65-F5344CB8AC3E}">
        <p14:creationId xmlns:p14="http://schemas.microsoft.com/office/powerpoint/2010/main" val="2883167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εκπαιδευτική κατάσταση </a:t>
            </a:r>
            <a:r>
              <a:rPr lang="el-GR" dirty="0" smtClean="0"/>
              <a:t>των Τσιγγάνων της Χαλκίδας προσεγγίζεται </a:t>
            </a:r>
            <a:r>
              <a:rPr lang="el-GR" dirty="0"/>
              <a:t>ως:</a:t>
            </a:r>
          </a:p>
        </p:txBody>
      </p:sp>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3</a:t>
            </a:fld>
            <a:endParaRPr lang="el-GR"/>
          </a:p>
        </p:txBody>
      </p:sp>
      <p:sp>
        <p:nvSpPr>
          <p:cNvPr id="5" name="Θέση περιεχομένου 4"/>
          <p:cNvSpPr>
            <a:spLocks noGrp="1"/>
          </p:cNvSpPr>
          <p:nvPr>
            <p:ph sz="quarter" idx="1"/>
          </p:nvPr>
        </p:nvSpPr>
        <p:spPr/>
        <p:txBody>
          <a:bodyPr/>
          <a:lstStyle/>
          <a:p>
            <a:pPr lvl="0"/>
            <a:r>
              <a:rPr lang="el-GR" sz="2400" dirty="0"/>
              <a:t>Εκπαιδευτικό πρόβλημα</a:t>
            </a:r>
          </a:p>
          <a:p>
            <a:pPr lvl="1"/>
            <a:r>
              <a:rPr lang="el-GR" sz="1800" dirty="0">
                <a:solidFill>
                  <a:schemeClr val="tx1"/>
                </a:solidFill>
              </a:rPr>
              <a:t>Απουσία σχέσης με το σχολείο</a:t>
            </a:r>
          </a:p>
          <a:p>
            <a:pPr lvl="1"/>
            <a:r>
              <a:rPr lang="el-GR" sz="1800" dirty="0">
                <a:solidFill>
                  <a:schemeClr val="tx1"/>
                </a:solidFill>
              </a:rPr>
              <a:t>Προβληματική σχέση: Διαρροή, ελλιπής φοίτηση, χαμηλή επίδοση κ.λπ.</a:t>
            </a:r>
          </a:p>
          <a:p>
            <a:endParaRPr lang="el-GR" dirty="0"/>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2852936"/>
            <a:ext cx="6372200" cy="3010488"/>
          </a:xfrm>
          <a:prstGeom prst="rect">
            <a:avLst/>
          </a:prstGeom>
        </p:spPr>
      </p:pic>
    </p:spTree>
    <p:extLst>
      <p:ext uri="{BB962C8B-B14F-4D97-AF65-F5344CB8AC3E}">
        <p14:creationId xmlns:p14="http://schemas.microsoft.com/office/powerpoint/2010/main" val="2615014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dirty="0" smtClean="0"/>
              <a:t>Δυσκολίες </a:t>
            </a:r>
            <a:r>
              <a:rPr lang="el-GR" sz="2400" dirty="0"/>
              <a:t>πρόσβασης στο εκπαιδευτικό σύστημα λόγω:</a:t>
            </a:r>
          </a:p>
        </p:txBody>
      </p:sp>
      <p:graphicFrame>
        <p:nvGraphicFramePr>
          <p:cNvPr id="5" name="Διάγραμμα 4"/>
          <p:cNvGraphicFramePr/>
          <p:nvPr>
            <p:extLst>
              <p:ext uri="{D42A27DB-BD31-4B8C-83A1-F6EECF244321}">
                <p14:modId xmlns:p14="http://schemas.microsoft.com/office/powerpoint/2010/main" val="1707628775"/>
              </p:ext>
            </p:extLst>
          </p:nvPr>
        </p:nvGraphicFramePr>
        <p:xfrm>
          <a:off x="611560" y="1397000"/>
          <a:ext cx="8064896"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4" name="Θέση αριθμού διαφάνειας 3"/>
          <p:cNvSpPr>
            <a:spLocks noGrp="1"/>
          </p:cNvSpPr>
          <p:nvPr>
            <p:ph type="sldNum" sz="quarter" idx="12"/>
          </p:nvPr>
        </p:nvSpPr>
        <p:spPr/>
        <p:txBody>
          <a:bodyPr/>
          <a:lstStyle/>
          <a:p>
            <a:fld id="{521BE9A4-C836-4C2D-A031-0DA8C5E5DD5B}" type="slidenum">
              <a:rPr lang="el-GR" smtClean="0"/>
              <a:t>4</a:t>
            </a:fld>
            <a:endParaRPr lang="el-GR"/>
          </a:p>
        </p:txBody>
      </p:sp>
    </p:spTree>
    <p:extLst>
      <p:ext uri="{BB962C8B-B14F-4D97-AF65-F5344CB8AC3E}">
        <p14:creationId xmlns:p14="http://schemas.microsoft.com/office/powerpoint/2010/main" val="4006544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Η κοινωνική </a:t>
            </a:r>
            <a:r>
              <a:rPr lang="el-GR" sz="2800" dirty="0" smtClean="0"/>
              <a:t>κατάσταση των </a:t>
            </a:r>
            <a:r>
              <a:rPr lang="el-GR" sz="2800" dirty="0" smtClean="0"/>
              <a:t>Τσιγγάνων </a:t>
            </a:r>
            <a:r>
              <a:rPr lang="el-GR" sz="2800" dirty="0" smtClean="0"/>
              <a:t>προσεγγίζεται </a:t>
            </a:r>
            <a:r>
              <a:rPr lang="el-GR" sz="2800" dirty="0"/>
              <a:t>με όρους</a:t>
            </a:r>
            <a:r>
              <a:rPr lang="el-GR" sz="2800" dirty="0" smtClean="0"/>
              <a:t>:</a:t>
            </a:r>
            <a:endParaRPr lang="el-GR" sz="2800" dirty="0"/>
          </a:p>
        </p:txBody>
      </p:sp>
      <p:graphicFrame>
        <p:nvGraphicFramePr>
          <p:cNvPr id="4" name="Διάγραμμα 3"/>
          <p:cNvGraphicFramePr/>
          <p:nvPr>
            <p:extLst>
              <p:ext uri="{D42A27DB-BD31-4B8C-83A1-F6EECF244321}">
                <p14:modId xmlns:p14="http://schemas.microsoft.com/office/powerpoint/2010/main" val="2429856900"/>
              </p:ext>
            </p:extLst>
          </p:nvPr>
        </p:nvGraphicFramePr>
        <p:xfrm>
          <a:off x="827584" y="1397000"/>
          <a:ext cx="784887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Θέση υποσέλιδου 2"/>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5</a:t>
            </a:fld>
            <a:endParaRPr lang="el-GR"/>
          </a:p>
        </p:txBody>
      </p:sp>
    </p:spTree>
    <p:extLst>
      <p:ext uri="{BB962C8B-B14F-4D97-AF65-F5344CB8AC3E}">
        <p14:creationId xmlns:p14="http://schemas.microsoft.com/office/powerpoint/2010/main" val="3603193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dirty="0" err="1" smtClean="0"/>
              <a:t>Δομοποίηση</a:t>
            </a:r>
            <a:r>
              <a:rPr lang="en-US" i="1" dirty="0" smtClean="0"/>
              <a:t>… </a:t>
            </a:r>
            <a:endParaRPr lang="el-GR" dirty="0"/>
          </a:p>
        </p:txBody>
      </p:sp>
      <p:sp>
        <p:nvSpPr>
          <p:cNvPr id="3" name="Θέση περιεχομένου 2"/>
          <p:cNvSpPr>
            <a:spLocks noGrp="1"/>
          </p:cNvSpPr>
          <p:nvPr>
            <p:ph sz="quarter" idx="1"/>
          </p:nvPr>
        </p:nvSpPr>
        <p:spPr/>
        <p:txBody>
          <a:bodyPr>
            <a:normAutofit lnSpcReduction="10000"/>
          </a:bodyPr>
          <a:lstStyle/>
          <a:p>
            <a:r>
              <a:rPr lang="el-GR" sz="2000" dirty="0" smtClean="0"/>
              <a:t>Περιγράφει </a:t>
            </a:r>
            <a:r>
              <a:rPr lang="el-GR" sz="2000" dirty="0"/>
              <a:t>τις συνθήκες </a:t>
            </a:r>
            <a:r>
              <a:rPr lang="el-GR" sz="2000" dirty="0" smtClean="0"/>
              <a:t>που </a:t>
            </a:r>
            <a:r>
              <a:rPr lang="el-GR" sz="2000" dirty="0"/>
              <a:t>καθορίζουν τη </a:t>
            </a:r>
            <a:r>
              <a:rPr lang="el-GR" sz="2000" b="1" dirty="0">
                <a:solidFill>
                  <a:srgbClr val="0070C0"/>
                </a:solidFill>
              </a:rPr>
              <a:t>διατήρηση ή τη μετάλλαξη των δομών</a:t>
            </a:r>
            <a:r>
              <a:rPr lang="el-GR" sz="2000" dirty="0"/>
              <a:t>, επομένως την αναπαραγωγή των κοινωνικών </a:t>
            </a:r>
            <a:r>
              <a:rPr lang="el-GR" sz="2000" dirty="0" smtClean="0"/>
              <a:t>συστημάτων</a:t>
            </a:r>
            <a:endParaRPr lang="en-US" sz="2000" dirty="0" smtClean="0"/>
          </a:p>
          <a:p>
            <a:r>
              <a:rPr lang="el-GR" sz="2000" dirty="0" smtClean="0"/>
              <a:t>Ερευνώνται οι</a:t>
            </a:r>
            <a:r>
              <a:rPr lang="el-GR" sz="2000" dirty="0" smtClean="0"/>
              <a:t> </a:t>
            </a:r>
            <a:r>
              <a:rPr lang="el-GR" sz="2000" dirty="0"/>
              <a:t>κοινωνικές πρακτικές δια των οποίων παράγονται, αναπαράγονται και μετασχηματίζονται οι δομές, μια διαδικασία σύνδεσης των ατομικών πράξεων με τις κοινωνικές </a:t>
            </a:r>
            <a:r>
              <a:rPr lang="el-GR" sz="2000" dirty="0" smtClean="0"/>
              <a:t>δυνάμεις.</a:t>
            </a:r>
            <a:endParaRPr lang="en-US" sz="2000" dirty="0" smtClean="0"/>
          </a:p>
          <a:p>
            <a:endParaRPr lang="el-GR" sz="2000" dirty="0" smtClean="0"/>
          </a:p>
          <a:p>
            <a:endParaRPr lang="el-GR" sz="2000" dirty="0" smtClean="0"/>
          </a:p>
          <a:p>
            <a:endParaRPr lang="el-GR" sz="2000" dirty="0" smtClean="0"/>
          </a:p>
          <a:p>
            <a:endParaRPr lang="el-GR" sz="2000" dirty="0"/>
          </a:p>
          <a:p>
            <a:r>
              <a:rPr lang="el-GR" sz="2000" dirty="0" smtClean="0"/>
              <a:t>Φορείς </a:t>
            </a:r>
            <a:r>
              <a:rPr lang="el-GR" sz="2000" dirty="0" smtClean="0"/>
              <a:t>δράσης </a:t>
            </a:r>
          </a:p>
          <a:p>
            <a:r>
              <a:rPr lang="el-GR" sz="2000" dirty="0" smtClean="0"/>
              <a:t>Δράση</a:t>
            </a:r>
          </a:p>
          <a:p>
            <a:r>
              <a:rPr lang="el-GR" sz="2000" dirty="0" smtClean="0"/>
              <a:t>Δομικές ιδιότητες</a:t>
            </a:r>
            <a:r>
              <a:rPr lang="en-US" sz="2000" dirty="0" smtClean="0"/>
              <a:t> </a:t>
            </a:r>
            <a:r>
              <a:rPr lang="el-GR" sz="2000" dirty="0" smtClean="0"/>
              <a:t>του κοινωνικού συστήματος:</a:t>
            </a:r>
          </a:p>
          <a:p>
            <a:pPr lvl="1"/>
            <a:r>
              <a:rPr lang="el-GR" sz="1800" dirty="0" smtClean="0"/>
              <a:t>κανόνες </a:t>
            </a:r>
            <a:endParaRPr lang="el-GR" sz="1700" dirty="0" smtClean="0"/>
          </a:p>
          <a:p>
            <a:pPr lvl="1"/>
            <a:r>
              <a:rPr lang="el-GR" sz="1800" dirty="0" smtClean="0"/>
              <a:t>πόροι</a:t>
            </a:r>
            <a:endParaRPr lang="el-GR" sz="1700"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6</a:t>
            </a:fld>
            <a:endParaRPr lang="el-GR"/>
          </a:p>
        </p:txBody>
      </p:sp>
      <p:graphicFrame>
        <p:nvGraphicFramePr>
          <p:cNvPr id="7" name="Διάγραμμα 6"/>
          <p:cNvGraphicFramePr/>
          <p:nvPr>
            <p:extLst>
              <p:ext uri="{D42A27DB-BD31-4B8C-83A1-F6EECF244321}">
                <p14:modId xmlns:p14="http://schemas.microsoft.com/office/powerpoint/2010/main" val="2634982196"/>
              </p:ext>
            </p:extLst>
          </p:nvPr>
        </p:nvGraphicFramePr>
        <p:xfrm>
          <a:off x="2915816" y="2996952"/>
          <a:ext cx="2759968" cy="1527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828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Οι </a:t>
            </a:r>
            <a:r>
              <a:rPr lang="el-GR" b="1" dirty="0" smtClean="0"/>
              <a:t>Τσιγγάνοι της Χαλκίδας </a:t>
            </a:r>
            <a:r>
              <a:rPr lang="el-GR" b="1" dirty="0"/>
              <a:t>ως φορείς </a:t>
            </a:r>
            <a:r>
              <a:rPr lang="el-GR" b="1" dirty="0" smtClean="0"/>
              <a:t>δράσης</a:t>
            </a:r>
            <a:endParaRPr lang="el-GR" dirty="0"/>
          </a:p>
        </p:txBody>
      </p:sp>
      <p:sp>
        <p:nvSpPr>
          <p:cNvPr id="3" name="Θέση περιεχομένου 2"/>
          <p:cNvSpPr>
            <a:spLocks noGrp="1"/>
          </p:cNvSpPr>
          <p:nvPr>
            <p:ph sz="quarter" idx="1"/>
          </p:nvPr>
        </p:nvSpPr>
        <p:spPr/>
        <p:txBody>
          <a:bodyPr>
            <a:normAutofit/>
          </a:bodyPr>
          <a:lstStyle/>
          <a:p>
            <a:r>
              <a:rPr lang="el-GR" sz="2000" b="1" i="1" dirty="0" smtClean="0"/>
              <a:t>Γνωστικότητα</a:t>
            </a:r>
            <a:r>
              <a:rPr lang="el-GR" sz="2000" i="1" dirty="0" smtClean="0"/>
              <a:t>: </a:t>
            </a:r>
            <a:r>
              <a:rPr lang="el-GR" sz="2000" i="1" dirty="0" smtClean="0"/>
              <a:t> </a:t>
            </a:r>
            <a:r>
              <a:rPr lang="el-GR" sz="2000" dirty="0" smtClean="0"/>
              <a:t>επίγνωση </a:t>
            </a:r>
            <a:r>
              <a:rPr lang="el-GR" sz="2000" dirty="0"/>
              <a:t>της κοινωνικής πραγματικότητας και της θέσης τους μέσα σε αυτήν. </a:t>
            </a:r>
            <a:endParaRPr lang="el-GR" sz="2000" dirty="0" smtClean="0"/>
          </a:p>
          <a:p>
            <a:endParaRPr lang="el-GR" sz="2000" dirty="0" smtClean="0"/>
          </a:p>
          <a:p>
            <a:r>
              <a:rPr lang="el-GR" sz="2000" b="1" i="1" dirty="0" err="1"/>
              <a:t>Προθετικότητα</a:t>
            </a:r>
            <a:r>
              <a:rPr lang="el-GR" sz="2000" b="1" i="1" dirty="0"/>
              <a:t>: </a:t>
            </a:r>
          </a:p>
          <a:p>
            <a:pPr lvl="1"/>
            <a:r>
              <a:rPr lang="el-GR" sz="1800" dirty="0"/>
              <a:t>συνειδητή εμπλοκή σε δραστηριότητες ορισμένων πεδίων</a:t>
            </a:r>
          </a:p>
          <a:p>
            <a:pPr lvl="1"/>
            <a:r>
              <a:rPr lang="el-GR" sz="1800" dirty="0"/>
              <a:t>συνειδητή απουσία από άλλα πεδία της κοινωνικής πραγματικότητας</a:t>
            </a:r>
            <a:endParaRPr lang="el-GR" sz="2000" dirty="0">
              <a:solidFill>
                <a:schemeClr val="tx1"/>
              </a:solidFill>
            </a:endParaRPr>
          </a:p>
          <a:p>
            <a:endParaRPr lang="el-GR" sz="2000" dirty="0" smtClean="0"/>
          </a:p>
          <a:p>
            <a:r>
              <a:rPr lang="el-GR" sz="2000" dirty="0" smtClean="0"/>
              <a:t>Η </a:t>
            </a:r>
            <a:r>
              <a:rPr lang="el-GR" sz="2000" dirty="0" err="1"/>
              <a:t>μακρο</a:t>
            </a:r>
            <a:r>
              <a:rPr lang="el-GR" sz="2000" dirty="0"/>
              <a:t>-θεώρηση του τρόπου σύμφωνα με τον οποίο οι </a:t>
            </a:r>
            <a:r>
              <a:rPr lang="el-GR" sz="2000" dirty="0" smtClean="0"/>
              <a:t>Τσιγγάνοι της Χαλκίδας </a:t>
            </a:r>
            <a:r>
              <a:rPr lang="el-GR" sz="2000" b="1" i="1" dirty="0" smtClean="0"/>
              <a:t>εντάσσονταν </a:t>
            </a:r>
            <a:r>
              <a:rPr lang="el-GR" sz="2000" b="1" i="1" dirty="0"/>
              <a:t>διαχρονικά </a:t>
            </a:r>
            <a:r>
              <a:rPr lang="el-GR" sz="2000" dirty="0"/>
              <a:t>στις διεργασίες συγκρότησης του </a:t>
            </a:r>
            <a:r>
              <a:rPr lang="el-GR" sz="2000" b="1" i="1" dirty="0" smtClean="0"/>
              <a:t>κοινωνικού σχηματισμού</a:t>
            </a:r>
            <a:r>
              <a:rPr lang="el-GR" sz="2000" dirty="0" smtClean="0"/>
              <a:t> της πόλης αποδεικνύει </a:t>
            </a:r>
            <a:r>
              <a:rPr lang="el-GR" sz="2000" dirty="0"/>
              <a:t>κατ’ ελάχιστο την ικανότητα να αναγνωρίζουν τα όρια και τα διάκενα, τα ανοργάνωτα, άτυπα, παράτυπα ή και παράνομα τμήματα των καθιερωμένων </a:t>
            </a:r>
            <a:r>
              <a:rPr lang="el-GR" sz="2000" dirty="0" smtClean="0"/>
              <a:t>λειτουργιών.</a:t>
            </a:r>
          </a:p>
          <a:p>
            <a:endParaRPr lang="el-GR" sz="2000" dirty="0"/>
          </a:p>
          <a:p>
            <a:endParaRPr lang="el-GR" sz="2000" dirty="0" smtClean="0"/>
          </a:p>
          <a:p>
            <a:pPr lvl="1"/>
            <a:endParaRPr lang="el-GR" sz="2000" dirty="0"/>
          </a:p>
          <a:p>
            <a:endParaRPr lang="el-GR" sz="2400"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7</a:t>
            </a:fld>
            <a:endParaRPr lang="el-GR"/>
          </a:p>
        </p:txBody>
      </p:sp>
    </p:spTree>
    <p:extLst>
      <p:ext uri="{BB962C8B-B14F-4D97-AF65-F5344CB8AC3E}">
        <p14:creationId xmlns:p14="http://schemas.microsoft.com/office/powerpoint/2010/main" val="938245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Μετακινήσεις &amp; </a:t>
            </a:r>
            <a:r>
              <a:rPr lang="el-GR" dirty="0" err="1" smtClean="0"/>
              <a:t>εδραιοποίηση</a:t>
            </a:r>
            <a:endParaRPr lang="el-GR" dirty="0"/>
          </a:p>
        </p:txBody>
      </p:sp>
      <p:sp>
        <p:nvSpPr>
          <p:cNvPr id="3" name="Θέση περιεχομένου 2"/>
          <p:cNvSpPr>
            <a:spLocks noGrp="1"/>
          </p:cNvSpPr>
          <p:nvPr>
            <p:ph sz="quarter" idx="1"/>
          </p:nvPr>
        </p:nvSpPr>
        <p:spPr>
          <a:xfrm>
            <a:off x="457200" y="1219200"/>
            <a:ext cx="8229600" cy="5090120"/>
          </a:xfrm>
        </p:spPr>
        <p:txBody>
          <a:bodyPr>
            <a:normAutofit fontScale="55000" lnSpcReduction="20000"/>
          </a:bodyPr>
          <a:lstStyle/>
          <a:p>
            <a:r>
              <a:rPr lang="el-GR" b="1" dirty="0" smtClean="0"/>
              <a:t>19</a:t>
            </a:r>
            <a:r>
              <a:rPr lang="el-GR" b="1" baseline="30000" dirty="0" smtClean="0"/>
              <a:t>ος</a:t>
            </a:r>
            <a:r>
              <a:rPr lang="el-GR" b="1" dirty="0" smtClean="0"/>
              <a:t> αι. – </a:t>
            </a:r>
            <a:r>
              <a:rPr lang="el-GR" b="1" dirty="0" smtClean="0"/>
              <a:t>α’ </a:t>
            </a:r>
            <a:r>
              <a:rPr lang="el-GR" b="1" dirty="0" smtClean="0"/>
              <a:t>μισό 2</a:t>
            </a:r>
            <a:r>
              <a:rPr lang="el-GR" b="1" baseline="30000" dirty="0" smtClean="0"/>
              <a:t>ου</a:t>
            </a:r>
            <a:r>
              <a:rPr lang="el-GR" b="1" dirty="0" smtClean="0"/>
              <a:t> αι.: </a:t>
            </a:r>
          </a:p>
          <a:p>
            <a:pPr lvl="1"/>
            <a:r>
              <a:rPr lang="el-GR" sz="2600" dirty="0" smtClean="0"/>
              <a:t>Μετακινούμενες ομάδες Τσιγγάνων στις αγροτικές κοινότητες της Εύβοιας. </a:t>
            </a:r>
          </a:p>
          <a:p>
            <a:pPr lvl="1"/>
            <a:r>
              <a:rPr lang="el-GR" sz="2600" dirty="0" smtClean="0"/>
              <a:t>Μόνιμα εγκατεστημένοι στη Χαλκίδα</a:t>
            </a:r>
            <a:r>
              <a:rPr lang="el-GR" sz="2100" dirty="0" smtClean="0"/>
              <a:t>.</a:t>
            </a:r>
          </a:p>
          <a:p>
            <a:endParaRPr lang="el-GR" sz="2400" dirty="0" smtClean="0"/>
          </a:p>
          <a:p>
            <a:r>
              <a:rPr lang="el-GR" b="1" dirty="0" smtClean="0"/>
              <a:t>Κατοχή – Εμφύλιος: </a:t>
            </a:r>
            <a:r>
              <a:rPr lang="el-GR" sz="2400" dirty="0" smtClean="0"/>
              <a:t>Μετακίνηση ακτημόνων Τσιγγάνων</a:t>
            </a:r>
          </a:p>
          <a:p>
            <a:pPr lvl="1"/>
            <a:r>
              <a:rPr lang="el-GR" sz="2600" dirty="0"/>
              <a:t>Εξασφάλιση μέσων προσπορισμού</a:t>
            </a:r>
          </a:p>
          <a:p>
            <a:pPr lvl="1"/>
            <a:r>
              <a:rPr lang="el-GR" sz="2600" dirty="0"/>
              <a:t>Αποφυγή διώξεων</a:t>
            </a:r>
          </a:p>
          <a:p>
            <a:pPr lvl="1"/>
            <a:endParaRPr lang="el-GR" sz="2000" dirty="0" smtClean="0"/>
          </a:p>
          <a:p>
            <a:r>
              <a:rPr lang="el-GR" b="1" dirty="0"/>
              <a:t>Μ</a:t>
            </a:r>
            <a:r>
              <a:rPr lang="el-GR" b="1" dirty="0" smtClean="0"/>
              <a:t>εταπολεμική Εύβοια:</a:t>
            </a:r>
          </a:p>
          <a:p>
            <a:pPr lvl="1"/>
            <a:r>
              <a:rPr lang="el-GR" sz="2600" dirty="0"/>
              <a:t>Οι </a:t>
            </a:r>
            <a:r>
              <a:rPr lang="el-GR" sz="2600" dirty="0"/>
              <a:t>εσωτερικές μεταναστευτικές ροές συνέκλιναν προς τα βιομηχανικά κέντρα του νησιού, κυρίαρχο των οποίων ήταν η Χαλκίδα. </a:t>
            </a:r>
          </a:p>
          <a:p>
            <a:pPr lvl="1"/>
            <a:r>
              <a:rPr lang="el-GR" sz="2600" dirty="0"/>
              <a:t>Η </a:t>
            </a:r>
            <a:r>
              <a:rPr lang="el-GR" sz="2600" dirty="0"/>
              <a:t>Χαλκίδα </a:t>
            </a:r>
            <a:r>
              <a:rPr lang="el-GR" sz="2600" dirty="0"/>
              <a:t>αναδεικνύεται </a:t>
            </a:r>
            <a:r>
              <a:rPr lang="el-GR" sz="2600" dirty="0"/>
              <a:t>ως ο κυρίαρχος χώρος μόνιμης εγκατάστασης αλλά και ως περιοχή τράνζιτ στην πορεία των Τσιγγάνων του νησιού προς άλλες περιοχές της χώρας</a:t>
            </a:r>
            <a:r>
              <a:rPr lang="el-GR" sz="2600" dirty="0"/>
              <a:t>.</a:t>
            </a:r>
          </a:p>
          <a:p>
            <a:pPr lvl="1"/>
            <a:endParaRPr lang="el-GR" sz="2000" dirty="0" smtClean="0"/>
          </a:p>
          <a:p>
            <a:r>
              <a:rPr lang="el-GR" dirty="0" smtClean="0"/>
              <a:t>Μη πρόσδεση στον πρωτογενή τομέα ως γεωργοί </a:t>
            </a:r>
            <a:r>
              <a:rPr lang="el-GR" dirty="0"/>
              <a:t>ή </a:t>
            </a:r>
            <a:r>
              <a:rPr lang="el-GR" dirty="0" smtClean="0"/>
              <a:t>κτηνοτρόφοι</a:t>
            </a:r>
          </a:p>
          <a:p>
            <a:r>
              <a:rPr lang="el-GR" dirty="0"/>
              <a:t>Δ</a:t>
            </a:r>
            <a:r>
              <a:rPr lang="el-GR" b="1" dirty="0" smtClean="0"/>
              <a:t>εν </a:t>
            </a:r>
            <a:r>
              <a:rPr lang="el-GR" b="1" dirty="0" smtClean="0"/>
              <a:t>κατόρθωσαν ή δεν επιδίωξαν </a:t>
            </a:r>
            <a:r>
              <a:rPr lang="el-GR" dirty="0"/>
              <a:t>την περίοδο της βιομηχανικής </a:t>
            </a:r>
            <a:r>
              <a:rPr lang="el-GR" dirty="0" smtClean="0"/>
              <a:t>ανάπτυξης της πόλης </a:t>
            </a:r>
            <a:r>
              <a:rPr lang="el-GR" b="1" dirty="0"/>
              <a:t>να ενταχθούν </a:t>
            </a:r>
            <a:r>
              <a:rPr lang="el-GR" dirty="0"/>
              <a:t>στη </a:t>
            </a:r>
            <a:r>
              <a:rPr lang="el-GR" b="1" dirty="0"/>
              <a:t>μισθωτή</a:t>
            </a:r>
            <a:r>
              <a:rPr lang="el-GR" dirty="0"/>
              <a:t> </a:t>
            </a:r>
            <a:r>
              <a:rPr lang="el-GR" b="1" dirty="0"/>
              <a:t>εργασία</a:t>
            </a:r>
            <a:r>
              <a:rPr lang="el-GR" dirty="0"/>
              <a:t>, </a:t>
            </a:r>
            <a:endParaRPr lang="el-GR" dirty="0" smtClean="0"/>
          </a:p>
          <a:p>
            <a:endParaRPr lang="el-GR" dirty="0"/>
          </a:p>
          <a:p>
            <a:r>
              <a:rPr lang="el-GR" dirty="0" smtClean="0"/>
              <a:t>Η </a:t>
            </a:r>
            <a:r>
              <a:rPr lang="el-GR" dirty="0"/>
              <a:t>επαγγελματική περιπλάνησή τους ήταν αναμενόμενη, απηχώντας όμως αποκλειστικά λόγους οικονομικής επιβίωσης και όχι τον εξωτικό και μυστηριακό </a:t>
            </a:r>
            <a:r>
              <a:rPr lang="el-GR" dirty="0" err="1"/>
              <a:t>νομαδισμό</a:t>
            </a:r>
            <a:r>
              <a:rPr lang="el-GR" dirty="0"/>
              <a:t> που της </a:t>
            </a:r>
            <a:r>
              <a:rPr lang="el-GR" dirty="0" smtClean="0"/>
              <a:t>προσάπτουν οι </a:t>
            </a:r>
            <a:r>
              <a:rPr lang="el-GR" dirty="0"/>
              <a:t>λογής </a:t>
            </a:r>
            <a:r>
              <a:rPr lang="el-GR" dirty="0" err="1"/>
              <a:t>τσιγγανολόγοι</a:t>
            </a:r>
            <a:r>
              <a:rPr lang="el-GR" dirty="0" smtClean="0"/>
              <a:t>.</a:t>
            </a:r>
            <a:endParaRPr lang="el-GR" dirty="0"/>
          </a:p>
        </p:txBody>
      </p:sp>
      <p:sp>
        <p:nvSpPr>
          <p:cNvPr id="4" name="Θέση υποσέλιδου 3"/>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5" name="Θέση αριθμού διαφάνειας 4"/>
          <p:cNvSpPr>
            <a:spLocks noGrp="1"/>
          </p:cNvSpPr>
          <p:nvPr>
            <p:ph type="sldNum" sz="quarter" idx="12"/>
          </p:nvPr>
        </p:nvSpPr>
        <p:spPr/>
        <p:txBody>
          <a:bodyPr/>
          <a:lstStyle/>
          <a:p>
            <a:fld id="{521BE9A4-C836-4C2D-A031-0DA8C5E5DD5B}" type="slidenum">
              <a:rPr lang="el-GR" smtClean="0"/>
              <a:t>8</a:t>
            </a:fld>
            <a:endParaRPr lang="el-GR"/>
          </a:p>
        </p:txBody>
      </p:sp>
    </p:spTree>
    <p:extLst>
      <p:ext uri="{BB962C8B-B14F-4D97-AF65-F5344CB8AC3E}">
        <p14:creationId xmlns:p14="http://schemas.microsoft.com/office/powerpoint/2010/main" val="550739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a:t>
            </a:r>
            <a:r>
              <a:rPr lang="el-GR" dirty="0" err="1" smtClean="0"/>
              <a:t>αυτοαπασχόληση</a:t>
            </a:r>
            <a:r>
              <a:rPr lang="el-GR" dirty="0" smtClean="0"/>
              <a:t> των Τσιγγάνων της πόλης</a:t>
            </a:r>
            <a:endParaRPr lang="el-GR" dirty="0"/>
          </a:p>
        </p:txBody>
      </p:sp>
      <p:sp>
        <p:nvSpPr>
          <p:cNvPr id="3" name="Θέση περιεχομένου 2"/>
          <p:cNvSpPr>
            <a:spLocks noGrp="1"/>
          </p:cNvSpPr>
          <p:nvPr>
            <p:ph sz="quarter" idx="1"/>
          </p:nvPr>
        </p:nvSpPr>
        <p:spPr>
          <a:xfrm>
            <a:off x="323528" y="1124744"/>
            <a:ext cx="8229600" cy="4937760"/>
          </a:xfrm>
        </p:spPr>
        <p:txBody>
          <a:bodyPr>
            <a:noAutofit/>
          </a:bodyPr>
          <a:lstStyle/>
          <a:p>
            <a:r>
              <a:rPr lang="el-GR" sz="2000" dirty="0" smtClean="0"/>
              <a:t>Ακολουθώντας τις εσωτερικές </a:t>
            </a:r>
            <a:r>
              <a:rPr lang="el-GR" sz="2000" dirty="0"/>
              <a:t>μεταναστευτικές </a:t>
            </a:r>
            <a:r>
              <a:rPr lang="el-GR" sz="2000" dirty="0" smtClean="0"/>
              <a:t>ροές:</a:t>
            </a:r>
          </a:p>
          <a:p>
            <a:pPr lvl="1"/>
            <a:r>
              <a:rPr lang="el-GR" sz="2000" b="1" dirty="0" smtClean="0"/>
              <a:t>Πλεονάζον εργατικό δυναμικό </a:t>
            </a:r>
          </a:p>
          <a:p>
            <a:pPr lvl="1"/>
            <a:r>
              <a:rPr lang="el-GR" sz="2000" dirty="0" smtClean="0"/>
              <a:t>Περιορισμένη ένταξη στη μισθωτή εργασία</a:t>
            </a:r>
            <a:endParaRPr lang="el-GR" sz="2000" dirty="0" smtClean="0">
              <a:solidFill>
                <a:srgbClr val="FF0000"/>
              </a:solidFill>
            </a:endParaRPr>
          </a:p>
          <a:p>
            <a:pPr lvl="1"/>
            <a:r>
              <a:rPr lang="el-GR" sz="2000" dirty="0" smtClean="0"/>
              <a:t>Μετανάστευση </a:t>
            </a:r>
            <a:r>
              <a:rPr lang="el-GR" sz="2000" dirty="0">
                <a:solidFill>
                  <a:srgbClr val="FF0000"/>
                </a:solidFill>
                <a:sym typeface="Wingdings"/>
              </a:rPr>
              <a:t></a:t>
            </a:r>
            <a:endParaRPr lang="el-GR" sz="2000" dirty="0" smtClean="0"/>
          </a:p>
          <a:p>
            <a:pPr lvl="1"/>
            <a:r>
              <a:rPr lang="el-GR" sz="2000" dirty="0" smtClean="0"/>
              <a:t>Απορρόφηση στο δημόσιο τομέα </a:t>
            </a:r>
            <a:r>
              <a:rPr lang="el-GR" sz="2000" dirty="0" smtClean="0">
                <a:solidFill>
                  <a:srgbClr val="FF0000"/>
                </a:solidFill>
                <a:sym typeface="Wingdings"/>
              </a:rPr>
              <a:t></a:t>
            </a:r>
            <a:endParaRPr lang="el-GR" sz="2000" dirty="0" smtClean="0"/>
          </a:p>
          <a:p>
            <a:pPr lvl="1"/>
            <a:r>
              <a:rPr lang="el-GR" sz="2000" dirty="0" err="1" smtClean="0"/>
              <a:t>Αυτοαπασχόληση</a:t>
            </a:r>
            <a:r>
              <a:rPr lang="el-GR" sz="2000" dirty="0" smtClean="0"/>
              <a:t> </a:t>
            </a:r>
          </a:p>
          <a:p>
            <a:pPr lvl="1"/>
            <a:endParaRPr lang="el-GR" sz="2000" dirty="0"/>
          </a:p>
          <a:p>
            <a:r>
              <a:rPr lang="el-GR" sz="2000" dirty="0" smtClean="0"/>
              <a:t>Ποσοστό αυτοαπασχολούμενων:</a:t>
            </a:r>
          </a:p>
          <a:p>
            <a:pPr lvl="1"/>
            <a:r>
              <a:rPr lang="el-GR" sz="2000" dirty="0" smtClean="0"/>
              <a:t> στην Ελλάδα:  31% </a:t>
            </a:r>
          </a:p>
          <a:p>
            <a:pPr lvl="1"/>
            <a:r>
              <a:rPr lang="el-GR" sz="2000" dirty="0" smtClean="0"/>
              <a:t>στο εμπόριο: 37%</a:t>
            </a:r>
          </a:p>
          <a:p>
            <a:pPr lvl="1"/>
            <a:endParaRPr lang="el-GR" sz="2000" dirty="0" smtClean="0"/>
          </a:p>
        </p:txBody>
      </p:sp>
      <p:sp>
        <p:nvSpPr>
          <p:cNvPr id="5" name="Θέση υποσέλιδου 4"/>
          <p:cNvSpPr>
            <a:spLocks noGrp="1"/>
          </p:cNvSpPr>
          <p:nvPr>
            <p:ph type="ftr" sz="quarter" idx="11"/>
          </p:nvPr>
        </p:nvSpPr>
        <p:spPr/>
        <p:txBody>
          <a:bodyPr/>
          <a:lstStyle/>
          <a:p>
            <a:r>
              <a:rPr lang="el-GR" smtClean="0"/>
              <a:t>Αρβανίτης Νίκος- </a:t>
            </a:r>
            <a:r>
              <a:rPr lang="en-US" smtClean="0"/>
              <a:t>arvanitis@sch.gr</a:t>
            </a:r>
            <a:endParaRPr lang="el-GR"/>
          </a:p>
        </p:txBody>
      </p:sp>
      <p:sp>
        <p:nvSpPr>
          <p:cNvPr id="7" name="Θέση αριθμού διαφάνειας 6"/>
          <p:cNvSpPr>
            <a:spLocks noGrp="1"/>
          </p:cNvSpPr>
          <p:nvPr>
            <p:ph type="sldNum" sz="quarter" idx="12"/>
          </p:nvPr>
        </p:nvSpPr>
        <p:spPr/>
        <p:txBody>
          <a:bodyPr/>
          <a:lstStyle/>
          <a:p>
            <a:fld id="{521BE9A4-C836-4C2D-A031-0DA8C5E5DD5B}" type="slidenum">
              <a:rPr lang="el-GR" smtClean="0"/>
              <a:t>9</a:t>
            </a:fld>
            <a:endParaRPr lang="el-GR"/>
          </a:p>
        </p:txBody>
      </p:sp>
      <p:sp>
        <p:nvSpPr>
          <p:cNvPr id="8" name="Δεξιό βέλος 7"/>
          <p:cNvSpPr/>
          <p:nvPr/>
        </p:nvSpPr>
        <p:spPr>
          <a:xfrm>
            <a:off x="3059832" y="3068960"/>
            <a:ext cx="720080" cy="2880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96538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1068</TotalTime>
  <Words>1615</Words>
  <Application>Microsoft Office PowerPoint</Application>
  <PresentationFormat>Προβολή στην οθόνη (4:3)</PresentationFormat>
  <Paragraphs>244</Paragraphs>
  <Slides>22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Ρίζες</vt:lpstr>
      <vt:lpstr>Οριοθετώντας τις διεργασίες κοινωνικού και εκπαιδευτικού αποκλεισμού μιας κοινότητας Ελλήνων Τσιγγάνων υπό το πρίσμα της θεωρίας της δομοποίησης του Giddens </vt:lpstr>
      <vt:lpstr>Το ερευνητικό πεδίο</vt:lpstr>
      <vt:lpstr>Η εκπαιδευτική κατάσταση των Τσιγγάνων της Χαλκίδας προσεγγίζεται ως:</vt:lpstr>
      <vt:lpstr>Δυσκολίες πρόσβασης στο εκπαιδευτικό σύστημα λόγω:</vt:lpstr>
      <vt:lpstr>Η κοινωνική κατάσταση των Τσιγγάνων προσεγγίζεται με όρους:</vt:lpstr>
      <vt:lpstr>Δομοποίηση… </vt:lpstr>
      <vt:lpstr>Οι Τσιγγάνοι της Χαλκίδας ως φορείς δράσης</vt:lpstr>
      <vt:lpstr>Μετακινήσεις &amp; εδραιοποίηση</vt:lpstr>
      <vt:lpstr>Η αυτοαπασχόληση των Τσιγγάνων της πόλης</vt:lpstr>
      <vt:lpstr>Ευρήματα</vt:lpstr>
      <vt:lpstr>Οι δομικές ιδιότητες του κοινωνικού συστήματος: κανόνες και πόροι</vt:lpstr>
      <vt:lpstr>Κανόνες που ενσωματώθηκαν στο πλαίσιο διαντίδρασης</vt:lpstr>
      <vt:lpstr>Πόροι που διατίθενται στην κοινωνικοοικονομική ένταξη</vt:lpstr>
      <vt:lpstr>Πόροι που διατίθενται στην εκπαιδευτική ένταξη</vt:lpstr>
      <vt:lpstr>Πόροι που διατίθενται στην εκπαιδευτική ένταξη σε τοπικό επίπεδο</vt:lpstr>
      <vt:lpstr>Συμπληρωματικό απόθεμα πόρων</vt:lpstr>
      <vt:lpstr>Ωστόσο:</vt:lpstr>
      <vt:lpstr>Φάσεις ενσωμάτωσης- απενσωμάτης</vt:lpstr>
      <vt:lpstr>Πίσω στην αρχή… ως προς την προσέγγιση της εκπαιδευτικής τους κατάστασης</vt:lpstr>
      <vt:lpstr>Κοινωνικοί ομογενοποιητές</vt:lpstr>
      <vt:lpstr>Κοινωνικοί ομογενοποιητές</vt:lpstr>
      <vt:lpstr>Συμπεράσματα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Οριοθετώντας τις διεργασίες κοινωνικού και εκπαιδευτικού αποκλεισμού μιας κοινότητας Ελλήνων Τσιγγάνων υπό το πρίσμα της θεωρίας της δομοποίησης του Giddens</dc:title>
  <dc:creator>ThinkPad</dc:creator>
  <cp:lastModifiedBy>Nikos</cp:lastModifiedBy>
  <cp:revision>228</cp:revision>
  <dcterms:created xsi:type="dcterms:W3CDTF">2015-05-14T19:19:55Z</dcterms:created>
  <dcterms:modified xsi:type="dcterms:W3CDTF">2015-05-24T07:19:53Z</dcterms:modified>
</cp:coreProperties>
</file>