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 id="2147483864" r:id="rId2"/>
  </p:sldMasterIdLst>
  <p:notesMasterIdLst>
    <p:notesMasterId r:id="rId24"/>
  </p:notesMasterIdLst>
  <p:sldIdLst>
    <p:sldId id="256" r:id="rId3"/>
    <p:sldId id="277" r:id="rId4"/>
    <p:sldId id="258" r:id="rId5"/>
    <p:sldId id="267" r:id="rId6"/>
    <p:sldId id="264" r:id="rId7"/>
    <p:sldId id="268" r:id="rId8"/>
    <p:sldId id="265" r:id="rId9"/>
    <p:sldId id="269" r:id="rId10"/>
    <p:sldId id="266" r:id="rId11"/>
    <p:sldId id="259" r:id="rId12"/>
    <p:sldId id="260" r:id="rId13"/>
    <p:sldId id="257" r:id="rId14"/>
    <p:sldId id="261" r:id="rId15"/>
    <p:sldId id="262" r:id="rId16"/>
    <p:sldId id="263" r:id="rId17"/>
    <p:sldId id="272" r:id="rId18"/>
    <p:sldId id="273" r:id="rId19"/>
    <p:sldId id="270" r:id="rId20"/>
    <p:sldId id="271" r:id="rId21"/>
    <p:sldId id="274" r:id="rId22"/>
    <p:sldId id="275"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56" autoAdjust="0"/>
    <p:restoredTop sz="94628" autoAdjust="0"/>
  </p:normalViewPr>
  <p:slideViewPr>
    <p:cSldViewPr>
      <p:cViewPr>
        <p:scale>
          <a:sx n="100" d="100"/>
          <a:sy n="100" d="100"/>
        </p:scale>
        <p:origin x="-564" y="-162"/>
      </p:cViewPr>
      <p:guideLst>
        <p:guide orient="horz" pos="2160"/>
        <p:guide pos="2880"/>
      </p:guideLst>
    </p:cSldViewPr>
  </p:slideViewPr>
  <p:outlineViewPr>
    <p:cViewPr>
      <p:scale>
        <a:sx n="33" d="100"/>
        <a:sy n="33" d="100"/>
      </p:scale>
      <p:origin x="48" y="20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947CC7-E654-4E0F-BECE-97B001355599}"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l-GR"/>
        </a:p>
      </dgm:t>
    </dgm:pt>
    <dgm:pt modelId="{9E7FDBD1-40F3-4D83-995C-A050DCB6FCB6}">
      <dgm:prSet custT="1"/>
      <dgm:spPr/>
      <dgm:t>
        <a:bodyPr/>
        <a:lstStyle/>
        <a:p>
          <a:pPr rtl="0"/>
          <a:r>
            <a:rPr lang="el-GR" sz="2400" b="0" baseline="0" dirty="0" smtClean="0"/>
            <a:t>Προϋποθέσεις πριν από κάθε παιδαγωγική παρέμβαση</a:t>
          </a:r>
          <a:endParaRPr lang="el-GR" sz="2400" b="0" baseline="0" dirty="0"/>
        </a:p>
      </dgm:t>
    </dgm:pt>
    <dgm:pt modelId="{1004E430-4273-4AD4-A02A-089B7D2FD789}" type="parTrans" cxnId="{CF981BCA-DA34-4EC7-A372-71051CB93230}">
      <dgm:prSet/>
      <dgm:spPr/>
      <dgm:t>
        <a:bodyPr/>
        <a:lstStyle/>
        <a:p>
          <a:endParaRPr lang="el-GR"/>
        </a:p>
      </dgm:t>
    </dgm:pt>
    <dgm:pt modelId="{A03F3763-3289-4D8D-AC6A-DEB7E94424BF}" type="sibTrans" cxnId="{CF981BCA-DA34-4EC7-A372-71051CB93230}">
      <dgm:prSet/>
      <dgm:spPr/>
      <dgm:t>
        <a:bodyPr/>
        <a:lstStyle/>
        <a:p>
          <a:endParaRPr lang="el-GR"/>
        </a:p>
      </dgm:t>
    </dgm:pt>
    <dgm:pt modelId="{00D6CFFE-EE60-481B-AB5C-D9C9F5E19582}" type="pres">
      <dgm:prSet presAssocID="{55947CC7-E654-4E0F-BECE-97B001355599}" presName="linear" presStyleCnt="0">
        <dgm:presLayoutVars>
          <dgm:animLvl val="lvl"/>
          <dgm:resizeHandles val="exact"/>
        </dgm:presLayoutVars>
      </dgm:prSet>
      <dgm:spPr/>
      <dgm:t>
        <a:bodyPr/>
        <a:lstStyle/>
        <a:p>
          <a:endParaRPr lang="el-GR"/>
        </a:p>
      </dgm:t>
    </dgm:pt>
    <dgm:pt modelId="{7C1FAC92-BCF1-4393-B520-D32A10325C41}" type="pres">
      <dgm:prSet presAssocID="{9E7FDBD1-40F3-4D83-995C-A050DCB6FCB6}" presName="parentText" presStyleLbl="node1" presStyleIdx="0" presStyleCnt="1">
        <dgm:presLayoutVars>
          <dgm:chMax val="0"/>
          <dgm:bulletEnabled val="1"/>
        </dgm:presLayoutVars>
      </dgm:prSet>
      <dgm:spPr/>
      <dgm:t>
        <a:bodyPr/>
        <a:lstStyle/>
        <a:p>
          <a:endParaRPr lang="el-GR"/>
        </a:p>
      </dgm:t>
    </dgm:pt>
  </dgm:ptLst>
  <dgm:cxnLst>
    <dgm:cxn modelId="{CF981BCA-DA34-4EC7-A372-71051CB93230}" srcId="{55947CC7-E654-4E0F-BECE-97B001355599}" destId="{9E7FDBD1-40F3-4D83-995C-A050DCB6FCB6}" srcOrd="0" destOrd="0" parTransId="{1004E430-4273-4AD4-A02A-089B7D2FD789}" sibTransId="{A03F3763-3289-4D8D-AC6A-DEB7E94424BF}"/>
    <dgm:cxn modelId="{76F43534-ADD3-4EEC-8774-4D23330D16F6}" type="presOf" srcId="{9E7FDBD1-40F3-4D83-995C-A050DCB6FCB6}" destId="{7C1FAC92-BCF1-4393-B520-D32A10325C41}" srcOrd="0" destOrd="0" presId="urn:microsoft.com/office/officeart/2005/8/layout/vList2"/>
    <dgm:cxn modelId="{876727A5-81C1-443B-8838-7895052F635F}" type="presOf" srcId="{55947CC7-E654-4E0F-BECE-97B001355599}" destId="{00D6CFFE-EE60-481B-AB5C-D9C9F5E19582}" srcOrd="0" destOrd="0" presId="urn:microsoft.com/office/officeart/2005/8/layout/vList2"/>
    <dgm:cxn modelId="{A11938C8-DB5E-44CB-AEF7-8469058C9EB7}" type="presParOf" srcId="{00D6CFFE-EE60-481B-AB5C-D9C9F5E19582}" destId="{7C1FAC92-BCF1-4393-B520-D32A10325C4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11468E-3F51-42D4-BE04-FFE66A0BB889}" type="doc">
      <dgm:prSet loTypeId="urn:microsoft.com/office/officeart/2005/8/layout/venn2" loCatId="relationship" qsTypeId="urn:microsoft.com/office/officeart/2005/8/quickstyle/simple1" qsCatId="simple" csTypeId="urn:microsoft.com/office/officeart/2005/8/colors/colorful2" csCatId="colorful" phldr="1"/>
      <dgm:spPr/>
    </dgm:pt>
    <dgm:pt modelId="{D081A70E-8BE2-4EA4-9971-A68797A53AD5}">
      <dgm:prSet phldrT="[Κείμενο]"/>
      <dgm:spPr/>
      <dgm:t>
        <a:bodyPr/>
        <a:lstStyle/>
        <a:p>
          <a:r>
            <a:rPr lang="el-GR" dirty="0" smtClean="0"/>
            <a:t>Εμπιστοσύνη </a:t>
          </a:r>
        </a:p>
        <a:p>
          <a:r>
            <a:rPr lang="el-GR" dirty="0" smtClean="0"/>
            <a:t>&amp; ασφάλεια</a:t>
          </a:r>
          <a:endParaRPr lang="el-GR" dirty="0"/>
        </a:p>
      </dgm:t>
    </dgm:pt>
    <dgm:pt modelId="{7952C9F0-6E79-4F6B-BE8B-C050B29F29C0}" type="parTrans" cxnId="{F2E62DD6-00F4-4FEC-A5A2-5A154D664E7C}">
      <dgm:prSet/>
      <dgm:spPr/>
      <dgm:t>
        <a:bodyPr/>
        <a:lstStyle/>
        <a:p>
          <a:endParaRPr lang="el-GR"/>
        </a:p>
      </dgm:t>
    </dgm:pt>
    <dgm:pt modelId="{0B645E15-1BFF-4CEF-92BE-CFD9CBE41735}" type="sibTrans" cxnId="{F2E62DD6-00F4-4FEC-A5A2-5A154D664E7C}">
      <dgm:prSet/>
      <dgm:spPr/>
      <dgm:t>
        <a:bodyPr/>
        <a:lstStyle/>
        <a:p>
          <a:endParaRPr lang="el-GR"/>
        </a:p>
      </dgm:t>
    </dgm:pt>
    <dgm:pt modelId="{C57E6646-6551-4337-B05E-7AB42E83E11E}">
      <dgm:prSet phldrT="[Κείμενο]"/>
      <dgm:spPr/>
      <dgm:t>
        <a:bodyPr/>
        <a:lstStyle/>
        <a:p>
          <a:r>
            <a:rPr lang="el-GR" dirty="0" smtClean="0"/>
            <a:t>Προσοχή </a:t>
          </a:r>
        </a:p>
        <a:p>
          <a:r>
            <a:rPr lang="el-GR" dirty="0" smtClean="0"/>
            <a:t>&amp; ενδιαφέρον</a:t>
          </a:r>
          <a:endParaRPr lang="el-GR" dirty="0"/>
        </a:p>
      </dgm:t>
    </dgm:pt>
    <dgm:pt modelId="{3462AAA5-5DDF-40E0-8941-FC1C7D778C94}" type="parTrans" cxnId="{04907168-053A-446C-AE28-EBCDEFCFE2DE}">
      <dgm:prSet/>
      <dgm:spPr/>
      <dgm:t>
        <a:bodyPr/>
        <a:lstStyle/>
        <a:p>
          <a:endParaRPr lang="el-GR"/>
        </a:p>
      </dgm:t>
    </dgm:pt>
    <dgm:pt modelId="{C3E5BA2E-4809-4EC4-8192-25BE95F9F640}" type="sibTrans" cxnId="{04907168-053A-446C-AE28-EBCDEFCFE2DE}">
      <dgm:prSet/>
      <dgm:spPr/>
      <dgm:t>
        <a:bodyPr/>
        <a:lstStyle/>
        <a:p>
          <a:endParaRPr lang="el-GR"/>
        </a:p>
      </dgm:t>
    </dgm:pt>
    <dgm:pt modelId="{1B22A609-1CB4-4739-AFE5-1CBD9A330EA5}">
      <dgm:prSet phldrT="[Κείμενο]"/>
      <dgm:spPr/>
      <dgm:t>
        <a:bodyPr/>
        <a:lstStyle/>
        <a:p>
          <a:r>
            <a:rPr lang="el-GR" dirty="0" smtClean="0"/>
            <a:t>Κινητοποίηση του μαθητή</a:t>
          </a:r>
          <a:endParaRPr lang="el-GR" dirty="0"/>
        </a:p>
      </dgm:t>
    </dgm:pt>
    <dgm:pt modelId="{46913CA2-8657-4978-B950-B9EF649BF460}" type="parTrans" cxnId="{E41550CD-2DAD-48A2-878C-AC680216CA45}">
      <dgm:prSet/>
      <dgm:spPr/>
      <dgm:t>
        <a:bodyPr/>
        <a:lstStyle/>
        <a:p>
          <a:endParaRPr lang="el-GR"/>
        </a:p>
      </dgm:t>
    </dgm:pt>
    <dgm:pt modelId="{E3B6BCB3-D4B9-41CF-BC98-1DB774292CCB}" type="sibTrans" cxnId="{E41550CD-2DAD-48A2-878C-AC680216CA45}">
      <dgm:prSet/>
      <dgm:spPr/>
      <dgm:t>
        <a:bodyPr/>
        <a:lstStyle/>
        <a:p>
          <a:endParaRPr lang="el-GR"/>
        </a:p>
      </dgm:t>
    </dgm:pt>
    <dgm:pt modelId="{4A34EE7F-8E8B-4661-B2B6-F78B0CA49978}" type="pres">
      <dgm:prSet presAssocID="{8C11468E-3F51-42D4-BE04-FFE66A0BB889}" presName="Name0" presStyleCnt="0">
        <dgm:presLayoutVars>
          <dgm:chMax val="7"/>
          <dgm:resizeHandles val="exact"/>
        </dgm:presLayoutVars>
      </dgm:prSet>
      <dgm:spPr/>
    </dgm:pt>
    <dgm:pt modelId="{9A67620D-ECA7-4F39-9853-BDFD391ED6DE}" type="pres">
      <dgm:prSet presAssocID="{8C11468E-3F51-42D4-BE04-FFE66A0BB889}" presName="comp1" presStyleCnt="0"/>
      <dgm:spPr/>
    </dgm:pt>
    <dgm:pt modelId="{BDAE455B-1E59-4A9E-A420-2C3EFA76D62D}" type="pres">
      <dgm:prSet presAssocID="{8C11468E-3F51-42D4-BE04-FFE66A0BB889}" presName="circle1" presStyleLbl="node1" presStyleIdx="0" presStyleCnt="3"/>
      <dgm:spPr/>
      <dgm:t>
        <a:bodyPr/>
        <a:lstStyle/>
        <a:p>
          <a:endParaRPr lang="el-GR"/>
        </a:p>
      </dgm:t>
    </dgm:pt>
    <dgm:pt modelId="{0659014A-57F5-4570-974E-82263973C7BC}" type="pres">
      <dgm:prSet presAssocID="{8C11468E-3F51-42D4-BE04-FFE66A0BB889}" presName="c1text" presStyleLbl="node1" presStyleIdx="0" presStyleCnt="3">
        <dgm:presLayoutVars>
          <dgm:bulletEnabled val="1"/>
        </dgm:presLayoutVars>
      </dgm:prSet>
      <dgm:spPr/>
      <dgm:t>
        <a:bodyPr/>
        <a:lstStyle/>
        <a:p>
          <a:endParaRPr lang="el-GR"/>
        </a:p>
      </dgm:t>
    </dgm:pt>
    <dgm:pt modelId="{4308D5FC-E08D-4F80-844A-FE017DC85CEF}" type="pres">
      <dgm:prSet presAssocID="{8C11468E-3F51-42D4-BE04-FFE66A0BB889}" presName="comp2" presStyleCnt="0"/>
      <dgm:spPr/>
    </dgm:pt>
    <dgm:pt modelId="{CD203A0F-2D29-4C7F-A59E-C951DE699B83}" type="pres">
      <dgm:prSet presAssocID="{8C11468E-3F51-42D4-BE04-FFE66A0BB889}" presName="circle2" presStyleLbl="node1" presStyleIdx="1" presStyleCnt="3"/>
      <dgm:spPr/>
      <dgm:t>
        <a:bodyPr/>
        <a:lstStyle/>
        <a:p>
          <a:endParaRPr lang="el-GR"/>
        </a:p>
      </dgm:t>
    </dgm:pt>
    <dgm:pt modelId="{CFD2319D-EB3F-46C2-AE2E-3DFD51214993}" type="pres">
      <dgm:prSet presAssocID="{8C11468E-3F51-42D4-BE04-FFE66A0BB889}" presName="c2text" presStyleLbl="node1" presStyleIdx="1" presStyleCnt="3">
        <dgm:presLayoutVars>
          <dgm:bulletEnabled val="1"/>
        </dgm:presLayoutVars>
      </dgm:prSet>
      <dgm:spPr/>
      <dgm:t>
        <a:bodyPr/>
        <a:lstStyle/>
        <a:p>
          <a:endParaRPr lang="el-GR"/>
        </a:p>
      </dgm:t>
    </dgm:pt>
    <dgm:pt modelId="{69518652-DB46-46F5-A698-08CAE978EF0F}" type="pres">
      <dgm:prSet presAssocID="{8C11468E-3F51-42D4-BE04-FFE66A0BB889}" presName="comp3" presStyleCnt="0"/>
      <dgm:spPr/>
    </dgm:pt>
    <dgm:pt modelId="{6D3C9F04-3271-42B5-8DFC-C2E73B6729C8}" type="pres">
      <dgm:prSet presAssocID="{8C11468E-3F51-42D4-BE04-FFE66A0BB889}" presName="circle3" presStyleLbl="node1" presStyleIdx="2" presStyleCnt="3"/>
      <dgm:spPr/>
      <dgm:t>
        <a:bodyPr/>
        <a:lstStyle/>
        <a:p>
          <a:endParaRPr lang="el-GR"/>
        </a:p>
      </dgm:t>
    </dgm:pt>
    <dgm:pt modelId="{AB40361E-1CDE-4B38-9B30-A6C849E166D5}" type="pres">
      <dgm:prSet presAssocID="{8C11468E-3F51-42D4-BE04-FFE66A0BB889}" presName="c3text" presStyleLbl="node1" presStyleIdx="2" presStyleCnt="3">
        <dgm:presLayoutVars>
          <dgm:bulletEnabled val="1"/>
        </dgm:presLayoutVars>
      </dgm:prSet>
      <dgm:spPr/>
      <dgm:t>
        <a:bodyPr/>
        <a:lstStyle/>
        <a:p>
          <a:endParaRPr lang="el-GR"/>
        </a:p>
      </dgm:t>
    </dgm:pt>
  </dgm:ptLst>
  <dgm:cxnLst>
    <dgm:cxn modelId="{E41550CD-2DAD-48A2-878C-AC680216CA45}" srcId="{8C11468E-3F51-42D4-BE04-FFE66A0BB889}" destId="{1B22A609-1CB4-4739-AFE5-1CBD9A330EA5}" srcOrd="2" destOrd="0" parTransId="{46913CA2-8657-4978-B950-B9EF649BF460}" sibTransId="{E3B6BCB3-D4B9-41CF-BC98-1DB774292CCB}"/>
    <dgm:cxn modelId="{F2E62DD6-00F4-4FEC-A5A2-5A154D664E7C}" srcId="{8C11468E-3F51-42D4-BE04-FFE66A0BB889}" destId="{D081A70E-8BE2-4EA4-9971-A68797A53AD5}" srcOrd="0" destOrd="0" parTransId="{7952C9F0-6E79-4F6B-BE8B-C050B29F29C0}" sibTransId="{0B645E15-1BFF-4CEF-92BE-CFD9CBE41735}"/>
    <dgm:cxn modelId="{04907168-053A-446C-AE28-EBCDEFCFE2DE}" srcId="{8C11468E-3F51-42D4-BE04-FFE66A0BB889}" destId="{C57E6646-6551-4337-B05E-7AB42E83E11E}" srcOrd="1" destOrd="0" parTransId="{3462AAA5-5DDF-40E0-8941-FC1C7D778C94}" sibTransId="{C3E5BA2E-4809-4EC4-8192-25BE95F9F640}"/>
    <dgm:cxn modelId="{A098C0CE-9E59-4F56-A38A-163890267EC2}" type="presOf" srcId="{8C11468E-3F51-42D4-BE04-FFE66A0BB889}" destId="{4A34EE7F-8E8B-4661-B2B6-F78B0CA49978}" srcOrd="0" destOrd="0" presId="urn:microsoft.com/office/officeart/2005/8/layout/venn2"/>
    <dgm:cxn modelId="{7A75B49D-4148-49A1-B339-8E74FC116D2B}" type="presOf" srcId="{D081A70E-8BE2-4EA4-9971-A68797A53AD5}" destId="{0659014A-57F5-4570-974E-82263973C7BC}" srcOrd="1" destOrd="0" presId="urn:microsoft.com/office/officeart/2005/8/layout/venn2"/>
    <dgm:cxn modelId="{52620B63-14EC-4C09-A5EB-7ECD29901E4A}" type="presOf" srcId="{1B22A609-1CB4-4739-AFE5-1CBD9A330EA5}" destId="{6D3C9F04-3271-42B5-8DFC-C2E73B6729C8}" srcOrd="0" destOrd="0" presId="urn:microsoft.com/office/officeart/2005/8/layout/venn2"/>
    <dgm:cxn modelId="{27F23950-E863-4B73-8DB0-43C6E18140A2}" type="presOf" srcId="{C57E6646-6551-4337-B05E-7AB42E83E11E}" destId="{CFD2319D-EB3F-46C2-AE2E-3DFD51214993}" srcOrd="1" destOrd="0" presId="urn:microsoft.com/office/officeart/2005/8/layout/venn2"/>
    <dgm:cxn modelId="{C2C20309-5545-42BF-8E54-DF2B78F81CA3}" type="presOf" srcId="{D081A70E-8BE2-4EA4-9971-A68797A53AD5}" destId="{BDAE455B-1E59-4A9E-A420-2C3EFA76D62D}" srcOrd="0" destOrd="0" presId="urn:microsoft.com/office/officeart/2005/8/layout/venn2"/>
    <dgm:cxn modelId="{5C0C5EAF-E24E-432F-BA2A-D7F2CB9CA0FD}" type="presOf" srcId="{1B22A609-1CB4-4739-AFE5-1CBD9A330EA5}" destId="{AB40361E-1CDE-4B38-9B30-A6C849E166D5}" srcOrd="1" destOrd="0" presId="urn:microsoft.com/office/officeart/2005/8/layout/venn2"/>
    <dgm:cxn modelId="{7880F5CD-29DD-4B58-B54B-DC99A0B640A2}" type="presOf" srcId="{C57E6646-6551-4337-B05E-7AB42E83E11E}" destId="{CD203A0F-2D29-4C7F-A59E-C951DE699B83}" srcOrd="0" destOrd="0" presId="urn:microsoft.com/office/officeart/2005/8/layout/venn2"/>
    <dgm:cxn modelId="{FCA23CC3-4F6C-4219-886C-D6783B40DDE3}" type="presParOf" srcId="{4A34EE7F-8E8B-4661-B2B6-F78B0CA49978}" destId="{9A67620D-ECA7-4F39-9853-BDFD391ED6DE}" srcOrd="0" destOrd="0" presId="urn:microsoft.com/office/officeart/2005/8/layout/venn2"/>
    <dgm:cxn modelId="{2D194368-C674-45FE-BDFE-E9312F7526A1}" type="presParOf" srcId="{9A67620D-ECA7-4F39-9853-BDFD391ED6DE}" destId="{BDAE455B-1E59-4A9E-A420-2C3EFA76D62D}" srcOrd="0" destOrd="0" presId="urn:microsoft.com/office/officeart/2005/8/layout/venn2"/>
    <dgm:cxn modelId="{F989511F-6D2D-4423-810A-5FA561A344E6}" type="presParOf" srcId="{9A67620D-ECA7-4F39-9853-BDFD391ED6DE}" destId="{0659014A-57F5-4570-974E-82263973C7BC}" srcOrd="1" destOrd="0" presId="urn:microsoft.com/office/officeart/2005/8/layout/venn2"/>
    <dgm:cxn modelId="{3BC63497-C8FA-4AAE-BE00-E480EBB313FD}" type="presParOf" srcId="{4A34EE7F-8E8B-4661-B2B6-F78B0CA49978}" destId="{4308D5FC-E08D-4F80-844A-FE017DC85CEF}" srcOrd="1" destOrd="0" presId="urn:microsoft.com/office/officeart/2005/8/layout/venn2"/>
    <dgm:cxn modelId="{369EE278-A284-414E-8FCD-CFD515508C61}" type="presParOf" srcId="{4308D5FC-E08D-4F80-844A-FE017DC85CEF}" destId="{CD203A0F-2D29-4C7F-A59E-C951DE699B83}" srcOrd="0" destOrd="0" presId="urn:microsoft.com/office/officeart/2005/8/layout/venn2"/>
    <dgm:cxn modelId="{DBDECD26-20E1-4BC4-9A50-14B7C4C1014F}" type="presParOf" srcId="{4308D5FC-E08D-4F80-844A-FE017DC85CEF}" destId="{CFD2319D-EB3F-46C2-AE2E-3DFD51214993}" srcOrd="1" destOrd="0" presId="urn:microsoft.com/office/officeart/2005/8/layout/venn2"/>
    <dgm:cxn modelId="{011AC4AF-E623-4E34-B1AF-BDF8B049A14E}" type="presParOf" srcId="{4A34EE7F-8E8B-4661-B2B6-F78B0CA49978}" destId="{69518652-DB46-46F5-A698-08CAE978EF0F}" srcOrd="2" destOrd="0" presId="urn:microsoft.com/office/officeart/2005/8/layout/venn2"/>
    <dgm:cxn modelId="{D3CA483E-B8DB-4EFB-B0AB-9135161DB7F6}" type="presParOf" srcId="{69518652-DB46-46F5-A698-08CAE978EF0F}" destId="{6D3C9F04-3271-42B5-8DFC-C2E73B6729C8}" srcOrd="0" destOrd="0" presId="urn:microsoft.com/office/officeart/2005/8/layout/venn2"/>
    <dgm:cxn modelId="{DBDEEEAB-49F7-48C8-B960-5034CB8FAB28}" type="presParOf" srcId="{69518652-DB46-46F5-A698-08CAE978EF0F}" destId="{AB40361E-1CDE-4B38-9B30-A6C849E166D5}"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71499D-28BC-4E8D-AD3E-8A6368A42113}"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l-GR"/>
        </a:p>
      </dgm:t>
    </dgm:pt>
    <dgm:pt modelId="{27365585-A89C-4244-A2CB-5825EF866377}">
      <dgm:prSet/>
      <dgm:spPr/>
      <dgm:t>
        <a:bodyPr/>
        <a:lstStyle/>
        <a:p>
          <a:pPr rtl="0"/>
          <a:r>
            <a:rPr lang="el-GR" b="0" baseline="0" dirty="0" smtClean="0"/>
            <a:t>Δραστηριότητες - παιχνίδια</a:t>
          </a:r>
          <a:endParaRPr lang="el-GR" b="0" baseline="0" dirty="0"/>
        </a:p>
      </dgm:t>
    </dgm:pt>
    <dgm:pt modelId="{978425E4-62FB-4B4A-802F-E21F60D106F2}" type="parTrans" cxnId="{51AA0646-7383-4433-A672-7AAAA6CD94EC}">
      <dgm:prSet/>
      <dgm:spPr/>
      <dgm:t>
        <a:bodyPr/>
        <a:lstStyle/>
        <a:p>
          <a:endParaRPr lang="el-GR"/>
        </a:p>
      </dgm:t>
    </dgm:pt>
    <dgm:pt modelId="{64F1A979-FDC7-4DA8-91B4-E9835F86AC1C}" type="sibTrans" cxnId="{51AA0646-7383-4433-A672-7AAAA6CD94EC}">
      <dgm:prSet/>
      <dgm:spPr/>
      <dgm:t>
        <a:bodyPr/>
        <a:lstStyle/>
        <a:p>
          <a:endParaRPr lang="el-GR"/>
        </a:p>
      </dgm:t>
    </dgm:pt>
    <dgm:pt modelId="{97872454-9F9C-4844-AC8F-FC8269F145F7}" type="pres">
      <dgm:prSet presAssocID="{6C71499D-28BC-4E8D-AD3E-8A6368A42113}" presName="linear" presStyleCnt="0">
        <dgm:presLayoutVars>
          <dgm:animLvl val="lvl"/>
          <dgm:resizeHandles val="exact"/>
        </dgm:presLayoutVars>
      </dgm:prSet>
      <dgm:spPr/>
      <dgm:t>
        <a:bodyPr/>
        <a:lstStyle/>
        <a:p>
          <a:endParaRPr lang="el-GR"/>
        </a:p>
      </dgm:t>
    </dgm:pt>
    <dgm:pt modelId="{7CE5A048-C9C0-4B42-B919-644430B2964F}" type="pres">
      <dgm:prSet presAssocID="{27365585-A89C-4244-A2CB-5825EF866377}" presName="parentText" presStyleLbl="node1" presStyleIdx="0" presStyleCnt="1">
        <dgm:presLayoutVars>
          <dgm:chMax val="0"/>
          <dgm:bulletEnabled val="1"/>
        </dgm:presLayoutVars>
      </dgm:prSet>
      <dgm:spPr/>
      <dgm:t>
        <a:bodyPr/>
        <a:lstStyle/>
        <a:p>
          <a:endParaRPr lang="el-GR"/>
        </a:p>
      </dgm:t>
    </dgm:pt>
  </dgm:ptLst>
  <dgm:cxnLst>
    <dgm:cxn modelId="{C22D1478-96C9-433B-8684-F5E700B11770}" type="presOf" srcId="{6C71499D-28BC-4E8D-AD3E-8A6368A42113}" destId="{97872454-9F9C-4844-AC8F-FC8269F145F7}" srcOrd="0" destOrd="0" presId="urn:microsoft.com/office/officeart/2005/8/layout/vList2"/>
    <dgm:cxn modelId="{A906F670-F30B-4809-BF3C-44AA059F6C7A}" type="presOf" srcId="{27365585-A89C-4244-A2CB-5825EF866377}" destId="{7CE5A048-C9C0-4B42-B919-644430B2964F}" srcOrd="0" destOrd="0" presId="urn:microsoft.com/office/officeart/2005/8/layout/vList2"/>
    <dgm:cxn modelId="{51AA0646-7383-4433-A672-7AAAA6CD94EC}" srcId="{6C71499D-28BC-4E8D-AD3E-8A6368A42113}" destId="{27365585-A89C-4244-A2CB-5825EF866377}" srcOrd="0" destOrd="0" parTransId="{978425E4-62FB-4B4A-802F-E21F60D106F2}" sibTransId="{64F1A979-FDC7-4DA8-91B4-E9835F86AC1C}"/>
    <dgm:cxn modelId="{BF1CC832-3336-41BB-A436-A957FC63DE63}" type="presParOf" srcId="{97872454-9F9C-4844-AC8F-FC8269F145F7}" destId="{7CE5A048-C9C0-4B42-B919-644430B2964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F037A1-859C-4B6B-A642-59E0651D7A4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9ABCCB71-E0F1-4832-BD65-BA95B2C8DE9E}">
      <dgm:prSet/>
      <dgm:spPr/>
      <dgm:t>
        <a:bodyPr/>
        <a:lstStyle/>
        <a:p>
          <a:pPr rtl="0"/>
          <a:r>
            <a:rPr lang="el-GR" dirty="0" smtClean="0"/>
            <a:t>Με τον όρο παιχνίδι δεν αναφερόμαστε αποκλειστικά σε παιγνιώδεις καταστάσεις και προσέγγιση θεμάτων μέσω του παιχνιδιού, αλλά σε πρακτικές σωματικής έκφρασης, μη λεκτικής επικοινωνίας, επαφής, χαλάρωσης πνεύματος και σώματος, ανταλλαγών, γνωριμίας, κτισίματος σχέσεων εμπιστοσύνης και δημιουργίας </a:t>
          </a:r>
          <a:r>
            <a:rPr lang="el-GR" dirty="0" err="1" smtClean="0"/>
            <a:t>ενσυναίσθησης</a:t>
          </a:r>
          <a:r>
            <a:rPr lang="el-GR" dirty="0" smtClean="0"/>
            <a:t>, που εμπλέκουν και χρησιμοποιούν μια κοινή, αγαπημένη ασχολία των παιδιών για να καταφέρουν μέσα από δράση &amp; αντίδραση τη συνάντηση πολιτιστικών στοιχείων, σωμάτων και ψυχών. </a:t>
          </a:r>
          <a:endParaRPr lang="el-GR" dirty="0"/>
        </a:p>
      </dgm:t>
    </dgm:pt>
    <dgm:pt modelId="{6FB1873E-D9AD-48E7-BD59-97F4EE7CAC52}" type="parTrans" cxnId="{BAAB3F7E-D0A5-4D5E-8F6B-89B5D1C7FAD8}">
      <dgm:prSet/>
      <dgm:spPr/>
      <dgm:t>
        <a:bodyPr/>
        <a:lstStyle/>
        <a:p>
          <a:endParaRPr lang="el-GR"/>
        </a:p>
      </dgm:t>
    </dgm:pt>
    <dgm:pt modelId="{CFD99B96-32D7-4441-882D-A1C8D54D89BB}" type="sibTrans" cxnId="{BAAB3F7E-D0A5-4D5E-8F6B-89B5D1C7FAD8}">
      <dgm:prSet/>
      <dgm:spPr/>
      <dgm:t>
        <a:bodyPr/>
        <a:lstStyle/>
        <a:p>
          <a:endParaRPr lang="el-GR"/>
        </a:p>
      </dgm:t>
    </dgm:pt>
    <dgm:pt modelId="{475E33D2-2F9D-41F1-AD82-FE6595EF56CC}" type="pres">
      <dgm:prSet presAssocID="{00F037A1-859C-4B6B-A642-59E0651D7A4F}" presName="linear" presStyleCnt="0">
        <dgm:presLayoutVars>
          <dgm:animLvl val="lvl"/>
          <dgm:resizeHandles val="exact"/>
        </dgm:presLayoutVars>
      </dgm:prSet>
      <dgm:spPr/>
      <dgm:t>
        <a:bodyPr/>
        <a:lstStyle/>
        <a:p>
          <a:endParaRPr lang="el-GR"/>
        </a:p>
      </dgm:t>
    </dgm:pt>
    <dgm:pt modelId="{0A7D0519-66AF-4BDD-9A73-A0A222D2A4D6}" type="pres">
      <dgm:prSet presAssocID="{9ABCCB71-E0F1-4832-BD65-BA95B2C8DE9E}" presName="parentText" presStyleLbl="node1" presStyleIdx="0" presStyleCnt="1">
        <dgm:presLayoutVars>
          <dgm:chMax val="0"/>
          <dgm:bulletEnabled val="1"/>
        </dgm:presLayoutVars>
      </dgm:prSet>
      <dgm:spPr/>
      <dgm:t>
        <a:bodyPr/>
        <a:lstStyle/>
        <a:p>
          <a:endParaRPr lang="el-GR"/>
        </a:p>
      </dgm:t>
    </dgm:pt>
  </dgm:ptLst>
  <dgm:cxnLst>
    <dgm:cxn modelId="{6C89DF31-AD2D-4247-9D3D-DB665EED4909}" type="presOf" srcId="{9ABCCB71-E0F1-4832-BD65-BA95B2C8DE9E}" destId="{0A7D0519-66AF-4BDD-9A73-A0A222D2A4D6}" srcOrd="0" destOrd="0" presId="urn:microsoft.com/office/officeart/2005/8/layout/vList2"/>
    <dgm:cxn modelId="{BAAB3F7E-D0A5-4D5E-8F6B-89B5D1C7FAD8}" srcId="{00F037A1-859C-4B6B-A642-59E0651D7A4F}" destId="{9ABCCB71-E0F1-4832-BD65-BA95B2C8DE9E}" srcOrd="0" destOrd="0" parTransId="{6FB1873E-D9AD-48E7-BD59-97F4EE7CAC52}" sibTransId="{CFD99B96-32D7-4441-882D-A1C8D54D89BB}"/>
    <dgm:cxn modelId="{528BEBFC-1612-44BF-B538-9E6AE35F5C7A}" type="presOf" srcId="{00F037A1-859C-4B6B-A642-59E0651D7A4F}" destId="{475E33D2-2F9D-41F1-AD82-FE6595EF56CC}" srcOrd="0" destOrd="0" presId="urn:microsoft.com/office/officeart/2005/8/layout/vList2"/>
    <dgm:cxn modelId="{E44460FF-9828-41F0-ACDD-A29E8AA0B281}" type="presParOf" srcId="{475E33D2-2F9D-41F1-AD82-FE6595EF56CC}" destId="{0A7D0519-66AF-4BDD-9A73-A0A222D2A4D6}"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F1C13E-2B12-44BA-8C68-7A56E163B6F1}"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l-GR"/>
        </a:p>
      </dgm:t>
    </dgm:pt>
    <dgm:pt modelId="{D2255A68-7C6A-4D7E-942D-2D5302A2434B}">
      <dgm:prSet/>
      <dgm:spPr/>
      <dgm:t>
        <a:bodyPr/>
        <a:lstStyle/>
        <a:p>
          <a:pPr rtl="0"/>
          <a:r>
            <a:rPr lang="el-GR" b="0" baseline="0" dirty="0" smtClean="0"/>
            <a:t>Πώς θα μετατρέψουμε τη θεωρία σε καθημερινή πρακτική;</a:t>
          </a:r>
          <a:endParaRPr lang="el-GR" b="0" baseline="0" dirty="0"/>
        </a:p>
      </dgm:t>
    </dgm:pt>
    <dgm:pt modelId="{DD1B61F2-4441-4151-AC65-23286082E1A2}" type="parTrans" cxnId="{DAE5224D-54DA-4571-8ABC-980DB4320DB0}">
      <dgm:prSet/>
      <dgm:spPr/>
      <dgm:t>
        <a:bodyPr/>
        <a:lstStyle/>
        <a:p>
          <a:endParaRPr lang="el-GR"/>
        </a:p>
      </dgm:t>
    </dgm:pt>
    <dgm:pt modelId="{69EFDAD5-5A88-4E07-AABA-D72B8EE1C058}" type="sibTrans" cxnId="{DAE5224D-54DA-4571-8ABC-980DB4320DB0}">
      <dgm:prSet/>
      <dgm:spPr/>
      <dgm:t>
        <a:bodyPr/>
        <a:lstStyle/>
        <a:p>
          <a:endParaRPr lang="el-GR"/>
        </a:p>
      </dgm:t>
    </dgm:pt>
    <dgm:pt modelId="{31B3ED94-074A-4705-8464-A4B111EDFB16}" type="pres">
      <dgm:prSet presAssocID="{39F1C13E-2B12-44BA-8C68-7A56E163B6F1}" presName="linear" presStyleCnt="0">
        <dgm:presLayoutVars>
          <dgm:animLvl val="lvl"/>
          <dgm:resizeHandles val="exact"/>
        </dgm:presLayoutVars>
      </dgm:prSet>
      <dgm:spPr/>
      <dgm:t>
        <a:bodyPr/>
        <a:lstStyle/>
        <a:p>
          <a:endParaRPr lang="el-GR"/>
        </a:p>
      </dgm:t>
    </dgm:pt>
    <dgm:pt modelId="{11290B4E-CD18-4DBD-BD09-4531EBBB51EE}" type="pres">
      <dgm:prSet presAssocID="{D2255A68-7C6A-4D7E-942D-2D5302A2434B}" presName="parentText" presStyleLbl="node1" presStyleIdx="0" presStyleCnt="1">
        <dgm:presLayoutVars>
          <dgm:chMax val="0"/>
          <dgm:bulletEnabled val="1"/>
        </dgm:presLayoutVars>
      </dgm:prSet>
      <dgm:spPr/>
      <dgm:t>
        <a:bodyPr/>
        <a:lstStyle/>
        <a:p>
          <a:endParaRPr lang="el-GR"/>
        </a:p>
      </dgm:t>
    </dgm:pt>
  </dgm:ptLst>
  <dgm:cxnLst>
    <dgm:cxn modelId="{DAE5224D-54DA-4571-8ABC-980DB4320DB0}" srcId="{39F1C13E-2B12-44BA-8C68-7A56E163B6F1}" destId="{D2255A68-7C6A-4D7E-942D-2D5302A2434B}" srcOrd="0" destOrd="0" parTransId="{DD1B61F2-4441-4151-AC65-23286082E1A2}" sibTransId="{69EFDAD5-5A88-4E07-AABA-D72B8EE1C058}"/>
    <dgm:cxn modelId="{D7D99CDB-2D70-4917-B36E-4AE50E616310}" type="presOf" srcId="{D2255A68-7C6A-4D7E-942D-2D5302A2434B}" destId="{11290B4E-CD18-4DBD-BD09-4531EBBB51EE}" srcOrd="0" destOrd="0" presId="urn:microsoft.com/office/officeart/2005/8/layout/vList2"/>
    <dgm:cxn modelId="{8E08C8BD-7BB2-48F4-A107-9B1C94228EF7}" type="presOf" srcId="{39F1C13E-2B12-44BA-8C68-7A56E163B6F1}" destId="{31B3ED94-074A-4705-8464-A4B111EDFB16}" srcOrd="0" destOrd="0" presId="urn:microsoft.com/office/officeart/2005/8/layout/vList2"/>
    <dgm:cxn modelId="{A5179C61-39CC-4133-A19D-64B28CB49F52}" type="presParOf" srcId="{31B3ED94-074A-4705-8464-A4B111EDFB16}" destId="{11290B4E-CD18-4DBD-BD09-4531EBBB51EE}"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7EDD21-FE3E-4778-A7F5-96EEBF74ABD0}"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l-GR"/>
        </a:p>
      </dgm:t>
    </dgm:pt>
    <dgm:pt modelId="{A869F977-1E81-42AB-BB01-0A3C42A6343E}">
      <dgm:prSet/>
      <dgm:spPr/>
      <dgm:t>
        <a:bodyPr/>
        <a:lstStyle/>
        <a:p>
          <a:pPr rtl="0"/>
          <a:r>
            <a:rPr lang="el-GR" b="0" baseline="0" dirty="0" smtClean="0"/>
            <a:t>Ένας ορισμός εργασίας…</a:t>
          </a:r>
          <a:endParaRPr lang="el-GR" b="0" baseline="0" dirty="0"/>
        </a:p>
      </dgm:t>
    </dgm:pt>
    <dgm:pt modelId="{71493364-52FD-4443-890D-79488939B6CA}" type="parTrans" cxnId="{C15F7D79-124B-4943-A21F-1F23F680B2F4}">
      <dgm:prSet/>
      <dgm:spPr/>
      <dgm:t>
        <a:bodyPr/>
        <a:lstStyle/>
        <a:p>
          <a:endParaRPr lang="el-GR"/>
        </a:p>
      </dgm:t>
    </dgm:pt>
    <dgm:pt modelId="{7F9794E9-BAD5-4CB6-8C9E-6CAB012F9F6C}" type="sibTrans" cxnId="{C15F7D79-124B-4943-A21F-1F23F680B2F4}">
      <dgm:prSet/>
      <dgm:spPr/>
      <dgm:t>
        <a:bodyPr/>
        <a:lstStyle/>
        <a:p>
          <a:endParaRPr lang="el-GR"/>
        </a:p>
      </dgm:t>
    </dgm:pt>
    <dgm:pt modelId="{7D8E0873-8F55-4181-9871-82F27CF6ED3F}" type="pres">
      <dgm:prSet presAssocID="{767EDD21-FE3E-4778-A7F5-96EEBF74ABD0}" presName="linear" presStyleCnt="0">
        <dgm:presLayoutVars>
          <dgm:animLvl val="lvl"/>
          <dgm:resizeHandles val="exact"/>
        </dgm:presLayoutVars>
      </dgm:prSet>
      <dgm:spPr/>
      <dgm:t>
        <a:bodyPr/>
        <a:lstStyle/>
        <a:p>
          <a:endParaRPr lang="el-GR"/>
        </a:p>
      </dgm:t>
    </dgm:pt>
    <dgm:pt modelId="{917D4CA4-FFAA-4997-8E27-639ADC74F1EC}" type="pres">
      <dgm:prSet presAssocID="{A869F977-1E81-42AB-BB01-0A3C42A6343E}" presName="parentText" presStyleLbl="node1" presStyleIdx="0" presStyleCnt="1">
        <dgm:presLayoutVars>
          <dgm:chMax val="0"/>
          <dgm:bulletEnabled val="1"/>
        </dgm:presLayoutVars>
      </dgm:prSet>
      <dgm:spPr/>
      <dgm:t>
        <a:bodyPr/>
        <a:lstStyle/>
        <a:p>
          <a:endParaRPr lang="el-GR"/>
        </a:p>
      </dgm:t>
    </dgm:pt>
  </dgm:ptLst>
  <dgm:cxnLst>
    <dgm:cxn modelId="{35C9DD2F-CB2E-4944-B984-2B7823F47CF8}" type="presOf" srcId="{A869F977-1E81-42AB-BB01-0A3C42A6343E}" destId="{917D4CA4-FFAA-4997-8E27-639ADC74F1EC}" srcOrd="0" destOrd="0" presId="urn:microsoft.com/office/officeart/2005/8/layout/vList2"/>
    <dgm:cxn modelId="{993941A7-C2DA-4DFA-B8C9-B73A75C1F9FA}" type="presOf" srcId="{767EDD21-FE3E-4778-A7F5-96EEBF74ABD0}" destId="{7D8E0873-8F55-4181-9871-82F27CF6ED3F}" srcOrd="0" destOrd="0" presId="urn:microsoft.com/office/officeart/2005/8/layout/vList2"/>
    <dgm:cxn modelId="{C15F7D79-124B-4943-A21F-1F23F680B2F4}" srcId="{767EDD21-FE3E-4778-A7F5-96EEBF74ABD0}" destId="{A869F977-1E81-42AB-BB01-0A3C42A6343E}" srcOrd="0" destOrd="0" parTransId="{71493364-52FD-4443-890D-79488939B6CA}" sibTransId="{7F9794E9-BAD5-4CB6-8C9E-6CAB012F9F6C}"/>
    <dgm:cxn modelId="{F907A592-E61D-40BE-A220-98A4A1C14168}" type="presParOf" srcId="{7D8E0873-8F55-4181-9871-82F27CF6ED3F}" destId="{917D4CA4-FFAA-4997-8E27-639ADC74F1E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326357-B935-4983-962D-171C7C4C2D35}"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l-GR"/>
        </a:p>
      </dgm:t>
    </dgm:pt>
    <dgm:pt modelId="{320603D2-C91D-4696-A754-278F9F308D70}">
      <dgm:prSet/>
      <dgm:spPr/>
      <dgm:t>
        <a:bodyPr/>
        <a:lstStyle/>
        <a:p>
          <a:pPr rtl="0"/>
          <a:r>
            <a:rPr lang="el-GR" b="1" baseline="0" dirty="0" smtClean="0"/>
            <a:t>Προτεινόμενα </a:t>
          </a:r>
          <a:r>
            <a:rPr lang="en-US" b="1" baseline="0" dirty="0" smtClean="0"/>
            <a:t>projects</a:t>
          </a:r>
          <a:r>
            <a:rPr lang="el-GR" b="1" baseline="0" dirty="0" smtClean="0"/>
            <a:t> για τη διαπολιτισμική εκπαίδευση</a:t>
          </a:r>
          <a:r>
            <a:rPr lang="el-GR" b="0" baseline="0" dirty="0" smtClean="0"/>
            <a:t> </a:t>
          </a:r>
          <a:endParaRPr lang="el-GR" b="0" baseline="0" dirty="0"/>
        </a:p>
      </dgm:t>
    </dgm:pt>
    <dgm:pt modelId="{5AA6E11C-AF3D-45B3-BBB2-41750C4B3FD7}" type="parTrans" cxnId="{B53DFB32-322C-4049-B66B-0C94ED89BB66}">
      <dgm:prSet/>
      <dgm:spPr/>
      <dgm:t>
        <a:bodyPr/>
        <a:lstStyle/>
        <a:p>
          <a:endParaRPr lang="el-GR"/>
        </a:p>
      </dgm:t>
    </dgm:pt>
    <dgm:pt modelId="{F0BC19E2-8D10-4D01-885B-71FF28B28498}" type="sibTrans" cxnId="{B53DFB32-322C-4049-B66B-0C94ED89BB66}">
      <dgm:prSet/>
      <dgm:spPr/>
      <dgm:t>
        <a:bodyPr/>
        <a:lstStyle/>
        <a:p>
          <a:endParaRPr lang="el-GR"/>
        </a:p>
      </dgm:t>
    </dgm:pt>
    <dgm:pt modelId="{4526E8FD-8FF6-4CA2-8C7F-0F761AA23E81}" type="pres">
      <dgm:prSet presAssocID="{D4326357-B935-4983-962D-171C7C4C2D35}" presName="linear" presStyleCnt="0">
        <dgm:presLayoutVars>
          <dgm:animLvl val="lvl"/>
          <dgm:resizeHandles val="exact"/>
        </dgm:presLayoutVars>
      </dgm:prSet>
      <dgm:spPr/>
      <dgm:t>
        <a:bodyPr/>
        <a:lstStyle/>
        <a:p>
          <a:endParaRPr lang="el-GR"/>
        </a:p>
      </dgm:t>
    </dgm:pt>
    <dgm:pt modelId="{05EDD98C-7318-42BE-8CAB-6BA2AA798615}" type="pres">
      <dgm:prSet presAssocID="{320603D2-C91D-4696-A754-278F9F308D70}" presName="parentText" presStyleLbl="node1" presStyleIdx="0" presStyleCnt="1">
        <dgm:presLayoutVars>
          <dgm:chMax val="0"/>
          <dgm:bulletEnabled val="1"/>
        </dgm:presLayoutVars>
      </dgm:prSet>
      <dgm:spPr/>
      <dgm:t>
        <a:bodyPr/>
        <a:lstStyle/>
        <a:p>
          <a:endParaRPr lang="el-GR"/>
        </a:p>
      </dgm:t>
    </dgm:pt>
  </dgm:ptLst>
  <dgm:cxnLst>
    <dgm:cxn modelId="{6BFEDCBA-2C2E-425C-969D-A6280F15DFF6}" type="presOf" srcId="{320603D2-C91D-4696-A754-278F9F308D70}" destId="{05EDD98C-7318-42BE-8CAB-6BA2AA798615}" srcOrd="0" destOrd="0" presId="urn:microsoft.com/office/officeart/2005/8/layout/vList2"/>
    <dgm:cxn modelId="{AFEBC3ED-9949-4B95-B0F4-4B4AE771E13F}" type="presOf" srcId="{D4326357-B935-4983-962D-171C7C4C2D35}" destId="{4526E8FD-8FF6-4CA2-8C7F-0F761AA23E81}" srcOrd="0" destOrd="0" presId="urn:microsoft.com/office/officeart/2005/8/layout/vList2"/>
    <dgm:cxn modelId="{B53DFB32-322C-4049-B66B-0C94ED89BB66}" srcId="{D4326357-B935-4983-962D-171C7C4C2D35}" destId="{320603D2-C91D-4696-A754-278F9F308D70}" srcOrd="0" destOrd="0" parTransId="{5AA6E11C-AF3D-45B3-BBB2-41750C4B3FD7}" sibTransId="{F0BC19E2-8D10-4D01-885B-71FF28B28498}"/>
    <dgm:cxn modelId="{E7C878C6-2FC4-4EA7-9D1C-B61A5D4CE7C0}" type="presParOf" srcId="{4526E8FD-8FF6-4CA2-8C7F-0F761AA23E81}" destId="{05EDD98C-7318-42BE-8CAB-6BA2AA798615}"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CA474D-7FE4-475F-83CE-DABFEF9121A9}"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l-GR"/>
        </a:p>
      </dgm:t>
    </dgm:pt>
    <dgm:pt modelId="{2ADE368E-191F-4E07-B09B-5E101729D755}">
      <dgm:prSet/>
      <dgm:spPr/>
      <dgm:t>
        <a:bodyPr/>
        <a:lstStyle/>
        <a:p>
          <a:pPr rtl="0"/>
          <a:r>
            <a:rPr lang="el-GR" b="0" baseline="0" dirty="0" smtClean="0"/>
            <a:t>Δραστηριότητες εμπλουτισμού του προγράμματος</a:t>
          </a:r>
          <a:endParaRPr lang="el-GR" b="0" baseline="0" dirty="0"/>
        </a:p>
      </dgm:t>
    </dgm:pt>
    <dgm:pt modelId="{101F36F7-2145-4C4D-829B-52DF6D759B5C}" type="parTrans" cxnId="{9EAF77BF-7DAC-43F2-AF6B-587292D4B378}">
      <dgm:prSet/>
      <dgm:spPr/>
      <dgm:t>
        <a:bodyPr/>
        <a:lstStyle/>
        <a:p>
          <a:endParaRPr lang="el-GR"/>
        </a:p>
      </dgm:t>
    </dgm:pt>
    <dgm:pt modelId="{9035947F-7038-4CD0-99D5-168D5433370C}" type="sibTrans" cxnId="{9EAF77BF-7DAC-43F2-AF6B-587292D4B378}">
      <dgm:prSet/>
      <dgm:spPr/>
      <dgm:t>
        <a:bodyPr/>
        <a:lstStyle/>
        <a:p>
          <a:endParaRPr lang="el-GR"/>
        </a:p>
      </dgm:t>
    </dgm:pt>
    <dgm:pt modelId="{8CD26EFA-2F66-4C5A-BBFD-7D28522CF616}" type="pres">
      <dgm:prSet presAssocID="{8BCA474D-7FE4-475F-83CE-DABFEF9121A9}" presName="linear" presStyleCnt="0">
        <dgm:presLayoutVars>
          <dgm:animLvl val="lvl"/>
          <dgm:resizeHandles val="exact"/>
        </dgm:presLayoutVars>
      </dgm:prSet>
      <dgm:spPr/>
      <dgm:t>
        <a:bodyPr/>
        <a:lstStyle/>
        <a:p>
          <a:endParaRPr lang="el-GR"/>
        </a:p>
      </dgm:t>
    </dgm:pt>
    <dgm:pt modelId="{FF27592C-4577-4D5E-BF64-E661ABF44158}" type="pres">
      <dgm:prSet presAssocID="{2ADE368E-191F-4E07-B09B-5E101729D755}" presName="parentText" presStyleLbl="node1" presStyleIdx="0" presStyleCnt="1">
        <dgm:presLayoutVars>
          <dgm:chMax val="0"/>
          <dgm:bulletEnabled val="1"/>
        </dgm:presLayoutVars>
      </dgm:prSet>
      <dgm:spPr/>
      <dgm:t>
        <a:bodyPr/>
        <a:lstStyle/>
        <a:p>
          <a:endParaRPr lang="el-GR"/>
        </a:p>
      </dgm:t>
    </dgm:pt>
  </dgm:ptLst>
  <dgm:cxnLst>
    <dgm:cxn modelId="{752F74EE-3180-494F-B445-1D9F7772AEA9}" type="presOf" srcId="{2ADE368E-191F-4E07-B09B-5E101729D755}" destId="{FF27592C-4577-4D5E-BF64-E661ABF44158}" srcOrd="0" destOrd="0" presId="urn:microsoft.com/office/officeart/2005/8/layout/vList2"/>
    <dgm:cxn modelId="{8DE6E1A8-6FD4-4C19-8F57-37DFFC5E1B9B}" type="presOf" srcId="{8BCA474D-7FE4-475F-83CE-DABFEF9121A9}" destId="{8CD26EFA-2F66-4C5A-BBFD-7D28522CF616}" srcOrd="0" destOrd="0" presId="urn:microsoft.com/office/officeart/2005/8/layout/vList2"/>
    <dgm:cxn modelId="{9EAF77BF-7DAC-43F2-AF6B-587292D4B378}" srcId="{8BCA474D-7FE4-475F-83CE-DABFEF9121A9}" destId="{2ADE368E-191F-4E07-B09B-5E101729D755}" srcOrd="0" destOrd="0" parTransId="{101F36F7-2145-4C4D-829B-52DF6D759B5C}" sibTransId="{9035947F-7038-4CD0-99D5-168D5433370C}"/>
    <dgm:cxn modelId="{11749732-76D8-4875-B727-905D0E65B299}" type="presParOf" srcId="{8CD26EFA-2F66-4C5A-BBFD-7D28522CF616}" destId="{FF27592C-4577-4D5E-BF64-E661ABF44158}"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1FAC92-BCF1-4393-B520-D32A10325C41}">
      <dsp:nvSpPr>
        <dsp:cNvPr id="0" name=""/>
        <dsp:cNvSpPr/>
      </dsp:nvSpPr>
      <dsp:spPr>
        <a:xfrm>
          <a:off x="0" y="1199"/>
          <a:ext cx="8229600" cy="121680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l-GR" sz="2400" b="0" kern="1200" baseline="0" dirty="0" smtClean="0"/>
            <a:t>Προϋποθέσεις πριν από κάθε παιδαγωγική παρέμβαση</a:t>
          </a:r>
          <a:endParaRPr lang="el-GR" sz="2400" b="0" kern="1200" baseline="0" dirty="0"/>
        </a:p>
      </dsp:txBody>
      <dsp:txXfrm>
        <a:off x="0" y="1199"/>
        <a:ext cx="8229600" cy="12168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AE455B-1E59-4A9E-A420-2C3EFA76D62D}">
      <dsp:nvSpPr>
        <dsp:cNvPr id="0" name=""/>
        <dsp:cNvSpPr/>
      </dsp:nvSpPr>
      <dsp:spPr>
        <a:xfrm>
          <a:off x="1828799" y="0"/>
          <a:ext cx="4495800" cy="4495800"/>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l-GR" sz="1300" kern="1200" dirty="0" smtClean="0"/>
            <a:t>Εμπιστοσύνη </a:t>
          </a:r>
        </a:p>
        <a:p>
          <a:pPr lvl="0" algn="ctr" defTabSz="577850">
            <a:lnSpc>
              <a:spcPct val="90000"/>
            </a:lnSpc>
            <a:spcBef>
              <a:spcPct val="0"/>
            </a:spcBef>
            <a:spcAft>
              <a:spcPct val="35000"/>
            </a:spcAft>
          </a:pPr>
          <a:r>
            <a:rPr lang="el-GR" sz="1300" kern="1200" dirty="0" smtClean="0"/>
            <a:t>&amp; ασφάλεια</a:t>
          </a:r>
          <a:endParaRPr lang="el-GR" sz="1300" kern="1200" dirty="0"/>
        </a:p>
      </dsp:txBody>
      <dsp:txXfrm>
        <a:off x="3291058" y="224789"/>
        <a:ext cx="1571282" cy="674370"/>
      </dsp:txXfrm>
    </dsp:sp>
    <dsp:sp modelId="{CD203A0F-2D29-4C7F-A59E-C951DE699B83}">
      <dsp:nvSpPr>
        <dsp:cNvPr id="0" name=""/>
        <dsp:cNvSpPr/>
      </dsp:nvSpPr>
      <dsp:spPr>
        <a:xfrm>
          <a:off x="2390774" y="1123949"/>
          <a:ext cx="3371850" cy="3371850"/>
        </a:xfrm>
        <a:prstGeom prst="ellipse">
          <a:avLst/>
        </a:prstGeom>
        <a:solidFill>
          <a:schemeClr val="accent2">
            <a:hueOff val="1373170"/>
            <a:satOff val="-24404"/>
            <a:lumOff val="78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l-GR" sz="1300" kern="1200" dirty="0" smtClean="0"/>
            <a:t>Προσοχή </a:t>
          </a:r>
        </a:p>
        <a:p>
          <a:pPr lvl="0" algn="ctr" defTabSz="577850">
            <a:lnSpc>
              <a:spcPct val="90000"/>
            </a:lnSpc>
            <a:spcBef>
              <a:spcPct val="0"/>
            </a:spcBef>
            <a:spcAft>
              <a:spcPct val="35000"/>
            </a:spcAft>
          </a:pPr>
          <a:r>
            <a:rPr lang="el-GR" sz="1300" kern="1200" dirty="0" smtClean="0"/>
            <a:t>&amp; ενδιαφέρον</a:t>
          </a:r>
          <a:endParaRPr lang="el-GR" sz="1300" kern="1200" dirty="0"/>
        </a:p>
      </dsp:txBody>
      <dsp:txXfrm>
        <a:off x="3291058" y="1334690"/>
        <a:ext cx="1571282" cy="632221"/>
      </dsp:txXfrm>
    </dsp:sp>
    <dsp:sp modelId="{6D3C9F04-3271-42B5-8DFC-C2E73B6729C8}">
      <dsp:nvSpPr>
        <dsp:cNvPr id="0" name=""/>
        <dsp:cNvSpPr/>
      </dsp:nvSpPr>
      <dsp:spPr>
        <a:xfrm>
          <a:off x="2952750" y="2247900"/>
          <a:ext cx="2247900" cy="2247900"/>
        </a:xfrm>
        <a:prstGeom prst="ellipse">
          <a:avLst/>
        </a:prstGeom>
        <a:solidFill>
          <a:schemeClr val="accent2">
            <a:hueOff val="2746340"/>
            <a:satOff val="-48808"/>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l-GR" sz="1300" kern="1200" dirty="0" smtClean="0"/>
            <a:t>Κινητοποίηση του μαθητή</a:t>
          </a:r>
          <a:endParaRPr lang="el-GR" sz="1300" kern="1200" dirty="0"/>
        </a:p>
      </dsp:txBody>
      <dsp:txXfrm>
        <a:off x="3281947" y="2809875"/>
        <a:ext cx="1589505" cy="112395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E5A048-C9C0-4B42-B919-644430B2964F}">
      <dsp:nvSpPr>
        <dsp:cNvPr id="0" name=""/>
        <dsp:cNvSpPr/>
      </dsp:nvSpPr>
      <dsp:spPr>
        <a:xfrm>
          <a:off x="0" y="9975"/>
          <a:ext cx="8229600" cy="119925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l-GR" sz="5000" b="0" kern="1200" baseline="0" dirty="0" smtClean="0"/>
            <a:t>Δραστηριότητες - παιχνίδια</a:t>
          </a:r>
          <a:endParaRPr lang="el-GR" sz="5000" b="0" kern="1200" baseline="0" dirty="0"/>
        </a:p>
      </dsp:txBody>
      <dsp:txXfrm>
        <a:off x="0" y="9975"/>
        <a:ext cx="8229600" cy="119925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7D0519-66AF-4BDD-9A73-A0A222D2A4D6}">
      <dsp:nvSpPr>
        <dsp:cNvPr id="0" name=""/>
        <dsp:cNvSpPr/>
      </dsp:nvSpPr>
      <dsp:spPr>
        <a:xfrm>
          <a:off x="0" y="21162"/>
          <a:ext cx="8208912" cy="19889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l-GR" sz="1700" kern="1200" dirty="0" smtClean="0"/>
            <a:t>Με τον όρο παιχνίδι δεν αναφερόμαστε αποκλειστικά σε παιγνιώδεις καταστάσεις και προσέγγιση θεμάτων μέσω του παιχνιδιού, αλλά σε πρακτικές σωματικής έκφρασης, μη λεκτικής επικοινωνίας, επαφής, χαλάρωσης πνεύματος και σώματος, ανταλλαγών, γνωριμίας, κτισίματος σχέσεων εμπιστοσύνης και δημιουργίας </a:t>
          </a:r>
          <a:r>
            <a:rPr lang="el-GR" sz="1700" kern="1200" dirty="0" err="1" smtClean="0"/>
            <a:t>ενσυναίσθησης</a:t>
          </a:r>
          <a:r>
            <a:rPr lang="el-GR" sz="1700" kern="1200" dirty="0" smtClean="0"/>
            <a:t>, που εμπλέκουν και χρησιμοποιούν μια κοινή, αγαπημένη ασχολία των παιδιών για να καταφέρουν μέσα από δράση &amp; αντίδραση τη συνάντηση πολιτιστικών στοιχείων, σωμάτων και ψυχών. </a:t>
          </a:r>
          <a:endParaRPr lang="el-GR" sz="1700" kern="1200" dirty="0"/>
        </a:p>
      </dsp:txBody>
      <dsp:txXfrm>
        <a:off x="0" y="21162"/>
        <a:ext cx="8208912" cy="198899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1290B4E-CD18-4DBD-BD09-4531EBBB51EE}">
      <dsp:nvSpPr>
        <dsp:cNvPr id="0" name=""/>
        <dsp:cNvSpPr/>
      </dsp:nvSpPr>
      <dsp:spPr>
        <a:xfrm>
          <a:off x="0" y="12900"/>
          <a:ext cx="8229600" cy="119340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l-GR" sz="3000" b="0" kern="1200" baseline="0" dirty="0" smtClean="0"/>
            <a:t>Πώς θα μετατρέψουμε τη θεωρία σε καθημερινή πρακτική;</a:t>
          </a:r>
          <a:endParaRPr lang="el-GR" sz="3000" b="0" kern="1200" baseline="0" dirty="0"/>
        </a:p>
      </dsp:txBody>
      <dsp:txXfrm>
        <a:off x="0" y="12900"/>
        <a:ext cx="8229600" cy="11934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7D4CA4-FFAA-4997-8E27-639ADC74F1EC}">
      <dsp:nvSpPr>
        <dsp:cNvPr id="0" name=""/>
        <dsp:cNvSpPr/>
      </dsp:nvSpPr>
      <dsp:spPr>
        <a:xfrm>
          <a:off x="0" y="9975"/>
          <a:ext cx="8229600" cy="119925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l-GR" sz="5000" b="0" kern="1200" baseline="0" dirty="0" smtClean="0"/>
            <a:t>Ένας ορισμός εργασίας…</a:t>
          </a:r>
          <a:endParaRPr lang="el-GR" sz="5000" b="0" kern="1200" baseline="0" dirty="0"/>
        </a:p>
      </dsp:txBody>
      <dsp:txXfrm>
        <a:off x="0" y="9975"/>
        <a:ext cx="8229600" cy="119925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EDD98C-7318-42BE-8CAB-6BA2AA798615}">
      <dsp:nvSpPr>
        <dsp:cNvPr id="0" name=""/>
        <dsp:cNvSpPr/>
      </dsp:nvSpPr>
      <dsp:spPr>
        <a:xfrm>
          <a:off x="0" y="138362"/>
          <a:ext cx="8229600" cy="62361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l-GR" sz="2600" b="1" kern="1200" baseline="0" dirty="0" smtClean="0"/>
            <a:t>Προτεινόμενα </a:t>
          </a:r>
          <a:r>
            <a:rPr lang="en-US" sz="2600" b="1" kern="1200" baseline="0" dirty="0" smtClean="0"/>
            <a:t>projects</a:t>
          </a:r>
          <a:r>
            <a:rPr lang="el-GR" sz="2600" b="1" kern="1200" baseline="0" dirty="0" smtClean="0"/>
            <a:t> για τη διαπολιτισμική εκπαίδευση</a:t>
          </a:r>
          <a:r>
            <a:rPr lang="el-GR" sz="2600" b="0" kern="1200" baseline="0" dirty="0" smtClean="0"/>
            <a:t> </a:t>
          </a:r>
          <a:endParaRPr lang="el-GR" sz="2600" b="0" kern="1200" baseline="0" dirty="0"/>
        </a:p>
      </dsp:txBody>
      <dsp:txXfrm>
        <a:off x="0" y="138362"/>
        <a:ext cx="8229600" cy="62361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27592C-4577-4D5E-BF64-E661ABF44158}">
      <dsp:nvSpPr>
        <dsp:cNvPr id="0" name=""/>
        <dsp:cNvSpPr/>
      </dsp:nvSpPr>
      <dsp:spPr>
        <a:xfrm>
          <a:off x="0" y="249825"/>
          <a:ext cx="8229600" cy="719549"/>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l-GR" sz="3000" b="0" kern="1200" baseline="0" dirty="0" smtClean="0"/>
            <a:t>Δραστηριότητες εμπλουτισμού του προγράμματος</a:t>
          </a:r>
          <a:endParaRPr lang="el-GR" sz="3000" b="0" kern="1200" baseline="0" dirty="0"/>
        </a:p>
      </dsp:txBody>
      <dsp:txXfrm>
        <a:off x="0" y="249825"/>
        <a:ext cx="8229600" cy="7195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9ED7A1-6596-4F19-86F5-F6F3C7541551}" type="datetimeFigureOut">
              <a:rPr lang="el-GR" smtClean="0"/>
              <a:pPr/>
              <a:t>8/11/2010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14F046-FA1E-456A-A4BC-38FE2C565C84}"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4874104-FBC9-4D67-A0B7-93D8E4BCC597}" type="datetime1">
              <a:rPr lang="el-GR" smtClean="0"/>
              <a:pPr/>
              <a:t>8/11/2010</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47B5FA6-70D8-46DD-BEF0-3DC440762D0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E51CA30-A3D6-4BB6-949D-FC5117542EB0}" type="datetime1">
              <a:rPr lang="el-GR" smtClean="0"/>
              <a:pPr/>
              <a:t>8/11/2010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150702C5-1CFA-46D8-9FBD-1CADD068C0FB}" type="datetime1">
              <a:rPr lang="el-GR" smtClean="0"/>
              <a:pPr/>
              <a:t>8/11/2010</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47B5FA6-70D8-46DD-BEF0-3DC440762D07}"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4371F85-D2D0-47CB-B56B-2A2F5F7289A3}" type="datetime1">
              <a:rPr lang="el-GR" smtClean="0"/>
              <a:pPr/>
              <a:t>8/11/2010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5875F9F-C66C-42F0-A0D9-C73E0DD8BDD0}" type="datetime1">
              <a:rPr lang="el-GR" smtClean="0"/>
              <a:pPr/>
              <a:t>8/11/2010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7D86989-AF8A-4A88-BDBF-09B37DD83886}" type="datetime1">
              <a:rPr lang="el-GR" smtClean="0"/>
              <a:pPr/>
              <a:t>8/11/2010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C13BC84-AAF2-4D60-B106-E0C664663BB9}" type="datetime1">
              <a:rPr lang="el-GR" smtClean="0"/>
              <a:pPr/>
              <a:t>8/11/2010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A96E7EC-C7DB-4537-968A-E9AC3A98EF3E}" type="datetime1">
              <a:rPr lang="el-GR" smtClean="0"/>
              <a:pPr/>
              <a:t>8/11/2010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5194FB55-3C3F-4EE1-ACD2-EDBF86A26AC0}" type="datetime1">
              <a:rPr lang="el-GR" smtClean="0"/>
              <a:pPr/>
              <a:t>8/11/2010</a:t>
            </a:fld>
            <a:endParaRPr lang="el-GR"/>
          </a:p>
        </p:txBody>
      </p:sp>
      <p:sp>
        <p:nvSpPr>
          <p:cNvPr id="8" name="7 - Θέση αριθμού διαφάνειας"/>
          <p:cNvSpPr>
            <a:spLocks noGrp="1"/>
          </p:cNvSpPr>
          <p:nvPr>
            <p:ph type="sldNum" sz="quarter" idx="11"/>
          </p:nvPr>
        </p:nvSpPr>
        <p:spPr/>
        <p:txBody>
          <a:bodyPr/>
          <a:lstStyle/>
          <a:p>
            <a:fld id="{247B5FA6-70D8-46DD-BEF0-3DC440762D07}"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7622650-4208-4924-A12F-C812B312364B}" type="datetime1">
              <a:rPr lang="el-GR" smtClean="0"/>
              <a:pPr/>
              <a:t>8/11/2010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5CD7A3B-3232-4DEF-8CB0-BE6045E2517F}" type="datetime1">
              <a:rPr lang="el-GR" smtClean="0"/>
              <a:pPr/>
              <a:t>8/11/2010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247B5FA6-70D8-46DD-BEF0-3DC440762D0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C8B89CFB-D022-4877-A886-1B76767BC2C4}" type="datetime1">
              <a:rPr lang="el-GR" smtClean="0"/>
              <a:pPr/>
              <a:t>8/11/2010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47B5FA6-70D8-46DD-BEF0-3DC440762D07}"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A08E566D-579B-454D-8A2D-41CF8304DB82}" type="datetime1">
              <a:rPr lang="el-GR" smtClean="0"/>
              <a:pPr/>
              <a:t>8/11/2010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41059F2-4A7F-4905-8250-CB6F3981B7AA}" type="datetime1">
              <a:rPr lang="el-GR" smtClean="0"/>
              <a:pPr/>
              <a:t>8/11/2010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27EFE3D-FBFF-4B87-A0EA-F2B179F6CA05}" type="datetime1">
              <a:rPr lang="el-GR" smtClean="0"/>
              <a:pPr/>
              <a:t>8/11/2010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7B5FA6-70D8-46DD-BEF0-3DC440762D0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4A8A4560-FC9A-4E7C-A98B-1426CE278660}" type="datetime1">
              <a:rPr lang="el-GR" smtClean="0"/>
              <a:pPr/>
              <a:t>8/11/2010</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47B5FA6-70D8-46DD-BEF0-3DC440762D07}"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63B95FE2-5543-4A2D-8BCC-8B90828FAAB3}" type="datetime1">
              <a:rPr lang="el-GR" smtClean="0"/>
              <a:pPr/>
              <a:t>8/11/2010</a:t>
            </a:fld>
            <a:endParaRPr lang="el-GR"/>
          </a:p>
        </p:txBody>
      </p:sp>
      <p:sp>
        <p:nvSpPr>
          <p:cNvPr id="10" name="9 - Θέση αριθμού διαφάνειας"/>
          <p:cNvSpPr>
            <a:spLocks noGrp="1"/>
          </p:cNvSpPr>
          <p:nvPr>
            <p:ph type="sldNum" sz="quarter" idx="16"/>
          </p:nvPr>
        </p:nvSpPr>
        <p:spPr/>
        <p:txBody>
          <a:bodyPr rtlCol="0"/>
          <a:lstStyle/>
          <a:p>
            <a:fld id="{247B5FA6-70D8-46DD-BEF0-3DC440762D07}"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18839EF0-5897-4A35-BFA2-2CD915ABE74B}" type="datetime1">
              <a:rPr lang="el-GR" smtClean="0"/>
              <a:pPr/>
              <a:t>8/11/2010</a:t>
            </a:fld>
            <a:endParaRPr lang="el-GR"/>
          </a:p>
        </p:txBody>
      </p:sp>
      <p:sp>
        <p:nvSpPr>
          <p:cNvPr id="12" name="11 - Θέση αριθμού διαφάνειας"/>
          <p:cNvSpPr>
            <a:spLocks noGrp="1"/>
          </p:cNvSpPr>
          <p:nvPr>
            <p:ph type="sldNum" sz="quarter" idx="16"/>
          </p:nvPr>
        </p:nvSpPr>
        <p:spPr/>
        <p:txBody>
          <a:bodyPr rtlCol="0"/>
          <a:lstStyle/>
          <a:p>
            <a:fld id="{247B5FA6-70D8-46DD-BEF0-3DC440762D07}"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9511EB4-C44A-4243-AE4C-D947EB78B891}" type="datetime1">
              <a:rPr lang="el-GR" smtClean="0"/>
              <a:pPr/>
              <a:t>8/11/2010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47B5FA6-70D8-46DD-BEF0-3DC440762D0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9B0E71F-F176-4ECD-84DD-0F98FD15B9ED}" type="datetime1">
              <a:rPr lang="el-GR" smtClean="0"/>
              <a:pPr/>
              <a:t>8/11/2010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47B5FA6-70D8-46DD-BEF0-3DC440762D0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D4429448-742D-47A2-BE18-051E9AC6FC89}" type="datetime1">
              <a:rPr lang="el-GR" smtClean="0"/>
              <a:pPr/>
              <a:t>8/11/2010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47B5FA6-70D8-46DD-BEF0-3DC440762D07}"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Times New Roman" pitchFamily="18" charset="0"/>
              </a:defRPr>
            </a:lvl1pPr>
            <a:lvl2pPr>
              <a:buNone/>
              <a:defRPr sz="1200"/>
            </a:lvl2pPr>
            <a:lvl3pPr>
              <a:buNone/>
              <a:defRPr sz="1000"/>
            </a:lvl3pPr>
            <a:lvl4pPr>
              <a:buNone/>
              <a:defRPr sz="900"/>
            </a:lvl4pPr>
            <a:lvl5pPr>
              <a:buNone/>
              <a:defRPr sz="900"/>
            </a:lvl5pPr>
          </a:lstStyle>
          <a:p>
            <a:pPr lvl="0" eaLnBrk="1" latinLnBrk="0" hangingPunct="1"/>
            <a:r>
              <a:rPr kumimoji="0" lang="el-GR" dirty="0" err="1" smtClean="0"/>
              <a:t>Kλικ</a:t>
            </a:r>
            <a:r>
              <a:rPr kumimoji="0" lang="el-GR" dirty="0" smtClean="0"/>
              <a:t>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22C7C92-E864-43DC-94DD-453D9768CE43}" type="datetime1">
              <a:rPr lang="el-GR" smtClean="0"/>
              <a:pPr/>
              <a:t>8/11/2010</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47B5FA6-70D8-46DD-BEF0-3DC440762D07}"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dirty="0" err="1" smtClean="0"/>
              <a:t>Kλικ</a:t>
            </a:r>
            <a:r>
              <a:rPr kumimoji="0" lang="el-GR" dirty="0" smtClean="0"/>
              <a:t> για επεξεργασία του τίτλου</a:t>
            </a:r>
            <a:endParaRPr kumimoji="0" lang="en-US" dirty="0"/>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dirty="0" err="1" smtClean="0"/>
              <a:t>Kλικ</a:t>
            </a:r>
            <a:r>
              <a:rPr kumimoji="0" lang="el-GR" dirty="0" smtClean="0"/>
              <a:t> για επεξεργασία των στυλ του υποδείγματος</a:t>
            </a:r>
          </a:p>
          <a:p>
            <a:pPr lvl="1" eaLnBrk="1" latinLnBrk="0" hangingPunct="1"/>
            <a:r>
              <a:rPr kumimoji="0" lang="el-GR" dirty="0" smtClean="0"/>
              <a:t>Δεύτερου επιπέδου</a:t>
            </a:r>
          </a:p>
          <a:p>
            <a:pPr lvl="2" eaLnBrk="1" latinLnBrk="0" hangingPunct="1"/>
            <a:r>
              <a:rPr kumimoji="0" lang="el-GR" dirty="0" smtClean="0"/>
              <a:t>Τρίτου επιπέδου</a:t>
            </a:r>
          </a:p>
          <a:p>
            <a:pPr lvl="3" eaLnBrk="1" latinLnBrk="0" hangingPunct="1"/>
            <a:r>
              <a:rPr kumimoji="0" lang="el-GR" dirty="0" smtClean="0"/>
              <a:t>Τέταρτου επιπέδου</a:t>
            </a:r>
          </a:p>
          <a:p>
            <a:pPr lvl="4" eaLnBrk="1" latinLnBrk="0" hangingPunct="1"/>
            <a:r>
              <a:rPr kumimoji="0" lang="el-GR" dirty="0" smtClean="0"/>
              <a:t>Πέμπτου επιπέδου</a:t>
            </a:r>
            <a:endParaRPr kumimoji="0" lang="en-US" dirty="0"/>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Times New Roman" pitchFamily="18" charset="0"/>
              </a:defRPr>
            </a:lvl1pPr>
          </a:lstStyle>
          <a:p>
            <a:fld id="{A18BD392-2247-4182-9D57-CB5849826A91}" type="datetime1">
              <a:rPr lang="el-GR" smtClean="0"/>
              <a:pPr/>
              <a:t>8/11/2010</a:t>
            </a:fld>
            <a:endParaRPr lang="el-GR" dirty="0"/>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latin typeface="Times New Roman" pitchFamily="18" charset="0"/>
              </a:defRPr>
            </a:lvl1pPr>
          </a:lstStyle>
          <a:p>
            <a:endParaRPr lang="el-GR" dirty="0"/>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latin typeface="Times New Roman" pitchFamily="18" charset="0"/>
              </a:defRPr>
            </a:lvl1pPr>
          </a:lstStyle>
          <a:p>
            <a:fld id="{247B5FA6-70D8-46DD-BEF0-3DC440762D07}"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rtl="0" eaLnBrk="1" latinLnBrk="0" hangingPunct="1">
        <a:spcBef>
          <a:spcPct val="0"/>
        </a:spcBef>
        <a:buNone/>
        <a:defRPr kumimoji="0" sz="4400" kern="1200">
          <a:solidFill>
            <a:schemeClr val="tx2"/>
          </a:solidFill>
          <a:latin typeface="Times New Roman" pitchFamily="18" charset="0"/>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Times New Roman" pitchFamily="18"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Times New Roman" pitchFamily="18"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Times New Roman" pitchFamily="18"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Times New Roman" pitchFamily="18"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Times New Roman"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D1E7EE5-1FBC-4E3A-AFC0-3C61ACCA3D6D}" type="datetime1">
              <a:rPr lang="el-GR" smtClean="0"/>
              <a:pPr/>
              <a:t>8/11/2010</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47B5FA6-70D8-46DD-BEF0-3DC440762D07}"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1628800"/>
            <a:ext cx="8305800" cy="1981200"/>
          </a:xfrm>
        </p:spPr>
        <p:txBody>
          <a:bodyPr>
            <a:normAutofit/>
          </a:bodyPr>
          <a:lstStyle/>
          <a:p>
            <a:r>
              <a:rPr lang="el-GR" dirty="0" err="1" smtClean="0"/>
              <a:t>Διαχειριση</a:t>
            </a:r>
            <a:r>
              <a:rPr lang="el-GR" dirty="0" smtClean="0"/>
              <a:t> </a:t>
            </a:r>
            <a:r>
              <a:rPr lang="el-GR" dirty="0" err="1" smtClean="0"/>
              <a:t>πολυμορφιας</a:t>
            </a:r>
            <a:r>
              <a:rPr lang="el-GR" dirty="0" smtClean="0"/>
              <a:t> </a:t>
            </a:r>
            <a:r>
              <a:rPr lang="el-GR" dirty="0" err="1" smtClean="0"/>
              <a:t>μαθητικου</a:t>
            </a:r>
            <a:r>
              <a:rPr lang="el-GR" dirty="0" smtClean="0"/>
              <a:t> </a:t>
            </a:r>
            <a:r>
              <a:rPr lang="el-GR" dirty="0" err="1" smtClean="0"/>
              <a:t>πληθυσμου</a:t>
            </a:r>
            <a:endParaRPr lang="el-GR" dirty="0"/>
          </a:p>
        </p:txBody>
      </p:sp>
      <p:sp>
        <p:nvSpPr>
          <p:cNvPr id="3" name="2 - Υπότιτλος"/>
          <p:cNvSpPr>
            <a:spLocks noGrp="1"/>
          </p:cNvSpPr>
          <p:nvPr>
            <p:ph type="subTitle" idx="1"/>
          </p:nvPr>
        </p:nvSpPr>
        <p:spPr>
          <a:xfrm>
            <a:off x="1619672" y="3717032"/>
            <a:ext cx="6480048" cy="1752600"/>
          </a:xfrm>
        </p:spPr>
        <p:txBody>
          <a:bodyPr/>
          <a:lstStyle/>
          <a:p>
            <a:pPr algn="ctr"/>
            <a:r>
              <a:rPr lang="el-GR" dirty="0" smtClean="0"/>
              <a:t>Β’ μέρος</a:t>
            </a:r>
          </a:p>
          <a:p>
            <a:endParaRPr lang="el-GR" dirty="0" smtClean="0"/>
          </a:p>
          <a:p>
            <a:pPr algn="ctr"/>
            <a:r>
              <a:rPr lang="el-GR" dirty="0" smtClean="0"/>
              <a:t>Από τη θεωρία … στην πράξη…</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sz="quarter" idx="1"/>
          </p:nvPr>
        </p:nvSpPr>
        <p:spPr/>
        <p:txBody>
          <a:bodyPr>
            <a:normAutofit fontScale="85000" lnSpcReduction="10000"/>
          </a:bodyPr>
          <a:lstStyle/>
          <a:p>
            <a:r>
              <a:rPr lang="el-GR" dirty="0" smtClean="0"/>
              <a:t>Ποιες είναι οι τεχνικές που μας προσφέρουν τη δυνατότητα να υλοποιήσουμε το παιδαγωγικό μας όραμα;</a:t>
            </a:r>
          </a:p>
          <a:p>
            <a:pPr lvl="1"/>
            <a:r>
              <a:rPr lang="el-GR" dirty="0" smtClean="0"/>
              <a:t>Καλλιτεχνικές δραστηριότητες ενταγμένες σε σχέδια εργασίας</a:t>
            </a:r>
          </a:p>
          <a:p>
            <a:pPr marL="1234440" lvl="2" indent="-457200">
              <a:buNone/>
            </a:pPr>
            <a:r>
              <a:rPr lang="el-GR" dirty="0" smtClean="0"/>
              <a:t>Βιωματική- επικοινωνιακή μέθοδος διδασκαλίας	</a:t>
            </a:r>
          </a:p>
          <a:p>
            <a:pPr marL="1508760" lvl="3" indent="-457200">
              <a:spcBef>
                <a:spcPts val="600"/>
              </a:spcBef>
              <a:buFont typeface="+mj-lt"/>
              <a:buAutoNum type="arabicPeriod"/>
            </a:pPr>
            <a:r>
              <a:rPr lang="el-GR" dirty="0" smtClean="0"/>
              <a:t>Αξιοποίηση βιωμάτων ως αφετηρία &amp; σημείο αναφοράς της διδακτικής πρακτικής</a:t>
            </a:r>
            <a:r>
              <a:rPr lang="en-US" dirty="0" smtClean="0"/>
              <a:t> </a:t>
            </a:r>
            <a:r>
              <a:rPr lang="en-US" dirty="0" smtClean="0">
                <a:sym typeface="Wingdings" pitchFamily="2" charset="2"/>
              </a:rPr>
              <a:t> </a:t>
            </a:r>
            <a:r>
              <a:rPr lang="el-GR" dirty="0" smtClean="0">
                <a:sym typeface="Wingdings" pitchFamily="2" charset="2"/>
              </a:rPr>
              <a:t> εξασφαλίζει το ενδιαφέρον &amp; τη συμμετοχή των μαθητών</a:t>
            </a:r>
            <a:endParaRPr lang="el-GR" dirty="0" smtClean="0"/>
          </a:p>
          <a:p>
            <a:pPr marL="1508760" lvl="3" indent="-457200">
              <a:spcBef>
                <a:spcPts val="600"/>
              </a:spcBef>
              <a:buFont typeface="+mj-lt"/>
              <a:buAutoNum type="arabicPeriod"/>
            </a:pPr>
            <a:r>
              <a:rPr lang="el-GR" dirty="0" smtClean="0"/>
              <a:t>Επικοινωνία μεταξύ των μελών της παιδαγωγικής ομάδας (μαθητές &amp; εκπαιδευτικοί)</a:t>
            </a:r>
          </a:p>
          <a:p>
            <a:pPr marL="1508760" lvl="3" indent="-457200">
              <a:spcBef>
                <a:spcPts val="600"/>
              </a:spcBef>
              <a:buFont typeface="+mj-lt"/>
              <a:buAutoNum type="arabicPeriod"/>
            </a:pPr>
            <a:r>
              <a:rPr lang="el-GR" dirty="0" smtClean="0"/>
              <a:t>Εναλλακτικοί τρόποι διοχέτευσης δημιουργικότητας. Κάθε μαθητής επιλέγει τρόπο συμμετοχής ανάλογα με τα ενδιαφέροντα και τις δεξιότητές του. </a:t>
            </a:r>
          </a:p>
          <a:p>
            <a:pPr marL="1508760" lvl="3" indent="-457200">
              <a:spcBef>
                <a:spcPts val="600"/>
              </a:spcBef>
              <a:buFont typeface="+mj-lt"/>
              <a:buAutoNum type="arabicPeriod"/>
            </a:pPr>
            <a:r>
              <a:rPr lang="el-GR" dirty="0" smtClean="0"/>
              <a:t>Ο λόγος παύει να αποτελεί το μοναδικό μέσο επικοινωνίας. Η άγνοια της γλώσσας δεν είναι εμπόδιο στη συμμετοχή.</a:t>
            </a:r>
            <a:endParaRPr lang="en-US" dirty="0" smtClean="0"/>
          </a:p>
          <a:p>
            <a:pPr marL="1508760" lvl="3" indent="-457200"/>
            <a:endParaRPr lang="el-GR" dirty="0"/>
          </a:p>
        </p:txBody>
      </p:sp>
      <p:graphicFrame>
        <p:nvGraphicFramePr>
          <p:cNvPr id="4" name="3 - Διάγραμμα"/>
          <p:cNvGraphicFramePr/>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endParaRPr lang="el-GR" dirty="0"/>
          </a:p>
        </p:txBody>
      </p:sp>
      <p:sp>
        <p:nvSpPr>
          <p:cNvPr id="2" name="1 - Θέση περιεχομένου"/>
          <p:cNvSpPr>
            <a:spLocks noGrp="1"/>
          </p:cNvSpPr>
          <p:nvPr>
            <p:ph sz="quarter" idx="1"/>
          </p:nvPr>
        </p:nvSpPr>
        <p:spPr/>
        <p:txBody>
          <a:bodyPr>
            <a:normAutofit/>
          </a:bodyPr>
          <a:lstStyle/>
          <a:p>
            <a:pPr marL="514350" indent="-514350">
              <a:buFont typeface="+mj-lt"/>
              <a:buAutoNum type="arabicPeriod" startAt="5"/>
            </a:pPr>
            <a:r>
              <a:rPr lang="el-GR" sz="1800" dirty="0" smtClean="0"/>
              <a:t>Επιτυγχάνεται η ανταλλαγή στοιχείων της οικογενειακής κουλτούρας κάθε μαθητή </a:t>
            </a:r>
            <a:r>
              <a:rPr lang="el-GR" sz="1800" dirty="0" smtClean="0">
                <a:sym typeface="Wingdings" pitchFamily="2" charset="2"/>
              </a:rPr>
              <a:t> αποφεύγεται η αποκοπή του μαθητή από τις φυσικές του ρίζες. Το σχολείο  συνιστά προέκταση του οικογενειακού περιβάλλοντος</a:t>
            </a:r>
          </a:p>
          <a:p>
            <a:pPr marL="514350" indent="-514350">
              <a:buFont typeface="+mj-lt"/>
              <a:buAutoNum type="arabicPeriod" startAt="5"/>
            </a:pPr>
            <a:r>
              <a:rPr lang="el-GR" sz="1800" dirty="0" smtClean="0">
                <a:sym typeface="Wingdings" pitchFamily="2" charset="2"/>
              </a:rPr>
              <a:t>Εκφράζεται η δυναμική της ομάδας </a:t>
            </a:r>
            <a:br>
              <a:rPr lang="el-GR" sz="1800" dirty="0" smtClean="0">
                <a:sym typeface="Wingdings" pitchFamily="2" charset="2"/>
              </a:rPr>
            </a:br>
            <a:r>
              <a:rPr lang="el-GR" sz="1800" dirty="0" smtClean="0">
                <a:sym typeface="Wingdings" pitchFamily="2" charset="2"/>
              </a:rPr>
              <a:t> αποφυγή ομαδοποίησης βάσει στερεοτυπικών χαρακτηριστικών (αγόρια # κορίτσια, γηγενείς # αλλοδαποί, κ.ά.</a:t>
            </a:r>
            <a:br>
              <a:rPr lang="el-GR" sz="1800" dirty="0" smtClean="0">
                <a:sym typeface="Wingdings" pitchFamily="2" charset="2"/>
              </a:rPr>
            </a:br>
            <a:r>
              <a:rPr lang="el-GR" sz="1800" dirty="0" smtClean="0">
                <a:sym typeface="Wingdings" pitchFamily="2" charset="2"/>
              </a:rPr>
              <a:t> εκδήλωση και εξομάλυνση εντάσεων που λανθάνουν και καλύπτονται από το φορμαλισμό των τυπικών διδακτικών παρεμβάσεων.</a:t>
            </a:r>
          </a:p>
          <a:p>
            <a:pPr marL="514350" indent="-514350">
              <a:buNone/>
            </a:pPr>
            <a:endParaRPr lang="el-GR" dirty="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11</a:t>
            </a:fld>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Η διαπολιτισμική εκπαίδευση ως πεδίο συνάντησης &amp; δημιουργικής σύνθεσης</a:t>
            </a:r>
          </a:p>
          <a:p>
            <a:pPr lvl="1"/>
            <a:r>
              <a:rPr lang="el-GR" dirty="0" smtClean="0"/>
              <a:t>Πολιτισμών (εθνικό επίπεδο)</a:t>
            </a:r>
          </a:p>
          <a:p>
            <a:pPr lvl="1"/>
            <a:r>
              <a:rPr lang="el-GR" dirty="0" smtClean="0"/>
              <a:t>Προσωπικής κουλτούρας του καθενός (οι προσωπικές κουλτούρες είναι ανομοιογενείς ακόμη και στα όρια μιας ομοιογενούς εθνικής ομάδας).</a:t>
            </a:r>
          </a:p>
          <a:p>
            <a:endParaRPr lang="el-GR" dirty="0" smtClean="0"/>
          </a:p>
          <a:p>
            <a:pPr>
              <a:buNone/>
            </a:pPr>
            <a:endParaRPr lang="el-GR" dirty="0" smtClean="0"/>
          </a:p>
        </p:txBody>
      </p:sp>
      <p:graphicFrame>
        <p:nvGraphicFramePr>
          <p:cNvPr id="4" name="3 - Διάγραμμα"/>
          <p:cNvGraphicFramePr/>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sz="quarter" idx="1"/>
          </p:nvPr>
        </p:nvSpPr>
        <p:spPr>
          <a:xfrm>
            <a:off x="457200" y="1556792"/>
            <a:ext cx="8229600" cy="4752528"/>
          </a:xfrm>
        </p:spPr>
        <p:txBody>
          <a:bodyPr>
            <a:normAutofit fontScale="55000" lnSpcReduction="20000"/>
          </a:bodyPr>
          <a:lstStyle/>
          <a:p>
            <a:pPr>
              <a:lnSpc>
                <a:spcPct val="90000"/>
              </a:lnSpc>
              <a:buClr>
                <a:srgbClr val="FF3300"/>
              </a:buClr>
              <a:buFont typeface="Wingdings" pitchFamily="2" charset="2"/>
              <a:buChar char="q"/>
            </a:pPr>
            <a:r>
              <a:rPr lang="el-GR" sz="3300" dirty="0" smtClean="0"/>
              <a:t>Αποτύπωση στο χάρτη των χωρών προέλευσης των μαθητών της τάξης και ορισμένων σημαντικών στοιχείων από αυτές. </a:t>
            </a:r>
          </a:p>
          <a:p>
            <a:pPr>
              <a:lnSpc>
                <a:spcPct val="90000"/>
              </a:lnSpc>
              <a:buClr>
                <a:srgbClr val="FF3300"/>
              </a:buClr>
              <a:buFont typeface="Wingdings" pitchFamily="2" charset="2"/>
              <a:buChar char="q"/>
            </a:pPr>
            <a:endParaRPr lang="el-GR" sz="3300" dirty="0" smtClean="0"/>
          </a:p>
          <a:p>
            <a:pPr>
              <a:lnSpc>
                <a:spcPct val="90000"/>
              </a:lnSpc>
              <a:buClr>
                <a:srgbClr val="FF3300"/>
              </a:buClr>
              <a:buFont typeface="Wingdings" pitchFamily="2" charset="2"/>
              <a:buChar char="q"/>
            </a:pPr>
            <a:r>
              <a:rPr lang="el-GR" sz="3300" dirty="0" smtClean="0"/>
              <a:t>Τραγούδια από τις χώρες προέλευσης των μαθητών, που έχουν μεταφραστεί στην ελληνική γλώσσα και το αντίθετο </a:t>
            </a:r>
          </a:p>
          <a:p>
            <a:pPr>
              <a:lnSpc>
                <a:spcPct val="90000"/>
              </a:lnSpc>
              <a:buClr>
                <a:srgbClr val="FF3300"/>
              </a:buClr>
              <a:buFont typeface="Wingdings" pitchFamily="2" charset="2"/>
              <a:buChar char="q"/>
            </a:pPr>
            <a:endParaRPr lang="el-GR" sz="3300" dirty="0" smtClean="0"/>
          </a:p>
          <a:p>
            <a:pPr>
              <a:lnSpc>
                <a:spcPct val="90000"/>
              </a:lnSpc>
              <a:buClr>
                <a:srgbClr val="FF3300"/>
              </a:buClr>
              <a:buFont typeface="Wingdings" pitchFamily="2" charset="2"/>
              <a:buChar char="q"/>
            </a:pPr>
            <a:r>
              <a:rPr lang="el-GR" sz="3300" dirty="0" smtClean="0"/>
              <a:t>Έθιμα της Ελλάδας και της χώρας προέλευσης των μαθητών. Αναζήτηση ομοιοτήτων και διαφορών.</a:t>
            </a:r>
          </a:p>
          <a:p>
            <a:pPr>
              <a:lnSpc>
                <a:spcPct val="90000"/>
              </a:lnSpc>
              <a:buClr>
                <a:srgbClr val="FF3300"/>
              </a:buClr>
              <a:buFont typeface="Wingdings" pitchFamily="2" charset="2"/>
              <a:buChar char="q"/>
            </a:pPr>
            <a:endParaRPr lang="el-GR" sz="3300" dirty="0" smtClean="0"/>
          </a:p>
          <a:p>
            <a:pPr>
              <a:lnSpc>
                <a:spcPct val="90000"/>
              </a:lnSpc>
              <a:buClr>
                <a:srgbClr val="FF3300"/>
              </a:buClr>
              <a:buFont typeface="Wingdings" pitchFamily="2" charset="2"/>
              <a:buChar char="q"/>
            </a:pPr>
            <a:r>
              <a:rPr lang="el-GR" sz="3300" dirty="0" smtClean="0"/>
              <a:t>Συλλογή ανεκδότων από τις χώρες προέλευσης των μαθητών και σύγκρισή τους με τα ελληνικά.</a:t>
            </a:r>
          </a:p>
          <a:p>
            <a:pPr>
              <a:lnSpc>
                <a:spcPct val="90000"/>
              </a:lnSpc>
              <a:buClr>
                <a:srgbClr val="FF3300"/>
              </a:buClr>
              <a:buFont typeface="Wingdings" pitchFamily="2" charset="2"/>
              <a:buChar char="q"/>
            </a:pPr>
            <a:endParaRPr lang="el-GR" sz="3300" dirty="0" smtClean="0"/>
          </a:p>
          <a:p>
            <a:pPr>
              <a:lnSpc>
                <a:spcPct val="90000"/>
              </a:lnSpc>
              <a:buClr>
                <a:srgbClr val="FF3300"/>
              </a:buClr>
              <a:buFont typeface="Wingdings" pitchFamily="2" charset="2"/>
              <a:buChar char="q"/>
            </a:pPr>
            <a:r>
              <a:rPr lang="el-GR" sz="3300" dirty="0" smtClean="0"/>
              <a:t>Συλλογή μικρών αγγελιών από  εφημερίδες ελληνικές και από τις χώρες προέλευσης των μαθητών. Καταγραφή των προσόντων, σύγκριση και επισήμανση κοινών στοιχείων.</a:t>
            </a:r>
          </a:p>
          <a:p>
            <a:pPr>
              <a:lnSpc>
                <a:spcPct val="90000"/>
              </a:lnSpc>
              <a:buClr>
                <a:srgbClr val="FF3300"/>
              </a:buClr>
              <a:buFont typeface="Wingdings" pitchFamily="2" charset="2"/>
              <a:buChar char="q"/>
            </a:pPr>
            <a:endParaRPr lang="el-GR" sz="3300" dirty="0" smtClean="0"/>
          </a:p>
          <a:p>
            <a:pPr>
              <a:lnSpc>
                <a:spcPct val="90000"/>
              </a:lnSpc>
              <a:buClr>
                <a:srgbClr val="FF3300"/>
              </a:buClr>
              <a:buFont typeface="Wingdings" pitchFamily="2" charset="2"/>
              <a:buChar char="q"/>
            </a:pPr>
            <a:r>
              <a:rPr lang="el-GR" sz="3300" dirty="0" smtClean="0"/>
              <a:t>Επισήμανση ξένων δανείων στην ελληνική γλώσσα. Υπάρχουν για παράδειγμα πολλές λέξεις αγγλικές, τις οποίες χρησιμοποιούμε στην Ελλάδα όπως: </a:t>
            </a:r>
            <a:r>
              <a:rPr lang="en-US" sz="3300" dirty="0" smtClean="0"/>
              <a:t>computer</a:t>
            </a:r>
            <a:r>
              <a:rPr lang="el-GR" sz="3300" dirty="0" smtClean="0"/>
              <a:t>, </a:t>
            </a:r>
            <a:r>
              <a:rPr lang="en-US" sz="3300" dirty="0" smtClean="0"/>
              <a:t>ok</a:t>
            </a:r>
            <a:r>
              <a:rPr lang="el-GR" sz="3300" dirty="0" smtClean="0"/>
              <a:t>, </a:t>
            </a:r>
            <a:r>
              <a:rPr lang="en-US" sz="3300" dirty="0" smtClean="0"/>
              <a:t>Internet</a:t>
            </a:r>
            <a:r>
              <a:rPr lang="el-GR" sz="3300" dirty="0" smtClean="0"/>
              <a:t> ή λέξεις από τις γειτονικές χώρες.</a:t>
            </a:r>
          </a:p>
          <a:p>
            <a:pPr>
              <a:lnSpc>
                <a:spcPct val="90000"/>
              </a:lnSpc>
              <a:buClr>
                <a:srgbClr val="FF3300"/>
              </a:buClr>
              <a:buFont typeface="Wingdings" pitchFamily="2" charset="2"/>
              <a:buChar char="q"/>
            </a:pPr>
            <a:endParaRPr lang="el-GR" sz="3300" dirty="0" smtClean="0"/>
          </a:p>
          <a:p>
            <a:pPr>
              <a:lnSpc>
                <a:spcPct val="90000"/>
              </a:lnSpc>
              <a:buClr>
                <a:srgbClr val="FF3300"/>
              </a:buClr>
              <a:buFont typeface="Wingdings" pitchFamily="2" charset="2"/>
              <a:buChar char="q"/>
            </a:pPr>
            <a:endParaRPr lang="el-GR" sz="2800" dirty="0" smtClean="0"/>
          </a:p>
          <a:p>
            <a:pPr>
              <a:lnSpc>
                <a:spcPct val="90000"/>
              </a:lnSpc>
              <a:buClr>
                <a:srgbClr val="FF3300"/>
              </a:buClr>
              <a:buFont typeface="Wingdings" pitchFamily="2" charset="2"/>
              <a:buChar char="q"/>
            </a:pPr>
            <a:endParaRPr lang="el-GR" sz="2800" dirty="0" smtClean="0"/>
          </a:p>
          <a:p>
            <a:endParaRPr lang="el-GR" dirty="0"/>
          </a:p>
        </p:txBody>
      </p:sp>
      <p:graphicFrame>
        <p:nvGraphicFramePr>
          <p:cNvPr id="4" name="3 - Διάγραμμα"/>
          <p:cNvGraphicFramePr/>
          <p:nvPr/>
        </p:nvGraphicFramePr>
        <p:xfrm>
          <a:off x="457200" y="152400"/>
          <a:ext cx="8229600" cy="900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13</a:t>
            </a:fld>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sz="quarter" idx="1"/>
          </p:nvPr>
        </p:nvSpPr>
        <p:spPr>
          <a:xfrm>
            <a:off x="467544" y="1556792"/>
            <a:ext cx="8229600" cy="4857328"/>
          </a:xfrm>
        </p:spPr>
        <p:txBody>
          <a:bodyPr>
            <a:normAutofit fontScale="25000" lnSpcReduction="20000"/>
          </a:bodyPr>
          <a:lstStyle/>
          <a:p>
            <a:pPr algn="just">
              <a:spcBef>
                <a:spcPct val="100000"/>
              </a:spcBef>
            </a:pPr>
            <a:r>
              <a:rPr lang="el-GR" sz="6400" dirty="0" smtClean="0"/>
              <a:t>Παιχνίδια από όλες τις χώρες που αντιπροσωπεύονται στη σύνθεση της τάξης</a:t>
            </a:r>
          </a:p>
          <a:p>
            <a:pPr algn="just">
              <a:spcBef>
                <a:spcPct val="100000"/>
              </a:spcBef>
            </a:pPr>
            <a:r>
              <a:rPr lang="el-GR" sz="6400" dirty="0" smtClean="0"/>
              <a:t>θεατρικό παιχνίδι, επιλεγμένα παιδικά βιβλία και ιστορίες διαπολιτισμικού περιεχομένου</a:t>
            </a:r>
          </a:p>
          <a:p>
            <a:pPr algn="just">
              <a:spcBef>
                <a:spcPct val="100000"/>
              </a:spcBef>
            </a:pPr>
            <a:r>
              <a:rPr lang="el-GR" sz="6400" dirty="0" smtClean="0"/>
              <a:t>Ομαδικές συζητήσεις με σκοπό την άντληση και την ανάδειξη βιωμάτων που συνδέονται με το σπίτι ή την κοινότητα</a:t>
            </a:r>
          </a:p>
          <a:p>
            <a:pPr algn="just">
              <a:spcBef>
                <a:spcPct val="100000"/>
              </a:spcBef>
            </a:pPr>
            <a:r>
              <a:rPr lang="el-GR" sz="6400" dirty="0" smtClean="0"/>
              <a:t>Ακρόαση μουσικής και μουσικών οργάνων με σκοπό την προσέγγιση διαφόρων μουσικών ακουσμάτων.</a:t>
            </a:r>
          </a:p>
          <a:p>
            <a:pPr algn="just">
              <a:spcBef>
                <a:spcPct val="70000"/>
              </a:spcBef>
            </a:pPr>
            <a:r>
              <a:rPr lang="el-GR" sz="6400" dirty="0" smtClean="0"/>
              <a:t>Μέσα από επετειακά γεγονότα και γιορτές διερευνώνται οι ομοιότητες και οι διαφορές των διάφορων </a:t>
            </a:r>
            <a:r>
              <a:rPr lang="el-GR" sz="6400" dirty="0" err="1" smtClean="0"/>
              <a:t>εθνοπολιτισμικών</a:t>
            </a:r>
            <a:r>
              <a:rPr lang="el-GR" sz="6400" dirty="0" smtClean="0"/>
              <a:t> ομάδων (ΔΙΑΠΟΛΙΤΙΣΜΙΚΟ ΗΜΕΡΟΛΟΓΙΟ)</a:t>
            </a:r>
          </a:p>
          <a:p>
            <a:pPr algn="just">
              <a:spcBef>
                <a:spcPct val="70000"/>
              </a:spcBef>
            </a:pPr>
            <a:r>
              <a:rPr lang="el-GR" sz="6400" dirty="0" smtClean="0"/>
              <a:t>Καλλιτεχνικές και χειροτεχνικές δραστηριότητες που εξασφαλίζουν τη γνωριμία των παιδιών με τις αισθητικές αντιλήψεις διάφορων πολιτισμών</a:t>
            </a:r>
          </a:p>
          <a:p>
            <a:pPr algn="just">
              <a:spcBef>
                <a:spcPct val="70000"/>
              </a:spcBef>
            </a:pPr>
            <a:r>
              <a:rPr lang="el-GR" sz="6400" dirty="0" smtClean="0"/>
              <a:t>Επαφή με αντικείμενα της καθημερινής ζωής (σκεύη, εργαλεία, ημερολόγια, φωτογραφικά άλμπουμ, ρούχα, κ.ά.) που ανήκουν σε διαφορετικές πολιτισμικές παραδόσεις. Μέσα από την ευφάνταστη περιοχή του παιχνιδιού τα παιδιά έχουν την ευκαιρία να έρθουν σε επαφή με αντικείμενα και να εξερευνήσουν σημαντικά τμήματα και ιδιαιτερότητες των άλλων πολιτισμών όπως: φωτογραφικά άλμπουμ οικογενειών, </a:t>
            </a:r>
            <a:r>
              <a:rPr lang="el-GR" sz="6400" dirty="0" err="1" smtClean="0"/>
              <a:t>πόστερ</a:t>
            </a:r>
            <a:r>
              <a:rPr lang="el-GR" sz="6400" dirty="0" smtClean="0"/>
              <a:t> και ημερολόγια  με ποικιλία τρόπων γραφής και συστημάτων αρίθμησης, ρούχα, μαγειρικά σκεύη και φαγητό από διάφορες πολιτισμικές παραδόσεις. Τα λειτουργικά σχήματα είναι ίδια σε όλους τους πολιτισμούς</a:t>
            </a:r>
            <a:endParaRPr lang="en-GB" sz="6400" dirty="0" smtClean="0"/>
          </a:p>
          <a:p>
            <a:pPr algn="just">
              <a:spcBef>
                <a:spcPct val="100000"/>
              </a:spcBef>
            </a:pPr>
            <a:endParaRPr lang="el-GR" sz="2800" b="1" dirty="0" smtClean="0">
              <a:latin typeface="Times New Roman" pitchFamily="18" charset="0"/>
              <a:cs typeface="Times New Roman" pitchFamily="18" charset="0"/>
            </a:endParaRPr>
          </a:p>
          <a:p>
            <a:endParaRPr lang="el-GR" dirty="0"/>
          </a:p>
        </p:txBody>
      </p:sp>
      <p:graphicFrame>
        <p:nvGraphicFramePr>
          <p:cNvPr id="4" name="3 - Διάγραμμα"/>
          <p:cNvGraphicFramePr/>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endParaRPr lang="el-GR"/>
          </a:p>
        </p:txBody>
      </p:sp>
      <p:sp>
        <p:nvSpPr>
          <p:cNvPr id="2" name="1 - Θέση περιεχομένου"/>
          <p:cNvSpPr>
            <a:spLocks noGrp="1"/>
          </p:cNvSpPr>
          <p:nvPr>
            <p:ph sz="quarter" idx="1"/>
          </p:nvPr>
        </p:nvSpPr>
        <p:spPr/>
        <p:txBody>
          <a:bodyPr/>
          <a:lstStyle/>
          <a:p>
            <a:pPr>
              <a:lnSpc>
                <a:spcPct val="90000"/>
              </a:lnSpc>
              <a:buClr>
                <a:srgbClr val="FF3300"/>
              </a:buClr>
              <a:buFont typeface="Wingdings" pitchFamily="2" charset="2"/>
              <a:buChar char="q"/>
            </a:pPr>
            <a:r>
              <a:rPr lang="el-GR" sz="1800" dirty="0" smtClean="0"/>
              <a:t>Δημιουργία ντοσιέ  με πρόσθετο  ενημερωτικό υλικό, φωτογραφίες, </a:t>
            </a:r>
            <a:r>
              <a:rPr lang="en-US" sz="1800" dirty="0" err="1" smtClean="0"/>
              <a:t>cd</a:t>
            </a:r>
            <a:r>
              <a:rPr lang="el-GR" sz="1800" dirty="0" smtClean="0"/>
              <a:t>, κείμενα επίκαιρα από περιοδικά και εφημερίδες, κείμενα των μαθητών, ζωγραφιές για θέματα που έχουν ιδιαίτερο ενδιαφέρον για τους μαθητές.</a:t>
            </a:r>
          </a:p>
          <a:p>
            <a:pPr>
              <a:lnSpc>
                <a:spcPct val="90000"/>
              </a:lnSpc>
              <a:buClr>
                <a:srgbClr val="FF3300"/>
              </a:buClr>
              <a:buFont typeface="Wingdings" pitchFamily="2" charset="2"/>
              <a:buChar char="q"/>
            </a:pPr>
            <a:endParaRPr lang="el-GR" sz="1800" dirty="0" smtClean="0"/>
          </a:p>
          <a:p>
            <a:pPr>
              <a:lnSpc>
                <a:spcPct val="90000"/>
              </a:lnSpc>
              <a:buClr>
                <a:srgbClr val="FF3300"/>
              </a:buClr>
              <a:buFont typeface="Wingdings" pitchFamily="2" charset="2"/>
              <a:buChar char="q"/>
            </a:pPr>
            <a:r>
              <a:rPr lang="el-GR" sz="1800" dirty="0" smtClean="0"/>
              <a:t>Σύνταξη βιογραφιών διάσημων επιστημόνων ή γνωστών προσώπων από διάφορες χώρες</a:t>
            </a:r>
          </a:p>
          <a:p>
            <a:pPr algn="just">
              <a:spcBef>
                <a:spcPct val="100000"/>
              </a:spcBef>
            </a:pPr>
            <a:r>
              <a:rPr lang="el-GR" sz="1800" dirty="0" smtClean="0"/>
              <a:t>Αφηγήσεις παραμυθιών από ποικίλες κοινότητες  (επισκέπτης αφηγητής στην τάξη).</a:t>
            </a:r>
            <a:endParaRPr lang="en-GB" sz="1800" dirty="0" smtClean="0"/>
          </a:p>
          <a:p>
            <a:pPr algn="just">
              <a:spcBef>
                <a:spcPct val="100000"/>
              </a:spcBef>
            </a:pPr>
            <a:r>
              <a:rPr lang="el-GR" sz="1800" dirty="0" smtClean="0"/>
              <a:t>Δίγλωσση γραφή- αφήγηση παραμυθιών ή τραγουδιών με σκοπό την καλλιέργεια της συναίσθησης του ''διαφορετικού'' της επικοινωνίας. </a:t>
            </a:r>
          </a:p>
          <a:p>
            <a:endParaRPr lang="el-GR" sz="1800" dirty="0" smtClean="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Ο γύρος του κόσμου μέσα από μια τάξη…</a:t>
            </a:r>
            <a:endParaRPr lang="el-GR" sz="3200" dirty="0"/>
          </a:p>
        </p:txBody>
      </p:sp>
      <p:sp>
        <p:nvSpPr>
          <p:cNvPr id="3" name="2 - Θέση περιεχομένου"/>
          <p:cNvSpPr>
            <a:spLocks noGrp="1"/>
          </p:cNvSpPr>
          <p:nvPr>
            <p:ph sz="quarter" idx="1"/>
          </p:nvPr>
        </p:nvSpPr>
        <p:spPr/>
        <p:txBody>
          <a:bodyPr>
            <a:normAutofit/>
          </a:bodyPr>
          <a:lstStyle/>
          <a:p>
            <a:pPr>
              <a:buNone/>
            </a:pPr>
            <a:r>
              <a:rPr lang="el-GR" dirty="0" smtClean="0"/>
              <a:t> </a:t>
            </a:r>
            <a:r>
              <a:rPr lang="el-GR" sz="1800" dirty="0" smtClean="0"/>
              <a:t>Σχεδιάζουμε και πραγματοποιούμε ένα φανταστικό ταξίδι, κάτι σαν «Γύρο του Κόσμου» στις χώρες που αντιπροσωπεύονται στην τάξη. Φτιάχνουμε ένα «διαβατήριο» για τον καθένα μας που θα περιέχει πολύτιμα στοιχεία για τον εαυτό μας. </a:t>
            </a:r>
          </a:p>
          <a:p>
            <a:pPr>
              <a:buNone/>
            </a:pPr>
            <a:r>
              <a:rPr lang="el-GR" sz="1800" dirty="0" smtClean="0"/>
              <a:t>Η διαδρομή απεικονίζεται πάνω σε ένα χάρτη και για κάθε χώρα που τα παιδιά επιλέγουν να επισκεφτούν παίρνουν μαζί τους (ζωγραφίζουν) ένα αναμνηστικό. Σημειώνουν επίσης τις εμπειρίες τους από το ταξίδι. Στο τέλος του ταξιδιού οι καταγεγραμμένες εμπειρίες και τα αναμνηστικά μπορούν να συντεθούν και να σχηματίσουν το βιβλίο του δικού τους ταξιδιού.</a:t>
            </a:r>
          </a:p>
          <a:p>
            <a:pPr>
              <a:buNone/>
            </a:pPr>
            <a:endParaRPr lang="el-GR" dirty="0" smtClean="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χάρτινος μαθητής</a:t>
            </a:r>
            <a:endParaRPr lang="el-GR" dirty="0"/>
          </a:p>
        </p:txBody>
      </p:sp>
      <p:sp>
        <p:nvSpPr>
          <p:cNvPr id="3" name="2 - Θέση περιεχομένου"/>
          <p:cNvSpPr>
            <a:spLocks noGrp="1"/>
          </p:cNvSpPr>
          <p:nvPr>
            <p:ph sz="quarter" idx="1"/>
          </p:nvPr>
        </p:nvSpPr>
        <p:spPr/>
        <p:txBody>
          <a:bodyPr>
            <a:normAutofit/>
          </a:bodyPr>
          <a:lstStyle/>
          <a:p>
            <a:pPr>
              <a:buNone/>
            </a:pPr>
            <a:r>
              <a:rPr lang="el-GR" sz="1800" dirty="0" smtClean="0"/>
              <a:t>Απλώνουμε χαρτί του μέτρου στο πάτωμα της τάξης. Πάνω σε αυτό ξαπλώνουν οι μαθητές και σχεδιάζουμε με μαρκαδόρο το περίγραμμά τους. Σχεδιάζουμε και κόβουμε τόσες φιγούρες όσες και οι μαθητές της τάξης σε διάφορες στάσεις. Έτσι, έχουμε και «χάρτινους μαθητές» για τη διακόσμηση της τάξης μας, αλλά και για να τους χρησιμοποιήσουμε ως «παραβάν», ως «μπερντέ» για να μιλήσουμε για τον εαυτό μας, κρυμμένοι πίσω από τη φιγούρα μας, ή για να πάρουμε τη θέση του άλλου και να μιλήσουμε για αυτόν.</a:t>
            </a:r>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Ο λαϊκός πολιτισμός ως πεδίο συνάντησης με τον … Άλλο. </a:t>
            </a:r>
            <a:br>
              <a:rPr lang="el-GR" sz="2400" dirty="0" smtClean="0"/>
            </a:br>
            <a:r>
              <a:rPr lang="el-GR" sz="2400" dirty="0" smtClean="0"/>
              <a:t>Η συμβολή του παραμυθιού</a:t>
            </a:r>
            <a:endParaRPr lang="el-GR" sz="2400" dirty="0"/>
          </a:p>
        </p:txBody>
      </p:sp>
      <p:sp>
        <p:nvSpPr>
          <p:cNvPr id="3" name="2 - Θέση περιεχομένου"/>
          <p:cNvSpPr>
            <a:spLocks noGrp="1"/>
          </p:cNvSpPr>
          <p:nvPr>
            <p:ph sz="quarter" idx="1"/>
          </p:nvPr>
        </p:nvSpPr>
        <p:spPr/>
        <p:txBody>
          <a:bodyPr>
            <a:normAutofit/>
          </a:bodyPr>
          <a:lstStyle/>
          <a:p>
            <a:pPr>
              <a:buNone/>
            </a:pPr>
            <a:r>
              <a:rPr lang="el-GR" sz="1800" dirty="0" smtClean="0"/>
              <a:t> Το παραμύθι:</a:t>
            </a:r>
          </a:p>
          <a:p>
            <a:r>
              <a:rPr lang="el-GR" sz="1800" dirty="0" smtClean="0"/>
              <a:t>Δημιουργεί στο παιδί τις κατάλληλες συνθήκες και την ανάγκη να ασχοληθεί και να γνωρίσει τον εξωτερικό κόσμο</a:t>
            </a:r>
          </a:p>
          <a:p>
            <a:r>
              <a:rPr lang="el-GR" sz="1800" dirty="0" smtClean="0"/>
              <a:t>Οδηγεί το παιδί σε σκέψεις και κρίσεις που ανάγονται στο χώρο των ηθικών αξιών</a:t>
            </a:r>
          </a:p>
          <a:p>
            <a:r>
              <a:rPr lang="el-GR" sz="1800" dirty="0" smtClean="0"/>
              <a:t>Εξωτερικεύει και διαλύει τις εσωτερικές συγκρούσεις και φόβους των παιδιών</a:t>
            </a:r>
          </a:p>
          <a:p>
            <a:r>
              <a:rPr lang="el-GR" sz="1800" dirty="0" smtClean="0"/>
              <a:t>Αμβλύνει τις αντιθέσεις και φιλιώνει αντιπάλους</a:t>
            </a:r>
          </a:p>
          <a:p>
            <a:r>
              <a:rPr lang="el-GR" sz="1800" dirty="0" smtClean="0"/>
              <a:t>Βοηθά τα παιδιά να καταλάβουν τα έθιμα και τον πολιτισμό τους και τα έθιμα και τον πολιτισμό των «άλλων»</a:t>
            </a:r>
          </a:p>
          <a:p>
            <a:r>
              <a:rPr lang="el-GR" sz="1800" dirty="0" smtClean="0"/>
              <a:t>Αφυπνίζει την περιέργεια και ψυχαγωγεί χωρίς να υποβαθμίζει τις μαθησιακές ανάγκες των παιδιών</a:t>
            </a:r>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Το παραμύθι ως πεδίο συνάντησης με τον … Άλλο</a:t>
            </a:r>
            <a:endParaRPr lang="el-GR" sz="2400" dirty="0"/>
          </a:p>
        </p:txBody>
      </p:sp>
      <p:sp>
        <p:nvSpPr>
          <p:cNvPr id="3" name="2 - Θέση περιεχομένου"/>
          <p:cNvSpPr>
            <a:spLocks noGrp="1"/>
          </p:cNvSpPr>
          <p:nvPr>
            <p:ph sz="quarter" idx="1"/>
          </p:nvPr>
        </p:nvSpPr>
        <p:spPr/>
        <p:txBody>
          <a:bodyPr>
            <a:normAutofit/>
          </a:bodyPr>
          <a:lstStyle/>
          <a:p>
            <a:r>
              <a:rPr lang="el-GR" sz="1800" dirty="0" smtClean="0"/>
              <a:t>Ο μύθος και το παραμύθι είναι γλώσσες που ο καθένας καταλαβαίνει τον άλλο, γιατί οι μύθοι και τα παραμύθια βρίσκονται πέρα από πολιτιστικές και φυλετικές διαφορές και μπορούν να μεταναστεύσουν πολύ εύκολα, από το ένα πολιτισμικό πλαίσιο στο άλλο. </a:t>
            </a:r>
          </a:p>
          <a:p>
            <a:r>
              <a:rPr lang="el-GR" sz="1800" dirty="0" smtClean="0"/>
              <a:t>Η γλώσσα του μύθου και του παραμυθιού μοιάζει να είναι η παγκόσμια γλώσσα όλου του ανθρώπινου είδους, όλων των εποχών, όλων των πολιτισμών. </a:t>
            </a:r>
          </a:p>
          <a:p>
            <a:r>
              <a:rPr lang="el-GR" sz="1800" dirty="0" smtClean="0"/>
              <a:t>Ο μύθος και το παραμύθι είχαν, έχουν και θα έχουν, λοιπόν, τη δυνατότητα να συμπεριλαμβάνουν μέσα τους και να συνδέουν μεταξύ τους λαούς χάρη στις ομοιότητες και ταυτότητες ορισμένων μοτίβων, θεμάτων, προσώπων και χαρακτήρων.</a:t>
            </a:r>
          </a:p>
          <a:p>
            <a:r>
              <a:rPr lang="el-GR" sz="1800" dirty="0" smtClean="0"/>
              <a:t>Η πρόσβαση σε αφηγήματα διαφορετικών πολιτισμών, όπως είναι οι μύθοι και τα παραμύθια, μπορεί να προσφέρει ευκαιρίες στα παιδιά ώστε να καταλάβουν καλύτερα τον κόσμο γύρω τους καθώς επίσης και ποια είναι σε σχέση με τον κόσμο αυτό.</a:t>
            </a:r>
            <a:endParaRPr lang="el-GR" sz="1800" dirty="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Προς συζήτηση…</a:t>
            </a:r>
            <a:endParaRPr lang="el-GR" sz="3200" dirty="0"/>
          </a:p>
        </p:txBody>
      </p:sp>
      <p:sp>
        <p:nvSpPr>
          <p:cNvPr id="3" name="2 - Θέση περιεχομένου"/>
          <p:cNvSpPr>
            <a:spLocks noGrp="1"/>
          </p:cNvSpPr>
          <p:nvPr>
            <p:ph sz="quarter" idx="1"/>
          </p:nvPr>
        </p:nvSpPr>
        <p:spPr/>
        <p:txBody>
          <a:bodyPr>
            <a:normAutofit/>
          </a:bodyPr>
          <a:lstStyle/>
          <a:p>
            <a:pPr>
              <a:buNone/>
            </a:pPr>
            <a:r>
              <a:rPr lang="el-GR" sz="1800" dirty="0" smtClean="0"/>
              <a:t>Πώς θα μετατρέψουμε τη θεωρία σε διδακτική πρακτική; </a:t>
            </a:r>
          </a:p>
          <a:p>
            <a:pPr>
              <a:buNone/>
            </a:pPr>
            <a:r>
              <a:rPr lang="el-GR" sz="1800" dirty="0" smtClean="0"/>
              <a:t>Αναζητήστε τις προϋποθέσεις και τους πιθανούς (και υλοποιήσιμους) τρόπους.</a:t>
            </a:r>
            <a:endParaRPr lang="el-GR" sz="1800" dirty="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Μελέτη περίπτωσης</a:t>
            </a:r>
            <a:endParaRPr lang="el-GR" sz="3600" dirty="0"/>
          </a:p>
        </p:txBody>
      </p:sp>
      <p:sp>
        <p:nvSpPr>
          <p:cNvPr id="3" name="2 - Θέση περιεχομένου"/>
          <p:cNvSpPr>
            <a:spLocks noGrp="1"/>
          </p:cNvSpPr>
          <p:nvPr>
            <p:ph sz="quarter" idx="1"/>
          </p:nvPr>
        </p:nvSpPr>
        <p:spPr/>
        <p:txBody>
          <a:bodyPr>
            <a:normAutofit/>
          </a:bodyPr>
          <a:lstStyle/>
          <a:p>
            <a:r>
              <a:rPr lang="el-GR" sz="1800" dirty="0" smtClean="0"/>
              <a:t>Ο λαϊκός πολιτισμός και η θρησκεία ως πεδίο συνάντησης με τον πολιτισμικό «Άλλο»</a:t>
            </a:r>
          </a:p>
          <a:p>
            <a:r>
              <a:rPr lang="el-GR" sz="1800" b="1" dirty="0" smtClean="0"/>
              <a:t>Το βιβλίο των γιορτών</a:t>
            </a:r>
            <a:r>
              <a:rPr lang="el-GR" sz="1800" dirty="0" smtClean="0"/>
              <a:t>: Υλοποίηση μιας διαπολιτισμικής δραστηριότητας από ομάδα δασκάλων &amp; μαθητών του 132ου Δημοτικού Σχολείου Αθηνών.</a:t>
            </a:r>
          </a:p>
          <a:p>
            <a:r>
              <a:rPr lang="el-GR" sz="1800" dirty="0" smtClean="0"/>
              <a:t>Διερεύνηση των ορίων και των περιθωρίων για διαπολιτισμικές παρεμβάσεις εντός του ελληνικού δημόσιου σχολείου.</a:t>
            </a:r>
            <a:endParaRPr lang="el-GR" sz="1800" dirty="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Το κάτι άλλο"/>
          <p:cNvPicPr>
            <a:picLocks noChangeAspect="1" noChangeArrowheads="1"/>
          </p:cNvPicPr>
          <p:nvPr/>
        </p:nvPicPr>
        <p:blipFill>
          <a:blip r:embed="rId2" cstate="print"/>
          <a:srcRect/>
          <a:stretch>
            <a:fillRect/>
          </a:stretch>
        </p:blipFill>
        <p:spPr bwMode="auto">
          <a:xfrm>
            <a:off x="5724128" y="260648"/>
            <a:ext cx="3096344" cy="4107818"/>
          </a:xfrm>
          <a:prstGeom prst="rect">
            <a:avLst/>
          </a:prstGeom>
          <a:noFill/>
        </p:spPr>
      </p:pic>
      <p:sp>
        <p:nvSpPr>
          <p:cNvPr id="2" name="1 - Τίτλος"/>
          <p:cNvSpPr>
            <a:spLocks noGrp="1"/>
          </p:cNvSpPr>
          <p:nvPr>
            <p:ph type="title"/>
          </p:nvPr>
        </p:nvSpPr>
        <p:spPr/>
        <p:txBody>
          <a:bodyPr/>
          <a:lstStyle/>
          <a:p>
            <a:r>
              <a:rPr lang="el-GR" dirty="0" smtClean="0"/>
              <a:t>Μελέτη περίπτωσης</a:t>
            </a:r>
            <a:endParaRPr lang="el-GR" dirty="0"/>
          </a:p>
        </p:txBody>
      </p:sp>
      <p:sp>
        <p:nvSpPr>
          <p:cNvPr id="3" name="2 - Θέση περιεχομένου"/>
          <p:cNvSpPr>
            <a:spLocks noGrp="1"/>
          </p:cNvSpPr>
          <p:nvPr>
            <p:ph sz="quarter" idx="1"/>
          </p:nvPr>
        </p:nvSpPr>
        <p:spPr>
          <a:xfrm>
            <a:off x="612648" y="1600200"/>
            <a:ext cx="4823448" cy="4495800"/>
          </a:xfrm>
        </p:spPr>
        <p:txBody>
          <a:bodyPr>
            <a:normAutofit/>
          </a:bodyPr>
          <a:lstStyle/>
          <a:p>
            <a:r>
              <a:rPr lang="el-GR" sz="1800" dirty="0" smtClean="0"/>
              <a:t>Το παραμύθι ως πεδίο συνάντησης με τον «Άλλο». </a:t>
            </a:r>
          </a:p>
          <a:p>
            <a:r>
              <a:rPr lang="el-GR" sz="1800" dirty="0" smtClean="0"/>
              <a:t>Παρουσίαση του παραμυθιού «Το κάτι Άλλο» της </a:t>
            </a:r>
            <a:r>
              <a:rPr lang="el-GR" sz="1800" dirty="0" err="1" smtClean="0"/>
              <a:t>Κάθριν</a:t>
            </a:r>
            <a:r>
              <a:rPr lang="el-GR" sz="1800" dirty="0" smtClean="0"/>
              <a:t> </a:t>
            </a:r>
            <a:r>
              <a:rPr lang="el-GR" sz="1800" dirty="0" err="1" smtClean="0"/>
              <a:t>Κέηβ</a:t>
            </a:r>
            <a:r>
              <a:rPr lang="el-GR" sz="1800" dirty="0" smtClean="0"/>
              <a:t>.</a:t>
            </a:r>
          </a:p>
          <a:p>
            <a:r>
              <a:rPr lang="el-GR" sz="1800" dirty="0" smtClean="0"/>
              <a:t>Το παραμύθι αξιοποιείται ως αφορμή για τη διερεύνηση των δυνατοτήτων εικαστικής </a:t>
            </a:r>
            <a:r>
              <a:rPr lang="el-GR" sz="1800" dirty="0" err="1" smtClean="0"/>
              <a:t>αναπλαισίωσής</a:t>
            </a:r>
            <a:r>
              <a:rPr lang="el-GR" sz="1800" dirty="0" smtClean="0"/>
              <a:t> του και  προώθησης της </a:t>
            </a:r>
            <a:r>
              <a:rPr lang="el-GR" sz="1800" dirty="0" err="1" smtClean="0"/>
              <a:t>ενσυναίσθησης</a:t>
            </a:r>
            <a:r>
              <a:rPr lang="el-GR" sz="1800" dirty="0" smtClean="0"/>
              <a:t>, με στόχο την ανάδειξη της διαφορετικότητας και της ανάγκης κατανόησης του «Άλλου».</a:t>
            </a:r>
          </a:p>
          <a:p>
            <a:endParaRPr lang="el-GR" sz="1800" dirty="0"/>
          </a:p>
        </p:txBody>
      </p:sp>
      <p:sp>
        <p:nvSpPr>
          <p:cNvPr id="7" name="6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21</a:t>
            </a:fld>
            <a:endParaRPr lang="el-GR"/>
          </a:p>
        </p:txBody>
      </p:sp>
      <p:pic>
        <p:nvPicPr>
          <p:cNvPr id="1026" name="Picture 2" descr="http://2dim-krouss.ira.sch.gr/TOKATIELEY.jpg"/>
          <p:cNvPicPr>
            <a:picLocks noChangeAspect="1" noChangeArrowheads="1"/>
          </p:cNvPicPr>
          <p:nvPr/>
        </p:nvPicPr>
        <p:blipFill>
          <a:blip r:embed="rId3" cstate="print"/>
          <a:srcRect/>
          <a:stretch>
            <a:fillRect/>
          </a:stretch>
        </p:blipFill>
        <p:spPr bwMode="auto">
          <a:xfrm>
            <a:off x="323528" y="4653136"/>
            <a:ext cx="3091271" cy="2060848"/>
          </a:xfrm>
          <a:prstGeom prst="rect">
            <a:avLst/>
          </a:prstGeom>
          <a:noFill/>
        </p:spPr>
      </p:pic>
      <p:sp>
        <p:nvSpPr>
          <p:cNvPr id="8" name="7 - TextBox"/>
          <p:cNvSpPr txBox="1"/>
          <p:nvPr/>
        </p:nvSpPr>
        <p:spPr>
          <a:xfrm>
            <a:off x="3419872" y="6381328"/>
            <a:ext cx="4752528" cy="307777"/>
          </a:xfrm>
          <a:prstGeom prst="rect">
            <a:avLst/>
          </a:prstGeom>
          <a:noFill/>
        </p:spPr>
        <p:txBody>
          <a:bodyPr wrap="square" rtlCol="0">
            <a:spAutoFit/>
          </a:bodyPr>
          <a:lstStyle/>
          <a:p>
            <a:r>
              <a:rPr lang="el-GR" sz="1400" dirty="0" smtClean="0"/>
              <a:t>Ανακτήθηκε από </a:t>
            </a:r>
            <a:r>
              <a:rPr lang="en-US" sz="1400" dirty="0" smtClean="0"/>
              <a:t>http://2dim-krouss.ira.sch.gr/rali.htm</a:t>
            </a:r>
            <a:endParaRPr lang="el-G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sz="quarter" idx="1"/>
          </p:nvPr>
        </p:nvSpPr>
        <p:spPr/>
        <p:txBody>
          <a:bodyPr>
            <a:normAutofit lnSpcReduction="10000"/>
          </a:bodyPr>
          <a:lstStyle/>
          <a:p>
            <a:r>
              <a:rPr lang="el-GR" sz="2000" dirty="0" smtClean="0"/>
              <a:t>Η αμφισβήτηση της έννοιας της ομοιογένειας</a:t>
            </a:r>
          </a:p>
          <a:p>
            <a:pPr lvl="1"/>
            <a:r>
              <a:rPr lang="el-GR" sz="1800" dirty="0" smtClean="0"/>
              <a:t>Η αποδοχή της ετερογένειας μπορεί να συμβεί μόνο εφόσον αμφισβητηθεί η έννοια του ενιαίου, του ομοιογενούς, τόσο στον τρόπο με τον οποίο αντιλαμβανόμαστε την πραγματικότητα, όσο και στον τρόπο με τον οποίο δομούμε την καθημερινή μας πρακτική στην τάξη.</a:t>
            </a:r>
          </a:p>
          <a:p>
            <a:pPr lvl="1"/>
            <a:endParaRPr lang="el-GR" sz="1800" dirty="0" smtClean="0"/>
          </a:p>
          <a:p>
            <a:pPr lvl="1"/>
            <a:r>
              <a:rPr lang="el-GR" sz="1800" dirty="0" smtClean="0"/>
              <a:t>Αναζήτηση μη συμβατικών τρόπων λειτουργίας στην τάξη</a:t>
            </a:r>
          </a:p>
          <a:p>
            <a:pPr lvl="2"/>
            <a:r>
              <a:rPr lang="el-GR" sz="1800" dirty="0" smtClean="0"/>
              <a:t>Αναδεικνύεται  ο ρόλος των συλλογικοτήτων στη διαδικασία της μάθησης</a:t>
            </a:r>
          </a:p>
          <a:p>
            <a:pPr lvl="2"/>
            <a:r>
              <a:rPr lang="el-GR" sz="1800" dirty="0" smtClean="0"/>
              <a:t>Αναζητούνται εναλλακτικοί τρόποι επικοινωνίας και έκφρασης μέσα από νέες εμπειρίες (ομαδικές έξοδοι από την τάξη, ομαδική ζωγραφική…</a:t>
            </a:r>
            <a:r>
              <a:rPr lang="en-US" sz="1800" dirty="0" smtClean="0"/>
              <a:t>)</a:t>
            </a:r>
            <a:endParaRPr lang="el-GR" sz="1800" dirty="0" smtClean="0"/>
          </a:p>
          <a:p>
            <a:pPr lvl="2"/>
            <a:r>
              <a:rPr lang="el-GR" sz="1800" dirty="0" smtClean="0"/>
              <a:t>Το πέρασμα από την «εκπαίδευση ως περιεχόμενο» στην «εκπαίδευση ως δράση»</a:t>
            </a:r>
            <a:endParaRPr lang="en-US" sz="1800" dirty="0" smtClean="0"/>
          </a:p>
          <a:p>
            <a:pPr lvl="2"/>
            <a:r>
              <a:rPr lang="el-GR" sz="1800" dirty="0" smtClean="0"/>
              <a:t>Διδάσκουμε μαθητές και όχι μαθήματα…</a:t>
            </a:r>
          </a:p>
          <a:p>
            <a:pPr lvl="2"/>
            <a:r>
              <a:rPr lang="el-GR" sz="1800" dirty="0" smtClean="0"/>
              <a:t>Ενδυνάμωση της ποιότητας και όχι της ποσότητας στη διδασκαλία…</a:t>
            </a:r>
            <a:endParaRPr lang="el-GR" sz="1800" dirty="0"/>
          </a:p>
        </p:txBody>
      </p:sp>
      <p:graphicFrame>
        <p:nvGraphicFramePr>
          <p:cNvPr id="4" name="3 - Διάγραμμα"/>
          <p:cNvGraphicFramePr/>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4048" y="1772816"/>
            <a:ext cx="3978024" cy="2736304"/>
          </a:xfrm>
        </p:spPr>
        <p:txBody>
          <a:bodyPr>
            <a:noAutofit/>
          </a:bodyPr>
          <a:lstStyle/>
          <a:p>
            <a:r>
              <a:rPr lang="el-GR" sz="1800" dirty="0" err="1" smtClean="0"/>
              <a:t>Ό,τι</a:t>
            </a:r>
            <a:r>
              <a:rPr lang="el-GR" sz="1800" dirty="0" smtClean="0"/>
              <a:t> περιορίζει την αυτοπεποίθηση, καταπνίγει τη δημιουργικότητα. Το κλίμα αποδοχής και ελευθερίας τονώνει την αυτοπεποίθηση και ενισχύει τις δυνατότητες. Όλα τα παιδιά πρέπει να νιώσουν ότι βρίσκονται σ' ένα περιβάλλον όπου δεν κρίνονται και που μπορούν να είναι ο εαυτός τους.</a:t>
            </a:r>
            <a:endParaRPr lang="el-GR" sz="1800" dirty="0"/>
          </a:p>
        </p:txBody>
      </p:sp>
      <p:graphicFrame>
        <p:nvGraphicFramePr>
          <p:cNvPr id="4" name="3 - Θέση περιεχομένου"/>
          <p:cNvGraphicFramePr>
            <a:graphicFrameLocks noGrp="1"/>
          </p:cNvGraphicFramePr>
          <p:nvPr>
            <p:ph sz="quarter" idx="1"/>
          </p:nvPr>
        </p:nvGraphicFramePr>
        <p:xfrm>
          <a:off x="-1692696" y="1484784"/>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sz="quarter" idx="1"/>
          </p:nvPr>
        </p:nvSpPr>
        <p:spPr/>
        <p:txBody>
          <a:bodyPr/>
          <a:lstStyle/>
          <a:p>
            <a:r>
              <a:rPr lang="el-GR" dirty="0" smtClean="0"/>
              <a:t>Γνωριμίας - Επικοινωνίας</a:t>
            </a:r>
          </a:p>
          <a:p>
            <a:r>
              <a:rPr lang="el-GR" dirty="0" smtClean="0"/>
              <a:t>Εμπιστοσύνης</a:t>
            </a:r>
          </a:p>
          <a:p>
            <a:r>
              <a:rPr lang="el-GR" dirty="0" err="1" smtClean="0"/>
              <a:t>Ενσυναίσθησης</a:t>
            </a:r>
            <a:endParaRPr lang="el-GR" dirty="0" smtClean="0"/>
          </a:p>
          <a:p>
            <a:r>
              <a:rPr lang="el-GR" dirty="0" smtClean="0"/>
              <a:t>Φαντασίας- δημιουργικότητας</a:t>
            </a:r>
          </a:p>
          <a:p>
            <a:endParaRPr lang="el-GR" dirty="0"/>
          </a:p>
        </p:txBody>
      </p:sp>
      <p:graphicFrame>
        <p:nvGraphicFramePr>
          <p:cNvPr id="4" name="3 - Διάγραμμα"/>
          <p:cNvGraphicFramePr/>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 Διάγραμμα"/>
          <p:cNvGraphicFramePr/>
          <p:nvPr/>
        </p:nvGraphicFramePr>
        <p:xfrm>
          <a:off x="611560" y="4005064"/>
          <a:ext cx="8208912" cy="20313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sz="2000" dirty="0" smtClean="0"/>
              <a:t>Με τα παιχνίδια επικοινωνίας επιδιώκουμε να χαλαρώσουν οι μαθητές, έτσι ώστε να εκφραστούν αβίαστα και ελεύθερα, να κοιταχτούν στα μάτια και να επικοινωνήσουν μεταξύ τους.</a:t>
            </a:r>
            <a:endParaRPr lang="el-GR" sz="2000" dirty="0"/>
          </a:p>
        </p:txBody>
      </p:sp>
      <p:sp>
        <p:nvSpPr>
          <p:cNvPr id="4" name="2 - Τίτλος"/>
          <p:cNvSpPr txBox="1">
            <a:spLocks/>
          </p:cNvSpPr>
          <p:nvPr/>
        </p:nvSpPr>
        <p:spPr>
          <a:xfrm>
            <a:off x="765048" y="381000"/>
            <a:ext cx="8153400" cy="9906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tx2"/>
                </a:solidFill>
                <a:effectLst/>
                <a:uLnTx/>
                <a:uFillTx/>
                <a:latin typeface="Times New Roman" pitchFamily="18" charset="0"/>
                <a:ea typeface="+mj-ea"/>
                <a:cs typeface="+mj-cs"/>
              </a:rPr>
              <a:t>Παιχνίδια γνωριμίας- επικοινωνίας</a:t>
            </a:r>
            <a:endParaRPr kumimoji="0" lang="el-GR" sz="4400" b="0" i="0" u="none" strike="noStrike" kern="1200" cap="none" spc="0" normalizeH="0" baseline="0" noProof="0" dirty="0">
              <a:ln>
                <a:noFill/>
              </a:ln>
              <a:solidFill>
                <a:schemeClr val="tx2"/>
              </a:solidFill>
              <a:effectLst/>
              <a:uLnTx/>
              <a:uFillTx/>
              <a:latin typeface="Times New Roman" pitchFamily="18" charset="0"/>
              <a:ea typeface="+mj-ea"/>
              <a:cs typeface="+mj-cs"/>
            </a:endParaRPr>
          </a:p>
        </p:txBody>
      </p:sp>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r>
              <a:rPr lang="el-GR" dirty="0" smtClean="0"/>
              <a:t>Παιχνίδια γνωριμίας- επικοινωνίας</a:t>
            </a:r>
            <a:endParaRPr lang="el-GR" dirty="0"/>
          </a:p>
        </p:txBody>
      </p:sp>
      <p:sp>
        <p:nvSpPr>
          <p:cNvPr id="2" name="1 - Θέση περιεχομένου"/>
          <p:cNvSpPr>
            <a:spLocks noGrp="1"/>
          </p:cNvSpPr>
          <p:nvPr>
            <p:ph sz="quarter" idx="1"/>
          </p:nvPr>
        </p:nvSpPr>
        <p:spPr/>
        <p:txBody>
          <a:bodyPr>
            <a:normAutofit/>
          </a:bodyPr>
          <a:lstStyle/>
          <a:p>
            <a:pPr>
              <a:lnSpc>
                <a:spcPct val="80000"/>
              </a:lnSpc>
              <a:spcBef>
                <a:spcPts val="438"/>
              </a:spcBef>
              <a:buNone/>
            </a:pPr>
            <a:r>
              <a:rPr lang="el-GR" sz="2000" b="1" dirty="0" smtClean="0">
                <a:latin typeface="Times New Roman" pitchFamily="18" charset="0"/>
              </a:rPr>
              <a:t>Καλημέρα</a:t>
            </a:r>
            <a:r>
              <a:rPr lang="en-US" sz="2000" b="1" dirty="0" smtClean="0">
                <a:latin typeface="Times New Roman" pitchFamily="18" charset="0"/>
              </a:rPr>
              <a:t>, </a:t>
            </a:r>
            <a:r>
              <a:rPr lang="el-GR" sz="2000" b="1" dirty="0" smtClean="0">
                <a:latin typeface="Times New Roman" pitchFamily="18" charset="0"/>
              </a:rPr>
              <a:t>με λένε… </a:t>
            </a:r>
          </a:p>
          <a:p>
            <a:pPr>
              <a:buNone/>
            </a:pPr>
            <a:r>
              <a:rPr lang="el-GR" sz="1800" dirty="0" smtClean="0"/>
              <a:t>Τα παιδιά σχηματίζουν κύκλο. Ένα παιδί βρίσκεται έξω από τον κύκλο και γυρίζει γύρω από αυτόν. Όταν αγγίξει ένα άλλο παιδί στην πλάτη φεύγουν ο καθένας τους προς αντίθετη κατεύθυνση και όταν συναντηθούν σταματούν, δίνουν τα χέρια, λένε «</a:t>
            </a:r>
            <a:r>
              <a:rPr lang="el-GR" sz="1800" i="1" dirty="0" smtClean="0"/>
              <a:t>Καλημέρα, με λένε</a:t>
            </a:r>
            <a:r>
              <a:rPr lang="el-GR" sz="1800" dirty="0" smtClean="0"/>
              <a:t>…» και τρέχουν να καλύψουν την άδεια θέση του κύκλου . Όποιος φτάσει πρώτος κερδίζει, ενώ ο άλλος παραμένει έξω από τον κύκλο και το παιχνίδι ξαναρχίζει.</a:t>
            </a:r>
          </a:p>
          <a:p>
            <a:pPr>
              <a:buNone/>
            </a:pPr>
            <a:endParaRPr lang="el-GR" dirty="0" smtClean="0"/>
          </a:p>
          <a:p>
            <a:pPr>
              <a:buNone/>
            </a:pPr>
            <a:r>
              <a:rPr lang="el-GR" sz="2000" b="1" dirty="0" smtClean="0">
                <a:latin typeface="Times New Roman" pitchFamily="18" charset="0"/>
              </a:rPr>
              <a:t>Με λένε … και το κέντρο είναι για όποιον του αρέσει…</a:t>
            </a:r>
          </a:p>
          <a:p>
            <a:pPr>
              <a:buNone/>
            </a:pPr>
            <a:r>
              <a:rPr lang="el-GR" sz="1800" dirty="0" smtClean="0"/>
              <a:t>Τα παιδιά σχηματίζουν κύκλο. Το πρώτο παιδί λέει «</a:t>
            </a:r>
            <a:r>
              <a:rPr lang="el-GR" sz="1800" i="1" dirty="0" smtClean="0"/>
              <a:t>Με λένε … και το κέντρο είναι για όποιον του αρέσει …</a:t>
            </a:r>
            <a:r>
              <a:rPr lang="el-GR" sz="1800" dirty="0" smtClean="0"/>
              <a:t>» και μπαίνει στο κέντρο του κύκλου μαζί με αυτούς που τους αρέσει …. Επιστρέφουν στη θέση τους και συνεχίζει το επόμενο παιδί στον κύκλο, λέγοντας το όνομά του και </a:t>
            </a:r>
            <a:r>
              <a:rPr lang="el-GR" sz="1800" dirty="0" err="1" smtClean="0"/>
              <a:t>ό,τι</a:t>
            </a:r>
            <a:r>
              <a:rPr lang="el-GR" sz="1800" dirty="0" smtClean="0"/>
              <a:t> του αρέσει περισσότερο. </a:t>
            </a:r>
          </a:p>
          <a:p>
            <a:pPr>
              <a:buNone/>
            </a:pPr>
            <a:endParaRPr lang="el-GR" dirty="0"/>
          </a:p>
        </p:txBody>
      </p:sp>
      <p:sp>
        <p:nvSpPr>
          <p:cNvPr id="4" name="3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3989040"/>
          </a:xfrm>
        </p:spPr>
        <p:txBody>
          <a:bodyPr>
            <a:normAutofit/>
          </a:bodyPr>
          <a:lstStyle/>
          <a:p>
            <a:r>
              <a:rPr lang="el-GR" sz="1800" dirty="0" smtClean="0"/>
              <a:t>Με τα παιχνίδια εμπιστοσύνης και συνεργασίας, έχοντας ως στόχο την καλλιέργεια της ικανότητας για αυτοέλεγχο, για εγρήγορση και συνεργασία, την εξοικείωση με την έννοια της ομαδικότητας, την κατάλληλη προετοιμασία να δεχτούν και να δώσουν, δημιουργούμε ένα κλίμα όπου τα παιδιά νιώθουν εμπιστοσύνη και αποκτούν την αίσθηση της ομαδικότητας</a:t>
            </a:r>
            <a:endParaRPr lang="el-GR" sz="1800" dirty="0"/>
          </a:p>
        </p:txBody>
      </p:sp>
      <p:sp>
        <p:nvSpPr>
          <p:cNvPr id="4" name="2 - Τίτλος"/>
          <p:cNvSpPr>
            <a:spLocks noGrp="1"/>
          </p:cNvSpPr>
          <p:nvPr>
            <p:ph type="title"/>
          </p:nvPr>
        </p:nvSpPr>
        <p:spPr>
          <a:xfrm>
            <a:off x="612648" y="228600"/>
            <a:ext cx="8153400" cy="990600"/>
          </a:xfrm>
        </p:spPr>
        <p:txBody>
          <a:bodyPr/>
          <a:lstStyle/>
          <a:p>
            <a:r>
              <a:rPr lang="el-GR" dirty="0" smtClean="0"/>
              <a:t>Παιχνίδια εμπιστοσύνης</a:t>
            </a:r>
            <a:endParaRPr lang="el-GR" dirty="0"/>
          </a:p>
        </p:txBody>
      </p:sp>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853136"/>
          </a:xfrm>
        </p:spPr>
        <p:txBody>
          <a:bodyPr>
            <a:normAutofit fontScale="62500" lnSpcReduction="20000"/>
          </a:bodyPr>
          <a:lstStyle/>
          <a:p>
            <a:pPr>
              <a:buNone/>
            </a:pPr>
            <a:r>
              <a:rPr lang="el-GR" b="1" dirty="0" smtClean="0"/>
              <a:t>Ο τυφλός</a:t>
            </a:r>
          </a:p>
          <a:p>
            <a:pPr>
              <a:buNone/>
            </a:pPr>
            <a:endParaRPr lang="el-GR" dirty="0" smtClean="0"/>
          </a:p>
          <a:p>
            <a:pPr>
              <a:lnSpc>
                <a:spcPct val="170000"/>
              </a:lnSpc>
            </a:pPr>
            <a:r>
              <a:rPr lang="el-GR" dirty="0" smtClean="0"/>
              <a:t>Τα παιδιά χωρίζονται σε ομάδες. Η κάθε ομάδα ορίζει έναν «τυφλό» και έναν «οδηγό». Στη συνέχεια ο «οδηγός» μιας ομάδας συνοδεύει έναν «τυφλό» από άλλη ομάδα και τον οδηγεί σε κάποιο αντικείμενο στο χώρο. Βασική προϋπόθεση είναι ο «οδηγός» να παραπλανήσει τον «τυφλό», οδηγώντας τον από μία δαιδαλώδη διαδρομή. Όταν φτάσουν σε κάποιο αντικείμενο ο «τυφλός» πρέπει να αγγίξει, να μυρίσει, να ψηλαφίσει το αντικείμενο. Η επιστροφή στο σημείο συνάντησης των ομάδων, γίνεται πάλι από δαιδαλώδη διαδρομή. Τώρα ο «τυφλός» βγάζει το μαντήλι και πρέπει να κινηθεί στο χώρο προσπαθώντας να εντοπίσει το αντικείμενο. Νικήτρια είναι η ομάδα που θα αναγνωρίσει περισσότερα αντικείμενα.</a:t>
            </a:r>
            <a:endParaRPr lang="el-GR" dirty="0"/>
          </a:p>
        </p:txBody>
      </p:sp>
      <p:sp>
        <p:nvSpPr>
          <p:cNvPr id="4" name="3 - Τίτλος"/>
          <p:cNvSpPr>
            <a:spLocks noGrp="1"/>
          </p:cNvSpPr>
          <p:nvPr>
            <p:ph type="title"/>
          </p:nvPr>
        </p:nvSpPr>
        <p:spPr/>
        <p:txBody>
          <a:bodyPr/>
          <a:lstStyle/>
          <a:p>
            <a:r>
              <a:rPr lang="el-GR" dirty="0" smtClean="0"/>
              <a:t>Παιχνίδια εμπιστοσύνης</a:t>
            </a:r>
            <a:endParaRPr lang="el-GR" dirty="0"/>
          </a:p>
        </p:txBody>
      </p:sp>
      <p:sp>
        <p:nvSpPr>
          <p:cNvPr id="5" name="4 - Θέση αριθμού διαφάνειας"/>
          <p:cNvSpPr>
            <a:spLocks noGrp="1"/>
          </p:cNvSpPr>
          <p:nvPr>
            <p:ph type="sldNum" sz="quarter" idx="12"/>
          </p:nvPr>
        </p:nvSpPr>
        <p:spPr/>
        <p:txBody>
          <a:bodyPr>
            <a:normAutofit fontScale="85000" lnSpcReduction="20000"/>
          </a:bodyPr>
          <a:lstStyle/>
          <a:p>
            <a:fld id="{247B5FA6-70D8-46DD-BEF0-3DC440762D07}" type="slidenum">
              <a:rPr lang="el-GR" smtClean="0"/>
              <a:pPr/>
              <a:t>9</a:t>
            </a:fld>
            <a:endParaRPr lang="el-G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750</TotalTime>
  <Words>1754</Words>
  <Application>Microsoft Office PowerPoint</Application>
  <PresentationFormat>Προβολή στην οθόνη (4:3)</PresentationFormat>
  <Paragraphs>131</Paragraphs>
  <Slides>21</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21</vt:i4>
      </vt:variant>
    </vt:vector>
  </HeadingPairs>
  <TitlesOfParts>
    <vt:vector size="23" baseType="lpstr">
      <vt:lpstr>Διάμεσος</vt:lpstr>
      <vt:lpstr>Τεχνικό</vt:lpstr>
      <vt:lpstr>Διαχειριση πολυμορφιας μαθητικου πληθυσμου</vt:lpstr>
      <vt:lpstr>Προς συζήτηση…</vt:lpstr>
      <vt:lpstr>Διαφάνεια 3</vt:lpstr>
      <vt:lpstr>Ό,τι περιορίζει την αυτοπεποίθηση, καταπνίγει τη δημιουργικότητα. Το κλίμα αποδοχής και ελευθερίας τονώνει την αυτοπεποίθηση και ενισχύει τις δυνατότητες. Όλα τα παιδιά πρέπει να νιώσουν ότι βρίσκονται σ' ένα περιβάλλον όπου δεν κρίνονται και που μπορούν να είναι ο εαυτός τους.</vt:lpstr>
      <vt:lpstr>Διαφάνεια 5</vt:lpstr>
      <vt:lpstr>Διαφάνεια 6</vt:lpstr>
      <vt:lpstr>Παιχνίδια γνωριμίας- επικοινωνίας</vt:lpstr>
      <vt:lpstr>Παιχνίδια εμπιστοσύνης</vt:lpstr>
      <vt:lpstr>Παιχνίδια εμπιστοσύνης</vt:lpstr>
      <vt:lpstr>Διαφάνεια 10</vt:lpstr>
      <vt:lpstr>Διαφάνεια 11</vt:lpstr>
      <vt:lpstr>Διαφάνεια 12</vt:lpstr>
      <vt:lpstr>Διαφάνεια 13</vt:lpstr>
      <vt:lpstr>Διαφάνεια 14</vt:lpstr>
      <vt:lpstr>Διαφάνεια 15</vt:lpstr>
      <vt:lpstr>Ο γύρος του κόσμου μέσα από μια τάξη…</vt:lpstr>
      <vt:lpstr>Ο χάρτινος μαθητής</vt:lpstr>
      <vt:lpstr>Ο λαϊκός πολιτισμός ως πεδίο συνάντησης με τον … Άλλο.  Η συμβολή του παραμυθιού</vt:lpstr>
      <vt:lpstr>Το παραμύθι ως πεδίο συνάντησης με τον … Άλλο</vt:lpstr>
      <vt:lpstr>Μελέτη περίπτωσης</vt:lpstr>
      <vt:lpstr>Μελέτη περίπτωσης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Διαχείριση πολυμορφίας μαθητικού πληθυσμού</dc:title>
  <dc:creator>NIKOS</dc:creator>
  <cp:lastModifiedBy>NIKOS</cp:lastModifiedBy>
  <cp:revision>210</cp:revision>
  <dcterms:created xsi:type="dcterms:W3CDTF">2010-11-05T13:49:22Z</dcterms:created>
  <dcterms:modified xsi:type="dcterms:W3CDTF">2010-11-08T07:59:58Z</dcterms:modified>
</cp:coreProperties>
</file>