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62" r:id="rId6"/>
    <p:sldId id="263" r:id="rId7"/>
    <p:sldId id="266"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65" autoAdjust="0"/>
    <p:restoredTop sz="94624" autoAdjust="0"/>
  </p:normalViewPr>
  <p:slideViewPr>
    <p:cSldViewPr>
      <p:cViewPr>
        <p:scale>
          <a:sx n="70" d="100"/>
          <a:sy n="70" d="100"/>
        </p:scale>
        <p:origin x="-8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D85FD2E-A763-47C5-B994-372FD468E917}" type="datetimeFigureOut">
              <a:rPr lang="el-GR" smtClean="0"/>
              <a:pPr/>
              <a:t>22/1/2013</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28EEEB1-2821-45ED-8A8A-DBE841082726}"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5FD2E-A763-47C5-B994-372FD468E917}" type="datetimeFigureOut">
              <a:rPr lang="el-GR" smtClean="0"/>
              <a:pPr/>
              <a:t>22/1/2013</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EEEB1-2821-45ED-8A8A-DBE841082726}"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l.wikipedia.org/wiki/%CE%9A%CF%81%CE%B1%CE%BA%CE%B1%CF%84%CF%8C%CE%B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9000" r="-19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88640"/>
            <a:ext cx="7772400" cy="1470025"/>
          </a:xfrm>
        </p:spPr>
        <p:txBody>
          <a:bodyPr/>
          <a:lstStyle/>
          <a:p>
            <a:pPr algn="l"/>
            <a:r>
              <a:rPr lang="el-GR" spc="300" dirty="0" smtClean="0">
                <a:solidFill>
                  <a:schemeClr val="bg1"/>
                </a:solidFill>
              </a:rPr>
              <a:t>Εργασία στην Γεωγραφία</a:t>
            </a:r>
            <a:endParaRPr lang="el-GR" spc="300" dirty="0">
              <a:solidFill>
                <a:schemeClr val="bg1"/>
              </a:solidFill>
            </a:endParaRPr>
          </a:p>
        </p:txBody>
      </p:sp>
      <p:sp>
        <p:nvSpPr>
          <p:cNvPr id="3" name="2 - Υπότιτλος"/>
          <p:cNvSpPr>
            <a:spLocks noGrp="1"/>
          </p:cNvSpPr>
          <p:nvPr>
            <p:ph type="subTitle" idx="1"/>
          </p:nvPr>
        </p:nvSpPr>
        <p:spPr>
          <a:xfrm>
            <a:off x="755576" y="1916832"/>
            <a:ext cx="7776864" cy="4320480"/>
          </a:xfrm>
        </p:spPr>
        <p:txBody>
          <a:bodyPr>
            <a:normAutofit/>
          </a:bodyPr>
          <a:lstStyle/>
          <a:p>
            <a:pPr marL="514350" indent="-514350" algn="just"/>
            <a:r>
              <a:rPr lang="el-GR" dirty="0" smtClean="0">
                <a:solidFill>
                  <a:schemeClr val="bg1"/>
                </a:solidFill>
              </a:rPr>
              <a:t>Η εργασία έγινε από:</a:t>
            </a:r>
          </a:p>
          <a:p>
            <a:pPr marL="514350" indent="-514350" algn="just">
              <a:buFont typeface="+mj-lt"/>
              <a:buAutoNum type="arabicParenR"/>
            </a:pPr>
            <a:r>
              <a:rPr lang="el-GR" dirty="0" smtClean="0">
                <a:solidFill>
                  <a:schemeClr val="bg1"/>
                </a:solidFill>
              </a:rPr>
              <a:t>Τον Παναγιώτη Κάρκουλα</a:t>
            </a:r>
          </a:p>
          <a:p>
            <a:pPr marL="514350" indent="-514350" algn="just">
              <a:buFont typeface="+mj-lt"/>
              <a:buAutoNum type="arabicParenR"/>
            </a:pPr>
            <a:r>
              <a:rPr lang="el-GR" dirty="0" smtClean="0">
                <a:solidFill>
                  <a:schemeClr val="bg1"/>
                </a:solidFill>
              </a:rPr>
              <a:t>Τον Στρατό Καλογερόπουλο</a:t>
            </a:r>
          </a:p>
          <a:p>
            <a:pPr marL="514350" indent="-514350" algn="just">
              <a:buFont typeface="+mj-lt"/>
              <a:buAutoNum type="arabicParenR"/>
            </a:pPr>
            <a:r>
              <a:rPr lang="el-GR" dirty="0" smtClean="0">
                <a:solidFill>
                  <a:schemeClr val="bg1"/>
                </a:solidFill>
              </a:rPr>
              <a:t>Την Νικολέττα Κουτσοβίτη </a:t>
            </a:r>
          </a:p>
          <a:p>
            <a:pPr marL="514350" indent="-514350" algn="just">
              <a:buFont typeface="+mj-lt"/>
              <a:buAutoNum type="arabicParenR"/>
            </a:pPr>
            <a:r>
              <a:rPr lang="el-GR" dirty="0" smtClean="0">
                <a:solidFill>
                  <a:schemeClr val="bg1"/>
                </a:solidFill>
              </a:rPr>
              <a:t>Την Άννα Βάβρικ </a:t>
            </a:r>
          </a:p>
          <a:p>
            <a:pPr marL="514350" indent="-514350" algn="just">
              <a:buFont typeface="+mj-lt"/>
              <a:buAutoNum type="arabicParenR"/>
            </a:pPr>
            <a:r>
              <a:rPr lang="el-GR" dirty="0" smtClean="0">
                <a:solidFill>
                  <a:schemeClr val="bg1"/>
                </a:solidFill>
              </a:rPr>
              <a:t>Τον Αντρέα Βάβρικ </a:t>
            </a:r>
          </a:p>
          <a:p>
            <a:pPr marL="514350" indent="-514350" algn="just"/>
            <a:r>
              <a:rPr lang="el-GR" dirty="0" smtClean="0">
                <a:solidFill>
                  <a:schemeClr val="bg1"/>
                </a:solidFill>
              </a:rPr>
              <a:t>							Τάξη: Α΄1</a:t>
            </a:r>
          </a:p>
          <a:p>
            <a:endParaRPr lang="el-GR"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par>
                          <p:cTn id="8" fill="hold">
                            <p:stCondLst>
                              <p:cond delay="2000"/>
                            </p:stCondLst>
                            <p:childTnLst>
                              <p:par>
                                <p:cTn id="9" presetID="3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from="(-#ppt_w/2)" to="(#ppt_x)" calcmode="lin" valueType="num">
                                      <p:cBhvr>
                                        <p:cTn id="11" dur="300" fill="hold">
                                          <p:stCondLst>
                                            <p:cond delay="0"/>
                                          </p:stCondLst>
                                        </p:cTn>
                                        <p:tgtEl>
                                          <p:spTgt spid="3">
                                            <p:txEl>
                                              <p:pRg st="0" end="0"/>
                                            </p:txEl>
                                          </p:spTgt>
                                        </p:tgtEl>
                                        <p:attrNameLst>
                                          <p:attrName>ppt_x</p:attrName>
                                        </p:attrNameLst>
                                      </p:cBhvr>
                                    </p:anim>
                                    <p:anim from="0" to="-1.0" calcmode="lin" valueType="num">
                                      <p:cBhvr>
                                        <p:cTn id="12" dur="100" decel="50000" autoRev="1" fill="hold">
                                          <p:stCondLst>
                                            <p:cond delay="300"/>
                                          </p:stCondLst>
                                        </p:cTn>
                                        <p:tgtEl>
                                          <p:spTgt spid="3">
                                            <p:txEl>
                                              <p:pRg st="0" end="0"/>
                                            </p:txEl>
                                          </p:spTgt>
                                        </p:tgtEl>
                                        <p:attrNameLst>
                                          <p:attrName>xshear</p:attrName>
                                        </p:attrNameLst>
                                      </p:cBhvr>
                                    </p:anim>
                                    <p:animScale>
                                      <p:cBhvr>
                                        <p:cTn id="13" dur="100" decel="100000" autoRev="1" fill="hold">
                                          <p:stCondLst>
                                            <p:cond delay="300"/>
                                          </p:stCondLst>
                                        </p:cTn>
                                        <p:tgtEl>
                                          <p:spTgt spid="3">
                                            <p:txEl>
                                              <p:pRg st="0" end="0"/>
                                            </p:txEl>
                                          </p:spTgt>
                                        </p:tgtEl>
                                      </p:cBhvr>
                                      <p:from x="100000" y="100000"/>
                                      <p:to x="80000" y="100000"/>
                                    </p:animScale>
                                    <p:anim by="(#ppt_h/3+#ppt_w*0.1)" calcmode="lin" valueType="num">
                                      <p:cBhvr additive="sum">
                                        <p:cTn id="14" dur="100" decel="100000" autoRev="1" fill="hold">
                                          <p:stCondLst>
                                            <p:cond delay="300"/>
                                          </p:stCondLst>
                                        </p:cTn>
                                        <p:tgtEl>
                                          <p:spTgt spid="3">
                                            <p:txEl>
                                              <p:pRg st="0" end="0"/>
                                            </p:txEl>
                                          </p:spTgt>
                                        </p:tgtEl>
                                        <p:attrNameLst>
                                          <p:attrName>ppt_x</p:attrName>
                                        </p:attrNameLst>
                                      </p:cBhvr>
                                    </p:anim>
                                  </p:childTnLst>
                                </p:cTn>
                              </p:par>
                            </p:childTnLst>
                          </p:cTn>
                        </p:par>
                        <p:par>
                          <p:cTn id="15" fill="hold">
                            <p:stCondLst>
                              <p:cond delay="2500"/>
                            </p:stCondLst>
                            <p:childTnLst>
                              <p:par>
                                <p:cTn id="16" presetID="34"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from="(-#ppt_w/2)" to="(#ppt_x)" calcmode="lin" valueType="num">
                                      <p:cBhvr>
                                        <p:cTn id="18" dur="300" fill="hold">
                                          <p:stCondLst>
                                            <p:cond delay="0"/>
                                          </p:stCondLst>
                                        </p:cTn>
                                        <p:tgtEl>
                                          <p:spTgt spid="3">
                                            <p:txEl>
                                              <p:pRg st="1" end="1"/>
                                            </p:txEl>
                                          </p:spTgt>
                                        </p:tgtEl>
                                        <p:attrNameLst>
                                          <p:attrName>ppt_x</p:attrName>
                                        </p:attrNameLst>
                                      </p:cBhvr>
                                    </p:anim>
                                    <p:anim from="0" to="-1.0" calcmode="lin" valueType="num">
                                      <p:cBhvr>
                                        <p:cTn id="19" dur="100" decel="50000" autoRev="1" fill="hold">
                                          <p:stCondLst>
                                            <p:cond delay="300"/>
                                          </p:stCondLst>
                                        </p:cTn>
                                        <p:tgtEl>
                                          <p:spTgt spid="3">
                                            <p:txEl>
                                              <p:pRg st="1" end="1"/>
                                            </p:txEl>
                                          </p:spTgt>
                                        </p:tgtEl>
                                        <p:attrNameLst>
                                          <p:attrName>xshear</p:attrName>
                                        </p:attrNameLst>
                                      </p:cBhvr>
                                    </p:anim>
                                    <p:animScale>
                                      <p:cBhvr>
                                        <p:cTn id="20" dur="100" decel="100000" autoRev="1" fill="hold">
                                          <p:stCondLst>
                                            <p:cond delay="300"/>
                                          </p:stCondLst>
                                        </p:cTn>
                                        <p:tgtEl>
                                          <p:spTgt spid="3">
                                            <p:txEl>
                                              <p:pRg st="1" end="1"/>
                                            </p:txEl>
                                          </p:spTgt>
                                        </p:tgtEl>
                                      </p:cBhvr>
                                      <p:from x="100000" y="100000"/>
                                      <p:to x="80000" y="100000"/>
                                    </p:animScale>
                                    <p:anim by="(#ppt_h/3+#ppt_w*0.1)" calcmode="lin" valueType="num">
                                      <p:cBhvr additive="sum">
                                        <p:cTn id="21" dur="100" decel="100000" autoRev="1" fill="hold">
                                          <p:stCondLst>
                                            <p:cond delay="300"/>
                                          </p:stCondLst>
                                        </p:cTn>
                                        <p:tgtEl>
                                          <p:spTgt spid="3">
                                            <p:txEl>
                                              <p:pRg st="1" end="1"/>
                                            </p:txEl>
                                          </p:spTgt>
                                        </p:tgtEl>
                                        <p:attrNameLst>
                                          <p:attrName>ppt_x</p:attrName>
                                        </p:attrNameLst>
                                      </p:cBhvr>
                                    </p:anim>
                                  </p:childTnLst>
                                </p:cTn>
                              </p:par>
                            </p:childTnLst>
                          </p:cTn>
                        </p:par>
                        <p:par>
                          <p:cTn id="22" fill="hold">
                            <p:stCondLst>
                              <p:cond delay="3000"/>
                            </p:stCondLst>
                            <p:childTnLst>
                              <p:par>
                                <p:cTn id="23" presetID="34"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300" fill="hold">
                                          <p:stCondLst>
                                            <p:cond delay="0"/>
                                          </p:stCondLst>
                                        </p:cTn>
                                        <p:tgtEl>
                                          <p:spTgt spid="3">
                                            <p:txEl>
                                              <p:pRg st="2" end="2"/>
                                            </p:txEl>
                                          </p:spTgt>
                                        </p:tgtEl>
                                        <p:attrNameLst>
                                          <p:attrName>ppt_x</p:attrName>
                                        </p:attrNameLst>
                                      </p:cBhvr>
                                    </p:anim>
                                    <p:anim from="0" to="-1.0" calcmode="lin" valueType="num">
                                      <p:cBhvr>
                                        <p:cTn id="26" dur="100" decel="50000" autoRev="1" fill="hold">
                                          <p:stCondLst>
                                            <p:cond delay="300"/>
                                          </p:stCondLst>
                                        </p:cTn>
                                        <p:tgtEl>
                                          <p:spTgt spid="3">
                                            <p:txEl>
                                              <p:pRg st="2" end="2"/>
                                            </p:txEl>
                                          </p:spTgt>
                                        </p:tgtEl>
                                        <p:attrNameLst>
                                          <p:attrName>xshear</p:attrName>
                                        </p:attrNameLst>
                                      </p:cBhvr>
                                    </p:anim>
                                    <p:animScale>
                                      <p:cBhvr>
                                        <p:cTn id="27" dur="100" decel="100000" autoRev="1" fill="hold">
                                          <p:stCondLst>
                                            <p:cond delay="300"/>
                                          </p:stCondLst>
                                        </p:cTn>
                                        <p:tgtEl>
                                          <p:spTgt spid="3">
                                            <p:txEl>
                                              <p:pRg st="2" end="2"/>
                                            </p:txEl>
                                          </p:spTgt>
                                        </p:tgtEl>
                                      </p:cBhvr>
                                      <p:from x="100000" y="100000"/>
                                      <p:to x="80000" y="100000"/>
                                    </p:animScale>
                                    <p:anim by="(#ppt_h/3+#ppt_w*0.1)" calcmode="lin" valueType="num">
                                      <p:cBhvr additive="sum">
                                        <p:cTn id="28" dur="100" decel="100000" autoRev="1" fill="hold">
                                          <p:stCondLst>
                                            <p:cond delay="300"/>
                                          </p:stCondLst>
                                        </p:cTn>
                                        <p:tgtEl>
                                          <p:spTgt spid="3">
                                            <p:txEl>
                                              <p:pRg st="2" end="2"/>
                                            </p:txEl>
                                          </p:spTgt>
                                        </p:tgtEl>
                                        <p:attrNameLst>
                                          <p:attrName>ppt_x</p:attrName>
                                        </p:attrNameLst>
                                      </p:cBhvr>
                                    </p:anim>
                                  </p:childTnLst>
                                </p:cTn>
                              </p:par>
                            </p:childTnLst>
                          </p:cTn>
                        </p:par>
                        <p:par>
                          <p:cTn id="29" fill="hold">
                            <p:stCondLst>
                              <p:cond delay="3500"/>
                            </p:stCondLst>
                            <p:childTnLst>
                              <p:par>
                                <p:cTn id="30" presetID="34" presetClass="entr" presetSubtype="0"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from="(-#ppt_w/2)" to="(#ppt_x)" calcmode="lin" valueType="num">
                                      <p:cBhvr>
                                        <p:cTn id="32" dur="300" fill="hold">
                                          <p:stCondLst>
                                            <p:cond delay="0"/>
                                          </p:stCondLst>
                                        </p:cTn>
                                        <p:tgtEl>
                                          <p:spTgt spid="3">
                                            <p:txEl>
                                              <p:pRg st="3" end="3"/>
                                            </p:txEl>
                                          </p:spTgt>
                                        </p:tgtEl>
                                        <p:attrNameLst>
                                          <p:attrName>ppt_x</p:attrName>
                                        </p:attrNameLst>
                                      </p:cBhvr>
                                    </p:anim>
                                    <p:anim from="0" to="-1.0" calcmode="lin" valueType="num">
                                      <p:cBhvr>
                                        <p:cTn id="33" dur="100" decel="50000" autoRev="1" fill="hold">
                                          <p:stCondLst>
                                            <p:cond delay="300"/>
                                          </p:stCondLst>
                                        </p:cTn>
                                        <p:tgtEl>
                                          <p:spTgt spid="3">
                                            <p:txEl>
                                              <p:pRg st="3" end="3"/>
                                            </p:txEl>
                                          </p:spTgt>
                                        </p:tgtEl>
                                        <p:attrNameLst>
                                          <p:attrName>xshear</p:attrName>
                                        </p:attrNameLst>
                                      </p:cBhvr>
                                    </p:anim>
                                    <p:animScale>
                                      <p:cBhvr>
                                        <p:cTn id="34" dur="100" decel="100000" autoRev="1" fill="hold">
                                          <p:stCondLst>
                                            <p:cond delay="300"/>
                                          </p:stCondLst>
                                        </p:cTn>
                                        <p:tgtEl>
                                          <p:spTgt spid="3">
                                            <p:txEl>
                                              <p:pRg st="3" end="3"/>
                                            </p:txEl>
                                          </p:spTgt>
                                        </p:tgtEl>
                                      </p:cBhvr>
                                      <p:from x="100000" y="100000"/>
                                      <p:to x="80000" y="100000"/>
                                    </p:animScale>
                                    <p:anim by="(#ppt_h/3+#ppt_w*0.1)" calcmode="lin" valueType="num">
                                      <p:cBhvr additive="sum">
                                        <p:cTn id="35" dur="100" decel="100000" autoRev="1" fill="hold">
                                          <p:stCondLst>
                                            <p:cond delay="300"/>
                                          </p:stCondLst>
                                        </p:cTn>
                                        <p:tgtEl>
                                          <p:spTgt spid="3">
                                            <p:txEl>
                                              <p:pRg st="3" end="3"/>
                                            </p:txEl>
                                          </p:spTgt>
                                        </p:tgtEl>
                                        <p:attrNameLst>
                                          <p:attrName>ppt_x</p:attrName>
                                        </p:attrNameLst>
                                      </p:cBhvr>
                                    </p:anim>
                                  </p:childTnLst>
                                </p:cTn>
                              </p:par>
                            </p:childTnLst>
                          </p:cTn>
                        </p:par>
                        <p:par>
                          <p:cTn id="36" fill="hold">
                            <p:stCondLst>
                              <p:cond delay="4000"/>
                            </p:stCondLst>
                            <p:childTnLst>
                              <p:par>
                                <p:cTn id="37" presetID="34" presetClass="entr" presetSubtype="0" fill="hold" grpId="0"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300" fill="hold">
                                          <p:stCondLst>
                                            <p:cond delay="0"/>
                                          </p:stCondLst>
                                        </p:cTn>
                                        <p:tgtEl>
                                          <p:spTgt spid="3">
                                            <p:txEl>
                                              <p:pRg st="4" end="4"/>
                                            </p:txEl>
                                          </p:spTgt>
                                        </p:tgtEl>
                                        <p:attrNameLst>
                                          <p:attrName>ppt_x</p:attrName>
                                        </p:attrNameLst>
                                      </p:cBhvr>
                                    </p:anim>
                                    <p:anim from="0" to="-1.0" calcmode="lin" valueType="num">
                                      <p:cBhvr>
                                        <p:cTn id="40" dur="100" decel="50000" autoRev="1" fill="hold">
                                          <p:stCondLst>
                                            <p:cond delay="300"/>
                                          </p:stCondLst>
                                        </p:cTn>
                                        <p:tgtEl>
                                          <p:spTgt spid="3">
                                            <p:txEl>
                                              <p:pRg st="4" end="4"/>
                                            </p:txEl>
                                          </p:spTgt>
                                        </p:tgtEl>
                                        <p:attrNameLst>
                                          <p:attrName>xshear</p:attrName>
                                        </p:attrNameLst>
                                      </p:cBhvr>
                                    </p:anim>
                                    <p:animScale>
                                      <p:cBhvr>
                                        <p:cTn id="41" dur="100" decel="100000" autoRev="1" fill="hold">
                                          <p:stCondLst>
                                            <p:cond delay="300"/>
                                          </p:stCondLst>
                                        </p:cTn>
                                        <p:tgtEl>
                                          <p:spTgt spid="3">
                                            <p:txEl>
                                              <p:pRg st="4" end="4"/>
                                            </p:txEl>
                                          </p:spTgt>
                                        </p:tgtEl>
                                      </p:cBhvr>
                                      <p:from x="100000" y="100000"/>
                                      <p:to x="80000" y="100000"/>
                                    </p:animScale>
                                    <p:anim by="(#ppt_h/3+#ppt_w*0.1)" calcmode="lin" valueType="num">
                                      <p:cBhvr additive="sum">
                                        <p:cTn id="42" dur="100" decel="100000" autoRev="1" fill="hold">
                                          <p:stCondLst>
                                            <p:cond delay="300"/>
                                          </p:stCondLst>
                                        </p:cTn>
                                        <p:tgtEl>
                                          <p:spTgt spid="3">
                                            <p:txEl>
                                              <p:pRg st="4" end="4"/>
                                            </p:txEl>
                                          </p:spTgt>
                                        </p:tgtEl>
                                        <p:attrNameLst>
                                          <p:attrName>ppt_x</p:attrName>
                                        </p:attrNameLst>
                                      </p:cBhvr>
                                    </p:anim>
                                  </p:childTnLst>
                                </p:cTn>
                              </p:par>
                            </p:childTnLst>
                          </p:cTn>
                        </p:par>
                        <p:par>
                          <p:cTn id="43" fill="hold">
                            <p:stCondLst>
                              <p:cond delay="4500"/>
                            </p:stCondLst>
                            <p:childTnLst>
                              <p:par>
                                <p:cTn id="44" presetID="34" presetClass="entr" presetSubtype="0" fill="hold" grpId="0" nodeType="after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from="(-#ppt_w/2)" to="(#ppt_x)" calcmode="lin" valueType="num">
                                      <p:cBhvr>
                                        <p:cTn id="46" dur="300" fill="hold">
                                          <p:stCondLst>
                                            <p:cond delay="0"/>
                                          </p:stCondLst>
                                        </p:cTn>
                                        <p:tgtEl>
                                          <p:spTgt spid="3">
                                            <p:txEl>
                                              <p:pRg st="5" end="5"/>
                                            </p:txEl>
                                          </p:spTgt>
                                        </p:tgtEl>
                                        <p:attrNameLst>
                                          <p:attrName>ppt_x</p:attrName>
                                        </p:attrNameLst>
                                      </p:cBhvr>
                                    </p:anim>
                                    <p:anim from="0" to="-1.0" calcmode="lin" valueType="num">
                                      <p:cBhvr>
                                        <p:cTn id="47" dur="100" decel="50000" autoRev="1" fill="hold">
                                          <p:stCondLst>
                                            <p:cond delay="300"/>
                                          </p:stCondLst>
                                        </p:cTn>
                                        <p:tgtEl>
                                          <p:spTgt spid="3">
                                            <p:txEl>
                                              <p:pRg st="5" end="5"/>
                                            </p:txEl>
                                          </p:spTgt>
                                        </p:tgtEl>
                                        <p:attrNameLst>
                                          <p:attrName>xshear</p:attrName>
                                        </p:attrNameLst>
                                      </p:cBhvr>
                                    </p:anim>
                                    <p:animScale>
                                      <p:cBhvr>
                                        <p:cTn id="48" dur="100" decel="100000" autoRev="1" fill="hold">
                                          <p:stCondLst>
                                            <p:cond delay="300"/>
                                          </p:stCondLst>
                                        </p:cTn>
                                        <p:tgtEl>
                                          <p:spTgt spid="3">
                                            <p:txEl>
                                              <p:pRg st="5" end="5"/>
                                            </p:txEl>
                                          </p:spTgt>
                                        </p:tgtEl>
                                      </p:cBhvr>
                                      <p:from x="100000" y="100000"/>
                                      <p:to x="80000" y="100000"/>
                                    </p:animScale>
                                    <p:anim by="(#ppt_h/3+#ppt_w*0.1)" calcmode="lin" valueType="num">
                                      <p:cBhvr additive="sum">
                                        <p:cTn id="49" dur="100" decel="100000" autoRev="1" fill="hold">
                                          <p:stCondLst>
                                            <p:cond delay="300"/>
                                          </p:stCondLst>
                                        </p:cTn>
                                        <p:tgtEl>
                                          <p:spTgt spid="3">
                                            <p:txEl>
                                              <p:pRg st="5" end="5"/>
                                            </p:txEl>
                                          </p:spTgt>
                                        </p:tgtEl>
                                        <p:attrNameLst>
                                          <p:attrName>ppt_x</p:attrName>
                                        </p:attrNameLst>
                                      </p:cBhvr>
                                    </p:anim>
                                  </p:childTnLst>
                                </p:cTn>
                              </p:par>
                            </p:childTnLst>
                          </p:cTn>
                        </p:par>
                        <p:par>
                          <p:cTn id="50" fill="hold">
                            <p:stCondLst>
                              <p:cond delay="5000"/>
                            </p:stCondLst>
                            <p:childTnLst>
                              <p:par>
                                <p:cTn id="51" presetID="34" presetClass="entr" presetSubtype="0" fill="hold" grpId="0" nodeType="after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from="(-#ppt_w/2)" to="(#ppt_x)" calcmode="lin" valueType="num">
                                      <p:cBhvr>
                                        <p:cTn id="53" dur="300" fill="hold">
                                          <p:stCondLst>
                                            <p:cond delay="0"/>
                                          </p:stCondLst>
                                        </p:cTn>
                                        <p:tgtEl>
                                          <p:spTgt spid="3">
                                            <p:txEl>
                                              <p:pRg st="6" end="6"/>
                                            </p:txEl>
                                          </p:spTgt>
                                        </p:tgtEl>
                                        <p:attrNameLst>
                                          <p:attrName>ppt_x</p:attrName>
                                        </p:attrNameLst>
                                      </p:cBhvr>
                                    </p:anim>
                                    <p:anim from="0" to="-1.0" calcmode="lin" valueType="num">
                                      <p:cBhvr>
                                        <p:cTn id="54" dur="100" decel="50000" autoRev="1" fill="hold">
                                          <p:stCondLst>
                                            <p:cond delay="300"/>
                                          </p:stCondLst>
                                        </p:cTn>
                                        <p:tgtEl>
                                          <p:spTgt spid="3">
                                            <p:txEl>
                                              <p:pRg st="6" end="6"/>
                                            </p:txEl>
                                          </p:spTgt>
                                        </p:tgtEl>
                                        <p:attrNameLst>
                                          <p:attrName>xshear</p:attrName>
                                        </p:attrNameLst>
                                      </p:cBhvr>
                                    </p:anim>
                                    <p:animScale>
                                      <p:cBhvr>
                                        <p:cTn id="55" dur="100" decel="100000" autoRev="1" fill="hold">
                                          <p:stCondLst>
                                            <p:cond delay="300"/>
                                          </p:stCondLst>
                                        </p:cTn>
                                        <p:tgtEl>
                                          <p:spTgt spid="3">
                                            <p:txEl>
                                              <p:pRg st="6" end="6"/>
                                            </p:txEl>
                                          </p:spTgt>
                                        </p:tgtEl>
                                      </p:cBhvr>
                                      <p:from x="100000" y="100000"/>
                                      <p:to x="80000" y="100000"/>
                                    </p:animScale>
                                    <p:anim by="(#ppt_h/3+#ppt_w*0.1)" calcmode="lin" valueType="num">
                                      <p:cBhvr additive="sum">
                                        <p:cTn id="56" dur="100" decel="100000" autoRev="1" fill="hold">
                                          <p:stCondLst>
                                            <p:cond delay="300"/>
                                          </p:stCondLst>
                                        </p:cTn>
                                        <p:tgtEl>
                                          <p:spTgt spid="3">
                                            <p:txEl>
                                              <p:pRg st="6" end="6"/>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8000" r="-18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67544" y="188640"/>
            <a:ext cx="8153684" cy="1470025"/>
          </a:xfrm>
        </p:spPr>
        <p:txBody>
          <a:bodyPr>
            <a:normAutofit/>
          </a:bodyPr>
          <a:lstStyle/>
          <a:p>
            <a:r>
              <a:rPr lang="el-GR" sz="6000" b="1" dirty="0" smtClean="0">
                <a:solidFill>
                  <a:schemeClr val="bg1"/>
                </a:solidFill>
                <a:latin typeface="Gabriola" pitchFamily="82" charset="0"/>
                <a:ea typeface="Tahoma" pitchFamily="34" charset="0"/>
                <a:cs typeface="Tahoma" pitchFamily="34" charset="0"/>
              </a:rPr>
              <a:t>Το ηφαίστειο της Κρακατάου </a:t>
            </a:r>
            <a:endParaRPr lang="el-GR" sz="6000" b="1" dirty="0">
              <a:solidFill>
                <a:schemeClr val="bg1"/>
              </a:solidFill>
              <a:latin typeface="Gabriola" pitchFamily="82" charset="0"/>
              <a:ea typeface="Tahoma" pitchFamily="34" charset="0"/>
              <a:cs typeface="Tahoma" pitchFamily="34" charset="0"/>
            </a:endParaRPr>
          </a:p>
        </p:txBody>
      </p:sp>
      <p:sp>
        <p:nvSpPr>
          <p:cNvPr id="8" name="7 - TextBox"/>
          <p:cNvSpPr txBox="1"/>
          <p:nvPr/>
        </p:nvSpPr>
        <p:spPr>
          <a:xfrm>
            <a:off x="0" y="3212976"/>
            <a:ext cx="8820472" cy="1384995"/>
          </a:xfrm>
          <a:prstGeom prst="rect">
            <a:avLst/>
          </a:prstGeom>
          <a:noFill/>
        </p:spPr>
        <p:txBody>
          <a:bodyPr wrap="square" rtlCol="0">
            <a:spAutoFit/>
          </a:bodyPr>
          <a:lstStyle/>
          <a:p>
            <a:pPr marL="514350" indent="-514350" algn="just"/>
            <a:r>
              <a:rPr lang="el-GR" sz="2800" dirty="0" smtClean="0">
                <a:solidFill>
                  <a:schemeClr val="bg1"/>
                </a:solidFill>
              </a:rPr>
              <a:t>      Το ιστορικό έκρηξης, το μέγεθος της καλντέρας και αν το ηφαίστειο είναι ενεργό ή σβησμένο (θα περιλαμβάνονται φωτογραφίες του κρατήρα) </a:t>
            </a:r>
          </a:p>
        </p:txBody>
      </p:sp>
      <p:sp>
        <p:nvSpPr>
          <p:cNvPr id="9" name="8 - TextBox"/>
          <p:cNvSpPr txBox="1"/>
          <p:nvPr/>
        </p:nvSpPr>
        <p:spPr>
          <a:xfrm>
            <a:off x="0" y="4869160"/>
            <a:ext cx="9144000" cy="1815882"/>
          </a:xfrm>
          <a:prstGeom prst="rect">
            <a:avLst/>
          </a:prstGeom>
          <a:noFill/>
        </p:spPr>
        <p:txBody>
          <a:bodyPr wrap="square" rtlCol="0">
            <a:spAutoFit/>
          </a:bodyPr>
          <a:lstStyle/>
          <a:p>
            <a:pPr marL="514350" indent="-514350" algn="just"/>
            <a:r>
              <a:rPr lang="el-GR" sz="2800" dirty="0" smtClean="0">
                <a:solidFill>
                  <a:schemeClr val="bg1"/>
                </a:solidFill>
              </a:rPr>
              <a:t>      Επίδραση των ηφαιστείων στη ζωή των ντόπιων και στην οικονομία της περιοχής(π.χ. καλλιέργειες-ηφαιστιογενή</a:t>
            </a:r>
            <a:r>
              <a:rPr lang="en-US" sz="2800" dirty="0" smtClean="0">
                <a:solidFill>
                  <a:schemeClr val="bg1"/>
                </a:solidFill>
              </a:rPr>
              <a:t> </a:t>
            </a:r>
            <a:r>
              <a:rPr lang="el-GR" sz="2800" dirty="0" smtClean="0">
                <a:solidFill>
                  <a:schemeClr val="bg1"/>
                </a:solidFill>
              </a:rPr>
              <a:t>ορυκτά και μεταλλεύματα-τουρισμού-γεωθερμική</a:t>
            </a:r>
            <a:r>
              <a:rPr lang="en-US" sz="2800" dirty="0" smtClean="0">
                <a:solidFill>
                  <a:schemeClr val="bg1"/>
                </a:solidFill>
              </a:rPr>
              <a:t> </a:t>
            </a:r>
            <a:r>
              <a:rPr lang="el-GR" sz="2800" dirty="0" smtClean="0">
                <a:solidFill>
                  <a:schemeClr val="bg1"/>
                </a:solidFill>
              </a:rPr>
              <a:t>ενέργεια)</a:t>
            </a:r>
          </a:p>
        </p:txBody>
      </p:sp>
      <p:sp>
        <p:nvSpPr>
          <p:cNvPr id="6" name="5 - TextBox"/>
          <p:cNvSpPr txBox="1"/>
          <p:nvPr/>
        </p:nvSpPr>
        <p:spPr>
          <a:xfrm>
            <a:off x="539552" y="2060848"/>
            <a:ext cx="8136904" cy="954107"/>
          </a:xfrm>
          <a:prstGeom prst="rect">
            <a:avLst/>
          </a:prstGeom>
          <a:noFill/>
        </p:spPr>
        <p:txBody>
          <a:bodyPr wrap="square" rtlCol="0">
            <a:spAutoFit/>
          </a:bodyPr>
          <a:lstStyle/>
          <a:p>
            <a:r>
              <a:rPr lang="el-GR" sz="2800" dirty="0" smtClean="0">
                <a:solidFill>
                  <a:schemeClr val="bg1"/>
                </a:solidFill>
              </a:rPr>
              <a:t>Την περιοχή σχηματισμού και το ύψος του ηφαιστείου ( θα περιλαμβάνεται και χάρτης)</a:t>
            </a: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5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strVal val="#ppt_w*0.70"/>
                                          </p:val>
                                        </p:tav>
                                        <p:tav tm="100000">
                                          <p:val>
                                            <p:strVal val="#ppt_w"/>
                                          </p:val>
                                        </p:tav>
                                      </p:tavLst>
                                    </p:anim>
                                    <p:anim calcmode="lin" valueType="num">
                                      <p:cBhvr>
                                        <p:cTn id="12" dur="1000" fill="hold"/>
                                        <p:tgtEl>
                                          <p:spTgt spid="6"/>
                                        </p:tgtEl>
                                        <p:attrNameLst>
                                          <p:attrName>ppt_h</p:attrName>
                                        </p:attrNameLst>
                                      </p:cBhvr>
                                      <p:tavLst>
                                        <p:tav tm="0">
                                          <p:val>
                                            <p:strVal val="#ppt_h"/>
                                          </p:val>
                                        </p:tav>
                                        <p:tav tm="100000">
                                          <p:val>
                                            <p:strVal val="#ppt_h"/>
                                          </p:val>
                                        </p:tav>
                                      </p:tavLst>
                                    </p:anim>
                                    <p:animEffect transition="in" filter="fade">
                                      <p:cBhvr>
                                        <p:cTn id="13" dur="1000"/>
                                        <p:tgtEl>
                                          <p:spTgt spid="6"/>
                                        </p:tgtEl>
                                      </p:cBhvr>
                                    </p:animEffect>
                                  </p:childTnLst>
                                </p:cTn>
                              </p:par>
                            </p:childTnLst>
                          </p:cTn>
                        </p:par>
                        <p:par>
                          <p:cTn id="14" fill="hold">
                            <p:stCondLst>
                              <p:cond delay="1000"/>
                            </p:stCondLst>
                            <p:childTnLst>
                              <p:par>
                                <p:cTn id="15" presetID="55" presetClass="entr" presetSubtype="0"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strVal val="#ppt_w*0.70"/>
                                          </p:val>
                                        </p:tav>
                                        <p:tav tm="100000">
                                          <p:val>
                                            <p:strVal val="#ppt_w"/>
                                          </p:val>
                                        </p:tav>
                                      </p:tavLst>
                                    </p:anim>
                                    <p:anim calcmode="lin" valueType="num">
                                      <p:cBhvr>
                                        <p:cTn id="18" dur="1000" fill="hold"/>
                                        <p:tgtEl>
                                          <p:spTgt spid="8"/>
                                        </p:tgtEl>
                                        <p:attrNameLst>
                                          <p:attrName>ppt_h</p:attrName>
                                        </p:attrNameLst>
                                      </p:cBhvr>
                                      <p:tavLst>
                                        <p:tav tm="0">
                                          <p:val>
                                            <p:strVal val="#ppt_h"/>
                                          </p:val>
                                        </p:tav>
                                        <p:tav tm="100000">
                                          <p:val>
                                            <p:strVal val="#ppt_h"/>
                                          </p:val>
                                        </p:tav>
                                      </p:tavLst>
                                    </p:anim>
                                    <p:animEffect transition="in" filter="fade">
                                      <p:cBhvr>
                                        <p:cTn id="19" dur="1000"/>
                                        <p:tgtEl>
                                          <p:spTgt spid="8"/>
                                        </p:tgtEl>
                                      </p:cBhvr>
                                    </p:animEffect>
                                  </p:childTnLst>
                                </p:cTn>
                              </p:par>
                            </p:childTnLst>
                          </p:cTn>
                        </p:par>
                        <p:par>
                          <p:cTn id="20" fill="hold">
                            <p:stCondLst>
                              <p:cond delay="2000"/>
                            </p:stCondLst>
                            <p:childTnLst>
                              <p:par>
                                <p:cTn id="21" presetID="34" presetClass="entr" presetSubtype="0"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 from="(-#ppt_w/2)" to="(#ppt_x)" calcmode="lin" valueType="num">
                                      <p:cBhvr>
                                        <p:cTn id="23" dur="600" fill="hold">
                                          <p:stCondLst>
                                            <p:cond delay="0"/>
                                          </p:stCondLst>
                                        </p:cTn>
                                        <p:tgtEl>
                                          <p:spTgt spid="9"/>
                                        </p:tgtEl>
                                        <p:attrNameLst>
                                          <p:attrName>ppt_x</p:attrName>
                                        </p:attrNameLst>
                                      </p:cBhvr>
                                    </p:anim>
                                    <p:anim from="0" to="-1.0" calcmode="lin" valueType="num">
                                      <p:cBhvr>
                                        <p:cTn id="24" dur="200" decel="50000" autoRev="1" fill="hold">
                                          <p:stCondLst>
                                            <p:cond delay="600"/>
                                          </p:stCondLst>
                                        </p:cTn>
                                        <p:tgtEl>
                                          <p:spTgt spid="9"/>
                                        </p:tgtEl>
                                        <p:attrNameLst>
                                          <p:attrName>xshear</p:attrName>
                                        </p:attrNameLst>
                                      </p:cBhvr>
                                    </p:anim>
                                    <p:animScale>
                                      <p:cBhvr>
                                        <p:cTn id="25" dur="200" decel="100000" autoRev="1" fill="hold">
                                          <p:stCondLst>
                                            <p:cond delay="600"/>
                                          </p:stCondLst>
                                        </p:cTn>
                                        <p:tgtEl>
                                          <p:spTgt spid="9"/>
                                        </p:tgtEl>
                                      </p:cBhvr>
                                      <p:from x="100000" y="100000"/>
                                      <p:to x="80000" y="100000"/>
                                    </p:animScale>
                                    <p:anim by="(#ppt_h/3+#ppt_w*0.1)" calcmode="lin" valueType="num">
                                      <p:cBhvr additive="sum">
                                        <p:cTn id="26" dur="200" decel="100000" autoRev="1" fill="hold">
                                          <p:stCondLst>
                                            <p:cond delay="600"/>
                                          </p:stCondLst>
                                        </p:cTn>
                                        <p:tgtEl>
                                          <p:spTgt spid="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8000" r="-18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l"/>
            <a:r>
              <a:rPr lang="el-GR" dirty="0" smtClean="0">
                <a:solidFill>
                  <a:schemeClr val="bg1"/>
                </a:solidFill>
              </a:rPr>
              <a:t>Λίγα λόγια για το Νησί-Ηφαίστειο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solidFill>
                  <a:schemeClr val="bg1"/>
                </a:solidFill>
              </a:rPr>
              <a:t>Το ινδονησιακό ηφαίστειο </a:t>
            </a:r>
            <a:r>
              <a:rPr lang="el-GR" dirty="0" err="1" smtClean="0">
                <a:solidFill>
                  <a:schemeClr val="bg1"/>
                </a:solidFill>
              </a:rPr>
              <a:t>Κρακατόα</a:t>
            </a:r>
            <a:r>
              <a:rPr lang="el-GR" dirty="0" smtClean="0">
                <a:solidFill>
                  <a:schemeClr val="bg1"/>
                </a:solidFill>
              </a:rPr>
              <a:t> εξερράγη στις 27 Αυγούστου του 1883 και η ισχύς της έκρηξης υπολογίστηκε ότι ήταν υπερδιπλάσια  και από την έκρηξη της ισχυρότερης υδρογονοβόμβας.! Οι επιστήμονες λένε ότι ήταν και η ισχυρότερη έκρηξη ηφαιστείου που έγινε ποτέ. Η έκρηξη ακούστηκε μέχρι την Αυστραλία που απέχει από το </a:t>
            </a:r>
            <a:r>
              <a:rPr lang="el-GR" dirty="0" err="1" smtClean="0">
                <a:solidFill>
                  <a:schemeClr val="bg1"/>
                </a:solidFill>
              </a:rPr>
              <a:t>Κρακατόα</a:t>
            </a:r>
            <a:r>
              <a:rPr lang="el-GR" dirty="0" smtClean="0">
                <a:solidFill>
                  <a:schemeClr val="bg1"/>
                </a:solidFill>
              </a:rPr>
              <a:t> 3.600 χιλιόμετρα. Πέτρες των 30 κιλών έπεσαν σε γειτονικά νησιά 80 </a:t>
            </a:r>
            <a:r>
              <a:rPr lang="el-GR" dirty="0" err="1" smtClean="0">
                <a:solidFill>
                  <a:schemeClr val="bg1"/>
                </a:solidFill>
              </a:rPr>
              <a:t>χλμ</a:t>
            </a:r>
            <a:r>
              <a:rPr lang="el-GR" dirty="0" smtClean="0">
                <a:solidFill>
                  <a:schemeClr val="bg1"/>
                </a:solidFill>
              </a:rPr>
              <a:t>. μακριά, και ένα "</a:t>
            </a:r>
            <a:r>
              <a:rPr lang="el-GR" dirty="0" err="1" smtClean="0">
                <a:solidFill>
                  <a:schemeClr val="bg1"/>
                </a:solidFill>
              </a:rPr>
              <a:t>τσουνάμι</a:t>
            </a:r>
            <a:r>
              <a:rPr lang="el-GR" dirty="0" smtClean="0">
                <a:solidFill>
                  <a:schemeClr val="bg1"/>
                </a:solidFill>
              </a:rPr>
              <a:t>" ύψους 40 </a:t>
            </a:r>
            <a:r>
              <a:rPr lang="el-GR" dirty="0" err="1" smtClean="0">
                <a:solidFill>
                  <a:schemeClr val="bg1"/>
                </a:solidFill>
              </a:rPr>
              <a:t>μέτρωνκατάστρεψε</a:t>
            </a:r>
            <a:r>
              <a:rPr lang="el-GR" dirty="0" smtClean="0">
                <a:solidFill>
                  <a:schemeClr val="bg1"/>
                </a:solidFill>
              </a:rPr>
              <a:t> εκατοντάδες χωριών, συμπεριλαμβανομένης και της Ιάβας και της Σουμάτρα. Περίπου 36.000 άνθρωποι πέθαναν τότε. Η σκόνη ψηλά στην ατμόσφαιρα ανάγκασε το φεγγάρι να εμφανιστεί μπλε, και μερικές φορές πράσινο, επί δύο έτη.</a:t>
            </a:r>
            <a:endParaRPr lang="el-GR" dirty="0">
              <a:solidFill>
                <a:schemeClr val="bg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50" presetClass="entr" presetSubtype="0" decel="10000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8000" r="-18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bg1"/>
                </a:solidFill>
              </a:rPr>
              <a:t>Λίγα λόγια για το Νησί-Ηφαίστειο </a:t>
            </a:r>
            <a:endParaRPr lang="el-GR" dirty="0">
              <a:solidFill>
                <a:schemeClr val="bg1"/>
              </a:solidFill>
            </a:endParaRPr>
          </a:p>
        </p:txBody>
      </p:sp>
      <p:sp>
        <p:nvSpPr>
          <p:cNvPr id="3" name="2 - Θέση περιεχομένου"/>
          <p:cNvSpPr>
            <a:spLocks noGrp="1"/>
          </p:cNvSpPr>
          <p:nvPr>
            <p:ph idx="1"/>
          </p:nvPr>
        </p:nvSpPr>
        <p:spPr>
          <a:xfrm>
            <a:off x="457200" y="1600201"/>
            <a:ext cx="8229600" cy="2404863"/>
          </a:xfrm>
        </p:spPr>
        <p:txBody>
          <a:bodyPr>
            <a:normAutofit fontScale="85000" lnSpcReduction="20000"/>
          </a:bodyPr>
          <a:lstStyle/>
          <a:p>
            <a:pPr algn="just">
              <a:buNone/>
            </a:pPr>
            <a:r>
              <a:rPr lang="el-GR" smtClean="0">
                <a:solidFill>
                  <a:schemeClr val="bg1"/>
                </a:solidFill>
              </a:rPr>
              <a:t>    Το </a:t>
            </a:r>
            <a:r>
              <a:rPr lang="el-GR" dirty="0" smtClean="0">
                <a:solidFill>
                  <a:schemeClr val="bg1"/>
                </a:solidFill>
              </a:rPr>
              <a:t>νησί </a:t>
            </a:r>
            <a:r>
              <a:rPr lang="el-GR" dirty="0" err="1" smtClean="0">
                <a:solidFill>
                  <a:schemeClr val="bg1"/>
                </a:solidFill>
              </a:rPr>
              <a:t>Κρακατόα</a:t>
            </a:r>
            <a:r>
              <a:rPr lang="el-GR" dirty="0" smtClean="0">
                <a:solidFill>
                  <a:schemeClr val="bg1"/>
                </a:solidFill>
              </a:rPr>
              <a:t>, που βρίσκεται ανάμεσα στην Ιάβα και τη Σουμάτρα, σχίστηκε στα δύο και τινάχτηκε στον αέρα. Τις μεγαλύτερες όμως  καταστροφές προκάλεσε το παλιρροϊκό κύμα, ύψους 40 μέτρων , που δημιουργήθηκε από την έκρηξη, και που τρέχοντας με φοβερή ταχύτητα και δύναμη ισοπέδωσε όλες τις παράλιες περιοχές εκεί γύρω.</a:t>
            </a:r>
          </a:p>
          <a:p>
            <a:endParaRPr lang="el-GR" dirty="0">
              <a:solidFill>
                <a:schemeClr val="bg1"/>
              </a:solidFill>
            </a:endParaRPr>
          </a:p>
        </p:txBody>
      </p:sp>
      <p:sp>
        <p:nvSpPr>
          <p:cNvPr id="4" name="3 - TextBox"/>
          <p:cNvSpPr txBox="1"/>
          <p:nvPr/>
        </p:nvSpPr>
        <p:spPr>
          <a:xfrm>
            <a:off x="467544" y="4005064"/>
            <a:ext cx="8280920" cy="2585323"/>
          </a:xfrm>
          <a:prstGeom prst="rect">
            <a:avLst/>
          </a:prstGeom>
          <a:noFill/>
        </p:spPr>
        <p:txBody>
          <a:bodyPr wrap="square" rtlCol="0">
            <a:spAutoFit/>
          </a:bodyPr>
          <a:lstStyle/>
          <a:p>
            <a:r>
              <a:rPr lang="el-GR" sz="2700" dirty="0" smtClean="0">
                <a:solidFill>
                  <a:schemeClr val="bg1"/>
                </a:solidFill>
              </a:rPr>
              <a:t>Η έκρηξη του ηφαιστείου της </a:t>
            </a:r>
            <a:r>
              <a:rPr lang="el-GR" sz="2700" dirty="0" err="1" smtClean="0">
                <a:solidFill>
                  <a:schemeClr val="bg1"/>
                </a:solidFill>
              </a:rPr>
              <a:t>Κρακατόα</a:t>
            </a:r>
            <a:r>
              <a:rPr lang="el-GR" sz="2700" dirty="0" smtClean="0">
                <a:solidFill>
                  <a:schemeClr val="bg1"/>
                </a:solidFill>
              </a:rPr>
              <a:t> το 1883 προκάλεσε ψύξη για δεκαετίες. Η στάθμη της θάλασσας θα ήταν ψηλότερη και οι ωκεάνιες θερμοκρασίες θα ήταν θερμότερες στο 20ό αιώνα, εάν το ηφαίστειο </a:t>
            </a:r>
            <a:r>
              <a:rPr lang="el-GR" sz="2700" dirty="0" err="1" smtClean="0">
                <a:solidFill>
                  <a:schemeClr val="bg1"/>
                </a:solidFill>
              </a:rPr>
              <a:t>Κρακατόα</a:t>
            </a:r>
            <a:r>
              <a:rPr lang="el-GR" sz="2700" dirty="0" smtClean="0">
                <a:solidFill>
                  <a:schemeClr val="bg1"/>
                </a:solidFill>
              </a:rPr>
              <a:t> στην Ινδονησία δεν είχε εκραγεί το 1883, λένε επιστήμονες.</a:t>
            </a:r>
          </a:p>
        </p:txBody>
      </p:sp>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4"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from="(-#ppt_w/2)" to="(#ppt_x)" calcmode="lin" valueType="num">
                                      <p:cBhvr>
                                        <p:cTn id="14" dur="600" fill="hold">
                                          <p:stCondLst>
                                            <p:cond delay="0"/>
                                          </p:stCondLst>
                                        </p:cTn>
                                        <p:tgtEl>
                                          <p:spTgt spid="3">
                                            <p:txEl>
                                              <p:pRg st="0" end="0"/>
                                            </p:txEl>
                                          </p:spTgt>
                                        </p:tgtEl>
                                        <p:attrNameLst>
                                          <p:attrName>ppt_x</p:attrName>
                                        </p:attrNameLst>
                                      </p:cBhvr>
                                    </p:anim>
                                    <p:anim from="0" to="-1.0" calcmode="lin" valueType="num">
                                      <p:cBhvr>
                                        <p:cTn id="15" dur="200" decel="50000" autoRev="1" fill="hold">
                                          <p:stCondLst>
                                            <p:cond delay="600"/>
                                          </p:stCondLst>
                                        </p:cTn>
                                        <p:tgtEl>
                                          <p:spTgt spid="3">
                                            <p:txEl>
                                              <p:pRg st="0" end="0"/>
                                            </p:txEl>
                                          </p:spTgt>
                                        </p:tgtEl>
                                        <p:attrNameLst>
                                          <p:attrName>xshear</p:attrName>
                                        </p:attrNameLst>
                                      </p:cBhvr>
                                    </p:anim>
                                    <p:animScale>
                                      <p:cBhvr>
                                        <p:cTn id="16" dur="200" decel="100000" autoRev="1" fill="hold">
                                          <p:stCondLst>
                                            <p:cond delay="600"/>
                                          </p:stCondLst>
                                        </p:cTn>
                                        <p:tgtEl>
                                          <p:spTgt spid="3">
                                            <p:txEl>
                                              <p:pRg st="0" end="0"/>
                                            </p:txEl>
                                          </p:spTgt>
                                        </p:tgtEl>
                                      </p:cBhvr>
                                      <p:from x="100000" y="100000"/>
                                      <p:to x="80000" y="100000"/>
                                    </p:animScale>
                                    <p:anim by="(#ppt_h/3+#ppt_w*0.1)" calcmode="lin" valueType="num">
                                      <p:cBhvr additive="sum">
                                        <p:cTn id="17" dur="200" decel="100000" autoRev="1" fill="hold">
                                          <p:stCondLst>
                                            <p:cond delay="600"/>
                                          </p:stCondLst>
                                        </p:cTn>
                                        <p:tgtEl>
                                          <p:spTgt spid="3">
                                            <p:txEl>
                                              <p:pRg st="0" end="0"/>
                                            </p:txEl>
                                          </p:spTgt>
                                        </p:tgtEl>
                                        <p:attrNameLst>
                                          <p:attrName>ppt_x</p:attrName>
                                        </p:attrNameLst>
                                      </p:cBhvr>
                                    </p:anim>
                                  </p:childTnLst>
                                </p:cTn>
                              </p:par>
                            </p:childTnLst>
                          </p:cTn>
                        </p:par>
                        <p:par>
                          <p:cTn id="18" fill="hold">
                            <p:stCondLst>
                              <p:cond delay="1500"/>
                            </p:stCondLst>
                            <p:childTnLst>
                              <p:par>
                                <p:cTn id="19" presetID="54" presetClass="entr" presetSubtype="0" accel="10000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strVal val="#ppt_w*0.05"/>
                                          </p:val>
                                        </p:tav>
                                        <p:tav tm="100000">
                                          <p:val>
                                            <p:strVal val="#ppt_w"/>
                                          </p:val>
                                        </p:tav>
                                      </p:tavLst>
                                    </p:anim>
                                    <p:anim calcmode="lin" valueType="num">
                                      <p:cBhvr>
                                        <p:cTn id="22" dur="500" fill="hold"/>
                                        <p:tgtEl>
                                          <p:spTgt spid="4"/>
                                        </p:tgtEl>
                                        <p:attrNameLst>
                                          <p:attrName>ppt_h</p:attrName>
                                        </p:attrNameLst>
                                      </p:cBhvr>
                                      <p:tavLst>
                                        <p:tav tm="0">
                                          <p:val>
                                            <p:strVal val="#ppt_h"/>
                                          </p:val>
                                        </p:tav>
                                        <p:tav tm="100000">
                                          <p:val>
                                            <p:strVal val="#ppt_h"/>
                                          </p:val>
                                        </p:tav>
                                      </p:tavLst>
                                    </p:anim>
                                    <p:anim calcmode="lin" valueType="num">
                                      <p:cBhvr>
                                        <p:cTn id="23" dur="500" fill="hold"/>
                                        <p:tgtEl>
                                          <p:spTgt spid="4"/>
                                        </p:tgtEl>
                                        <p:attrNameLst>
                                          <p:attrName>ppt_x</p:attrName>
                                        </p:attrNameLst>
                                      </p:cBhvr>
                                      <p:tavLst>
                                        <p:tav tm="0">
                                          <p:val>
                                            <p:strVal val="#ppt_x-.2"/>
                                          </p:val>
                                        </p:tav>
                                        <p:tav tm="100000">
                                          <p:val>
                                            <p:strVal val="#ppt_x"/>
                                          </p:val>
                                        </p:tav>
                                      </p:tavLst>
                                    </p:anim>
                                    <p:anim calcmode="lin" valueType="num">
                                      <p:cBhvr>
                                        <p:cTn id="24" dur="500" fill="hold"/>
                                        <p:tgtEl>
                                          <p:spTgt spid="4"/>
                                        </p:tgtEl>
                                        <p:attrNameLst>
                                          <p:attrName>ppt_y</p:attrName>
                                        </p:attrNameLst>
                                      </p:cBhvr>
                                      <p:tavLst>
                                        <p:tav tm="0">
                                          <p:val>
                                            <p:strVal val="#ppt_y"/>
                                          </p:val>
                                        </p:tav>
                                        <p:tav tm="100000">
                                          <p:val>
                                            <p:strVal val="#ppt_y"/>
                                          </p:val>
                                        </p:tav>
                                      </p:tavLst>
                                    </p:anim>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9000" r="-19000"/>
          </a:stretch>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92696"/>
            <a:ext cx="8229600" cy="5904656"/>
          </a:xfrm>
        </p:spPr>
        <p:txBody>
          <a:bodyPr>
            <a:normAutofit fontScale="85000" lnSpcReduction="20000"/>
          </a:bodyPr>
          <a:lstStyle/>
          <a:p>
            <a:r>
              <a:rPr lang="el-GR" dirty="0" smtClean="0">
                <a:solidFill>
                  <a:schemeClr val="bg1"/>
                </a:solidFill>
              </a:rPr>
              <a:t>Οι κρότοι των εκρήξεων ακούστηκαν σε απόσταση 5.000 χιλιομέτρων. Ηφαιστειακή σποδός είχε εκτιναχθεί σε ύψος 30.000 μέτρων κι ήταν τόσο πολλή, που ακόμα και το μεσημέρι μία περιοχή εκατοντάδων χιλιομέτρων γύρω από το νησί ήταν σκοτεινή σαν να ήταν νύχτα. Πολλές μέρες μετά τις εκρήξεις, έπεφταν ηφαιστειακά </a:t>
            </a:r>
            <a:r>
              <a:rPr lang="el-GR" dirty="0" err="1" smtClean="0">
                <a:solidFill>
                  <a:schemeClr val="bg1"/>
                </a:solidFill>
              </a:rPr>
              <a:t>αναβλήματα</a:t>
            </a:r>
            <a:r>
              <a:rPr lang="el-GR" dirty="0" smtClean="0">
                <a:solidFill>
                  <a:schemeClr val="bg1"/>
                </a:solidFill>
              </a:rPr>
              <a:t> στα καταστρώματα των πλοίων που έπλεαν ανοιχτά του νησιού. Υπολογίζεται ότι ο όγκος των ηφαιστειακών </a:t>
            </a:r>
            <a:r>
              <a:rPr lang="el-GR" dirty="0" err="1" smtClean="0">
                <a:solidFill>
                  <a:schemeClr val="bg1"/>
                </a:solidFill>
              </a:rPr>
              <a:t>αναβλημάτων</a:t>
            </a:r>
            <a:r>
              <a:rPr lang="el-GR" dirty="0" smtClean="0">
                <a:solidFill>
                  <a:schemeClr val="bg1"/>
                </a:solidFill>
              </a:rPr>
              <a:t> ήταν 21 κυβικά χιλιόμετρα, κατατάσσοντας την έκρηξη ως ισχύος 6 στην κλίμακα VEI. Η πιο αδρή τέφρα κατακάθισε γρήγορα, αλλά η πιο λεπτή ταξίδεψε με τα σύννεφα γύρω στη Γη και έκανε για αρκετό καιρό τις δύσεις του Ήλιου πιο κόκκινες από τις συνηθισμένες, ώσπου κατακάθισε κι αυτή.</a:t>
            </a: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9000" r="-19000"/>
          </a:stretch>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476672"/>
            <a:ext cx="8229600" cy="3240359"/>
          </a:xfrm>
        </p:spPr>
        <p:txBody>
          <a:bodyPr>
            <a:normAutofit/>
          </a:bodyPr>
          <a:lstStyle/>
          <a:p>
            <a:pPr algn="just"/>
            <a:r>
              <a:rPr lang="el-GR" sz="2800" dirty="0" smtClean="0">
                <a:solidFill>
                  <a:schemeClr val="bg1"/>
                </a:solidFill>
              </a:rPr>
              <a:t>Τις μεγαλύτερες όμως καταστροφές επέφεραν όχι οι ίδιες οι εκρήξεις, αλλά τα τεράστια </a:t>
            </a:r>
            <a:r>
              <a:rPr lang="el-GR" sz="2800" dirty="0" err="1" smtClean="0">
                <a:solidFill>
                  <a:schemeClr val="bg1"/>
                </a:solidFill>
              </a:rPr>
              <a:t>τσουνάμι</a:t>
            </a:r>
            <a:r>
              <a:rPr lang="el-GR" sz="2800" dirty="0" smtClean="0">
                <a:solidFill>
                  <a:schemeClr val="bg1"/>
                </a:solidFill>
              </a:rPr>
              <a:t>, που οι εκρήξεις αυτές προκάλεσαν στον ωκεανό. Τα κύματα ύψους 15 μέτρων έπεσαν πάνω στις γύρω ακτές. Τριακόσια χωριά καταστράφηκαν τελείως και 36.417 άτομα πνίγηκαν από τα μεγάλα κύματα.</a:t>
            </a:r>
          </a:p>
          <a:p>
            <a:pPr algn="just"/>
            <a:endParaRPr lang="el-GR" dirty="0"/>
          </a:p>
        </p:txBody>
      </p:sp>
      <p:sp>
        <p:nvSpPr>
          <p:cNvPr id="4" name="3 - TextBox"/>
          <p:cNvSpPr txBox="1"/>
          <p:nvPr/>
        </p:nvSpPr>
        <p:spPr>
          <a:xfrm>
            <a:off x="899592" y="3212976"/>
            <a:ext cx="7704856" cy="2677656"/>
          </a:xfrm>
          <a:prstGeom prst="rect">
            <a:avLst/>
          </a:prstGeom>
          <a:noFill/>
        </p:spPr>
        <p:txBody>
          <a:bodyPr wrap="square" rtlCol="0">
            <a:spAutoFit/>
          </a:bodyPr>
          <a:lstStyle/>
          <a:p>
            <a:r>
              <a:rPr lang="el-GR" sz="2800" dirty="0" smtClean="0">
                <a:solidFill>
                  <a:schemeClr val="bg1"/>
                </a:solidFill>
              </a:rPr>
              <a:t>Στη θέση του </a:t>
            </a:r>
            <a:r>
              <a:rPr lang="el-GR" sz="2800" dirty="0" err="1" smtClean="0">
                <a:solidFill>
                  <a:schemeClr val="bg1"/>
                </a:solidFill>
              </a:rPr>
              <a:t>Κρακατόα</a:t>
            </a:r>
            <a:r>
              <a:rPr lang="el-GR" sz="2800" dirty="0" smtClean="0">
                <a:solidFill>
                  <a:schemeClr val="bg1"/>
                </a:solidFill>
              </a:rPr>
              <a:t> δημιουργήθηκε ένα νέο νησί, το </a:t>
            </a:r>
            <a:r>
              <a:rPr lang="el-GR" sz="2800" dirty="0" err="1" smtClean="0">
                <a:solidFill>
                  <a:schemeClr val="bg1"/>
                </a:solidFill>
              </a:rPr>
              <a:t>Ανακρακατόα</a:t>
            </a:r>
            <a:r>
              <a:rPr lang="el-GR" sz="2800" dirty="0" smtClean="0">
                <a:solidFill>
                  <a:schemeClr val="bg1"/>
                </a:solidFill>
              </a:rPr>
              <a:t>, που σημαίνει παιδί του </a:t>
            </a:r>
            <a:r>
              <a:rPr lang="el-GR" sz="2800" dirty="0" err="1" smtClean="0">
                <a:solidFill>
                  <a:schemeClr val="bg1"/>
                </a:solidFill>
              </a:rPr>
              <a:t>Κρακατόα</a:t>
            </a:r>
            <a:r>
              <a:rPr lang="el-GR" sz="2800" dirty="0" smtClean="0">
                <a:solidFill>
                  <a:schemeClr val="bg1"/>
                </a:solidFill>
              </a:rPr>
              <a:t>. Το νησί αναδύθηκε το 1930 από τα νερά στη θέση του </a:t>
            </a:r>
            <a:r>
              <a:rPr lang="el-GR" sz="2800" dirty="0" err="1" smtClean="0">
                <a:solidFill>
                  <a:schemeClr val="bg1"/>
                </a:solidFill>
              </a:rPr>
              <a:t>Κρακατόα</a:t>
            </a:r>
            <a:r>
              <a:rPr lang="el-GR" sz="2800" dirty="0" smtClean="0">
                <a:solidFill>
                  <a:schemeClr val="bg1"/>
                </a:solidFill>
              </a:rPr>
              <a:t>. Το νησί ενεργό και σε κατάσταση έκρηξης, αυξάνοντας το ύψος του περίπου 7 μέτρα κάθε χρόνο.</a:t>
            </a:r>
          </a:p>
        </p:txBody>
      </p:sp>
      <p:sp>
        <p:nvSpPr>
          <p:cNvPr id="5" name="4 - TextBox"/>
          <p:cNvSpPr txBox="1"/>
          <p:nvPr/>
        </p:nvSpPr>
        <p:spPr>
          <a:xfrm>
            <a:off x="899592" y="6093296"/>
            <a:ext cx="7704856" cy="923330"/>
          </a:xfrm>
          <a:prstGeom prst="rect">
            <a:avLst/>
          </a:prstGeom>
          <a:noFill/>
        </p:spPr>
        <p:txBody>
          <a:bodyPr wrap="square" rtlCol="0">
            <a:spAutoFit/>
          </a:bodyPr>
          <a:lstStyle/>
          <a:p>
            <a:r>
              <a:rPr lang="en-US" dirty="0" smtClean="0">
                <a:hlinkClick r:id="rId3"/>
              </a:rPr>
              <a:t>http://el.wikipedia.org/wiki/%CE%9A%CF%81%CE%B1%CE%BA%CE%B1%CF%84%CF%8C%CE%B1</a:t>
            </a:r>
            <a:endParaRPr lang="en-US" dirty="0" smtClean="0"/>
          </a:p>
          <a:p>
            <a:endParaRPr lang="el-GR"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par>
                          <p:cTn id="15" fill="hold">
                            <p:stCondLst>
                              <p:cond delay="1000"/>
                            </p:stCondLst>
                            <p:childTnLst>
                              <p:par>
                                <p:cTn id="16" presetID="49" presetClass="entr" presetSubtype="0" decel="10000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9000">
              <a:srgbClr val="0070C0"/>
            </a:gs>
            <a:gs pos="39999">
              <a:srgbClr val="0A128C"/>
            </a:gs>
            <a:gs pos="70000">
              <a:srgbClr val="181CC7"/>
            </a:gs>
            <a:gs pos="88000">
              <a:srgbClr val="7005D4"/>
            </a:gs>
            <a:gs pos="100000">
              <a:srgbClr val="8C3D91"/>
            </a:gs>
          </a:gsLst>
          <a:lin ang="18900000" scaled="1"/>
          <a:tileRect/>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67744" y="260648"/>
            <a:ext cx="8229600" cy="1143000"/>
          </a:xfrm>
        </p:spPr>
        <p:txBody>
          <a:bodyPr>
            <a:normAutofit/>
          </a:bodyPr>
          <a:lstStyle/>
          <a:p>
            <a:r>
              <a:rPr lang="el-GR" sz="4800" dirty="0" smtClean="0">
                <a:solidFill>
                  <a:schemeClr val="bg1"/>
                </a:solidFill>
                <a:latin typeface="Comic Sans MS" pitchFamily="66" charset="0"/>
              </a:rPr>
              <a:t>ΕΙΚΟΝΕΣ</a:t>
            </a:r>
            <a:endParaRPr lang="el-GR" sz="4800" dirty="0">
              <a:solidFill>
                <a:schemeClr val="bg1"/>
              </a:solidFill>
              <a:latin typeface="Comic Sans MS" pitchFamily="66" charset="0"/>
            </a:endParaRPr>
          </a:p>
        </p:txBody>
      </p:sp>
      <p:pic>
        <p:nvPicPr>
          <p:cNvPr id="4" name="3 - Θέση περιεχομένου" descr="_41636062_krakatoa2_203.jpg"/>
          <p:cNvPicPr>
            <a:picLocks noGrp="1" noChangeAspect="1"/>
          </p:cNvPicPr>
          <p:nvPr>
            <p:ph idx="1"/>
          </p:nvPr>
        </p:nvPicPr>
        <p:blipFill>
          <a:blip r:embed="rId2" cstate="print"/>
          <a:stretch>
            <a:fillRect/>
          </a:stretch>
        </p:blipFill>
        <p:spPr>
          <a:xfrm rot="20922814">
            <a:off x="1245434" y="305525"/>
            <a:ext cx="2075479" cy="1554053"/>
          </a:xfrm>
          <a:prstGeom prst="roundRect">
            <a:avLst>
              <a:gd name="adj" fmla="val 29709"/>
            </a:avLst>
          </a:prstGeom>
          <a:solidFill>
            <a:srgbClr val="FFFFFF">
              <a:shade val="85000"/>
            </a:srgbClr>
          </a:solidFill>
          <a:ln>
            <a:noFill/>
          </a:ln>
          <a:effectLst>
            <a:reflection blurRad="12700" stA="38000" endPos="28000" dist="5000" dir="5400000" sy="-100000" algn="bl" rotWithShape="0"/>
          </a:effectLst>
        </p:spPr>
      </p:pic>
      <p:pic>
        <p:nvPicPr>
          <p:cNvPr id="5" name="4 - Εικόνα" descr="490b5eb3-2bf2-bd4d-b7c6-aa8590b67929_lg.jpg"/>
          <p:cNvPicPr>
            <a:picLocks noChangeAspect="1"/>
          </p:cNvPicPr>
          <p:nvPr/>
        </p:nvPicPr>
        <p:blipFill>
          <a:blip r:embed="rId3" cstate="print"/>
          <a:srcRect l="8657" t="12200" r="-2034" b="-556"/>
          <a:stretch>
            <a:fillRect/>
          </a:stretch>
        </p:blipFill>
        <p:spPr>
          <a:xfrm>
            <a:off x="6516216" y="1988840"/>
            <a:ext cx="2232248" cy="15841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6" name="5 - Εικόνα" descr="3007_krakatoa2_nh_bc1.jpg"/>
          <p:cNvPicPr>
            <a:picLocks noChangeAspect="1"/>
          </p:cNvPicPr>
          <p:nvPr/>
        </p:nvPicPr>
        <p:blipFill>
          <a:blip r:embed="rId4" cstate="print"/>
          <a:srcRect l="3604" t="7687" r="11791" b="27433"/>
          <a:stretch>
            <a:fillRect/>
          </a:stretch>
        </p:blipFill>
        <p:spPr>
          <a:xfrm>
            <a:off x="3635896" y="1916832"/>
            <a:ext cx="2232248" cy="16561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7" name="6 - Εικόνα" descr="Krakatau_Landsat.jpg"/>
          <p:cNvPicPr>
            <a:picLocks noChangeAspect="1"/>
          </p:cNvPicPr>
          <p:nvPr/>
        </p:nvPicPr>
        <p:blipFill>
          <a:blip r:embed="rId5" cstate="print"/>
          <a:stretch>
            <a:fillRect/>
          </a:stretch>
        </p:blipFill>
        <p:spPr>
          <a:xfrm>
            <a:off x="827584" y="3933056"/>
            <a:ext cx="2643758" cy="2643758"/>
          </a:xfrm>
          <a:prstGeom prst="ellipse">
            <a:avLst/>
          </a:prstGeom>
          <a:ln>
            <a:noFill/>
          </a:ln>
          <a:effectLst>
            <a:softEdge rad="112500"/>
          </a:effectLst>
        </p:spPr>
      </p:pic>
      <p:pic>
        <p:nvPicPr>
          <p:cNvPr id="8" name="7 - Εικόνα" descr="Krakatoa (1).jpg"/>
          <p:cNvPicPr>
            <a:picLocks noChangeAspect="1"/>
          </p:cNvPicPr>
          <p:nvPr/>
        </p:nvPicPr>
        <p:blipFill>
          <a:blip r:embed="rId6" cstate="print"/>
          <a:stretch>
            <a:fillRect/>
          </a:stretch>
        </p:blipFill>
        <p:spPr>
          <a:xfrm>
            <a:off x="4067944" y="4221088"/>
            <a:ext cx="1656185" cy="2305335"/>
          </a:xfrm>
          <a:prstGeom prst="rect">
            <a:avLst/>
          </a:prstGeom>
          <a:ln>
            <a:noFill/>
          </a:ln>
          <a:effectLst>
            <a:outerShdw blurRad="190500" algn="tl" rotWithShape="0">
              <a:srgbClr val="000000">
                <a:alpha val="70000"/>
              </a:srgbClr>
            </a:outerShdw>
          </a:effectLst>
        </p:spPr>
      </p:pic>
      <p:pic>
        <p:nvPicPr>
          <p:cNvPr id="9" name="8 - Εικόνα" descr="krakatoa_1997.jpg"/>
          <p:cNvPicPr>
            <a:picLocks noChangeAspect="1"/>
          </p:cNvPicPr>
          <p:nvPr/>
        </p:nvPicPr>
        <p:blipFill>
          <a:blip r:embed="rId7" cstate="print"/>
          <a:stretch>
            <a:fillRect/>
          </a:stretch>
        </p:blipFill>
        <p:spPr>
          <a:xfrm>
            <a:off x="6372200" y="4581128"/>
            <a:ext cx="2352144" cy="1570286"/>
          </a:xfrm>
          <a:prstGeom prst="rect">
            <a:avLst/>
          </a:prstGeom>
        </p:spPr>
      </p:pic>
      <p:pic>
        <p:nvPicPr>
          <p:cNvPr id="10" name="9 - Εικόνα" descr="krakatoa.jpg"/>
          <p:cNvPicPr>
            <a:picLocks noChangeAspect="1"/>
          </p:cNvPicPr>
          <p:nvPr/>
        </p:nvPicPr>
        <p:blipFill>
          <a:blip r:embed="rId8" cstate="print"/>
          <a:stretch>
            <a:fillRect/>
          </a:stretch>
        </p:blipFill>
        <p:spPr>
          <a:xfrm>
            <a:off x="899592" y="2204864"/>
            <a:ext cx="2123788" cy="14217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10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10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1000" fill="hold"/>
                                        <p:tgtEl>
                                          <p:spTgt spid="2"/>
                                        </p:tgtEl>
                                        <p:attrNameLst>
                                          <p:attrName>ppt_y</p:attrName>
                                        </p:attrNameLst>
                                      </p:cBhvr>
                                      <p:tavLst>
                                        <p:tav tm="0">
                                          <p:val>
                                            <p:strVal val="#ppt_y"/>
                                          </p:val>
                                        </p:tav>
                                        <p:tav tm="100000">
                                          <p:val>
                                            <p:strVal val="#ppt_y"/>
                                          </p:val>
                                        </p:tav>
                                      </p:tavLst>
                                    </p:anim>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fltVal val="0"/>
                                          </p:val>
                                        </p:tav>
                                        <p:tav tm="100000">
                                          <p:val>
                                            <p:strVal val="#ppt_w"/>
                                          </p:val>
                                        </p:tav>
                                      </p:tavLst>
                                    </p:anim>
                                    <p:anim calcmode="lin" valueType="num">
                                      <p:cBhvr>
                                        <p:cTn id="15" dur="2000" fill="hold"/>
                                        <p:tgtEl>
                                          <p:spTgt spid="4"/>
                                        </p:tgtEl>
                                        <p:attrNameLst>
                                          <p:attrName>ppt_h</p:attrName>
                                        </p:attrNameLst>
                                      </p:cBhvr>
                                      <p:tavLst>
                                        <p:tav tm="0">
                                          <p:val>
                                            <p:fltVal val="0"/>
                                          </p:val>
                                        </p:tav>
                                        <p:tav tm="100000">
                                          <p:val>
                                            <p:strVal val="#ppt_h"/>
                                          </p:val>
                                        </p:tav>
                                      </p:tavLst>
                                    </p:anim>
                                  </p:childTnLst>
                                </p:cTn>
                              </p:par>
                            </p:childTnLst>
                          </p:cTn>
                        </p:par>
                        <p:par>
                          <p:cTn id="16" fill="hold">
                            <p:stCondLst>
                              <p:cond delay="3000"/>
                            </p:stCondLst>
                            <p:childTnLst>
                              <p:par>
                                <p:cTn id="17" presetID="24"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 to="" calcmode="lin" valueType="num">
                                      <p:cBhvr>
                                        <p:cTn id="19" dur="1" fill="hold"/>
                                        <p:tgtEl>
                                          <p:spTgt spid="10"/>
                                        </p:tgtEl>
                                        <p:attrNameLst>
                                          <p:attrName/>
                                        </p:attrNameLst>
                                      </p:cBhvr>
                                    </p:anim>
                                  </p:childTnLst>
                                </p:cTn>
                              </p:par>
                            </p:childTnLst>
                          </p:cTn>
                        </p:par>
                        <p:par>
                          <p:cTn id="20" fill="hold">
                            <p:stCondLst>
                              <p:cond delay="3000"/>
                            </p:stCondLst>
                            <p:childTnLst>
                              <p:par>
                                <p:cTn id="21" presetID="34"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 from="(-#ppt_w/2)" to="(#ppt_x)" calcmode="lin" valueType="num">
                                      <p:cBhvr>
                                        <p:cTn id="23" dur="600" fill="hold">
                                          <p:stCondLst>
                                            <p:cond delay="0"/>
                                          </p:stCondLst>
                                        </p:cTn>
                                        <p:tgtEl>
                                          <p:spTgt spid="6"/>
                                        </p:tgtEl>
                                        <p:attrNameLst>
                                          <p:attrName>ppt_x</p:attrName>
                                        </p:attrNameLst>
                                      </p:cBhvr>
                                    </p:anim>
                                    <p:anim from="0" to="-1.0" calcmode="lin" valueType="num">
                                      <p:cBhvr>
                                        <p:cTn id="24" dur="200" decel="50000" autoRev="1" fill="hold">
                                          <p:stCondLst>
                                            <p:cond delay="600"/>
                                          </p:stCondLst>
                                        </p:cTn>
                                        <p:tgtEl>
                                          <p:spTgt spid="6"/>
                                        </p:tgtEl>
                                        <p:attrNameLst>
                                          <p:attrName>xshear</p:attrName>
                                        </p:attrNameLst>
                                      </p:cBhvr>
                                    </p:anim>
                                    <p:animScale>
                                      <p:cBhvr>
                                        <p:cTn id="25" dur="200" decel="100000" autoRev="1" fill="hold">
                                          <p:stCondLst>
                                            <p:cond delay="600"/>
                                          </p:stCondLst>
                                        </p:cTn>
                                        <p:tgtEl>
                                          <p:spTgt spid="6"/>
                                        </p:tgtEl>
                                      </p:cBhvr>
                                      <p:from x="100000" y="100000"/>
                                      <p:to x="80000" y="100000"/>
                                    </p:animScale>
                                    <p:anim by="(#ppt_h/3+#ppt_w*0.1)" calcmode="lin" valueType="num">
                                      <p:cBhvr additive="sum">
                                        <p:cTn id="26" dur="200" decel="100000" autoRev="1" fill="hold">
                                          <p:stCondLst>
                                            <p:cond delay="600"/>
                                          </p:stCondLst>
                                        </p:cTn>
                                        <p:tgtEl>
                                          <p:spTgt spid="6"/>
                                        </p:tgtEl>
                                        <p:attrNameLst>
                                          <p:attrName>ppt_x</p:attrName>
                                        </p:attrNameLst>
                                      </p:cBhvr>
                                    </p:anim>
                                  </p:childTnLst>
                                </p:cTn>
                              </p:par>
                            </p:childTnLst>
                          </p:cTn>
                        </p:par>
                        <p:par>
                          <p:cTn id="27" fill="hold">
                            <p:stCondLst>
                              <p:cond delay="4000"/>
                            </p:stCondLst>
                            <p:childTnLst>
                              <p:par>
                                <p:cTn id="28" presetID="6" presetClass="entr" presetSubtype="16"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circle(in)">
                                      <p:cBhvr>
                                        <p:cTn id="30" dur="2000"/>
                                        <p:tgtEl>
                                          <p:spTgt spid="5"/>
                                        </p:tgtEl>
                                      </p:cBhvr>
                                    </p:animEffect>
                                  </p:childTnLst>
                                </p:cTn>
                              </p:par>
                            </p:childTnLst>
                          </p:cTn>
                        </p:par>
                        <p:par>
                          <p:cTn id="31" fill="hold">
                            <p:stCondLst>
                              <p:cond delay="6000"/>
                            </p:stCondLst>
                            <p:childTnLst>
                              <p:par>
                                <p:cTn id="32" presetID="6" presetClass="entr" presetSubtype="16"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par>
                          <p:cTn id="35" fill="hold">
                            <p:stCondLst>
                              <p:cond delay="8000"/>
                            </p:stCondLst>
                            <p:childTnLst>
                              <p:par>
                                <p:cTn id="36" presetID="50" presetClass="entr" presetSubtype="0" decel="100000"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2000" fill="hold"/>
                                        <p:tgtEl>
                                          <p:spTgt spid="8"/>
                                        </p:tgtEl>
                                        <p:attrNameLst>
                                          <p:attrName>ppt_w</p:attrName>
                                        </p:attrNameLst>
                                      </p:cBhvr>
                                      <p:tavLst>
                                        <p:tav tm="0">
                                          <p:val>
                                            <p:strVal val="#ppt_w+.3"/>
                                          </p:val>
                                        </p:tav>
                                        <p:tav tm="100000">
                                          <p:val>
                                            <p:strVal val="#ppt_w"/>
                                          </p:val>
                                        </p:tav>
                                      </p:tavLst>
                                    </p:anim>
                                    <p:anim calcmode="lin" valueType="num">
                                      <p:cBhvr>
                                        <p:cTn id="39" dur="2000" fill="hold"/>
                                        <p:tgtEl>
                                          <p:spTgt spid="8"/>
                                        </p:tgtEl>
                                        <p:attrNameLst>
                                          <p:attrName>ppt_h</p:attrName>
                                        </p:attrNameLst>
                                      </p:cBhvr>
                                      <p:tavLst>
                                        <p:tav tm="0">
                                          <p:val>
                                            <p:strVal val="#ppt_h"/>
                                          </p:val>
                                        </p:tav>
                                        <p:tav tm="100000">
                                          <p:val>
                                            <p:strVal val="#ppt_h"/>
                                          </p:val>
                                        </p:tav>
                                      </p:tavLst>
                                    </p:anim>
                                    <p:animEffect transition="in" filter="fade">
                                      <p:cBhvr>
                                        <p:cTn id="40" dur="2000"/>
                                        <p:tgtEl>
                                          <p:spTgt spid="8"/>
                                        </p:tgtEl>
                                      </p:cBhvr>
                                    </p:animEffect>
                                  </p:childTnLst>
                                </p:cTn>
                              </p:par>
                            </p:childTnLst>
                          </p:cTn>
                        </p:par>
                        <p:par>
                          <p:cTn id="41" fill="hold">
                            <p:stCondLst>
                              <p:cond delay="10000"/>
                            </p:stCondLst>
                            <p:childTnLst>
                              <p:par>
                                <p:cTn id="42" presetID="49" presetClass="entr" presetSubtype="0" decel="100000" fill="hold" nodeType="afterEffect">
                                  <p:stCondLst>
                                    <p:cond delay="0"/>
                                  </p:stCondLst>
                                  <p:childTnLst>
                                    <p:set>
                                      <p:cBhvr>
                                        <p:cTn id="43" dur="1" fill="hold">
                                          <p:stCondLst>
                                            <p:cond delay="0"/>
                                          </p:stCondLst>
                                        </p:cTn>
                                        <p:tgtEl>
                                          <p:spTgt spid="9"/>
                                        </p:tgtEl>
                                        <p:attrNameLst>
                                          <p:attrName>style.visibility</p:attrName>
                                        </p:attrNameLst>
                                      </p:cBhvr>
                                      <p:to>
                                        <p:strVal val="visible"/>
                                      </p:to>
                                    </p:set>
                                    <p:anim calcmode="lin" valueType="num">
                                      <p:cBhvr>
                                        <p:cTn id="44" dur="2000" fill="hold"/>
                                        <p:tgtEl>
                                          <p:spTgt spid="9"/>
                                        </p:tgtEl>
                                        <p:attrNameLst>
                                          <p:attrName>ppt_w</p:attrName>
                                        </p:attrNameLst>
                                      </p:cBhvr>
                                      <p:tavLst>
                                        <p:tav tm="0">
                                          <p:val>
                                            <p:fltVal val="0"/>
                                          </p:val>
                                        </p:tav>
                                        <p:tav tm="100000">
                                          <p:val>
                                            <p:strVal val="#ppt_w"/>
                                          </p:val>
                                        </p:tav>
                                      </p:tavLst>
                                    </p:anim>
                                    <p:anim calcmode="lin" valueType="num">
                                      <p:cBhvr>
                                        <p:cTn id="45" dur="2000" fill="hold"/>
                                        <p:tgtEl>
                                          <p:spTgt spid="9"/>
                                        </p:tgtEl>
                                        <p:attrNameLst>
                                          <p:attrName>ppt_h</p:attrName>
                                        </p:attrNameLst>
                                      </p:cBhvr>
                                      <p:tavLst>
                                        <p:tav tm="0">
                                          <p:val>
                                            <p:fltVal val="0"/>
                                          </p:val>
                                        </p:tav>
                                        <p:tav tm="100000">
                                          <p:val>
                                            <p:strVal val="#ppt_h"/>
                                          </p:val>
                                        </p:tav>
                                      </p:tavLst>
                                    </p:anim>
                                    <p:anim calcmode="lin" valueType="num">
                                      <p:cBhvr>
                                        <p:cTn id="46" dur="2000" fill="hold"/>
                                        <p:tgtEl>
                                          <p:spTgt spid="9"/>
                                        </p:tgtEl>
                                        <p:attrNameLst>
                                          <p:attrName>style.rotation</p:attrName>
                                        </p:attrNameLst>
                                      </p:cBhvr>
                                      <p:tavLst>
                                        <p:tav tm="0">
                                          <p:val>
                                            <p:fltVal val="360"/>
                                          </p:val>
                                        </p:tav>
                                        <p:tav tm="100000">
                                          <p:val>
                                            <p:fltVal val="0"/>
                                          </p:val>
                                        </p:tav>
                                      </p:tavLst>
                                    </p:anim>
                                    <p:animEffect transition="in" filter="fade">
                                      <p:cBhvr>
                                        <p:cTn id="4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410</Words>
  <Application>Microsoft Office PowerPoint</Application>
  <PresentationFormat>Προβολή στην οθόνη (4:3)</PresentationFormat>
  <Paragraphs>22</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Θέμα του Office</vt:lpstr>
      <vt:lpstr>Εργασία στην Γεωγραφία</vt:lpstr>
      <vt:lpstr>Το ηφαίστειο της Κρακατάου </vt:lpstr>
      <vt:lpstr>Λίγα λόγια για το Νησί-Ηφαίστειο </vt:lpstr>
      <vt:lpstr>Λίγα λόγια για το Νησί-Ηφαίστειο </vt:lpstr>
      <vt:lpstr>Διαφάνεια 5</vt:lpstr>
      <vt:lpstr>Διαφάνεια 6</vt:lpstr>
      <vt:lpstr>ΕΙΚΟΝΕΣ</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ηφαίστειο της Κρακατάου</dc:title>
  <dc:creator>A</dc:creator>
  <cp:lastModifiedBy>Λάζαρος Παππάς</cp:lastModifiedBy>
  <cp:revision>22</cp:revision>
  <dcterms:created xsi:type="dcterms:W3CDTF">2012-12-18T12:51:02Z</dcterms:created>
  <dcterms:modified xsi:type="dcterms:W3CDTF">2013-01-22T16:23:34Z</dcterms:modified>
</cp:coreProperties>
</file>