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90" r:id="rId2"/>
    <p:sldId id="291" r:id="rId3"/>
    <p:sldId id="292" r:id="rId4"/>
    <p:sldId id="293" r:id="rId5"/>
    <p:sldId id="294"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295" r:id="rId29"/>
    <p:sldId id="296"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Lst>
  <p:sldSz cx="9144000" cy="8029575"/>
  <p:notesSz cx="6858000" cy="9144000"/>
  <p:defaultTextStyle>
    <a:defPPr>
      <a:defRPr lang="el-GR"/>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66"/>
    <a:srgbClr val="FF6600"/>
    <a:srgbClr val="99FFCC"/>
    <a:srgbClr val="99FF99"/>
    <a:srgbClr val="FFFFCC"/>
    <a:srgbClr val="66CC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936" autoAdjust="0"/>
    <p:restoredTop sz="94722" autoAdjust="0"/>
  </p:normalViewPr>
  <p:slideViewPr>
    <p:cSldViewPr>
      <p:cViewPr>
        <p:scale>
          <a:sx n="75" d="100"/>
          <a:sy n="75" d="100"/>
        </p:scale>
        <p:origin x="-323" y="5037"/>
      </p:cViewPr>
      <p:guideLst>
        <p:guide orient="horz" pos="253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36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b="0"/>
            </a:lvl1pPr>
          </a:lstStyle>
          <a:p>
            <a:pPr>
              <a:defRPr/>
            </a:pPr>
            <a:endParaRPr lang="el-GR"/>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l-GR"/>
          </a:p>
        </p:txBody>
      </p:sp>
      <p:sp>
        <p:nvSpPr>
          <p:cNvPr id="39940" name="Rectangle 4"/>
          <p:cNvSpPr>
            <a:spLocks noGrp="1" noRot="1" noChangeAspect="1" noChangeArrowheads="1" noTextEdit="1"/>
          </p:cNvSpPr>
          <p:nvPr>
            <p:ph type="sldImg" idx="2"/>
          </p:nvPr>
        </p:nvSpPr>
        <p:spPr bwMode="auto">
          <a:xfrm>
            <a:off x="1476375" y="685800"/>
            <a:ext cx="390525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b="0"/>
            </a:lvl1pPr>
          </a:lstStyle>
          <a:p>
            <a:pPr>
              <a:defRPr/>
            </a:pPr>
            <a:endParaRPr lang="el-GR"/>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b="0"/>
            </a:lvl1pPr>
          </a:lstStyle>
          <a:p>
            <a:pPr>
              <a:defRPr/>
            </a:pPr>
            <a:fld id="{2866BE82-F87E-4FE4-BB0D-417563799551}"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493963"/>
            <a:ext cx="7772400" cy="1720850"/>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4549775"/>
            <a:ext cx="6400800" cy="20526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69BFDBF-B079-473A-8D46-5E60A06434C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EF05E15-A042-44E0-A1B8-AA04C916EF8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322263"/>
            <a:ext cx="2057400" cy="6850062"/>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322263"/>
            <a:ext cx="6019800" cy="68500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8607A1F-A027-4436-8A27-2BA368B73B80}"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457200" y="322263"/>
            <a:ext cx="8229600" cy="685006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4DCE1DCC-1A6F-4905-B960-9794FB6BED9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3593332-D667-4C1E-820A-2519D1BF168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5159375"/>
            <a:ext cx="7772400" cy="1595438"/>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3403600"/>
            <a:ext cx="7772400" cy="1755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36D5A2E-A2E9-4473-B4D3-9482ED7B7A24}"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874838"/>
            <a:ext cx="4038600" cy="5297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74838"/>
            <a:ext cx="4038600" cy="5297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39D3572C-9729-46D2-A910-DB3D51F3282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797050"/>
            <a:ext cx="4040188" cy="7493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546350"/>
            <a:ext cx="4040188" cy="4625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797050"/>
            <a:ext cx="4041775" cy="7493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546350"/>
            <a:ext cx="4041775" cy="46259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DDC93AF8-12EA-461D-A2FF-6E993D190C3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5B2F83A2-432C-401F-AD6A-4C09D0E563D6}"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D92E964B-9C6E-4EBE-AAAF-787115B0B9DC}"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19088"/>
            <a:ext cx="3008313" cy="1360487"/>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319088"/>
            <a:ext cx="5111750" cy="6853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679575"/>
            <a:ext cx="3008313" cy="5492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197753F-23AB-4975-A50C-65504ADA938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5621338"/>
            <a:ext cx="5486400" cy="6635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717550"/>
            <a:ext cx="5486400" cy="4818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6284913"/>
            <a:ext cx="5486400" cy="941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D7A15AB3-BB01-492B-B7F9-ED07CDDAB6C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22263"/>
            <a:ext cx="8229600" cy="13382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457200" y="1874838"/>
            <a:ext cx="8229600" cy="5297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7312025"/>
            <a:ext cx="2133600" cy="558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b="0"/>
            </a:lvl1pPr>
          </a:lstStyle>
          <a:p>
            <a:pPr>
              <a:defRPr/>
            </a:pPr>
            <a:endParaRPr lang="el-GR"/>
          </a:p>
        </p:txBody>
      </p:sp>
      <p:sp>
        <p:nvSpPr>
          <p:cNvPr id="1029" name="Rectangle 5"/>
          <p:cNvSpPr>
            <a:spLocks noGrp="1" noChangeArrowheads="1"/>
          </p:cNvSpPr>
          <p:nvPr>
            <p:ph type="ftr" sz="quarter" idx="3"/>
          </p:nvPr>
        </p:nvSpPr>
        <p:spPr bwMode="auto">
          <a:xfrm>
            <a:off x="3124200" y="7312025"/>
            <a:ext cx="2895600" cy="558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l-GR"/>
          </a:p>
        </p:txBody>
      </p:sp>
      <p:sp>
        <p:nvSpPr>
          <p:cNvPr id="1030" name="Rectangle 6"/>
          <p:cNvSpPr>
            <a:spLocks noGrp="1" noChangeArrowheads="1"/>
          </p:cNvSpPr>
          <p:nvPr>
            <p:ph type="sldNum" sz="quarter" idx="4"/>
          </p:nvPr>
        </p:nvSpPr>
        <p:spPr bwMode="auto">
          <a:xfrm>
            <a:off x="6553200" y="7312025"/>
            <a:ext cx="2133600" cy="558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b="0"/>
            </a:lvl1pPr>
          </a:lstStyle>
          <a:p>
            <a:pPr>
              <a:defRPr/>
            </a:pPr>
            <a:fld id="{5FDEEF08-B87C-468C-97B3-883ADBBE6E2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descr="Image result for Î·Î»Î¹Î¿Ï Î»ÏÏÎ·Î¼ÎµÎ½Î¿Ï"/>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p>
        </p:txBody>
      </p:sp>
      <p:sp>
        <p:nvSpPr>
          <p:cNvPr id="34819" name="AutoShape 4" descr="Image result for Î·Î»Î¹Î¿Ï Î»ÏÏÎ·Î¼ÎµÎ½Î¿Ï"/>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p>
        </p:txBody>
      </p:sp>
      <p:pic>
        <p:nvPicPr>
          <p:cNvPr id="34820" name="Picture 6" descr="Image result for Î·Î»Î¹Î¿Ï Î»ÏÏÎ·Î¼ÎµÎ½Î¿Ï"/>
          <p:cNvPicPr>
            <a:picLocks noChangeAspect="1" noChangeArrowheads="1"/>
          </p:cNvPicPr>
          <p:nvPr/>
        </p:nvPicPr>
        <p:blipFill>
          <a:blip r:embed="rId2"/>
          <a:srcRect/>
          <a:stretch>
            <a:fillRect/>
          </a:stretch>
        </p:blipFill>
        <p:spPr bwMode="auto">
          <a:xfrm>
            <a:off x="357158" y="1085829"/>
            <a:ext cx="1212850" cy="1285875"/>
          </a:xfrm>
          <a:prstGeom prst="rect">
            <a:avLst/>
          </a:prstGeom>
          <a:noFill/>
          <a:ln w="9525">
            <a:noFill/>
            <a:miter lim="800000"/>
            <a:headEnd/>
            <a:tailEnd/>
          </a:ln>
        </p:spPr>
      </p:pic>
      <p:sp>
        <p:nvSpPr>
          <p:cNvPr id="5" name="4 - Ορθογώνιο"/>
          <p:cNvSpPr/>
          <p:nvPr/>
        </p:nvSpPr>
        <p:spPr>
          <a:xfrm>
            <a:off x="785786" y="2157399"/>
            <a:ext cx="7715304" cy="2308324"/>
          </a:xfrm>
          <a:prstGeom prst="rect">
            <a:avLst/>
          </a:prstGeom>
        </p:spPr>
        <p:txBody>
          <a:bodyPr wrap="square">
            <a:spAutoFit/>
          </a:bodyPr>
          <a:lstStyle/>
          <a:p>
            <a:pPr>
              <a:lnSpc>
                <a:spcPct val="200000"/>
              </a:lnSpc>
            </a:pPr>
            <a:endParaRPr lang="el-GR" dirty="0"/>
          </a:p>
          <a:p>
            <a:pPr>
              <a:lnSpc>
                <a:spcPct val="200000"/>
              </a:lnSpc>
            </a:pPr>
            <a:r>
              <a:rPr lang="el-GR" u="sng" dirty="0"/>
              <a:t>Οι ενδείξεις των κλιματικών </a:t>
            </a:r>
            <a:r>
              <a:rPr lang="el-GR" u="sng" dirty="0" smtClean="0"/>
              <a:t>αλλαγών </a:t>
            </a:r>
          </a:p>
          <a:p>
            <a:pPr>
              <a:lnSpc>
                <a:spcPct val="200000"/>
              </a:lnSpc>
            </a:pPr>
            <a:r>
              <a:rPr lang="el-GR" dirty="0" smtClean="0"/>
              <a:t>Η αύξηση της θερμοκρασίας θεωρείται ένα από τα σημαντικότερα παγκόσμια περιβαλλοντικά προβλήματα την τελευταία δεκαετία.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3433405"/>
            <a:ext cx="4572000" cy="14896386"/>
          </a:xfrm>
          <a:prstGeom prst="rect">
            <a:avLst/>
          </a:prstGeom>
        </p:spPr>
        <p:txBody>
          <a:bodyPr>
            <a:spAutoFit/>
          </a:bodyPr>
          <a:lstStyle/>
          <a:p>
            <a:endParaRPr lang="el-GR" dirty="0" smtClean="0"/>
          </a:p>
          <a:p>
            <a:r>
              <a:rPr lang="el-GR" sz="4000" dirty="0" smtClean="0"/>
              <a:t>Το φαινόμενο του θερμοκηπίου</a:t>
            </a:r>
            <a:r>
              <a:rPr lang="el-GR" dirty="0" smtClean="0"/>
              <a:t>Τοφαινόμενοτουθερμοκηπίουσυχνάταυτίζεταιμετηνκλιματικήαλλαγή.Όμωςτοφαινόμενοτουθερμοκηπίουείναιέναφυσικόφαινόμενομεευεργετικάαποτελέσματαγιατηνύπαρξη,διατήρησηκαιεξέλιξητηςζωήςστονπλανήτη.ΗΓηέχειέναφυσικόσύστημαελέγχουτηςθερμοκρασίαςτης.Ορισμένααέριατηςατμόσφαιρας,γνωστάκαιωςθερμοκηπιακάαέρια,επιτρέπουντηδιέλευσητηςηλιακήςακτινοβολίαςπροςτηΓη,τηνοποίακαι«παγιδεύουν»,ώστεναμηνεκπέμπεταιστοδιάστημα.Αυτήηπαγίδευσητηςακτινοβολίαςαπότασυγκεκριμένααέριαονομάζεταιφαινόμενοτουθερμοκηπίου.Τααέριααυτάλειτουργούνωςθερμική«κουβέρτα»γύρωαπότηΓη,διατηρώνταςτηθερμοκρασίατης.</a:t>
            </a:r>
          </a:p>
          <a:p>
            <a:r>
              <a:rPr lang="el-GR" dirty="0" smtClean="0"/>
              <a:t>Ανδενυπήρχεαυτόςομηχανισμός,ημέσηθερμοκρασίατηςΓηςθαήτανπερίπουκατά35</a:t>
            </a:r>
            <a:r>
              <a:rPr lang="el-GR" sz="1100" dirty="0" smtClean="0"/>
              <a:t>ο</a:t>
            </a:r>
            <a:r>
              <a:rPr lang="en-US" dirty="0" smtClean="0"/>
              <a:t>C</a:t>
            </a:r>
            <a:r>
              <a:rPr lang="el-GR" dirty="0" smtClean="0"/>
              <a:t>χαμηλότερη,δηλαδή-20</a:t>
            </a:r>
            <a:r>
              <a:rPr lang="el-GR" sz="1100" dirty="0" smtClean="0"/>
              <a:t>ο</a:t>
            </a:r>
            <a:r>
              <a:rPr lang="en-US" dirty="0" smtClean="0"/>
              <a:t>C</a:t>
            </a:r>
            <a:r>
              <a:rPr lang="el-GR" dirty="0" smtClean="0"/>
              <a:t>αντίγια+15</a:t>
            </a:r>
            <a:r>
              <a:rPr lang="el-GR" sz="1100" dirty="0" smtClean="0"/>
              <a:t>ο</a:t>
            </a:r>
            <a:r>
              <a:rPr lang="en-US" dirty="0" smtClean="0"/>
              <a:t>C</a:t>
            </a:r>
            <a:r>
              <a:rPr lang="el-GR" dirty="0" err="1" smtClean="0"/>
              <a:t>πουείναισήμερα,οπότεηύπαρξηζωήςθαήταναδύνατη</a:t>
            </a:r>
            <a:r>
              <a:rPr lang="el-GR" dirty="0" smtClean="0"/>
              <a:t>.</a:t>
            </a:r>
          </a:p>
          <a:p>
            <a:endParaRPr lang="el-GR" dirty="0" smtClean="0"/>
          </a:p>
          <a:p>
            <a:r>
              <a:rPr lang="el-GR" dirty="0" smtClean="0"/>
              <a:t>Τα </a:t>
            </a:r>
            <a:r>
              <a:rPr lang="el-GR" dirty="0" err="1" smtClean="0"/>
              <a:t>θερμοκηπιακάαέρια</a:t>
            </a:r>
            <a:r>
              <a:rPr lang="el-GR" dirty="0" smtClean="0"/>
              <a:t> «εγκλωβίζουν» </a:t>
            </a:r>
          </a:p>
          <a:p>
            <a:pPr lvl="1"/>
            <a:r>
              <a:rPr lang="el-GR" dirty="0" smtClean="0"/>
              <a:t>την ηλιακή ακτινοβολία, διατηρώντας </a:t>
            </a:r>
          </a:p>
          <a:p>
            <a:pPr lvl="2"/>
            <a:r>
              <a:rPr lang="el-GR" dirty="0" smtClean="0"/>
              <a:t>τη θερμοκρασία της Γης σταθερή.</a:t>
            </a:r>
          </a:p>
          <a:p>
            <a:r>
              <a:rPr lang="el-GR" dirty="0" smtClean="0"/>
              <a:t>Γύρωστα1800οΓάλλοςμαθηματικός</a:t>
            </a:r>
            <a:r>
              <a:rPr lang="en-US" dirty="0" smtClean="0"/>
              <a:t>Fourier</a:t>
            </a:r>
            <a:r>
              <a:rPr lang="el-GR" dirty="0" smtClean="0"/>
              <a:t>διατύπωσετηνάποψηότιτααέριατηςατμόσφαιραςσυμβάλλουνστηδιατήρησητηςθερμοκρασίαςτηςΓης.Ο</a:t>
            </a:r>
            <a:r>
              <a:rPr lang="en-US" dirty="0" smtClean="0"/>
              <a:t>Fourier</a:t>
            </a:r>
            <a:r>
              <a:rPr lang="el-GR" dirty="0" smtClean="0"/>
              <a:t>σύγκρινετηνατμόσφαιρατουπλανήτημετογυαλίενόςθερμοκηπίου:καιταδύοεπέτρεπανστιςηλιακέςακτίνεςναεισχωρήσουν,αλλάμέροςτηςθερμότηταςπαγιδευότανκαιδενμπορούσεναδιαφύγει.Απόαυτήνακριβώςτησύγκρισηπροέκυψετοκοινόόνομα«φαινόμενοτουθερμοκηπίου».Περίπου60χρόνιααργότεραστηνΑγγλίαο</a:t>
            </a:r>
            <a:r>
              <a:rPr lang="en-US" dirty="0" smtClean="0"/>
              <a:t>Tyndall</a:t>
            </a:r>
            <a:r>
              <a:rPr lang="el-GR" dirty="0" smtClean="0"/>
              <a:t>απέδειξεότιοιυδρατμοίκαιτοδιοξείδιοτουάνθρακααπορροφούνακτινοβολία.Το1896οΣουηδόςχημικός</a:t>
            </a:r>
            <a:r>
              <a:rPr lang="en-US" dirty="0" err="1" smtClean="0"/>
              <a:t>Arrhenious</a:t>
            </a:r>
            <a:r>
              <a:rPr lang="el-GR" dirty="0" smtClean="0"/>
              <a:t>υπολόγισεότιανηποσότητατουδιοξειδίουτουάνθρακαστηνατμόσφαιραδιπλασιαστεί,ηθερμοκρασίατουπλανήτηθααυξηθείκατά5-6</a:t>
            </a:r>
            <a:r>
              <a:rPr lang="el-GR" sz="800" dirty="0" smtClean="0"/>
              <a:t>ο</a:t>
            </a:r>
            <a:r>
              <a:rPr lang="en-US" dirty="0" smtClean="0"/>
              <a:t>C,</a:t>
            </a:r>
            <a:r>
              <a:rPr lang="el-GR" dirty="0" err="1" smtClean="0"/>
              <a:t>μιαάποψηπουείναιπολύκοντάστιςσημερινέςεκτιμήσεις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2402353"/>
            <a:ext cx="4572000" cy="12834283"/>
          </a:xfrm>
          <a:prstGeom prst="rect">
            <a:avLst/>
          </a:prstGeom>
        </p:spPr>
        <p:txBody>
          <a:bodyPr>
            <a:spAutoFit/>
          </a:bodyPr>
          <a:lstStyle/>
          <a:p>
            <a:endParaRPr lang="el-GR" dirty="0" smtClean="0"/>
          </a:p>
          <a:p>
            <a:r>
              <a:rPr lang="el-GR" dirty="0" smtClean="0"/>
              <a:t>Ενίσχυση του φαινομένου του θερμοκηπίουΠολλέςαπότιςδραστηριότητεςτουανθρώπουσυντελούνστηναύξησητηςσυγκέντρωσηςτωνθερμοκηπιακώναερίων,καιεπομένωςστηναύξησητηςακτινοβολίας–θερμότηταςπουπαγιδεύεταιστηνατμόσφαιρα,μεαποτέλεσματηνενίσχυσητουφυσικούφαινομένουτουθερμοκηπίου.</a:t>
            </a:r>
          </a:p>
          <a:p>
            <a:r>
              <a:rPr lang="el-GR" dirty="0" smtClean="0"/>
              <a:t>Ταπερισσότερααπότααέριατουθερμοκηπίουδημιουργούνταιμεφυσικέςδιεργασίες.Ωστόσο,ησυγκέντρωσηαυτώντωναερίωνστηνατμόσφαιρααυξάνεταιλόγωτηςρύπανσηςτηςατμόσφαιρας.Οιανθρώπινεςδραστηριότητεςπουευθύνονταιγιατηναύξησητωνθερμοκηπιακώναερίωνκαιενισχύουντοφυσικόφαιν</a:t>
            </a:r>
            <a:r>
              <a:rPr lang="el-GR" dirty="0" err="1" smtClean="0"/>
              <a:t>όμενοτουθερμοκηπίουείναι</a:t>
            </a:r>
            <a:r>
              <a:rPr lang="el-GR" dirty="0" smtClean="0"/>
              <a:t>:</a:t>
            </a:r>
          </a:p>
          <a:p>
            <a:r>
              <a:rPr lang="el-GR" dirty="0" smtClean="0"/>
              <a:t>Ηπαραγωγήκαικατανάλωσηενέργειαςπουπροέρχεταιαπότηχρήσητωνορυκτώνκαυσίμων.Τημεγαλύτερησυνεισφοράέχουνοιμεταφορέςπουευθύνονταιγιατο50%τωνσυνολικώνεκπομπών,οιβιομηχανίεςκαιοισταθμοίπαραγωγήςηλεκτρικήςενέργειας!Απότιςεκπομπέςαυτέςτο40%είναιδιοξείδιοτουάνθρακα,ενώτουπόλοιπο10%αποτελείταιαπόάλλααέριαμεκυριότερατομεθάνιο,τοόζονκαιτομονοξείδιοτουάνθρακα.</a:t>
            </a:r>
          </a:p>
          <a:p>
            <a:r>
              <a:rPr lang="el-GR" dirty="0" smtClean="0"/>
              <a:t>Ησυνεχήςκαιεκτεταμένηκαταστροφήτωνδασών,λόγωεκχέρσωσης,αποψίλωσηςήτωνπυρκαγιών,πουσυνεισφέρουνστηναύξησητωναερίωντουθερμοκηπίουκατά15%.Τοδιοξείδιοτουάνθρακααποτελείτο10%,ενώηκαύσηέχειεπιπλέονωςαποτέλεσματηνπαραγωγήυποξειδίουτουαζώτου,μονοξειδίουτουάνθρακακαιμεθανίου,πουαποτελούντουπόλοιπο5%.</a:t>
            </a:r>
          </a:p>
          <a:p>
            <a:r>
              <a:rPr lang="el-GR" dirty="0" smtClean="0"/>
              <a:t>Ηπαραγωγήκαιχρήσησυνθετικώνχημικώνουσιών,όπωςοιχλωροφθοράνθρακεςήτα</a:t>
            </a:r>
            <a:r>
              <a:rPr lang="en-US" dirty="0" err="1" smtClean="0"/>
              <a:t>halons</a:t>
            </a:r>
            <a:r>
              <a:rPr lang="en-US" dirty="0" smtClean="0"/>
              <a:t>.</a:t>
            </a:r>
          </a:p>
          <a:p>
            <a:r>
              <a:rPr lang="el-GR" dirty="0" smtClean="0"/>
              <a:t>Ηεντατικήγεωργίακαικτηνοτροφίαπουευθύνεταιγιατο15%τωνεκπομπών,μεκυριότερααέριατομεθάνιο,τουποξείδιοτουαζώτουκαιτοδιοξείδιοτουάνθρακα.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2168129"/>
            <a:ext cx="4572000" cy="3693319"/>
          </a:xfrm>
          <a:prstGeom prst="rect">
            <a:avLst/>
          </a:prstGeom>
        </p:spPr>
        <p:txBody>
          <a:bodyPr>
            <a:spAutoFit/>
          </a:bodyPr>
          <a:lstStyle/>
          <a:p>
            <a:endParaRPr lang="el-GR" dirty="0" smtClean="0"/>
          </a:p>
          <a:p>
            <a:r>
              <a:rPr lang="el-GR" dirty="0" smtClean="0"/>
              <a:t>Τααέριαπουκυρίωςσυμβάλλουνστηνενίσχυσητουφαινομένουτουθερμοκηπίουείναι:</a:t>
            </a:r>
          </a:p>
          <a:p>
            <a:r>
              <a:rPr lang="el-GR" dirty="0" err="1" smtClean="0"/>
              <a:t>Τοδιοξείδιοτουάνθρακα</a:t>
            </a:r>
            <a:r>
              <a:rPr lang="el-GR" dirty="0" smtClean="0"/>
              <a:t>(πουσυνεισφέρειστηνενίσχυσητουφαινομένουκατά50%)</a:t>
            </a:r>
          </a:p>
          <a:p>
            <a:r>
              <a:rPr lang="el-GR" dirty="0" err="1" smtClean="0"/>
              <a:t>Τομεθάνιο</a:t>
            </a:r>
            <a:r>
              <a:rPr lang="el-GR" dirty="0" smtClean="0"/>
              <a:t>(πουσυνεισφέρειαπό12ωςκαι20%)</a:t>
            </a:r>
          </a:p>
          <a:p>
            <a:r>
              <a:rPr lang="el-GR" dirty="0" err="1" smtClean="0"/>
              <a:t>Τοόζον</a:t>
            </a:r>
            <a:r>
              <a:rPr lang="el-GR" dirty="0" smtClean="0"/>
              <a:t>(πουσυνεισφέρεικατά13%)</a:t>
            </a:r>
          </a:p>
          <a:p>
            <a:r>
              <a:rPr lang="el-GR" dirty="0" err="1" smtClean="0"/>
              <a:t>Τουποξείδιοτουαζώτου</a:t>
            </a:r>
            <a:r>
              <a:rPr lang="el-GR" dirty="0" smtClean="0"/>
              <a:t>(</a:t>
            </a:r>
            <a:r>
              <a:rPr lang="el-GR" dirty="0" err="1" smtClean="0"/>
              <a:t>πουσυνεισφέρεικατά5</a:t>
            </a:r>
            <a:r>
              <a:rPr lang="el-GR" dirty="0" smtClean="0"/>
              <a:t>%)</a:t>
            </a:r>
          </a:p>
          <a:p>
            <a:r>
              <a:rPr lang="el-GR" dirty="0" err="1" smtClean="0"/>
              <a:t>Οιχλωροφθοράνθρακες</a:t>
            </a:r>
            <a:r>
              <a:rPr lang="el-GR" dirty="0" smtClean="0"/>
              <a:t>(πουσυνεισφέρουναπό15ωςκαι25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986855"/>
            <a:ext cx="4572000" cy="12003286"/>
          </a:xfrm>
          <a:prstGeom prst="rect">
            <a:avLst/>
          </a:prstGeom>
        </p:spPr>
        <p:txBody>
          <a:bodyPr>
            <a:spAutoFit/>
          </a:bodyPr>
          <a:lstStyle/>
          <a:p>
            <a:endParaRPr lang="el-GR" dirty="0" smtClean="0"/>
          </a:p>
          <a:p>
            <a:r>
              <a:rPr lang="el-GR" dirty="0" smtClean="0"/>
              <a:t>Το Διοξείδιο του άνθρακα (CO2)Τοδιοξείδιοτουάνθρακαείναιοπιοεπιβαρυντικόςρύποςπουσυνδέεταιμετοφαινόμενοτουθερμοκηπίουκαιτηνπαγκόσμιααύξησητηςθερμοκρασίας.</a:t>
            </a:r>
          </a:p>
          <a:p>
            <a:r>
              <a:rPr lang="el-GR" dirty="0" err="1" smtClean="0"/>
              <a:t>Ηατμόσφαιραεμπλουτίζεταιφυσικάσε</a:t>
            </a:r>
            <a:r>
              <a:rPr lang="en-US" dirty="0" smtClean="0"/>
              <a:t>CO2</a:t>
            </a:r>
            <a:r>
              <a:rPr lang="el-GR" dirty="0" smtClean="0"/>
              <a:t>α)κατάτηναποικοδόμησητωννεκρώνφυτικώνκαιζωικώνοργανισμώναπότουςμικροοργανισμούς,β)</a:t>
            </a:r>
            <a:r>
              <a:rPr lang="el-GR" dirty="0" err="1" smtClean="0"/>
              <a:t>κατάτηνεκπνοήτωνζώωνκαιτωνφυτών,γ</a:t>
            </a:r>
            <a:r>
              <a:rPr lang="el-GR" dirty="0" smtClean="0"/>
              <a:t>)</a:t>
            </a:r>
            <a:r>
              <a:rPr lang="el-GR" dirty="0" err="1" smtClean="0"/>
              <a:t>απόταπετρώματα</a:t>
            </a:r>
            <a:r>
              <a:rPr lang="el-GR" dirty="0" smtClean="0"/>
              <a:t>(</a:t>
            </a:r>
            <a:r>
              <a:rPr lang="el-GR" dirty="0" err="1" smtClean="0"/>
              <a:t>λόγωεπίδρασηςδιαφόρωνατμοσφαιρικώνπαραγόντων,όπωςηόξινηβροχή</a:t>
            </a:r>
            <a:r>
              <a:rPr lang="el-GR" dirty="0" smtClean="0"/>
              <a:t>)</a:t>
            </a:r>
            <a:r>
              <a:rPr lang="el-GR" dirty="0" err="1" smtClean="0"/>
              <a:t>καιδ</a:t>
            </a:r>
            <a:r>
              <a:rPr lang="el-GR" dirty="0" smtClean="0"/>
              <a:t>)</a:t>
            </a:r>
            <a:r>
              <a:rPr lang="el-GR" dirty="0" err="1" smtClean="0"/>
              <a:t>απότιςφυσικέςηφαιστειακέςεκπομπές</a:t>
            </a:r>
            <a:r>
              <a:rPr lang="el-GR" dirty="0" smtClean="0"/>
              <a:t>.</a:t>
            </a:r>
          </a:p>
          <a:p>
            <a:endParaRPr lang="el-GR" dirty="0" smtClean="0"/>
          </a:p>
          <a:p>
            <a:r>
              <a:rPr lang="el-GR" dirty="0" smtClean="0"/>
              <a:t>Κάθεχρόνοαπότοδιοξείδιοτουάνθρακατηςατμόσφαιραςαπορροφώνταιπερίπου215δισεκατομμύριατόνοι.Ημισήαπόαυτήντηνποσότητα(110δισεκατομμύριατόνοι)χρησιμοποιείταιστηδιαδικασίατηςφωτοσύνθεσης.Τομεγαλύτερομέροςτηςυπόλοιπηςκαταλήγειστουςωκεανούς.</a:t>
            </a:r>
          </a:p>
          <a:p>
            <a:r>
              <a:rPr lang="el-GR" dirty="0" err="1" smtClean="0"/>
              <a:t>Οιανθρωπογενείςδραστηριότητεςπαράγουν</a:t>
            </a:r>
            <a:r>
              <a:rPr lang="en-US" dirty="0" smtClean="0"/>
              <a:t>CO2</a:t>
            </a:r>
            <a:r>
              <a:rPr lang="el-GR" dirty="0" err="1" smtClean="0"/>
              <a:t>μετόσοταχείςρυθμούς,πουοιφυσικέςδιεργασίες</a:t>
            </a:r>
            <a:r>
              <a:rPr lang="el-GR" dirty="0" smtClean="0"/>
              <a:t>(φωτοσύνθεση)δενμπορούννααπορροφήσουν.Ησυνολικήποσότητατουδιοξειδίουτουάνθρακαπουαπελευθερώνεταιστηνατμόσφαιρααπόανθρωπογενείςδραστηριότητεςείναιπερίπου6-7δισεκατομμύριατόνοιετησίως,εκτωνοποίων3εκατομμύριατόνοιπαραμένουνστηνατμόσφαιραωςπλεονάζουσαποσότηταενισχύονταςτοφαινόμενοτουθερμοκηπίου.</a:t>
            </a:r>
          </a:p>
          <a:p>
            <a:r>
              <a:rPr lang="el-GR" dirty="0" smtClean="0"/>
              <a:t>Ηποσότητατουδιοξειδίουτουάνθρακαπουπαράγεταιαπότηνκαταστροφήτωνδασώνλόγωτωνπυρκαγιώνυπολογίζεταιστα1-2δισεκατομμύριατόνουςτοχρόνο,γεγονόςπουοφείλεταιστηναπώλειατηςφωτοσυνθετικήςικανότηταςτωνδέντρωνκαιστηνεκπομπήδιοξειδίουτουάνθρακαωςπροϊόντοςτηςκαύ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3371849"/>
            <a:ext cx="4572000" cy="14773275"/>
          </a:xfrm>
          <a:prstGeom prst="rect">
            <a:avLst/>
          </a:prstGeom>
        </p:spPr>
        <p:txBody>
          <a:bodyPr>
            <a:spAutoFit/>
          </a:bodyPr>
          <a:lstStyle/>
          <a:p>
            <a:endParaRPr lang="el-GR" dirty="0" smtClean="0"/>
          </a:p>
          <a:p>
            <a:r>
              <a:rPr lang="el-GR" dirty="0" smtClean="0"/>
              <a:t>Το μεθάνιο (</a:t>
            </a:r>
            <a:r>
              <a:rPr lang="en-US" dirty="0" smtClean="0"/>
              <a:t>CH</a:t>
            </a:r>
            <a:r>
              <a:rPr lang="en-US" sz="1200" dirty="0" smtClean="0"/>
              <a:t>4</a:t>
            </a:r>
            <a:r>
              <a:rPr lang="en-US" dirty="0" smtClean="0"/>
              <a:t>)</a:t>
            </a:r>
          </a:p>
          <a:p>
            <a:r>
              <a:rPr lang="el-GR" dirty="0" smtClean="0"/>
              <a:t>Τομεθάνιοείναιέναφυσικόαέριοπουυπάρχεικυρίωςστουπέδαφοςκαιαπελευθερώνεταιμέσααπότιςσχισμέςτωνβράχων.Είναιεπίσης,προϊόντηςαποσύνθεσηςτηςοργανικήςύλης.</a:t>
            </a:r>
          </a:p>
          <a:p>
            <a:r>
              <a:rPr lang="el-GR" dirty="0" smtClean="0"/>
              <a:t>Οιανθρώπινεςδραστηριότητεςπουαυξάνουντηνέκλυσημεθανίουστηνατμόσφαιραείναι:</a:t>
            </a:r>
          </a:p>
          <a:p>
            <a:r>
              <a:rPr lang="el-GR" dirty="0" err="1" smtClean="0"/>
              <a:t>Ηβιομηχανικήεκμετάλλευσητωνυπόγειωνφυσικώναποθεμάτων</a:t>
            </a:r>
            <a:r>
              <a:rPr lang="el-GR" dirty="0" smtClean="0"/>
              <a:t>(</a:t>
            </a:r>
            <a:r>
              <a:rPr lang="el-GR" dirty="0" err="1" smtClean="0"/>
              <a:t>πετρέλαιο,φυσικόαέριοκ.λπ</a:t>
            </a:r>
            <a:r>
              <a:rPr lang="el-GR" dirty="0" smtClean="0"/>
              <a:t>.),</a:t>
            </a:r>
            <a:r>
              <a:rPr lang="el-GR" dirty="0" err="1" smtClean="0"/>
              <a:t>ταδιυλιστήριακαιοιδιαρροέςκατάτηδιακίνησήτους</a:t>
            </a:r>
            <a:r>
              <a:rPr lang="el-GR" dirty="0" smtClean="0"/>
              <a:t>.</a:t>
            </a:r>
          </a:p>
          <a:p>
            <a:r>
              <a:rPr lang="el-GR" dirty="0" smtClean="0"/>
              <a:t>Ηγεωργίακαιηκτηνοτροφία,π.χ.οικαλλιέργειεςρυζιούκαιταεκτεταμέναβοσκοτόπιαβοοειδών(</a:t>
            </a:r>
            <a:r>
              <a:rPr lang="el-GR" dirty="0" err="1" smtClean="0"/>
              <a:t>μεγάλοςαριθμόςζώωνσεπεριορισμένοχώρο</a:t>
            </a:r>
            <a:r>
              <a:rPr lang="el-GR" dirty="0" smtClean="0"/>
              <a:t>).Ταμηρυκαστικάστοπολύπλοκοπεπτικότουςσύστημαέχουνβακτήρια,ταοποίαείναιαναγκαίαγιατηνπέψητηςκυτταρίνης,πουυπάρχειστηντροφήτους(</a:t>
            </a:r>
            <a:r>
              <a:rPr lang="el-GR" dirty="0" err="1" smtClean="0"/>
              <a:t>κυρίωςχορτάρι</a:t>
            </a:r>
            <a:r>
              <a:rPr lang="el-GR" dirty="0" smtClean="0"/>
              <a:t>).Εκτόςαπότηναποικοδόμησητηςκυτταρίνηςσεαπλούστερουςυδατάνθρακες,ηδιαδικασίααυτήοδηγείστηνπαραγωγήμεθανίου.</a:t>
            </a:r>
          </a:p>
          <a:p>
            <a:r>
              <a:rPr lang="el-GR" dirty="0" smtClean="0"/>
              <a:t>Ηυπερθέρμανσητουπλανήτημπορείνααυξήσειτηνέκλυσηαυτούτουαερίουαπό:</a:t>
            </a:r>
          </a:p>
          <a:p>
            <a:endParaRPr lang="el-GR" dirty="0" smtClean="0"/>
          </a:p>
          <a:p>
            <a:r>
              <a:rPr lang="el-GR" dirty="0" smtClean="0"/>
              <a:t>α)</a:t>
            </a:r>
            <a:r>
              <a:rPr lang="el-GR" dirty="0" err="1" smtClean="0"/>
              <a:t>ταιζήματαστονπυθμένατωνωκεανών</a:t>
            </a:r>
            <a:r>
              <a:rPr lang="el-GR" dirty="0" smtClean="0"/>
              <a:t>,</a:t>
            </a:r>
          </a:p>
          <a:p>
            <a:r>
              <a:rPr lang="el-GR" dirty="0" smtClean="0"/>
              <a:t>β)</a:t>
            </a:r>
            <a:r>
              <a:rPr lang="el-GR" dirty="0" err="1" smtClean="0"/>
              <a:t>τουςβάλτους</a:t>
            </a:r>
            <a:r>
              <a:rPr lang="el-GR" dirty="0" smtClean="0"/>
              <a:t>(πουευθύνονταιγιατο1/8τηςπαγκόσμιαςεκπομπήςμεθανίου),</a:t>
            </a:r>
          </a:p>
          <a:p>
            <a:r>
              <a:rPr lang="el-GR" dirty="0" smtClean="0"/>
              <a:t>γ)</a:t>
            </a:r>
            <a:r>
              <a:rPr lang="el-GR" dirty="0" err="1" smtClean="0"/>
              <a:t>περιοχέςσήψηςτηςφυτικήςύληςκαι</a:t>
            </a:r>
            <a:endParaRPr lang="el-GR" dirty="0" smtClean="0"/>
          </a:p>
          <a:p>
            <a:r>
              <a:rPr lang="el-GR" dirty="0" smtClean="0"/>
              <a:t>δ)ταμόνιμαστρώματαπάγου.Μέσαστονπάγουπάρχει«παγιδευμένη»μιααξιοσημείωτηποσότηταμεθανίουπουμετηναύξησητηςθερμοκρασίας(</a:t>
            </a:r>
            <a:r>
              <a:rPr lang="el-GR" dirty="0" err="1" smtClean="0"/>
              <a:t>καιτολιώσιμοτωνπάγων</a:t>
            </a:r>
            <a:r>
              <a:rPr lang="el-GR" dirty="0" smtClean="0"/>
              <a:t>)</a:t>
            </a:r>
            <a:r>
              <a:rPr lang="el-GR" dirty="0" err="1" smtClean="0"/>
              <a:t>εκλύεταιστηνατμόσφαιρα</a:t>
            </a:r>
            <a:r>
              <a:rPr lang="el-GR" dirty="0" smtClean="0"/>
              <a:t>.</a:t>
            </a:r>
          </a:p>
          <a:p>
            <a:pPr lvl="1"/>
            <a:r>
              <a:rPr lang="el-GR" dirty="0" smtClean="0"/>
              <a:t>Μια αγελάδα παράγει 500 λίτρα μεθανίου κάθε μέρα! </a:t>
            </a:r>
          </a:p>
          <a:p>
            <a:pPr lvl="1"/>
            <a:r>
              <a:rPr lang="el-GR" dirty="0" smtClean="0"/>
              <a:t>Υπολογίζεται ότι ετησίως παράγονται 73 εκατομμύρια τόνοι μεθανίου από τα μηρυκαστικά του κόσμου! </a:t>
            </a:r>
          </a:p>
          <a:p>
            <a:r>
              <a:rPr lang="el-GR" dirty="0" smtClean="0"/>
              <a:t>Οι τερμίτες έχουν επίσης βακτήρια στο πεπτικό τους σύστημα, τα οποία συμμετέχουν στην πέψη του ξύλου, απελευθερώνοντας παράλληλα μεθάνιο. Για να φανταστείτε πόσο μεθάνιο παράγουν οι τερμίτες του κόσμου, σκεφτείτε ότι είναι 500.000 φορές περισσότεροι από τους ανθρώπους, οι οποίοι έχουν ξεπεράσει τα 6.000.000.000</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52192"/>
            <a:ext cx="4572000" cy="7725192"/>
          </a:xfrm>
          <a:prstGeom prst="rect">
            <a:avLst/>
          </a:prstGeom>
        </p:spPr>
        <p:txBody>
          <a:bodyPr>
            <a:spAutoFit/>
          </a:bodyPr>
          <a:lstStyle/>
          <a:p>
            <a:endParaRPr lang="el-GR" dirty="0" smtClean="0"/>
          </a:p>
          <a:p>
            <a:r>
              <a:rPr lang="el-GR" sz="3200" dirty="0" smtClean="0"/>
              <a:t>Όζον (Ο</a:t>
            </a:r>
            <a:r>
              <a:rPr lang="el-GR" sz="2000" dirty="0" smtClean="0"/>
              <a:t>3</a:t>
            </a:r>
            <a:r>
              <a:rPr lang="el-GR" sz="3200" dirty="0" smtClean="0"/>
              <a:t>)</a:t>
            </a:r>
            <a:r>
              <a:rPr lang="el-GR" dirty="0" smtClean="0"/>
              <a:t>Τοόζον,αποτελείτοντρίτοκατάσειράρύπο,οοποίοςσυμβάλλειστηνπαγκόσμιααύξησητηςθερμοκρασίας.</a:t>
            </a:r>
          </a:p>
          <a:p>
            <a:r>
              <a:rPr lang="el-GR" dirty="0" err="1" smtClean="0"/>
              <a:t>Είναιρύποςπουπαράγεταιαπότηναντίδρασητουόζοντος</a:t>
            </a:r>
            <a:r>
              <a:rPr lang="el-GR" dirty="0" smtClean="0"/>
              <a:t>(</a:t>
            </a:r>
            <a:r>
              <a:rPr lang="el-GR" dirty="0" err="1" smtClean="0"/>
              <a:t>πουυπάρχειστηνατμόσφαιραωςφυσικόσυστατικό</a:t>
            </a:r>
            <a:r>
              <a:rPr lang="el-GR" dirty="0" smtClean="0"/>
              <a:t>)μεάλλουςαέριουςρύπους,όπωςπ.χ.ταοξείδιατουαζώτουκαιοιυδρογονάνθρακες.</a:t>
            </a:r>
          </a:p>
          <a:p>
            <a:endParaRPr lang="el-GR" dirty="0" smtClean="0"/>
          </a:p>
          <a:p>
            <a:pPr lvl="1"/>
            <a:r>
              <a:rPr lang="el-GR" dirty="0" smtClean="0"/>
              <a:t>Υποξείδιο του αζώτου (Ν</a:t>
            </a:r>
            <a:r>
              <a:rPr lang="el-GR" sz="1200" dirty="0" smtClean="0"/>
              <a:t>2</a:t>
            </a:r>
            <a:r>
              <a:rPr lang="el-GR" dirty="0" smtClean="0"/>
              <a:t>Ο)</a:t>
            </a:r>
          </a:p>
          <a:p>
            <a:r>
              <a:rPr lang="el-GR" dirty="0" smtClean="0"/>
              <a:t>Τουποξείδιοτουαζώτουαπελευθερώνεταιστηνατμόσφαιραωςπροϊόνμικροβιακώναντιδράσεωνστοέδαφοςκαιστονερό.Ηεκτεταμένηχρήσητωναζωτούχωνλιπασμάτωνστηγεωργίαέχειωςαποτέλεσμαμεγάλεςποσότητες</a:t>
            </a:r>
            <a:r>
              <a:rPr lang="en-US" dirty="0" smtClean="0"/>
              <a:t>N</a:t>
            </a:r>
            <a:r>
              <a:rPr lang="en-US" sz="1050" dirty="0" smtClean="0"/>
              <a:t>2</a:t>
            </a:r>
            <a:r>
              <a:rPr lang="en-US" dirty="0" smtClean="0"/>
              <a:t>O</a:t>
            </a:r>
            <a:r>
              <a:rPr lang="el-GR" dirty="0" err="1" smtClean="0"/>
              <a:t>νααπελευθερώνονταιστηνατμόσφαιρα</a:t>
            </a:r>
            <a:r>
              <a:rPr lang="el-GR" dirty="0" smtClean="0"/>
              <a:t>(</a:t>
            </a:r>
            <a:r>
              <a:rPr lang="el-GR" dirty="0" err="1" smtClean="0"/>
              <a:t>μέσωεξάτμισης</a:t>
            </a:r>
            <a:r>
              <a:rPr lang="el-GR" dirty="0" smtClean="0"/>
              <a:t>).</a:t>
            </a:r>
            <a:r>
              <a:rPr lang="el-GR" dirty="0" err="1" smtClean="0"/>
              <a:t>Μεγάλεςποσότητες</a:t>
            </a:r>
            <a:r>
              <a:rPr lang="en-US" dirty="0" smtClean="0"/>
              <a:t>N2O</a:t>
            </a:r>
            <a:r>
              <a:rPr lang="el-GR" dirty="0" err="1" smtClean="0"/>
              <a:t>παράγονταικατά</a:t>
            </a:r>
            <a:r>
              <a:rPr lang="el-GR" dirty="0" smtClean="0"/>
              <a:t>:</a:t>
            </a:r>
          </a:p>
          <a:p>
            <a:r>
              <a:rPr lang="el-GR" dirty="0" err="1" smtClean="0"/>
              <a:t>τηνκαύσητουλιθάνθρακα</a:t>
            </a:r>
            <a:r>
              <a:rPr lang="el-GR" dirty="0" smtClean="0"/>
              <a:t>(</a:t>
            </a:r>
            <a:r>
              <a:rPr lang="el-GR" dirty="0" err="1" smtClean="0"/>
              <a:t>επειδήπεριέχειοργανικόάζωτο</a:t>
            </a:r>
            <a:r>
              <a:rPr lang="el-GR" dirty="0" smtClean="0"/>
              <a:t>),</a:t>
            </a:r>
          </a:p>
          <a:p>
            <a:r>
              <a:rPr lang="el-GR" dirty="0" err="1" smtClean="0"/>
              <a:t>τιςδιάφορεςβιομηχανικέςδιεργασίεςκαιτηνκαύσητηςβιομάζας</a:t>
            </a:r>
            <a:r>
              <a:rPr lang="el-GR" dirty="0" smtClean="0"/>
              <a:t>,</a:t>
            </a:r>
          </a:p>
          <a:p>
            <a:r>
              <a:rPr lang="el-GR" dirty="0" smtClean="0"/>
              <a:t>τιςχημικέςαντιδράσειςπουδιενεργούνταιστουςκαταλύτεςτωναυτοκινήτων.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432857"/>
            <a:ext cx="4572000" cy="10895290"/>
          </a:xfrm>
          <a:prstGeom prst="rect">
            <a:avLst/>
          </a:prstGeom>
        </p:spPr>
        <p:txBody>
          <a:bodyPr>
            <a:spAutoFit/>
          </a:bodyPr>
          <a:lstStyle/>
          <a:p>
            <a:endParaRPr lang="el-GR" dirty="0" smtClean="0"/>
          </a:p>
          <a:p>
            <a:r>
              <a:rPr lang="el-GR" dirty="0" err="1" smtClean="0"/>
              <a:t>Χλωροφθοράνθρακες</a:t>
            </a:r>
            <a:r>
              <a:rPr lang="el-GR" dirty="0" smtClean="0"/>
              <a:t> (</a:t>
            </a:r>
            <a:r>
              <a:rPr lang="en-US" dirty="0" smtClean="0"/>
              <a:t>CFC’s) </a:t>
            </a:r>
            <a:r>
              <a:rPr lang="el-GR" dirty="0" smtClean="0"/>
              <a:t>και </a:t>
            </a:r>
            <a:r>
              <a:rPr lang="en-US" i="1" dirty="0" err="1" smtClean="0"/>
              <a:t>halons</a:t>
            </a:r>
            <a:r>
              <a:rPr lang="el-GR" i="1" dirty="0" smtClean="0"/>
              <a:t>Είναιχημικέςενώσειςπουχρησιμοποιούντανευρέωςμέχριπρόσφατασταψυγείακαιστασυστήματακλιματισμούωςψυκτικάυγρά,σταδιάφορασπρέιωςπροωθητικάαέριακαιστηβιομηχανίααφρώδουςπλαστικού.</a:t>
            </a:r>
          </a:p>
          <a:p>
            <a:r>
              <a:rPr lang="el-GR" dirty="0" smtClean="0"/>
              <a:t>Οιενώσειςαυτέςενισχύουντοφαινόμενοτουθερμοκηπίουκαιταυτόχροναευθύνονταιγιατοφαινόμενοτης«λέπτυνσηςτηςστιβάδαςτουόζοντος».</a:t>
            </a:r>
          </a:p>
          <a:p>
            <a:r>
              <a:rPr lang="el-GR" dirty="0" smtClean="0"/>
              <a:t>Άλλεςενώσειςπουχρησιμοποιούνται,ωςυποκατάστατατωνχλωροφθορανθράκων,είναιοιυδροχλωροφθοράνθρακεςκαιοιυδροφθοράνθρακες,(</a:t>
            </a:r>
            <a:r>
              <a:rPr lang="el-GR" dirty="0" err="1" smtClean="0"/>
              <a:t>πουπεριέχουνλιγότεροχλώριο</a:t>
            </a:r>
            <a:r>
              <a:rPr lang="el-GR" dirty="0" smtClean="0"/>
              <a:t>),όμωςηχρήσητουςπροβλέπεταιναδιακοπείωςτο2020,αφούκαιαυτοίενισχύουντοφαινόμενοτουθερμοκηπίου.</a:t>
            </a:r>
          </a:p>
          <a:p>
            <a:r>
              <a:rPr lang="el-GR" dirty="0" err="1" smtClean="0"/>
              <a:t>Τέλος,οιβρωμοφθοράνθρακεςή</a:t>
            </a:r>
            <a:r>
              <a:rPr lang="en-US" i="1" dirty="0" err="1" smtClean="0"/>
              <a:t>halons</a:t>
            </a:r>
            <a:r>
              <a:rPr lang="el-GR" i="1" dirty="0" smtClean="0"/>
              <a:t>είναιυδρογονάνθρακεςπουπεριέχουνβρώμιο,χρησιμοποιούνταιστηνπαραγωγήυλικώνπυρόσβεσηςκαιεπίσηςσυμβάλλουνστηνενίσχυσητουφαινομένουτουθερμοκηπίου.</a:t>
            </a:r>
          </a:p>
          <a:p>
            <a:r>
              <a:rPr lang="el-GR" dirty="0" smtClean="0"/>
              <a:t>Η παραγωγή και χρήση των </a:t>
            </a:r>
            <a:r>
              <a:rPr lang="el-GR" dirty="0" err="1" smtClean="0"/>
              <a:t>χλωροφθορανθράκων</a:t>
            </a:r>
            <a:r>
              <a:rPr lang="el-GR" dirty="0" smtClean="0"/>
              <a:t> άρχισε γύρω στο 1930. Τότε όλοι έδειχναν ενθουσιασμό για τα μοναδικά πλεονεκτήματά τους και στα χρόνια που ακολούθησαν η παραγωγή τους έφτασε σε εκατομμύρια </a:t>
            </a:r>
            <a:r>
              <a:rPr lang="el-GR" dirty="0" err="1" smtClean="0"/>
              <a:t>τόννους</a:t>
            </a:r>
            <a:r>
              <a:rPr lang="el-GR" dirty="0" smtClean="0"/>
              <a:t>.</a:t>
            </a:r>
          </a:p>
          <a:p>
            <a:r>
              <a:rPr lang="el-GR" dirty="0" smtClean="0"/>
              <a:t>Όταν διαπιστώθηκαν οι βλαβερές τους συνέπειες στο περιβάλλον αποφασίστηκε να σταματήσει η παραγωγή και χρήση τους. Η παραγωγή τους στην Ε.Ε. έχει ήδη σταματήσει. Μέχρι το 2010 εκτιμάται ότι θα έχουν αποσυρθεί ολοκληρωτικά</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060133"/>
            <a:ext cx="4572000" cy="5909310"/>
          </a:xfrm>
          <a:prstGeom prst="rect">
            <a:avLst/>
          </a:prstGeom>
        </p:spPr>
        <p:txBody>
          <a:bodyPr>
            <a:spAutoFit/>
          </a:bodyPr>
          <a:lstStyle/>
          <a:p>
            <a:endParaRPr lang="el-GR" dirty="0" smtClean="0"/>
          </a:p>
          <a:p>
            <a:r>
              <a:rPr lang="el-GR" dirty="0" smtClean="0"/>
              <a:t>Ο ρόλος των αιωρούμενων σωματιδίων</a:t>
            </a:r>
          </a:p>
          <a:p>
            <a:r>
              <a:rPr lang="el-GR" dirty="0" smtClean="0"/>
              <a:t>Τααιωρούμενασωματίδιαμπορείναπροέρχονταιαπόφυσικέςπηγές,όπωςείναιησκόνηαπότιςηπείρους,ηηφαιστειακήσκόνηκαιάλατααπότουςωκεανούς,ήναπροέρχονταιαπόανθρωπογενείςπηγές(</a:t>
            </a:r>
            <a:r>
              <a:rPr lang="el-GR" dirty="0" err="1" smtClean="0"/>
              <a:t>μεταφορές,βιομηχανικέςδραστηριότητες</a:t>
            </a:r>
            <a:r>
              <a:rPr lang="el-GR" dirty="0" smtClean="0"/>
              <a:t>).ΤααιωρούμενασωματίδιαεμποδίζουνμέροςτηςηλιακήςακτινοβολίαςναφτάσειστηνεπιφάνειατηςΓης,γεγονόςπουέχειωςσυνέπειατημείωσητηςθερμοκρασίας.Ταφυσικάαιωρήματαέχουνσταθερήσυγκέντρωσηστηνατμόσφαιρατουλάχιστονκατάτοντελευταίοαιώνα,επομένωςδενείναιυπεύθυναγιαανιχ</a:t>
            </a:r>
            <a:r>
              <a:rPr lang="el-GR" dirty="0" err="1" smtClean="0"/>
              <a:t>νεύσιμεςαλλαγέςστοκλίμα</a:t>
            </a:r>
            <a:r>
              <a:rPr lang="el-GR" dirty="0" smtClean="0"/>
              <a:t>.</a:t>
            </a:r>
          </a:p>
          <a:p>
            <a:r>
              <a:rPr lang="el-GR" dirty="0" smtClean="0"/>
              <a:t>Τααιωρούμενασωματίδιαπουπροέρχονταιαπόανθρωπογενείςδραστηριότητεςαποτελούνσυστατικάτωναέριωνρύπωνκαιέχουναυξηθείσημαντικάτατελευταία60χρόνια</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891130"/>
            <a:ext cx="4572000" cy="4247317"/>
          </a:xfrm>
          <a:prstGeom prst="rect">
            <a:avLst/>
          </a:prstGeom>
        </p:spPr>
        <p:txBody>
          <a:bodyPr>
            <a:spAutoFit/>
          </a:bodyPr>
          <a:lstStyle/>
          <a:p>
            <a:endParaRPr lang="el-GR" dirty="0" smtClean="0"/>
          </a:p>
          <a:p>
            <a:r>
              <a:rPr lang="el-GR" dirty="0" smtClean="0"/>
              <a:t>Οιεπιστήμονεςχρησιμοποιούνστοιχείασχετικάμετιςεκπομπέςδιοξειδίουτουάνθρακακαιτωνάλλωνθερμοκηπιακώναερίωνκαιυπολογίζουντιςεπιπτώσειςστοκλίματουπλανήτη(</a:t>
            </a:r>
            <a:r>
              <a:rPr lang="el-GR" dirty="0" err="1" smtClean="0"/>
              <a:t>θερμοκρασία,βροχοπτώσειςκ.λπ</a:t>
            </a:r>
            <a:r>
              <a:rPr lang="el-GR" dirty="0" smtClean="0"/>
              <a:t>.)Ημελέτητωνμελλοντικώνεπιπτώσεωναπότηνενίσχυσητουφαινομένουτουθερμοκηπίουπεριλαμβάνειπροβλέψεις:</a:t>
            </a:r>
          </a:p>
          <a:p>
            <a:r>
              <a:rPr lang="el-GR" dirty="0" smtClean="0"/>
              <a:t>γιατηνπαραγωγήενέργειαςκαιγιατουςεκπεμπόμενουςαέριουςρύπουςπουθαπροκαλέσει,καθώςκαι</a:t>
            </a:r>
          </a:p>
          <a:p>
            <a:r>
              <a:rPr lang="el-GR" dirty="0" smtClean="0"/>
              <a:t>γιατηνπαραγωγήενέργειαςαπόανανεώσιμεςπηγέςκαιτηςενέργειαςπουπρέπειναεξοικονομηθεί.</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740360"/>
            <a:ext cx="4572000" cy="9510296"/>
          </a:xfrm>
          <a:prstGeom prst="rect">
            <a:avLst/>
          </a:prstGeom>
        </p:spPr>
        <p:txBody>
          <a:bodyPr>
            <a:spAutoFit/>
          </a:bodyPr>
          <a:lstStyle/>
          <a:p>
            <a:endParaRPr lang="el-GR" dirty="0" smtClean="0"/>
          </a:p>
          <a:p>
            <a:r>
              <a:rPr lang="el-GR" dirty="0" smtClean="0"/>
              <a:t>Οι επιπτώσεις των κλιματικών αλλαγών</a:t>
            </a:r>
          </a:p>
          <a:p>
            <a:r>
              <a:rPr lang="el-GR" dirty="0" err="1" smtClean="0"/>
              <a:t>Οικοσυστήματακαιβιοποικιλότητα</a:t>
            </a:r>
            <a:endParaRPr lang="el-GR" dirty="0" smtClean="0"/>
          </a:p>
          <a:p>
            <a:r>
              <a:rPr lang="el-GR" dirty="0" smtClean="0"/>
              <a:t>Ταδάσηβρίσκονταιήδησεμιαπορείαπροςεξαφάνισηλόγωτηςαργήςπροσαρμογήςτουςστιςκλιματικέςαλλαγές.Μέσαστον21οαιώναυπολογίζεταιότιθαεπηρεαστείαρνητικάτοένατρίτοτωνπαγκόσμιωνδασικώνοικοσυστημάτων.ΤαφυλλοβόλαδάσητηςκεντρικήςΕυρώπηςκαιτωνανατολικώνΗ.Π.Α.θαεπηρεαστούνπερισσότερο.Ηκαταστροφήτωνδασώνθαεπηρεάσειτηνπαραγωγήοξυγόνου,τηδέσμευσηδιοξειδίουτουάνθρακα,τηθερμοκρασίατουεδάφους,τηνυγρασία,τορυθμόεξάτμισης,τιςυδατοπτώσειςκαιτηδιάβρωσητουεδάφους.Εξαιτίαςτηςκαταστροφήςτωνδασώνκαιτηςερημοποίησης,αναμένεταιότιπολλάείδηζώωνκαιφυτώνθαεξαφανιστούν.Ηεπίδρασητωνκλιματικώναλλαγώνσταυπόλοιπαχερσαίαοικοσυστήματαείναιεπίσηςκαθοριστικήγιατηβιοποικιλότητατωνπεριοχώναυτών.Γιαπαράδειγμα,ηαύξησητηςθερμοκρασίαςστιςερήμους,πουόμωςδενθασυνοδεύεταιαπόαύξησητηςυγρασίας,θαπεριορίσειτηνπανίδατωνοικοσυστημάτωναυτών.Σεάλλαχερσαίαοικοσυστήματαηαύξησητηςθερμοκρασίαςθαευνοήσειτηνεξάπλωσηορισμένωνφυτικώνειδώνσεβάροςάλλων.</a:t>
            </a:r>
          </a:p>
          <a:p>
            <a:r>
              <a:rPr lang="el-GR" dirty="0" smtClean="0"/>
              <a:t>Εξαιτίας των κλιματικών αλλαγών και της ερημοποίησης κινδυνεύουν να εξαφανιστούν πολλά είδη φυτών και ζώων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783134"/>
            <a:ext cx="7143800" cy="3970318"/>
          </a:xfrm>
          <a:prstGeom prst="rect">
            <a:avLst/>
          </a:prstGeom>
        </p:spPr>
        <p:txBody>
          <a:bodyPr wrap="square">
            <a:spAutoFit/>
          </a:bodyPr>
          <a:lstStyle/>
          <a:p>
            <a:pPr>
              <a:lnSpc>
                <a:spcPct val="200000"/>
              </a:lnSpc>
            </a:pPr>
            <a:r>
              <a:rPr lang="el-GR" dirty="0" smtClean="0"/>
              <a:t>Οι επιστήμονες προβλέπουν ότι η μέση παγκόσμια θερμοκρασία θα αυξηθεί κατά 1,4-5,8</a:t>
            </a:r>
            <a:r>
              <a:rPr lang="en-US" dirty="0" smtClean="0"/>
              <a:t>ºC</a:t>
            </a:r>
            <a:r>
              <a:rPr lang="el-GR" dirty="0" smtClean="0"/>
              <a:t> μέχρι το 2100, ενώ οι θερμοκρασίες στην Ευρώπη θα αυξηθούν κατά </a:t>
            </a:r>
            <a:r>
              <a:rPr lang="el-GR" dirty="0" smtClean="0">
                <a:solidFill>
                  <a:srgbClr val="FF0000"/>
                </a:solidFill>
              </a:rPr>
              <a:t>2 - 6,3</a:t>
            </a:r>
            <a:r>
              <a:rPr lang="en-US" dirty="0" smtClean="0">
                <a:solidFill>
                  <a:srgbClr val="FF0000"/>
                </a:solidFill>
              </a:rPr>
              <a:t>ºC.</a:t>
            </a:r>
            <a:r>
              <a:rPr lang="el-GR" dirty="0" smtClean="0">
                <a:solidFill>
                  <a:srgbClr val="FF0000"/>
                </a:solidFill>
              </a:rPr>
              <a:t> </a:t>
            </a:r>
          </a:p>
          <a:p>
            <a:pPr>
              <a:lnSpc>
                <a:spcPct val="200000"/>
              </a:lnSpc>
            </a:pPr>
            <a:r>
              <a:rPr lang="el-GR" dirty="0" smtClean="0"/>
              <a:t>Στην Αλάσκα, τον δυτικό Καναδά και την ανατολική Ρωσία οι μέσες χειμερινές θερμοκρασίες έχουν αυξηθεί κατά 3-4</a:t>
            </a:r>
            <a:r>
              <a:rPr lang="en-US" dirty="0" smtClean="0"/>
              <a:t>ºC</a:t>
            </a:r>
            <a:r>
              <a:rPr lang="el-GR" dirty="0" smtClean="0"/>
              <a:t> τα τελευταία 50 χρόνια!</a:t>
            </a:r>
          </a:p>
          <a:p>
            <a:pPr>
              <a:lnSpc>
                <a:spcPct val="200000"/>
              </a:lnSpc>
            </a:pPr>
            <a:r>
              <a:rPr lang="el-GR" dirty="0" smtClean="0"/>
              <a:t>Αυτή η κλιματική αλλαγή έχει ήδη επιπτώσεις!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060133"/>
            <a:ext cx="4572000" cy="5909310"/>
          </a:xfrm>
          <a:prstGeom prst="rect">
            <a:avLst/>
          </a:prstGeom>
        </p:spPr>
        <p:txBody>
          <a:bodyPr>
            <a:spAutoFit/>
          </a:bodyPr>
          <a:lstStyle/>
          <a:p>
            <a:endParaRPr lang="el-GR" dirty="0" smtClean="0"/>
          </a:p>
          <a:p>
            <a:r>
              <a:rPr lang="el-GR" dirty="0" smtClean="0"/>
              <a:t>Οι επιπτώσεις των κλιματικών αλλαγών</a:t>
            </a:r>
          </a:p>
          <a:p>
            <a:r>
              <a:rPr lang="el-GR" dirty="0" smtClean="0"/>
              <a:t>Τολιώσιμοτωνπάγωνέχειεπιπτώσειςσταοικοσυστήματατωνπολικώνπεριοχών.Πολλάθηλαστικάκαιπτηνάπουζουνσεψυχράκλίματα(</a:t>
            </a:r>
            <a:r>
              <a:rPr lang="el-GR" dirty="0" err="1" smtClean="0"/>
              <a:t>αρκούδες,πιγκουΐνοι,φώκιες</a:t>
            </a:r>
            <a:r>
              <a:rPr lang="el-GR" dirty="0" smtClean="0"/>
              <a:t>)δενθαμπορέσουνναπροσαρμοστούνστηναύξησητηςθερμοκρασίαςκαιναμετακινηθούνσεπεριοχέςμεκατάλληλοκλίμα.</a:t>
            </a:r>
          </a:p>
          <a:p>
            <a:r>
              <a:rPr lang="el-GR" dirty="0" smtClean="0"/>
              <a:t>Πολλάευαίσθηταθαλάσσιαοικοσυστήματα,όπωςείναιοικοραλλιογενείςύφαλοι,κινδυνεύουνμεεξαφάνισηεξαιτίαςτηςαύξησηςτηςθερμοκρασίας.</a:t>
            </a:r>
          </a:p>
          <a:p>
            <a:r>
              <a:rPr lang="el-GR" dirty="0" smtClean="0"/>
              <a:t>Οιυγροβιότοποι,όπωςοιβάλτοι,ταέλη,οιλιμνοθάλασσεςθαυποστούνμεταβολές,αφούακόμακαιοιμικρέςαλλαγέςστονυδροφόροορίζονταμπορούννααποδειχθούνμοιραίες.Κάποιοιυγροβιότοποιθαπλημμυρίσουν,ενώκάποιοιάλλοιθααποξηρανθούν,γεγονόςπουθαεπηρεάσεισημαντικάτηβιοποικιλότητ</a:t>
            </a:r>
            <a:r>
              <a:rPr lang="el-GR" dirty="0" err="1" smtClean="0"/>
              <a:t>ατωνοικοσυστημάτωναυτών</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986855"/>
            <a:ext cx="4572000" cy="12003286"/>
          </a:xfrm>
          <a:prstGeom prst="rect">
            <a:avLst/>
          </a:prstGeom>
        </p:spPr>
        <p:txBody>
          <a:bodyPr>
            <a:spAutoFit/>
          </a:bodyPr>
          <a:lstStyle/>
          <a:p>
            <a:endParaRPr lang="el-GR" dirty="0" smtClean="0"/>
          </a:p>
          <a:p>
            <a:r>
              <a:rPr lang="el-GR" dirty="0" smtClean="0"/>
              <a:t>Οι επιπτώσεις των κλιματικών αλλαγών</a:t>
            </a:r>
          </a:p>
          <a:p>
            <a:r>
              <a:rPr lang="el-GR" u="sng" dirty="0" smtClean="0"/>
              <a:t>Υγεία</a:t>
            </a:r>
          </a:p>
          <a:p>
            <a:r>
              <a:rPr lang="el-GR" u="sng" dirty="0" smtClean="0"/>
              <a:t>Ταακραίακαιρικάφαινόμενα,όπωςεκτεταμένοικαύσωνες,πλημμύρες,ισχυρέςκαταιγίδεςκ.λπ.Προκαλούντραυματισμούςκαιθανάτους.Ηαυξημένεςθερμοκρασίεςεπιδεινώνουντηνυγείαόσωνπάσχουναπόκαρδιακάκαιαναπνευστικάπροβλήματα.Λόγωκαιτηςλέπτυνσηςτηςστοιβάδαςτουόζοντοςαυξάνονταιταπεριστατικάκαρκίνωντουδέρματοςκ.ά.Υπολογίζεταιακόμηότιηαύξησητηςθερμοκρασίαςθαευνοήσειτηνεξάπλωσηεπιδημιών.</a:t>
            </a:r>
          </a:p>
          <a:p>
            <a:r>
              <a:rPr lang="el-GR" u="sng" dirty="0" err="1" smtClean="0"/>
              <a:t>Γεωργίακαιτρόφιμα</a:t>
            </a:r>
            <a:endParaRPr lang="el-GR" u="sng" dirty="0" smtClean="0"/>
          </a:p>
          <a:p>
            <a:endParaRPr lang="el-GR" u="sng" dirty="0" smtClean="0"/>
          </a:p>
          <a:p>
            <a:r>
              <a:rPr lang="el-GR" u="sng" dirty="0" smtClean="0"/>
              <a:t>Ηέλλειψηδιαθέσιμωνυδάτινωνπόρωνγιαγεωργικήκαικτηνοτροφικήχρήσηθαεπηρεάσειταεπίπεδατηςαγροτικήςπαραγωγής,αυξάνονταςτοκόστοςκαιμειώνονταςτηνποιότητακαιτηνποσότητατωνπροϊόντων.Τοπρόβλημαθαείναιεντονότεροστιςπεριοχέςμεμεγαλύτερηξηρασία.</a:t>
            </a:r>
          </a:p>
          <a:p>
            <a:r>
              <a:rPr lang="el-GR" u="sng" dirty="0" err="1" smtClean="0"/>
              <a:t>Βιομηχανικέςκαιαστικέςυποδομές</a:t>
            </a:r>
            <a:endParaRPr lang="el-GR" u="sng" dirty="0" smtClean="0"/>
          </a:p>
          <a:p>
            <a:endParaRPr lang="el-GR" u="sng" dirty="0" smtClean="0"/>
          </a:p>
          <a:p>
            <a:r>
              <a:rPr lang="el-GR" u="sng" dirty="0" smtClean="0"/>
              <a:t>Οιεπιπτώσειςθαεπηρεάσουνκαιτηνκοινωνικήκαιοικονομικήζωήτωνανθρώπων.Οιβιομηχανίεςαγροτικώνπροϊόντων,ηπαραγωγήυδροηλεκτρικήςενέργειαςκαιάλλωνανανεώσιμωνπηγώνενέργειαςαλλάκαιταπερισσότεραδίκτυασυγκοινωνιώνείναιμερικέςαπότιςανθρώπινεςυποδομέςπουθαεπηρεαστούν</a:t>
            </a:r>
            <a:r>
              <a:rPr lang="el-GR" u="sng" dirty="0" err="1" smtClean="0"/>
              <a:t>απότιςκλιματικέςαλλαγές.Οιεγκαταστάσεις</a:t>
            </a:r>
            <a:r>
              <a:rPr lang="el-GR" u="sng" dirty="0" smtClean="0"/>
              <a:t>(βιομηχανίες,λιμάνια,πολεοδομικάσυγκροτήματα,τουριστικάθέρετρα,κ.λπ.)πουβρίσκονταισεπαράκτιεςπεριοχές,πολλάμικράνησιάκαιπαράκτιεςπεριοχέςχαμηλούυψομέτρου(</a:t>
            </a:r>
            <a:r>
              <a:rPr lang="el-GR" u="sng" dirty="0" err="1" smtClean="0"/>
              <a:t>π.χ.δέλτατουΝείλου,Μπαγκλαντές,κ.ά</a:t>
            </a:r>
            <a:r>
              <a:rPr lang="el-GR" u="sng" dirty="0" smtClean="0"/>
              <a:t>.)κινδυνεύουνναπλημμυρίσουνλόγωτηςανόδουτηςστάθμηςτηςθάλασσαςμεανυπολόγιστεςσυνέπειεςγιατηζωήτωνανθρώπων</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3233350"/>
            <a:ext cx="4572000" cy="14496276"/>
          </a:xfrm>
          <a:prstGeom prst="rect">
            <a:avLst/>
          </a:prstGeom>
        </p:spPr>
        <p:txBody>
          <a:bodyPr>
            <a:spAutoFit/>
          </a:bodyPr>
          <a:lstStyle/>
          <a:p>
            <a:endParaRPr lang="el-GR" dirty="0" smtClean="0"/>
          </a:p>
          <a:p>
            <a:r>
              <a:rPr lang="el-GR" dirty="0" smtClean="0"/>
              <a:t>Μέτρα </a:t>
            </a:r>
            <a:r>
              <a:rPr lang="el-GR" dirty="0" err="1" smtClean="0"/>
              <a:t>αντιμετώπισηςτου</a:t>
            </a:r>
            <a:r>
              <a:rPr lang="el-GR" dirty="0" smtClean="0"/>
              <a:t> φαινομένου του θερμοκηπίουΤαμέτραγιατηναντιμετώπισητωνκλιματικώναλλαγώναναφέρονταιστημείωσητωνεκπομπώνθερμοκηπιακώναερίων.Οπεριορισμόςτωνεκπομπώνθερμοκηπιακώναερίωνμπορείναεπιτευχθείκυρίωςμέσω:εναλλακτικώντρόπωνπαραγωγήςενέργειας(</a:t>
            </a:r>
            <a:r>
              <a:rPr lang="el-GR" dirty="0" err="1" smtClean="0"/>
              <a:t>π.χ.απόανανεώσιμεςπηγές</a:t>
            </a:r>
            <a:r>
              <a:rPr lang="el-GR" dirty="0" smtClean="0"/>
              <a:t>)καιεξοικονόμησηςενέργειαςπουπροέρχεταιαπότιςσυμβατικέςπηγές.Τοπρόβλημαείναιπαγκόσμιοκαιγι’αυτόκυβερνήσειςκαιδιεθνείςοργανισμοί,όπωςοΟργανισμόςΗνωμένωνΕθνώνήδηαπότηδεκαετίατου1980αποφάσισαννασυνεργαστούνγιατηναντιμετώπισήτου.</a:t>
            </a:r>
          </a:p>
          <a:p>
            <a:r>
              <a:rPr lang="el-GR" dirty="0" smtClean="0"/>
              <a:t>Το1997υπογράφηκεμιαδιεθνήςσυμφωνία,«τοπρωτόκολλοτουΚιότο»,πουδεσμεύειτις150χώρεςπουτουπέγραψανναλάβουνμιασειράαπόμέτραγιατονπεριορισμότωνεκπομπώντωνθερμοκηπιακώναερίωνκαιμάλισταμέχριτο2012ναέχουνεπιτύχεισυγκεκριμένουςστόχους.ΤοΠρωτόκολλοτουΚιότοεστιάζεταιστιςχώρεςπουέχουνανεπτυγμένηβιομηχανικήδραστηριότητα,επειδήαυτέςευθύνονταισεμεγαλύτεροβαθμόγιατηνεκπομπήθερμοκηπιακώναερίων.</a:t>
            </a:r>
          </a:p>
          <a:p>
            <a:endParaRPr lang="el-GR" dirty="0" smtClean="0"/>
          </a:p>
          <a:p>
            <a:r>
              <a:rPr lang="el-GR" dirty="0" smtClean="0"/>
              <a:t>ΤοΜάρτιο2000ηΕ.Ε.ανέπτυξετοΕυρωπαϊκόΠρόγραμμαγιατηνΑλλαγήτουΚλίματοςκαιμαζίμεεκπροσώπουςτηςβιομηχανίαςκαιτωνπεριβαλλοντικώνενώσεωνκατέληξεσε42μέτραγιατονπεριορισμότωνεκπομπών.Μερικάαπόαυτάείναι:</a:t>
            </a:r>
          </a:p>
          <a:p>
            <a:r>
              <a:rPr lang="el-GR" dirty="0" err="1" smtClean="0"/>
              <a:t>εξοικονόμησηενέργειαςστακτήρια</a:t>
            </a:r>
            <a:r>
              <a:rPr lang="el-GR" dirty="0" smtClean="0"/>
              <a:t>(</a:t>
            </a:r>
            <a:r>
              <a:rPr lang="el-GR" dirty="0" err="1" smtClean="0"/>
              <a:t>π.χ.μεθερμομόνωση</a:t>
            </a:r>
            <a:r>
              <a:rPr lang="el-GR" dirty="0" smtClean="0"/>
              <a:t>),</a:t>
            </a:r>
          </a:p>
          <a:p>
            <a:r>
              <a:rPr lang="el-GR" dirty="0" err="1" smtClean="0"/>
              <a:t>αύξησητηςχρήσηςανανεώσιμωνπηγώνενέργειας</a:t>
            </a:r>
            <a:r>
              <a:rPr lang="el-GR" dirty="0" smtClean="0"/>
              <a:t>,</a:t>
            </a:r>
          </a:p>
          <a:p>
            <a:r>
              <a:rPr lang="el-GR" dirty="0" smtClean="0"/>
              <a:t>μείωσητωνφθοριούχωνουσιώνπουχρησιμοποιούνταιστασυστήματακλιματισμού,</a:t>
            </a:r>
          </a:p>
          <a:p>
            <a:r>
              <a:rPr lang="el-GR" dirty="0" smtClean="0"/>
              <a:t>ενίσχυσητηςέρευναςγιατηνανάπτυξηφιλικώνπροςτοπεριβάλλοντεχνολογιώνγιατηδέσμευσηκαιαποθήκευσητουδιοξειδίουτουάνθρακαήτηχρήσητουυδρογόνουκ.λπ.</a:t>
            </a:r>
          </a:p>
          <a:p>
            <a:endParaRPr lang="el-GR" dirty="0" smtClean="0"/>
          </a:p>
          <a:p>
            <a:r>
              <a:rPr lang="el-GR" dirty="0" smtClean="0"/>
              <a:t>Οι ποσότητες </a:t>
            </a:r>
            <a:r>
              <a:rPr lang="el-GR" dirty="0" err="1" smtClean="0"/>
              <a:t>θερμοκηπιακών</a:t>
            </a:r>
            <a:r>
              <a:rPr lang="el-GR" dirty="0" smtClean="0"/>
              <a:t> αερίων που παράγονται ετησίως στην Ε.Ε. αντιστοιχούν σε 11 </a:t>
            </a:r>
            <a:r>
              <a:rPr lang="el-GR" dirty="0" err="1" smtClean="0"/>
              <a:t>τόννους</a:t>
            </a:r>
            <a:r>
              <a:rPr lang="el-GR" dirty="0" smtClean="0"/>
              <a:t> ανά </a:t>
            </a:r>
            <a:r>
              <a:rPr lang="el-GR" dirty="0" err="1" smtClean="0"/>
              <a:t>πολί</a:t>
            </a:r>
            <a:r>
              <a:rPr lang="el-GR" dirty="0" smtClean="0"/>
              <a:t>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Ορθογώνιο"/>
          <p:cNvSpPr>
            <a:spLocks noChangeArrowheads="1"/>
          </p:cNvSpPr>
          <p:nvPr/>
        </p:nvSpPr>
        <p:spPr bwMode="auto">
          <a:xfrm>
            <a:off x="428625" y="2085975"/>
            <a:ext cx="8429625" cy="4524375"/>
          </a:xfrm>
          <a:prstGeom prst="rect">
            <a:avLst/>
          </a:prstGeom>
          <a:noFill/>
          <a:ln w="9525">
            <a:noFill/>
            <a:miter lim="800000"/>
            <a:headEnd/>
            <a:tailEnd/>
          </a:ln>
        </p:spPr>
        <p:txBody>
          <a:bodyPr>
            <a:spAutoFit/>
          </a:bodyPr>
          <a:lstStyle/>
          <a:p>
            <a:pPr>
              <a:lnSpc>
                <a:spcPct val="200000"/>
              </a:lnSpc>
            </a:pPr>
            <a:r>
              <a:rPr lang="el-GR"/>
              <a:t>Πρότεινε στους συμμαθητές σου και στους καθηγητές σου να υιοθετήσετε παρόμοιες συνήθειες στο σχολείο. Για παράδειγμα, </a:t>
            </a:r>
          </a:p>
          <a:p>
            <a:pPr>
              <a:lnSpc>
                <a:spcPct val="200000"/>
              </a:lnSpc>
              <a:buFont typeface="Arial" charset="0"/>
              <a:buChar char="•"/>
            </a:pPr>
            <a:r>
              <a:rPr lang="el-GR"/>
              <a:t>να σβήνετε τα φώτα σε αίθουσες που δεν χρησιμοποιείτε, </a:t>
            </a:r>
          </a:p>
          <a:p>
            <a:pPr>
              <a:lnSpc>
                <a:spcPct val="200000"/>
              </a:lnSpc>
              <a:buFont typeface="Arial" charset="0"/>
              <a:buChar char="•"/>
            </a:pPr>
            <a:r>
              <a:rPr lang="el-GR"/>
              <a:t>να χρησιμοποιείτε με μέτρο το χαρτί, </a:t>
            </a:r>
          </a:p>
          <a:p>
            <a:pPr>
              <a:lnSpc>
                <a:spcPct val="200000"/>
              </a:lnSpc>
              <a:buFont typeface="Arial" charset="0"/>
              <a:buChar char="•"/>
            </a:pPr>
            <a:r>
              <a:rPr lang="el-GR"/>
              <a:t>να κάνετε ανακύκλωση, </a:t>
            </a:r>
          </a:p>
          <a:p>
            <a:pPr>
              <a:lnSpc>
                <a:spcPct val="200000"/>
              </a:lnSpc>
              <a:buFont typeface="Arial" charset="0"/>
              <a:buChar char="•"/>
            </a:pPr>
            <a:r>
              <a:rPr lang="el-GR"/>
              <a:t>να ρυθμίσετε τον θερμοστάτη του καλοριφέρ και </a:t>
            </a:r>
          </a:p>
          <a:p>
            <a:pPr>
              <a:lnSpc>
                <a:spcPct val="200000"/>
              </a:lnSpc>
              <a:buFont typeface="Arial" charset="0"/>
              <a:buChar char="•"/>
            </a:pPr>
            <a:r>
              <a:rPr lang="el-GR"/>
              <a:t>να μην ανοίγετε τα παράθυρα της αίθουσας όταν το σύστημα θέρμανσης είναι σε λειτουργία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785786" y="1371581"/>
            <a:ext cx="7500990" cy="5632311"/>
          </a:xfrm>
          <a:prstGeom prst="rect">
            <a:avLst/>
          </a:prstGeom>
        </p:spPr>
        <p:txBody>
          <a:bodyPr wrap="square">
            <a:spAutoFit/>
          </a:bodyPr>
          <a:lstStyle/>
          <a:p>
            <a:pPr>
              <a:lnSpc>
                <a:spcPct val="200000"/>
              </a:lnSpc>
            </a:pPr>
            <a:r>
              <a:rPr lang="el-GR" dirty="0" smtClean="0"/>
              <a:t>	Πολλά ζώα και φυτά δεν μπορούν να αντιμετωπίσουν την αλλαγή των θερμοκρασιών ούτε μπορούν να μετακινηθούν σε περιοχές με καταλληλότερο κλίμα. </a:t>
            </a:r>
          </a:p>
          <a:p>
            <a:pPr>
              <a:lnSpc>
                <a:spcPct val="200000"/>
              </a:lnSpc>
            </a:pPr>
            <a:r>
              <a:rPr lang="el-GR" dirty="0" smtClean="0"/>
              <a:t>	Ορισμένοι επιστήμονες υπολογίζουν ότι η αλλαγή του κλίματος μπορεί να οδηγήσει στην εξαφάνιση του ενός τρίτου των ειδών της Γης μέχρι το 2050. Ιδιαίτερα, απειλούνται θηλαστικά και πτηνά που ζουν σε ψυχρά κλίματα.</a:t>
            </a:r>
          </a:p>
          <a:p>
            <a:pPr>
              <a:lnSpc>
                <a:spcPct val="200000"/>
              </a:lnSpc>
            </a:pPr>
            <a:r>
              <a:rPr lang="el-GR" dirty="0" smtClean="0"/>
              <a:t>	Όλα αυτά δείχνουν ότι ζούμε σε μια περίοδο κλιματικής αστάθειας, η οποία θα έχει τεράστιες περιβαλλοντικές, οικονομικές και κοινωνικές επιπτώσεις…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2168130"/>
            <a:ext cx="7000924" cy="3416320"/>
          </a:xfrm>
          <a:prstGeom prst="rect">
            <a:avLst/>
          </a:prstGeom>
        </p:spPr>
        <p:txBody>
          <a:bodyPr wrap="square">
            <a:spAutoFit/>
          </a:bodyPr>
          <a:lstStyle/>
          <a:p>
            <a:pPr>
              <a:lnSpc>
                <a:spcPct val="200000"/>
              </a:lnSpc>
              <a:buFont typeface="Wingdings" pitchFamily="2" charset="2"/>
              <a:buChar char="ü"/>
            </a:pPr>
            <a:r>
              <a:rPr lang="el-GR" dirty="0" smtClean="0"/>
              <a:t>Τα στρώματα πολικού πάγου λιώνουν συνεχώς!</a:t>
            </a:r>
          </a:p>
          <a:p>
            <a:pPr>
              <a:lnSpc>
                <a:spcPct val="200000"/>
              </a:lnSpc>
              <a:buFont typeface="Wingdings" pitchFamily="2" charset="2"/>
              <a:buChar char="ü"/>
            </a:pPr>
            <a:r>
              <a:rPr lang="el-GR" dirty="0" smtClean="0"/>
              <a:t> Η έκταση της θαλάσσιας περιοχής που καλύπτεται από τον αρκτικό πάγο στο Βόρειο Πόλο συρρικνώθηκε κατά </a:t>
            </a:r>
            <a:r>
              <a:rPr lang="el-GR" dirty="0" smtClean="0">
                <a:solidFill>
                  <a:srgbClr val="FF0000"/>
                </a:solidFill>
              </a:rPr>
              <a:t>10%</a:t>
            </a:r>
            <a:r>
              <a:rPr lang="el-GR" dirty="0" smtClean="0"/>
              <a:t> τις τελευταίες δεκαετίες και </a:t>
            </a:r>
            <a:endParaRPr lang="en-US" dirty="0" smtClean="0"/>
          </a:p>
          <a:p>
            <a:pPr>
              <a:lnSpc>
                <a:spcPct val="200000"/>
              </a:lnSpc>
              <a:buFont typeface="Wingdings" pitchFamily="2" charset="2"/>
              <a:buChar char="ü"/>
            </a:pPr>
            <a:r>
              <a:rPr lang="el-GR" dirty="0" smtClean="0"/>
              <a:t>το </a:t>
            </a:r>
            <a:r>
              <a:rPr lang="el-GR" dirty="0" smtClean="0"/>
              <a:t>πάχος του πάγου που βρίσκεται πάνω από τη στάθμη του νερού μειώθηκε κατά </a:t>
            </a:r>
            <a:r>
              <a:rPr lang="el-GR" dirty="0" smtClean="0">
                <a:solidFill>
                  <a:srgbClr val="FF0000"/>
                </a:solidFill>
              </a:rPr>
              <a:t>40%</a:t>
            </a:r>
            <a:r>
              <a:rPr lang="el-GR" dirty="0" smtClean="0"/>
              <a:t> περίπου.</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Ορθογώνιο"/>
          <p:cNvSpPr>
            <a:spLocks noChangeArrowheads="1"/>
          </p:cNvSpPr>
          <p:nvPr/>
        </p:nvSpPr>
        <p:spPr bwMode="auto">
          <a:xfrm>
            <a:off x="857224" y="2228837"/>
            <a:ext cx="7358114" cy="4524315"/>
          </a:xfrm>
          <a:prstGeom prst="rect">
            <a:avLst/>
          </a:prstGeom>
          <a:noFill/>
          <a:ln w="9525">
            <a:noFill/>
            <a:miter lim="800000"/>
            <a:headEnd/>
            <a:tailEnd/>
          </a:ln>
        </p:spPr>
        <p:txBody>
          <a:bodyPr wrap="square">
            <a:spAutoFit/>
          </a:bodyPr>
          <a:lstStyle/>
          <a:p>
            <a:endParaRPr lang="el-GR" dirty="0"/>
          </a:p>
          <a:p>
            <a:endParaRPr lang="el-GR" dirty="0"/>
          </a:p>
          <a:p>
            <a:pPr>
              <a:lnSpc>
                <a:spcPct val="200000"/>
              </a:lnSpc>
            </a:pPr>
            <a:r>
              <a:rPr lang="el-GR" dirty="0"/>
              <a:t>	</a:t>
            </a:r>
            <a:r>
              <a:rPr lang="el-GR" dirty="0" smtClean="0"/>
              <a:t>Πρότεινε στους συμμαθητές σου να οργανώστε ανοιχτές συζητήσεις και εκδηλώσεις για την κλιματική αλλαγή στο σχολείο σας. </a:t>
            </a:r>
          </a:p>
          <a:p>
            <a:pPr>
              <a:lnSpc>
                <a:spcPct val="200000"/>
              </a:lnSpc>
            </a:pPr>
            <a:r>
              <a:rPr lang="el-GR" dirty="0" smtClean="0"/>
              <a:t>	Μην ξεχάσετε να πείτε σε όλους ότι ο καθένας και όλοι μαζί μπορείτε να κάνετε τη διαφορά</a:t>
            </a:r>
            <a:r>
              <a:rPr lang="el-GR" dirty="0"/>
              <a:t>!!!</a:t>
            </a:r>
          </a:p>
          <a:p>
            <a:pPr>
              <a:lnSpc>
                <a:spcPct val="200000"/>
              </a:lnSpc>
            </a:pPr>
            <a:r>
              <a:rPr lang="el-GR" dirty="0" smtClean="0"/>
              <a:t>	Να ενημερώνεσαι για τα περιβαλλοντικά προβλήματα, να συζητάς με τους άλλους  γι’ αυτά και να αναλαμβάνεις δράση</a:t>
            </a:r>
            <a:r>
              <a:rPr lang="el-GR"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Ορθογώνιο"/>
          <p:cNvSpPr>
            <a:spLocks noChangeArrowheads="1"/>
          </p:cNvSpPr>
          <p:nvPr/>
        </p:nvSpPr>
        <p:spPr bwMode="auto">
          <a:xfrm>
            <a:off x="357188" y="2306638"/>
            <a:ext cx="8286750" cy="4438650"/>
          </a:xfrm>
          <a:prstGeom prst="rect">
            <a:avLst/>
          </a:prstGeom>
          <a:noFill/>
          <a:ln w="9525">
            <a:noFill/>
            <a:miter lim="800000"/>
            <a:headEnd/>
            <a:tailEnd/>
          </a:ln>
        </p:spPr>
        <p:txBody>
          <a:bodyPr>
            <a:spAutoFit/>
          </a:bodyPr>
          <a:lstStyle/>
          <a:p>
            <a:pPr>
              <a:lnSpc>
                <a:spcPct val="200000"/>
              </a:lnSpc>
            </a:pPr>
            <a:r>
              <a:rPr lang="el-GR" dirty="0"/>
              <a:t>Αν συνεργαστείτε και με μικρές αλλαγές, θα μετατρέψετε το κτήριο του σχολείου σε ένα «έξυπνο κτήριο»!</a:t>
            </a:r>
          </a:p>
          <a:p>
            <a:pPr>
              <a:lnSpc>
                <a:spcPct val="200000"/>
              </a:lnSpc>
              <a:buFont typeface="Wingdings" pitchFamily="2" charset="2"/>
              <a:buChar char="ü"/>
            </a:pPr>
            <a:r>
              <a:rPr lang="el-GR" dirty="0" smtClean="0"/>
              <a:t>	Πρότεινε </a:t>
            </a:r>
            <a:r>
              <a:rPr lang="el-GR" dirty="0"/>
              <a:t>στους συμμαθητές σου να οργανώσετε ανοιχτές συζητήσεις και εκδηλώσεις για την κλιματική αλλαγή στο σχολείο σας. </a:t>
            </a:r>
            <a:endParaRPr lang="el-GR" dirty="0" smtClean="0"/>
          </a:p>
          <a:p>
            <a:pPr>
              <a:lnSpc>
                <a:spcPct val="200000"/>
              </a:lnSpc>
              <a:buFont typeface="Wingdings" pitchFamily="2" charset="2"/>
              <a:buChar char="ü"/>
            </a:pPr>
            <a:r>
              <a:rPr lang="el-GR" dirty="0" smtClean="0"/>
              <a:t>	Μην </a:t>
            </a:r>
            <a:r>
              <a:rPr lang="el-GR" dirty="0"/>
              <a:t>ξεχάσετε να πείτε σε όλους ότι ο καθένας και όλοι μαζί μπορείτε να κάνετε την διαφορά!!!</a:t>
            </a:r>
          </a:p>
          <a:p>
            <a:pPr>
              <a:lnSpc>
                <a:spcPct val="200000"/>
              </a:lnSpc>
              <a:buClr>
                <a:srgbClr val="FF0000"/>
              </a:buClr>
              <a:buFont typeface="Wingdings" pitchFamily="2" charset="2"/>
              <a:buChar char="ü"/>
            </a:pPr>
            <a:r>
              <a:rPr lang="el-GR" dirty="0" smtClean="0"/>
              <a:t>	Να </a:t>
            </a:r>
            <a:r>
              <a:rPr lang="el-GR" dirty="0"/>
              <a:t>ενημερώνεσαι για τα περιβαλλοντικά προβλήματα, να συζητάς με τους άλλους </a:t>
            </a:r>
            <a:r>
              <a:rPr lang="el-GR" dirty="0" err="1"/>
              <a:t>γι’αυτά</a:t>
            </a:r>
            <a:r>
              <a:rPr lang="el-GR" dirty="0"/>
              <a:t> κα </a:t>
            </a:r>
            <a:r>
              <a:rPr lang="el-GR" dirty="0" err="1"/>
              <a:t>ινα</a:t>
            </a:r>
            <a:r>
              <a:rPr lang="el-GR" dirty="0"/>
              <a:t> αναλαμβάνεις δράση!</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7111334"/>
            <a:ext cx="4572000" cy="22252245"/>
          </a:xfrm>
          <a:prstGeom prst="rect">
            <a:avLst/>
          </a:prstGeom>
        </p:spPr>
        <p:txBody>
          <a:bodyPr>
            <a:spAutoFit/>
          </a:bodyPr>
          <a:lstStyle/>
          <a:p>
            <a:r>
              <a:rPr lang="el-GR" dirty="0" smtClean="0"/>
              <a:t>Οι αλλαγές στο κλίμα: Συχνότερα τα ακραία φαινόμενα</a:t>
            </a:r>
            <a:endParaRPr lang="el-GR" b="0" dirty="0" smtClean="0"/>
          </a:p>
          <a:p>
            <a:r>
              <a:rPr lang="el-GR" b="0" dirty="0" smtClean="0"/>
              <a:t>Σύμφωνα με την έρευνα, μέχρι το 2065, το κλίμα στην Ελλάδα θα αλλάξει, και θα αλλάξει σημαντικά, με την θερμοκρασία της να αναμένεται να αυξηθεί κατά 2,5°C κατά μέσο όρο σε σχέση με το διάστημα 1961-1990.</a:t>
            </a:r>
          </a:p>
          <a:p>
            <a:r>
              <a:rPr lang="el-GR" b="0" dirty="0" smtClean="0"/>
              <a:t>Η αύξηση των ημερών με καύσωνα θα είναι περίπου 15-20 ετησίως, ενώ οι βροχοπτώσεις θα μειωθούν κατά 12% περίπου. Η στάθμη της θάλασσας θα αυξηθεί κατά 20-59 εκατοστά, ενώ τα ακραία φαινόμενα θα είναι συχνότερα. Από τις παραπάνω αρνητικές επιπτώσεις θα επηρεαστούν περισσότερο η Κεντρική Μακεδονία, η Θεσσαλία, η Δυτική Πελοπόννησος και η Αττική.</a:t>
            </a:r>
          </a:p>
          <a:p>
            <a:r>
              <a:rPr lang="el-GR" dirty="0" smtClean="0"/>
              <a:t>Συνέπειες στην οικονομία</a:t>
            </a:r>
            <a:endParaRPr lang="el-GR" b="0" dirty="0" smtClean="0"/>
          </a:p>
          <a:p>
            <a:r>
              <a:rPr lang="el-GR" b="0" dirty="0" smtClean="0"/>
              <a:t>Οι περιοχές της Θεσσαλίας και της Κεντρικής Μακεδονίας θα έχουν μειωμένη αγροτική παραγωγή, ενώ κάποια σενάρια προβλέπουν θετικές συνέπειες σε πιο εύκρατες περιοχές, όπως η Κρήτη.</a:t>
            </a:r>
          </a:p>
          <a:p>
            <a:r>
              <a:rPr lang="el-GR" b="0" dirty="0" smtClean="0"/>
              <a:t>Οι επιπτώσεις στις αμπελοκαλλιέργειες θα επηρεάσουν αρνητικά τα </a:t>
            </a:r>
            <a:r>
              <a:rPr lang="el-GR" b="0" dirty="0" err="1" smtClean="0"/>
              <a:t>νότιατης</a:t>
            </a:r>
            <a:r>
              <a:rPr lang="el-GR" b="0" dirty="0" smtClean="0"/>
              <a:t> χώρας, ενώ θα ευνοήσουν προσωρινά τα βόρεια.</a:t>
            </a:r>
          </a:p>
          <a:p>
            <a:r>
              <a:rPr lang="el-GR" b="0" dirty="0" smtClean="0"/>
              <a:t>Η αύξηση της θερμοκρασίας πιθανότατα θα οδηγήσει στην επιμήκυνση της τουριστικής περιόδου.</a:t>
            </a:r>
          </a:p>
          <a:p>
            <a:r>
              <a:rPr lang="el-GR" b="0" dirty="0" smtClean="0"/>
              <a:t>Η δαπάνη θέρμανσης θα μειωθεί σε χειμερινούς τουριστικούς προορισμούς, ενώ η δαπάνη ψύξης θα αυξηθεί σε καλοκαιρινούς τουριστικούς προορισμούς. Επίσης, το κόστος κατανάλωσης ενέργειας στο κέντρο της Αθήνας - ήδη διπλάσιο από το αντίστοιχο κόστος στο Μαρούσι - θα αυξηθεί σημαντικά.</a:t>
            </a:r>
          </a:p>
          <a:p>
            <a:r>
              <a:rPr lang="el-GR" dirty="0" smtClean="0"/>
              <a:t>Επιπτώσεις στην υγεία</a:t>
            </a:r>
            <a:endParaRPr lang="el-GR" b="0" dirty="0" smtClean="0"/>
          </a:p>
          <a:p>
            <a:r>
              <a:rPr lang="el-GR" b="0" dirty="0" smtClean="0"/>
              <a:t>Περίπου 5,5 εκατ. Έλληνες των 25 μεγαλύτερων πόλεων της χώρας αντιμετωπίσουν επιβαρυμένες θερμικές συνθήκες λόγω της αύξησης της θερμοκρασίας και συνεπώς η υγεία εκατομμυρίων Ελλήνων ηλικίας άνω των 65 θα κινδυνεύσει από τη ραγδαία αύξηση του αριθμού των ημερών με πολύ υψηλές θερμοκρασίες.</a:t>
            </a:r>
          </a:p>
          <a:p>
            <a:r>
              <a:rPr lang="el-GR" dirty="0" smtClean="0"/>
              <a:t>Επιπτώσεις στο φυσικό και αστικό περιβάλλον</a:t>
            </a:r>
            <a:endParaRPr lang="el-GR" b="0" dirty="0" smtClean="0"/>
          </a:p>
          <a:p>
            <a:r>
              <a:rPr lang="el-GR" b="0" dirty="0" err="1" smtClean="0"/>
              <a:t>Tα</a:t>
            </a:r>
            <a:r>
              <a:rPr lang="el-GR" b="0" dirty="0" smtClean="0"/>
              <a:t> χιονοδρομικά κέντρα της χώρας, κυρίως αυτά που βρίσκονται σε χαμηλό υψόμετρο στα νότια (Μαίναλο και Χελμός) θα πάψουν να έχουν το χιόνι που έχουμε συνηθίσει.</a:t>
            </a:r>
          </a:p>
          <a:p>
            <a:r>
              <a:rPr lang="el-GR" b="0" dirty="0" smtClean="0"/>
              <a:t>Αρχαιολογικοί χώροι που είναι εκτεθειμένοι στη φύση όπως ο Ναός του Επικούρειου Απόλλωνα και η Αρχαία Ολυμπία θα κινδυνεύσουν άμεσα.</a:t>
            </a:r>
          </a:p>
          <a:p>
            <a:r>
              <a:rPr lang="el-GR" b="0" dirty="0" smtClean="0"/>
              <a:t>Τα δάση θα κινδυνεύσουν, καθώς οι δασικές πυρκαγιές θα είναι πιο συχνές.</a:t>
            </a:r>
          </a:p>
          <a:p>
            <a:r>
              <a:rPr lang="el-GR" b="0" dirty="0" smtClean="0"/>
              <a:t>Συνολικά από την άνοδο της στάθμης της θάλασσας κινδυνεύει να χαθεί το 3,5% της έκτασης της χώρας. Εκτιμάται ότι το φαινόμενο μπορεί να έχει κόστος ίσο με περίπου το 2% του ΑΕΠ της χώρας (</a:t>
            </a:r>
            <a:r>
              <a:rPr lang="el-GR" b="0" dirty="0" err="1" smtClean="0"/>
              <a:t>Sauter</a:t>
            </a:r>
            <a:r>
              <a:rPr lang="el-GR" b="0" dirty="0" smtClean="0"/>
              <a:t> </a:t>
            </a:r>
            <a:r>
              <a:rPr lang="el-GR" b="0" dirty="0" err="1" smtClean="0"/>
              <a:t>et</a:t>
            </a:r>
            <a:r>
              <a:rPr lang="el-GR" b="0" dirty="0" smtClean="0"/>
              <a:t> </a:t>
            </a:r>
            <a:r>
              <a:rPr lang="el-GR" b="0" dirty="0" err="1" smtClean="0"/>
              <a:t>al</a:t>
            </a:r>
            <a:r>
              <a:rPr lang="el-GR" b="0" dirty="0" smtClean="0"/>
              <a:t>, 2013).</a:t>
            </a:r>
          </a:p>
          <a:p>
            <a:r>
              <a:rPr lang="el-GR" b="0" dirty="0" smtClean="0"/>
              <a:t>Ο Λαιμός της Βουλιαγμένης ενδέχεται να γίνει νησί, ενώ δημοφιλείς παραλίες της Ελλάδας κινδυνεύουν να εξαφανιστούν. Για παράδειγμα, η νότια παραλία του </a:t>
            </a:r>
            <a:r>
              <a:rPr lang="el-GR" b="0" dirty="0" err="1" smtClean="0"/>
              <a:t>Ορνού</a:t>
            </a:r>
            <a:r>
              <a:rPr lang="el-GR" b="0" dirty="0" smtClean="0"/>
              <a:t> της Μυκόνου εκτιμάται ότι θα “φαγωθεί” από τη θάλασσα πλήρως, ενώ τα νερά θα φτάσουν σε απόσταση 150 μ. από την ακτή κατακλύζοντας δρόμους και κτίρια.</a:t>
            </a:r>
          </a:p>
          <a:p>
            <a:r>
              <a:rPr lang="el-GR" b="0" dirty="0" smtClean="0"/>
              <a:t>Τα Δέλτα των μεγάλων ποταμών, όπως του Αξιού, θα μετατραπούν σε θαλάσσιους κόλπους.</a:t>
            </a:r>
          </a:p>
          <a:p>
            <a:r>
              <a:rPr lang="el-GR" b="0" dirty="0" smtClean="0"/>
              <a:t>Λιμάνια και μαρίνες θα χρειαστούν εκτεταμένες εργασίες αναβάθμισης και θωράκιση</a:t>
            </a:r>
            <a:endParaRPr lang="el-GR"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14414" y="2443151"/>
            <a:ext cx="6786610" cy="2862322"/>
          </a:xfrm>
          <a:prstGeom prst="rect">
            <a:avLst/>
          </a:prstGeom>
        </p:spPr>
        <p:txBody>
          <a:bodyPr wrap="square">
            <a:spAutoFit/>
          </a:bodyPr>
          <a:lstStyle/>
          <a:p>
            <a:pPr>
              <a:lnSpc>
                <a:spcPct val="200000"/>
              </a:lnSpc>
            </a:pPr>
            <a:r>
              <a:rPr lang="el-GR" dirty="0" smtClean="0"/>
              <a:t>Όσο λιώνουν τα στρώματα πάγου ανεβαίνει η στάθμη της θάλασσας και προβλέπεται ότι θα ανέβει ακόμη κατά 88 εκ. μέχρι το 2100.  </a:t>
            </a:r>
          </a:p>
          <a:p>
            <a:pPr>
              <a:lnSpc>
                <a:spcPct val="200000"/>
              </a:lnSpc>
            </a:pPr>
            <a:r>
              <a:rPr lang="el-GR" dirty="0" smtClean="0"/>
              <a:t>Η στάθμη της Μεσογείου, για παράδειγμα, αναμένεται να ανέβει </a:t>
            </a:r>
            <a:r>
              <a:rPr lang="el-GR" dirty="0" smtClean="0">
                <a:solidFill>
                  <a:srgbClr val="FF0000"/>
                </a:solidFill>
              </a:rPr>
              <a:t>20-60εκ.</a:t>
            </a:r>
            <a:r>
              <a:rPr lang="el-GR" dirty="0" smtClean="0"/>
              <a:t>έως το 2100!</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367636"/>
            <a:ext cx="7215238" cy="6463308"/>
          </a:xfrm>
          <a:prstGeom prst="rect">
            <a:avLst/>
          </a:prstGeom>
        </p:spPr>
        <p:txBody>
          <a:bodyPr wrap="square">
            <a:spAutoFit/>
          </a:bodyPr>
          <a:lstStyle/>
          <a:p>
            <a:endParaRPr lang="el-GR" dirty="0"/>
          </a:p>
          <a:p>
            <a:pPr>
              <a:lnSpc>
                <a:spcPct val="200000"/>
              </a:lnSpc>
            </a:pPr>
            <a:r>
              <a:rPr lang="el-GR" dirty="0"/>
              <a:t>Οι </a:t>
            </a:r>
            <a:r>
              <a:rPr lang="el-GR" dirty="0" smtClean="0"/>
              <a:t> ενδείξεις  των  </a:t>
            </a:r>
            <a:r>
              <a:rPr lang="el-GR" dirty="0"/>
              <a:t>κλιματικών αλλαγών</a:t>
            </a:r>
          </a:p>
          <a:p>
            <a:pPr>
              <a:lnSpc>
                <a:spcPct val="200000"/>
              </a:lnSpc>
            </a:pPr>
            <a:r>
              <a:rPr lang="el-GR" dirty="0" smtClean="0"/>
              <a:t>Η αλλαγή του κλίματος προκαλεί ακραία καιρικά φαινόμενα, όπως καταιγίδες, πλημμύρες, τυφώνες, ξηρασίες και καύσωνες</a:t>
            </a:r>
            <a:r>
              <a:rPr lang="el-GR" dirty="0" smtClean="0"/>
              <a:t>.</a:t>
            </a:r>
            <a:endParaRPr lang="en-US" dirty="0" smtClean="0"/>
          </a:p>
          <a:p>
            <a:pPr>
              <a:lnSpc>
                <a:spcPct val="200000"/>
              </a:lnSpc>
            </a:pPr>
            <a:endParaRPr lang="el-GR" dirty="0"/>
          </a:p>
          <a:p>
            <a:pPr>
              <a:lnSpc>
                <a:spcPct val="200000"/>
              </a:lnSpc>
              <a:buFont typeface="Wingdings" pitchFamily="2" charset="2"/>
              <a:buChar char="Ø"/>
            </a:pPr>
            <a:r>
              <a:rPr lang="el-GR" dirty="0" smtClean="0"/>
              <a:t>Τα τελευταία 50 χρόνια </a:t>
            </a:r>
            <a:r>
              <a:rPr lang="el-GR" u="sng" dirty="0" smtClean="0">
                <a:solidFill>
                  <a:srgbClr val="FF0000"/>
                </a:solidFill>
              </a:rPr>
              <a:t>τριπλασιάστηκαν </a:t>
            </a:r>
            <a:r>
              <a:rPr lang="el-GR" dirty="0" smtClean="0"/>
              <a:t>οι καιρικές θεομηνίες, κυρίως οι πλημμύρες και οι ανεμοθύελλες. </a:t>
            </a:r>
            <a:endParaRPr lang="en-US" dirty="0" smtClean="0"/>
          </a:p>
          <a:p>
            <a:pPr>
              <a:lnSpc>
                <a:spcPct val="200000"/>
              </a:lnSpc>
              <a:buFont typeface="Wingdings" pitchFamily="2" charset="2"/>
              <a:buChar char="Ø"/>
            </a:pPr>
            <a:r>
              <a:rPr lang="el-GR" dirty="0" smtClean="0"/>
              <a:t>Ο </a:t>
            </a:r>
            <a:r>
              <a:rPr lang="el-GR" dirty="0" smtClean="0"/>
              <a:t>θερινός καύσωνας του 2003 προκάλεσε το θάνατο </a:t>
            </a:r>
            <a:r>
              <a:rPr lang="el-GR" dirty="0" smtClean="0">
                <a:solidFill>
                  <a:srgbClr val="FF0000"/>
                </a:solidFill>
              </a:rPr>
              <a:t>20.000</a:t>
            </a:r>
            <a:r>
              <a:rPr lang="el-GR" dirty="0" smtClean="0"/>
              <a:t> Ευρωπαίων, δασικές πυρκαγιές μεγάλης κλίμακας στη νότια Ευρώπη και </a:t>
            </a:r>
            <a:endParaRPr lang="en-US" dirty="0" smtClean="0"/>
          </a:p>
          <a:p>
            <a:pPr>
              <a:lnSpc>
                <a:spcPct val="200000"/>
              </a:lnSpc>
              <a:buFont typeface="Wingdings" pitchFamily="2" charset="2"/>
              <a:buChar char="Ø"/>
            </a:pPr>
            <a:r>
              <a:rPr lang="el-GR" dirty="0" smtClean="0"/>
              <a:t>γεωργικές </a:t>
            </a:r>
            <a:r>
              <a:rPr lang="el-GR" dirty="0" smtClean="0"/>
              <a:t>ζημίες πάνω από 10.000.000.000 ευρώ</a:t>
            </a:r>
            <a:r>
              <a:rPr lang="el-GR" dirty="0"/>
              <a:t>.</a:t>
            </a:r>
          </a:p>
          <a:p>
            <a:pPr>
              <a:lnSpc>
                <a:spcPct val="200000"/>
              </a:lnSpc>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752631"/>
            <a:ext cx="8143932" cy="5269391"/>
          </a:xfrm>
          <a:prstGeom prst="rect">
            <a:avLst/>
          </a:prstGeom>
        </p:spPr>
        <p:txBody>
          <a:bodyPr wrap="square">
            <a:spAutoFit/>
          </a:bodyPr>
          <a:lstStyle/>
          <a:p>
            <a:endParaRPr lang="el-GR" dirty="0" smtClean="0"/>
          </a:p>
          <a:p>
            <a:pPr>
              <a:lnSpc>
                <a:spcPct val="200000"/>
              </a:lnSpc>
            </a:pPr>
            <a:r>
              <a:rPr lang="el-GR" dirty="0" smtClean="0"/>
              <a:t>Το ζήτημα της αλλαγής του κλίματος και της αύξησης της θερμοκρασίας του πλανήτη απασχολεί έντονα τους επιστήμονες, τις κυβερνήσεις και τους ευαισθητοποιημένους πολίτες.</a:t>
            </a:r>
          </a:p>
          <a:p>
            <a:pPr>
              <a:lnSpc>
                <a:spcPct val="200000"/>
              </a:lnSpc>
            </a:pPr>
            <a:r>
              <a:rPr lang="el-GR" dirty="0" smtClean="0"/>
              <a:t>Για την αντιμετώπιση των προβλημάτων αυτών δημιουργήθηκε η </a:t>
            </a:r>
            <a:r>
              <a:rPr lang="el-GR" i="1" dirty="0" smtClean="0"/>
              <a:t>Διακυβερνητική Επιτροπή για την Κλιματική Αλλαγή που ανέθεσε σε ομάδες επιστημόνων να μελετήσουν την επίδραση του φαινομένου του θερμοκηπίου στο κλίμα της Γης, να εκτιμήσουν το κόστος των επιπτώσεων και να προτείνουν τις αναγκαίες ενέργειες για τη σταθεροποίηση των συγκεντρώσεων των αερίων του θερμοκηπίου…</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783134"/>
            <a:ext cx="4572000" cy="6463308"/>
          </a:xfrm>
          <a:prstGeom prst="rect">
            <a:avLst/>
          </a:prstGeom>
        </p:spPr>
        <p:txBody>
          <a:bodyPr>
            <a:spAutoFit/>
          </a:bodyPr>
          <a:lstStyle/>
          <a:p>
            <a:endParaRPr lang="el-GR" dirty="0" smtClean="0"/>
          </a:p>
          <a:p>
            <a:r>
              <a:rPr lang="el-GR" dirty="0" smtClean="0"/>
              <a:t>καιρός και το κλίμα</a:t>
            </a:r>
          </a:p>
          <a:p>
            <a:r>
              <a:rPr lang="el-GR" dirty="0" smtClean="0"/>
              <a:t>Καιρόςείναιηκατάστασημιαςμικρήςπεριοχήςτηςατμόσφαιραςσεμιαορισμένηχρονικήστιγμή.Αντίθεταμετο«κλίμα»,οκαιρόςαναφέρεταιστιςμεταβολέςτηςατμόσφαιρας,οιοποίεςσυμβαίνουνσεδιάστημααπόλίγαλεπτάμέχριμερικέςεβδομάδες.</a:t>
            </a:r>
          </a:p>
          <a:p>
            <a:r>
              <a:rPr lang="el-GR" dirty="0" smtClean="0"/>
              <a:t>Τοκλίμαενόςτόπουείναιομέσοςόροςτωνκαιρικώνσυνθηκών:θερμοκρασία,υγρασίακαιβροχόπτωση,οιοποίεςεπικρατούνστοντόποαυτό,καιπροκύπτειαπόμετρήσειςτουλάχιστοντριάνταχρόνων.</a:t>
            </a:r>
          </a:p>
          <a:p>
            <a:r>
              <a:rPr lang="el-GR" dirty="0" smtClean="0"/>
              <a:t>Τακύριαμετεωρολογικάστοιχείαπουχρησιμοποιούμεγιαναορίσουμετονκαιρόείναι:</a:t>
            </a:r>
          </a:p>
          <a:p>
            <a:r>
              <a:rPr lang="el-GR" dirty="0" smtClean="0"/>
              <a:t>α) η ατμοσφαιρική πίεση </a:t>
            </a:r>
          </a:p>
          <a:p>
            <a:r>
              <a:rPr lang="el-GR" dirty="0" smtClean="0"/>
              <a:t>β) η θερμοκρασία του αέρα </a:t>
            </a:r>
          </a:p>
          <a:p>
            <a:r>
              <a:rPr lang="el-GR" dirty="0" smtClean="0"/>
              <a:t>γ) η υγρασία του αέρα</a:t>
            </a:r>
          </a:p>
          <a:p>
            <a:r>
              <a:rPr lang="el-GR" dirty="0" smtClean="0"/>
              <a:t>δ) οι άνεμοι </a:t>
            </a:r>
          </a:p>
          <a:p>
            <a:r>
              <a:rPr lang="el-GR" dirty="0" smtClean="0"/>
              <a:t>Η νέφωση, η βροχή, το χιόνι, η ορατότητα κ.λπ. εξαρτώνται από τα στοιχεία αυτά.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294357"/>
            <a:ext cx="4572000" cy="10618291"/>
          </a:xfrm>
          <a:prstGeom prst="rect">
            <a:avLst/>
          </a:prstGeom>
        </p:spPr>
        <p:txBody>
          <a:bodyPr>
            <a:spAutoFit/>
          </a:bodyPr>
          <a:lstStyle/>
          <a:p>
            <a:endParaRPr lang="el-GR" dirty="0" smtClean="0"/>
          </a:p>
          <a:p>
            <a:r>
              <a:rPr lang="el-GR" dirty="0" smtClean="0"/>
              <a:t>Πώς διαμορφώνεται το κλίμα;</a:t>
            </a:r>
          </a:p>
          <a:p>
            <a:endParaRPr lang="el-GR" dirty="0" smtClean="0"/>
          </a:p>
          <a:p>
            <a:r>
              <a:rPr lang="el-GR" dirty="0" smtClean="0"/>
              <a:t>Ηηλιακήακτινοβολίαπαρέχειτηνενέργεια,ηοποίαδημιουργείτακαιρικάφαινόμενακαιδιαμορφώνειτοκλίμα.ΤοένατρίτοτηςηλιακήςακτινοβολίαςπουδέχεταιηΓηανακλάταιπίσωστοδιάστημα,ενώτουπόλοιποαπορροφάταιαπότηνατμόσφαιρα,τουςωκεανούς,τηνξηράκαιτιςδιάφορεςμορφέςζωής.</a:t>
            </a:r>
          </a:p>
          <a:p>
            <a:r>
              <a:rPr lang="el-GR" dirty="0" smtClean="0"/>
              <a:t>Ηλεπτήισορροπίαανάμεσαστηνεκπεμπόμενηκαιτηνεισερχόμενηηλιακήακτινοβολίακαθορίζειτοπαγκόσμιοκλίμα.</a:t>
            </a:r>
          </a:p>
          <a:p>
            <a:r>
              <a:rPr lang="el-GR" dirty="0" smtClean="0"/>
              <a:t>Ηατμοσφαιρικήρύπανση,οδηγείσεαλλαγήτηςσύστασηςτηςατμόσφαιραςκαιάρασεαλλαγήτουκλίματοςεξαιτίας:</a:t>
            </a:r>
          </a:p>
          <a:p>
            <a:r>
              <a:rPr lang="el-GR" dirty="0" smtClean="0"/>
              <a:t>α)τουφαινομένουτουθερμοκηπίου,όπουοιαυξημένεςσυγκεντρώσειςδιοξειδίουτουάνθρακακαιμεθανίουπεριορίζουντιςαπώλειεςακτινοβολίαςπροςτοδιάστημακαι</a:t>
            </a:r>
          </a:p>
          <a:p>
            <a:r>
              <a:rPr lang="el-GR" dirty="0" smtClean="0"/>
              <a:t>β)τηςδράσηςτωναιωρούμενωνσωματιδίων,ταοποίασυγκεντρώνονταισταυψηλότεραστρώματατηςατμόσφαιρας,όπουπαραμένουνγιαπολλάχρόνιαπροκαλώνταςψύξητηςκατώτερηςατμόσφαιρας.</a:t>
            </a:r>
          </a:p>
          <a:p>
            <a:r>
              <a:rPr lang="el-GR" dirty="0" smtClean="0"/>
              <a:t>Επίσης,οιαλλαγέςστηχρήσηγης,όπωςημετατροπήδασικώνεκτάσεωνσεκαλλιεργήσιμεςήη«τσιμεντοποίηση»τωναστικώνκέντρων,επηρεάζουντοντρόποπουηεπιφάνειατηςγηςαπορροφάτηνηλιακήακτινοβολίακαιθερμαίνειτηνατμόσφαιρακαι,κατ’επέκταση,τιςβροχοπτώσεις.</a:t>
            </a:r>
          </a:p>
          <a:p>
            <a:pPr lvl="1"/>
            <a:r>
              <a:rPr lang="el-GR" dirty="0" smtClean="0"/>
              <a:t>Η Γη δέχεται </a:t>
            </a:r>
          </a:p>
          <a:p>
            <a:pPr lvl="1"/>
            <a:r>
              <a:rPr lang="el-GR" dirty="0" smtClean="0"/>
              <a:t>ακτινοβολία από τον Ήλιο</a:t>
            </a:r>
          </a:p>
          <a:p>
            <a:pPr lvl="3"/>
            <a:r>
              <a:rPr lang="el-GR" dirty="0" smtClean="0"/>
              <a:t>Το 1/3 της ακτινοβολίας </a:t>
            </a:r>
          </a:p>
          <a:p>
            <a:pPr lvl="4"/>
            <a:r>
              <a:rPr lang="el-GR" dirty="0" smtClean="0"/>
              <a:t>ανακλάται πίσω </a:t>
            </a:r>
          </a:p>
          <a:p>
            <a:r>
              <a:rPr lang="el-GR" dirty="0" smtClean="0"/>
              <a:t>στο διάστημα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5864839"/>
            <a:ext cx="8286808" cy="11172289"/>
          </a:xfrm>
          <a:prstGeom prst="rect">
            <a:avLst/>
          </a:prstGeom>
        </p:spPr>
        <p:txBody>
          <a:bodyPr wrap="square">
            <a:spAutoFit/>
          </a:bodyPr>
          <a:lstStyle/>
          <a:p>
            <a:endParaRPr lang="el-GR" dirty="0" smtClean="0"/>
          </a:p>
          <a:p>
            <a:r>
              <a:rPr lang="el-GR" dirty="0" smtClean="0"/>
              <a:t>Σύνθεση και δομή της ατμόσφαιρας</a:t>
            </a:r>
          </a:p>
          <a:p>
            <a:endParaRPr lang="el-GR" dirty="0" smtClean="0"/>
          </a:p>
          <a:p>
            <a:r>
              <a:rPr lang="el-GR" dirty="0" smtClean="0"/>
              <a:t>Γιατηνκατανόησητωνφαινομένωνπουσχετίζονταιμετηνκλιματικήαλλαγή,όπωςτοφαινόμενοτουθερμοκηπίουκαιηλέπτυνσητηςστιβάδαςτουόζοντος,θαπρέπειναγνωρίζουμετηδομήκαιταχαρακτηριστικάτηςγήινηςατμόσφαιρας.</a:t>
            </a:r>
          </a:p>
          <a:p>
            <a:r>
              <a:rPr lang="el-GR" dirty="0" smtClean="0"/>
              <a:t>Ηατμόσφαιραεκτείνεταισεύψος10.000χιλιομέτρωναπότηνεπιφάνειατηςΓης.Αποτελείταιαπόέναμείγμααερίωνκαισωματιδίων,τοοποίοπεριβάλλειτηΓηκαισυγκρατείταιαπότηβαρύτητα.</a:t>
            </a:r>
          </a:p>
          <a:p>
            <a:r>
              <a:rPr lang="el-GR" dirty="0" err="1" smtClean="0"/>
              <a:t>Ησύνθεσήτουκαιησχετικήποσότητα</a:t>
            </a:r>
            <a:r>
              <a:rPr lang="el-GR" dirty="0" smtClean="0"/>
              <a:t>(συγκέντρωση)</a:t>
            </a:r>
            <a:r>
              <a:rPr lang="el-GR" dirty="0" err="1" smtClean="0"/>
              <a:t>τωναερίωνάλλαξανδραματικάκατάτηδιάρκειατηςεξέλιξηςτουπλανήτη</a:t>
            </a:r>
            <a:r>
              <a:rPr lang="el-GR" dirty="0" smtClean="0"/>
              <a:t>.</a:t>
            </a:r>
          </a:p>
          <a:p>
            <a:r>
              <a:rPr lang="el-GR" dirty="0" err="1" smtClean="0"/>
              <a:t>Τααέριατηςατμόσφαιραςείναι</a:t>
            </a:r>
            <a:r>
              <a:rPr lang="el-GR" dirty="0" smtClean="0"/>
              <a:t>(</a:t>
            </a:r>
            <a:r>
              <a:rPr lang="el-GR" dirty="0" err="1" smtClean="0"/>
              <a:t>κατάπροσέγγιση</a:t>
            </a:r>
            <a:r>
              <a:rPr lang="el-GR" dirty="0" smtClean="0"/>
              <a:t>):άζωτο78%,οξυγόνο21%,αργό0,9%,διοξείδιοτουάνθρακα0,03%καιίχνηαερίων,όπωςυδρογόνο,μεθάνιο,υποξείδιοτουαζώτουκαιμερικάευγενήαέρια,όπωςήλιο,νέο,ξένο,κρυπτόκ.ά.</a:t>
            </a:r>
          </a:p>
          <a:p>
            <a:r>
              <a:rPr lang="el-GR" dirty="0" smtClean="0"/>
              <a:t>Επιπλέονηατμόσφαιραπεριέχειυδρατμούςπουκαθορίζουντηνατμοσφαιρικήυγρασία,προκαλούντιςβροχοπτώσειςκαισυνδέονταιμετηνικανότητατηςΓηςναανακλάκαινααπορροφάμέροςτηςηλιακήςακτινοβολίας.</a:t>
            </a:r>
          </a:p>
          <a:p>
            <a:r>
              <a:rPr lang="el-GR" dirty="0" err="1" smtClean="0"/>
              <a:t>Στακατώτεραστρώματατηςατμόσφαιρας</a:t>
            </a:r>
            <a:r>
              <a:rPr lang="el-GR" dirty="0" smtClean="0"/>
              <a:t>(</a:t>
            </a:r>
            <a:r>
              <a:rPr lang="el-GR" dirty="0" err="1" smtClean="0"/>
              <a:t>τροπόσφαιρακαιστρατόσφαιρα</a:t>
            </a:r>
            <a:r>
              <a:rPr lang="el-GR" dirty="0" smtClean="0"/>
              <a:t>)υπάρχουνσωματίδιασκόνηςπουπροέρχονταιαπότιςερήμους,τιςπαραλίες,τιςηφαιστειακέςεκρήξεις,τηρύπανση,τιςπυρκαγιέςκαιτουςμετεωρίτες.Ηηλιακήακτινοβολίαπουαπορροφάταιήεκλύεταιεπηρεάζεταιαπότηνπαρουσίαυψηλώνποσοτήτωνατμοσφαιρικήςσκόνης.</a:t>
            </a:r>
          </a:p>
          <a:p>
            <a:pPr lvl="1"/>
            <a:r>
              <a:rPr lang="el-GR" dirty="0" smtClean="0"/>
              <a:t>Η ατμόσφαιρα περιέχει: </a:t>
            </a:r>
          </a:p>
          <a:p>
            <a:pPr lvl="1"/>
            <a:r>
              <a:rPr lang="el-GR" dirty="0" smtClean="0"/>
              <a:t>Αέρια: Άζωτο (78%), Οξυγόνο (21%), αργό,</a:t>
            </a:r>
          </a:p>
          <a:p>
            <a:pPr lvl="1"/>
            <a:r>
              <a:rPr lang="el-GR" dirty="0" smtClean="0"/>
              <a:t>διοξείδιο του άνθρακα, μεθάνιο κ.ά. (1%)</a:t>
            </a:r>
          </a:p>
          <a:p>
            <a:pPr lvl="1"/>
            <a:r>
              <a:rPr lang="el-GR" dirty="0" smtClean="0"/>
              <a:t>Υδρατμούς</a:t>
            </a:r>
          </a:p>
          <a:p>
            <a:pPr lvl="1"/>
            <a:r>
              <a:rPr lang="el-GR" dirty="0" smtClean="0"/>
              <a:t>Σωματίδια σκόνης</a:t>
            </a:r>
          </a:p>
          <a:p>
            <a:pPr lvl="1"/>
            <a:r>
              <a:rPr lang="el-GR" dirty="0" smtClean="0"/>
              <a:t>Η τροπόσφαιρα </a:t>
            </a:r>
          </a:p>
          <a:p>
            <a:pPr lvl="1"/>
            <a:r>
              <a:rPr lang="el-GR" dirty="0" smtClean="0"/>
              <a:t>είναι το κατώτερο </a:t>
            </a:r>
          </a:p>
          <a:p>
            <a:pPr lvl="3"/>
            <a:r>
              <a:rPr lang="el-GR" dirty="0" smtClean="0"/>
              <a:t>στρώμα της </a:t>
            </a:r>
          </a:p>
          <a:p>
            <a:pPr lvl="1"/>
            <a:r>
              <a:rPr lang="el-GR" dirty="0" smtClean="0"/>
              <a:t>ατμόσφαιρας (σε ύψος </a:t>
            </a:r>
          </a:p>
          <a:p>
            <a:pPr lvl="5"/>
            <a:r>
              <a:rPr lang="el-GR" dirty="0" smtClean="0"/>
              <a:t>10 </a:t>
            </a:r>
            <a:r>
              <a:rPr lang="el-GR" dirty="0" err="1" smtClean="0"/>
              <a:t>χλμ</a:t>
            </a:r>
            <a:r>
              <a:rPr lang="el-GR" dirty="0" smtClean="0"/>
              <a:t>. από </a:t>
            </a:r>
          </a:p>
          <a:p>
            <a:pPr lvl="2"/>
            <a:r>
              <a:rPr lang="el-GR" dirty="0" smtClean="0"/>
              <a:t>την επιφάνεια της Γης)</a:t>
            </a:r>
          </a:p>
          <a:p>
            <a:pPr lvl="8"/>
            <a:r>
              <a:rPr lang="el-GR" dirty="0" smtClean="0"/>
              <a:t>Η στρατόσφαιρα </a:t>
            </a:r>
          </a:p>
          <a:p>
            <a:pPr lvl="8"/>
            <a:r>
              <a:rPr lang="el-GR" dirty="0" smtClean="0"/>
              <a:t>είναι το αμέσως </a:t>
            </a:r>
          </a:p>
          <a:p>
            <a:pPr lvl="8"/>
            <a:r>
              <a:rPr lang="el-GR" dirty="0" smtClean="0"/>
              <a:t>επόμενο στρώμα </a:t>
            </a:r>
          </a:p>
          <a:p>
            <a:pPr lvl="8"/>
            <a:r>
              <a:rPr lang="el-GR" dirty="0" smtClean="0"/>
              <a:t>(σε ύψος 40 </a:t>
            </a:r>
            <a:r>
              <a:rPr lang="el-GR" dirty="0" err="1" smtClean="0"/>
              <a:t>χλμ</a:t>
            </a:r>
            <a:r>
              <a:rPr lang="el-GR" dirty="0" smtClean="0"/>
              <a:t> </a:t>
            </a:r>
          </a:p>
          <a:p>
            <a:pPr lvl="8"/>
            <a:r>
              <a:rPr lang="el-GR" dirty="0" smtClean="0"/>
              <a:t>από την επιφάνεια</a:t>
            </a:r>
          </a:p>
          <a:p>
            <a:r>
              <a:rPr lang="el-GR" dirty="0" smtClean="0"/>
              <a:t>της Γης</a:t>
            </a:r>
            <a:endParaRPr lang="el-GR" dirty="0"/>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1117</Words>
  <Application>Microsoft Office PowerPoint</Application>
  <PresentationFormat>Προσαρμογή</PresentationFormat>
  <Paragraphs>206</Paragraphs>
  <Slides>43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43</vt:i4>
      </vt:variant>
    </vt:vector>
  </HeadingPairs>
  <TitlesOfParts>
    <vt:vector size="44" baseType="lpstr">
      <vt:lpstr>Προεπιλεγμένη σχεδίαση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kadrian</dc:creator>
  <cp:lastModifiedBy>BELLAS</cp:lastModifiedBy>
  <cp:revision>36</cp:revision>
  <dcterms:created xsi:type="dcterms:W3CDTF">2011-02-08T18:42:20Z</dcterms:created>
  <dcterms:modified xsi:type="dcterms:W3CDTF">2018-11-16T19:40:54Z</dcterms:modified>
</cp:coreProperties>
</file>