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0" r:id="rId12"/>
    <p:sldId id="269" r:id="rId13"/>
    <p:sldId id="274" r:id="rId14"/>
    <p:sldId id="265" r:id="rId15"/>
    <p:sldId id="266" r:id="rId16"/>
    <p:sldId id="268" r:id="rId17"/>
    <p:sldId id="271" r:id="rId18"/>
    <p:sldId id="273" r:id="rId19"/>
    <p:sldId id="272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6CEAE-E6EF-4469-B4E2-37CF1665105A}" type="datetimeFigureOut">
              <a:rPr lang="el-GR" smtClean="0"/>
              <a:pPr/>
              <a:t>9/12/2015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DF1D7-B0EE-4BB0-A323-A5AAF2A3226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l-GR" dirty="0" smtClean="0"/>
              <a:t>Βασικές έννοιες και τεχνολογίες δικτύων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416824" cy="3001888"/>
          </a:xfrm>
        </p:spPr>
        <p:txBody>
          <a:bodyPr>
            <a:normAutofit/>
          </a:bodyPr>
          <a:lstStyle/>
          <a:p>
            <a:r>
              <a:rPr lang="el-GR" dirty="0" smtClean="0"/>
              <a:t>Ιάκωβος Αλεξανδρής</a:t>
            </a:r>
          </a:p>
          <a:p>
            <a:r>
              <a:rPr lang="el-GR" dirty="0" err="1" smtClean="0"/>
              <a:t>Ηλεκ</a:t>
            </a:r>
            <a:r>
              <a:rPr lang="el-GR" dirty="0" smtClean="0"/>
              <a:t>/</a:t>
            </a:r>
            <a:r>
              <a:rPr lang="el-GR" dirty="0" err="1" smtClean="0"/>
              <a:t>γος</a:t>
            </a:r>
            <a:r>
              <a:rPr lang="el-GR" dirty="0" smtClean="0"/>
              <a:t> </a:t>
            </a:r>
            <a:r>
              <a:rPr lang="el-GR" dirty="0" err="1" smtClean="0"/>
              <a:t>Μηχ</a:t>
            </a:r>
            <a:r>
              <a:rPr lang="el-GR" dirty="0" smtClean="0"/>
              <a:t>/κος &amp; </a:t>
            </a:r>
            <a:r>
              <a:rPr lang="el-GR" dirty="0" err="1" smtClean="0"/>
              <a:t>Μηχ</a:t>
            </a:r>
            <a:r>
              <a:rPr lang="el-GR" dirty="0" smtClean="0"/>
              <a:t>/κος Η/Υ</a:t>
            </a:r>
          </a:p>
          <a:p>
            <a:r>
              <a:rPr lang="el-GR" sz="2800" dirty="0" smtClean="0"/>
              <a:t>Τεχνικός Υπεύθυνος ΚΕΠΛΗΝΕΤ Χαλκιδικής</a:t>
            </a:r>
          </a:p>
          <a:p>
            <a:r>
              <a:rPr lang="en-US" sz="2800" dirty="0" smtClean="0"/>
              <a:t>Cisco CCNA</a:t>
            </a:r>
            <a:endParaRPr lang="el-G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Ports, sockets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Port: </a:t>
            </a:r>
            <a:r>
              <a:rPr lang="el-GR" dirty="0" smtClean="0"/>
              <a:t>αντιστοιχεί σε κάθε εφαρμογή</a:t>
            </a:r>
          </a:p>
          <a:p>
            <a:pPr lvl="1"/>
            <a:r>
              <a:rPr lang="el-GR" dirty="0" smtClean="0"/>
              <a:t>80: </a:t>
            </a:r>
            <a:r>
              <a:rPr lang="en-US" dirty="0" smtClean="0"/>
              <a:t>http</a:t>
            </a:r>
          </a:p>
          <a:p>
            <a:pPr lvl="1"/>
            <a:r>
              <a:rPr lang="en-US" dirty="0" smtClean="0"/>
              <a:t>53: </a:t>
            </a:r>
            <a:r>
              <a:rPr lang="en-US" dirty="0" err="1" smtClean="0"/>
              <a:t>dns</a:t>
            </a:r>
            <a:endParaRPr lang="en-US" dirty="0" smtClean="0"/>
          </a:p>
          <a:p>
            <a:pPr lvl="1"/>
            <a:r>
              <a:rPr lang="en-US" dirty="0" smtClean="0"/>
              <a:t>110: pop</a:t>
            </a:r>
          </a:p>
          <a:p>
            <a:pPr lvl="1"/>
            <a:r>
              <a:rPr lang="en-US" dirty="0" smtClean="0"/>
              <a:t>25: </a:t>
            </a:r>
            <a:r>
              <a:rPr lang="en-US" dirty="0" err="1" smtClean="0"/>
              <a:t>smtp</a:t>
            </a:r>
            <a:endParaRPr lang="en-US" dirty="0" smtClean="0"/>
          </a:p>
          <a:p>
            <a:r>
              <a:rPr lang="en-US" dirty="0" smtClean="0"/>
              <a:t>Socket: IP address &amp; port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</a:t>
            </a:r>
            <a:r>
              <a:rPr lang="en-US" dirty="0" smtClean="0"/>
              <a:t> address - </a:t>
            </a:r>
            <a:r>
              <a:rPr lang="en-US" dirty="0" err="1" smtClean="0"/>
              <a:t>arp</a:t>
            </a:r>
            <a:r>
              <a:rPr lang="en-US" dirty="0" smtClean="0"/>
              <a:t> protocol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mac</a:t>
            </a:r>
            <a:r>
              <a:rPr lang="en-US" dirty="0" smtClean="0"/>
              <a:t> or physical address: 48-bit </a:t>
            </a:r>
            <a:r>
              <a:rPr lang="el-GR" dirty="0" smtClean="0"/>
              <a:t>διεύθυνση </a:t>
            </a:r>
            <a:r>
              <a:rPr lang="en-US" dirty="0" smtClean="0"/>
              <a:t>hardcoded </a:t>
            </a:r>
            <a:r>
              <a:rPr lang="el-GR" dirty="0" smtClean="0"/>
              <a:t>σε κάθε </a:t>
            </a:r>
            <a:r>
              <a:rPr lang="en-US" dirty="0" smtClean="0"/>
              <a:t>NIC </a:t>
            </a:r>
            <a:r>
              <a:rPr lang="el-GR" dirty="0" smtClean="0"/>
              <a:t>που κατασκευάζεται</a:t>
            </a:r>
          </a:p>
          <a:p>
            <a:r>
              <a:rPr lang="el-GR" dirty="0" smtClean="0"/>
              <a:t>01-23-45-67-89-</a:t>
            </a:r>
            <a:r>
              <a:rPr lang="en-US" dirty="0" smtClean="0"/>
              <a:t>AB (2</a:t>
            </a:r>
            <a:r>
              <a:rPr lang="en-US" baseline="30000" dirty="0" smtClean="0"/>
              <a:t>48</a:t>
            </a:r>
            <a:r>
              <a:rPr lang="en-US" dirty="0" smtClean="0"/>
              <a:t> namespace)</a:t>
            </a:r>
          </a:p>
          <a:p>
            <a:r>
              <a:rPr lang="en-US" dirty="0" smtClean="0"/>
              <a:t>broadcast </a:t>
            </a:r>
            <a:r>
              <a:rPr lang="en-US" dirty="0" err="1" smtClean="0"/>
              <a:t>mac</a:t>
            </a:r>
            <a:r>
              <a:rPr lang="en-US" dirty="0" smtClean="0"/>
              <a:t> address: FF-FF-FF-FF-FF-FF</a:t>
            </a:r>
          </a:p>
          <a:p>
            <a:r>
              <a:rPr lang="en-US" dirty="0" err="1" smtClean="0"/>
              <a:t>arp</a:t>
            </a:r>
            <a:r>
              <a:rPr lang="en-US" dirty="0" smtClean="0"/>
              <a:t> protocol: </a:t>
            </a:r>
            <a:r>
              <a:rPr lang="el-GR" dirty="0" smtClean="0"/>
              <a:t>βρίσκει την </a:t>
            </a:r>
            <a:r>
              <a:rPr lang="en-US" dirty="0" err="1" smtClean="0"/>
              <a:t>mac</a:t>
            </a:r>
            <a:r>
              <a:rPr lang="en-US" dirty="0" smtClean="0"/>
              <a:t> address </a:t>
            </a:r>
            <a:r>
              <a:rPr lang="el-GR" dirty="0" smtClean="0"/>
              <a:t>αφού ο </a:t>
            </a:r>
            <a:r>
              <a:rPr lang="en-US" dirty="0" smtClean="0"/>
              <a:t>host </a:t>
            </a:r>
            <a:r>
              <a:rPr lang="el-GR" dirty="0" smtClean="0"/>
              <a:t>έχει βρει την </a:t>
            </a:r>
            <a:r>
              <a:rPr lang="en-US" dirty="0" err="1" smtClean="0"/>
              <a:t>ip</a:t>
            </a:r>
            <a:r>
              <a:rPr lang="en-US" dirty="0" smtClean="0"/>
              <a:t> address </a:t>
            </a:r>
            <a:r>
              <a:rPr lang="el-GR" dirty="0" smtClean="0"/>
              <a:t>με τη βοήθεια του </a:t>
            </a:r>
            <a:r>
              <a:rPr lang="en-US" smtClean="0"/>
              <a:t>DNS</a:t>
            </a:r>
            <a:endParaRPr lang="el-GR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addressing scheme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192.168.1.0 </a:t>
            </a:r>
            <a:r>
              <a:rPr lang="en-US" sz="1800" dirty="0" smtClean="0">
                <a:sym typeface="Wingdings" pitchFamily="2" charset="2"/>
              </a:rPr>
              <a:t>				255.255.255.0</a:t>
            </a:r>
          </a:p>
          <a:p>
            <a:pPr>
              <a:buNone/>
            </a:pPr>
            <a:endParaRPr lang="en-US" sz="1800" baseline="30000" dirty="0" smtClean="0"/>
          </a:p>
          <a:p>
            <a:pPr>
              <a:buNone/>
            </a:pPr>
            <a:r>
              <a:rPr lang="en-US" sz="1800" dirty="0" smtClean="0"/>
              <a:t>11000000.10101000.00000001.0000000	1111111.1111111.1111111.0000000</a:t>
            </a:r>
            <a:endParaRPr lang="el-GR" sz="1800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 flipH="1">
            <a:off x="1835696" y="2492896"/>
            <a:ext cx="3168352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εία γραμμή σύνδεσης"/>
          <p:cNvCxnSpPr/>
          <p:nvPr/>
        </p:nvCxnSpPr>
        <p:spPr>
          <a:xfrm flipH="1">
            <a:off x="3707904" y="2420888"/>
            <a:ext cx="4032448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683568" y="393305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Ταυτότητα δικτύου</a:t>
            </a:r>
            <a:endParaRPr lang="el-GR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flipH="1">
            <a:off x="4139952" y="2420888"/>
            <a:ext cx="360040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 flipH="1">
            <a:off x="5580112" y="2420888"/>
            <a:ext cx="2952328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3995936" y="54452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Ταυτότητα </a:t>
            </a:r>
            <a:r>
              <a:rPr lang="en-US" dirty="0" smtClean="0"/>
              <a:t>host</a:t>
            </a:r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Unicast</a:t>
            </a:r>
            <a:r>
              <a:rPr lang="en-US" dirty="0" smtClean="0"/>
              <a:t>, Multicast, Broadcast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Unicast</a:t>
            </a:r>
            <a:r>
              <a:rPr lang="en-US" dirty="0" smtClean="0"/>
              <a:t> (one-to-one): </a:t>
            </a:r>
            <a:r>
              <a:rPr lang="el-GR" dirty="0" smtClean="0"/>
              <a:t>πακέτα </a:t>
            </a:r>
            <a:r>
              <a:rPr lang="en-US" dirty="0" err="1" smtClean="0"/>
              <a:t>ip</a:t>
            </a:r>
            <a:r>
              <a:rPr lang="en-US" dirty="0" smtClean="0"/>
              <a:t> </a:t>
            </a:r>
            <a:r>
              <a:rPr lang="el-GR" dirty="0" smtClean="0"/>
              <a:t>που έχουν συγκεκριμένη, μοναδική διεύθυνση παραλήπτη</a:t>
            </a:r>
          </a:p>
          <a:p>
            <a:r>
              <a:rPr lang="en-US" dirty="0" smtClean="0"/>
              <a:t>Multicast (one-to-many): </a:t>
            </a:r>
            <a:r>
              <a:rPr lang="el-GR" dirty="0" smtClean="0"/>
              <a:t>απευθύνονται σε επιλεγμένους παραλήπτες που φτιάχνουν ένα </a:t>
            </a:r>
            <a:r>
              <a:rPr lang="en-US" dirty="0" smtClean="0"/>
              <a:t>multicast group</a:t>
            </a:r>
          </a:p>
          <a:p>
            <a:r>
              <a:rPr lang="en-US" dirty="0" smtClean="0"/>
              <a:t>Broadcast (one-to-all): </a:t>
            </a:r>
            <a:r>
              <a:rPr lang="el-GR" dirty="0" smtClean="0"/>
              <a:t>απευθύνονται σε όλους τους </a:t>
            </a:r>
            <a:r>
              <a:rPr lang="en-US" dirty="0" smtClean="0"/>
              <a:t>hosts </a:t>
            </a:r>
            <a:r>
              <a:rPr lang="el-GR" dirty="0" smtClean="0"/>
              <a:t>του συγκεκριμένου δικτύου</a:t>
            </a:r>
          </a:p>
          <a:p>
            <a:pPr lvl="1"/>
            <a:r>
              <a:rPr lang="en-US" dirty="0" smtClean="0"/>
              <a:t>Broadcast domain</a:t>
            </a:r>
            <a:endParaRPr lang="el-GR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addressing scheme (classes)</a:t>
            </a:r>
            <a:endParaRPr lang="el-GR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179512" y="1397000"/>
          <a:ext cx="8856984" cy="4063999"/>
        </p:xfrm>
        <a:graphic>
          <a:graphicData uri="http://schemas.openxmlformats.org/drawingml/2006/table">
            <a:tbl>
              <a:tblPr/>
              <a:tblGrid>
                <a:gridCol w="720080"/>
                <a:gridCol w="936104"/>
                <a:gridCol w="864096"/>
                <a:gridCol w="1152128"/>
                <a:gridCol w="1440160"/>
                <a:gridCol w="1224136"/>
                <a:gridCol w="936104"/>
                <a:gridCol w="1584176"/>
              </a:tblGrid>
              <a:tr h="1719385">
                <a:tc>
                  <a:txBody>
                    <a:bodyPr/>
                    <a:lstStyle/>
                    <a:p>
                      <a:r>
                        <a:rPr lang="en-US" sz="1500"/>
                        <a:t>Class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Leading</a:t>
                      </a:r>
                      <a:br>
                        <a:rPr lang="en-US" sz="1500"/>
                      </a:br>
                      <a:r>
                        <a:rPr lang="en-US" sz="1500"/>
                        <a:t>bits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Size of </a:t>
                      </a:r>
                      <a:r>
                        <a:rPr lang="en-US" sz="1500" i="1"/>
                        <a:t>network</a:t>
                      </a:r>
                      <a:br>
                        <a:rPr lang="en-US" sz="1500" i="1"/>
                      </a:br>
                      <a:r>
                        <a:rPr lang="en-US" sz="1500" i="1"/>
                        <a:t>number</a:t>
                      </a:r>
                      <a:r>
                        <a:rPr lang="en-US" sz="1500"/>
                        <a:t> bit field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Size of </a:t>
                      </a:r>
                      <a:r>
                        <a:rPr lang="en-US" sz="1500" i="1"/>
                        <a:t>rest</a:t>
                      </a:r>
                      <a:r>
                        <a:rPr lang="en-US" sz="1500"/>
                        <a:t/>
                      </a:r>
                      <a:br>
                        <a:rPr lang="en-US" sz="1500"/>
                      </a:br>
                      <a:r>
                        <a:rPr lang="en-US" sz="1500"/>
                        <a:t>bit field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Number</a:t>
                      </a:r>
                      <a:br>
                        <a:rPr lang="en-US" sz="1500"/>
                      </a:br>
                      <a:r>
                        <a:rPr lang="en-US" sz="1500"/>
                        <a:t>of networks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Addresses</a:t>
                      </a:r>
                      <a:br>
                        <a:rPr lang="en-US" sz="1500"/>
                      </a:br>
                      <a:r>
                        <a:rPr lang="en-US" sz="1500"/>
                        <a:t>per network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Start address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End address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1538">
                <a:tc>
                  <a:txBody>
                    <a:bodyPr/>
                    <a:lstStyle/>
                    <a:p>
                      <a:r>
                        <a:rPr lang="en-US" sz="1500"/>
                        <a:t>A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0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8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24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128 (2</a:t>
                      </a:r>
                      <a:r>
                        <a:rPr lang="el-GR" sz="1500" baseline="30000"/>
                        <a:t>7</a:t>
                      </a:r>
                      <a:r>
                        <a:rPr lang="el-GR" sz="1500"/>
                        <a:t>)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16,777,216 (2</a:t>
                      </a:r>
                      <a:r>
                        <a:rPr lang="el-GR" sz="1500" baseline="30000"/>
                        <a:t>24</a:t>
                      </a:r>
                      <a:r>
                        <a:rPr lang="el-GR" sz="1500"/>
                        <a:t>)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0.0.0.0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127.255.255.255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1538">
                <a:tc>
                  <a:txBody>
                    <a:bodyPr/>
                    <a:lstStyle/>
                    <a:p>
                      <a:r>
                        <a:rPr lang="en-US" sz="1500"/>
                        <a:t>B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10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16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16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16,384 (2</a:t>
                      </a:r>
                      <a:r>
                        <a:rPr lang="el-GR" sz="1500" baseline="30000"/>
                        <a:t>14</a:t>
                      </a:r>
                      <a:r>
                        <a:rPr lang="el-GR" sz="1500"/>
                        <a:t>)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65,536 (2</a:t>
                      </a:r>
                      <a:r>
                        <a:rPr lang="el-GR" sz="1500" baseline="30000"/>
                        <a:t>16</a:t>
                      </a:r>
                      <a:r>
                        <a:rPr lang="el-GR" sz="1500"/>
                        <a:t>)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128.0.0.0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191.255.255.255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1538">
                <a:tc>
                  <a:txBody>
                    <a:bodyPr/>
                    <a:lstStyle/>
                    <a:p>
                      <a:r>
                        <a:rPr lang="en-US" sz="1500"/>
                        <a:t>C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110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24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8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2,097,152 (2</a:t>
                      </a:r>
                      <a:r>
                        <a:rPr lang="el-GR" sz="1500" baseline="30000"/>
                        <a:t>21</a:t>
                      </a:r>
                      <a:r>
                        <a:rPr lang="el-GR" sz="1500"/>
                        <a:t>)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256 (2</a:t>
                      </a:r>
                      <a:r>
                        <a:rPr lang="el-GR" sz="1500" baseline="30000"/>
                        <a:t>8</a:t>
                      </a:r>
                      <a:r>
                        <a:rPr lang="el-GR" sz="1500"/>
                        <a:t>)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192.0.0.0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223.255.255.255</a:t>
                      </a:r>
                    </a:p>
                  </a:txBody>
                  <a:tcPr marL="78154" marR="78154" marT="39077" marB="390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private addresses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51520" y="1737360"/>
          <a:ext cx="8568952" cy="2286000"/>
        </p:xfrm>
        <a:graphic>
          <a:graphicData uri="http://schemas.openxmlformats.org/drawingml/2006/table">
            <a:tbl>
              <a:tblPr/>
              <a:tblGrid>
                <a:gridCol w="2142238"/>
                <a:gridCol w="2142238"/>
                <a:gridCol w="2142238"/>
                <a:gridCol w="2142238"/>
              </a:tblGrid>
              <a:tr h="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Start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End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No. of addresses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24-bit block (/8 prefix, 1 × A)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10.0.0.0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10.255.255.255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16777216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v-SE"/>
                        <a:t>20-bit block (/12 prefix, 16 × B)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172.16.0.0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172.31.255.255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1048576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v-SE"/>
                        <a:t>16-bit block (/16 prefix, 256 × C)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192.168.0.0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192.168.255.255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65536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Subnetting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el-GR" sz="1600" dirty="0" smtClean="0"/>
              <a:t>204.17.5.0 </a:t>
            </a:r>
            <a:r>
              <a:rPr lang="en-US" sz="1600" dirty="0" smtClean="0"/>
              <a:t>		</a:t>
            </a:r>
            <a:r>
              <a:rPr lang="el-GR" sz="1600" dirty="0" smtClean="0"/>
              <a:t>11001100.00010001.00000101.00000000 </a:t>
            </a:r>
            <a:endParaRPr lang="en-US" sz="1600" dirty="0" smtClean="0"/>
          </a:p>
          <a:p>
            <a:pPr>
              <a:spcBef>
                <a:spcPts val="1200"/>
              </a:spcBef>
              <a:buNone/>
            </a:pPr>
            <a:r>
              <a:rPr lang="el-GR" sz="1600" dirty="0" smtClean="0"/>
              <a:t>255.255.255.224 </a:t>
            </a:r>
            <a:r>
              <a:rPr lang="en-US" sz="1600" dirty="0" smtClean="0"/>
              <a:t>		</a:t>
            </a:r>
            <a:r>
              <a:rPr lang="el-GR" sz="1600" dirty="0" smtClean="0"/>
              <a:t>11111111.11111111.11111111.11100000</a:t>
            </a:r>
          </a:p>
          <a:p>
            <a:pPr>
              <a:spcBef>
                <a:spcPts val="1200"/>
              </a:spcBef>
              <a:buNone/>
            </a:pPr>
            <a:endParaRPr lang="en-US" sz="1600" dirty="0" smtClean="0"/>
          </a:p>
          <a:p>
            <a:pPr>
              <a:spcBef>
                <a:spcPts val="1200"/>
              </a:spcBef>
              <a:buNone/>
            </a:pPr>
            <a:r>
              <a:rPr lang="el-GR" sz="1600" b="1" u="sng" dirty="0" smtClean="0"/>
              <a:t>Δίκτυο		Μάσκα </a:t>
            </a:r>
            <a:r>
              <a:rPr lang="el-GR" sz="1600" b="1" u="sng" dirty="0" err="1" smtClean="0"/>
              <a:t>υποδικτύου</a:t>
            </a:r>
            <a:r>
              <a:rPr lang="el-GR" sz="1600" b="1" u="sng" dirty="0" smtClean="0"/>
              <a:t>	</a:t>
            </a:r>
            <a:r>
              <a:rPr lang="en-US" sz="1600" b="1" u="sng" dirty="0" smtClean="0"/>
              <a:t>	Host address range	Broadcast address</a:t>
            </a:r>
            <a:endParaRPr lang="en-US" sz="1600" dirty="0" smtClean="0"/>
          </a:p>
          <a:p>
            <a:pPr>
              <a:spcBef>
                <a:spcPts val="1200"/>
              </a:spcBef>
              <a:buNone/>
            </a:pPr>
            <a:r>
              <a:rPr lang="en-US" sz="1600" dirty="0" smtClean="0"/>
              <a:t>204.17.5.0 	255.255.255.224 		1 to 30 		204.17.5.31</a:t>
            </a:r>
          </a:p>
          <a:p>
            <a:pPr>
              <a:spcBef>
                <a:spcPts val="1200"/>
              </a:spcBef>
              <a:buNone/>
            </a:pPr>
            <a:r>
              <a:rPr lang="en-US" sz="1600" dirty="0" smtClean="0"/>
              <a:t>204.17.5.32 	255.255.255.224 		33 to 62		204.17.5.63</a:t>
            </a:r>
          </a:p>
          <a:p>
            <a:pPr>
              <a:spcBef>
                <a:spcPts val="1200"/>
              </a:spcBef>
              <a:buNone/>
            </a:pPr>
            <a:r>
              <a:rPr lang="en-US" sz="1600" dirty="0" smtClean="0"/>
              <a:t>204.17.5.64 	255.255.255.224 		65 to 94		204.17.5.95</a:t>
            </a:r>
          </a:p>
          <a:p>
            <a:pPr>
              <a:spcBef>
                <a:spcPts val="1200"/>
              </a:spcBef>
              <a:buNone/>
            </a:pPr>
            <a:r>
              <a:rPr lang="en-US" sz="1600" dirty="0" smtClean="0"/>
              <a:t>204.17.5.96 	255.255.255.224 		97 to 126 		204.17.5.127</a:t>
            </a:r>
          </a:p>
          <a:p>
            <a:pPr>
              <a:spcBef>
                <a:spcPts val="1200"/>
              </a:spcBef>
              <a:buNone/>
            </a:pPr>
            <a:r>
              <a:rPr lang="en-US" sz="1600" dirty="0" smtClean="0"/>
              <a:t>204.17.5.128 	255.255.255.224 		129 to 158		204.17.5.159</a:t>
            </a:r>
          </a:p>
          <a:p>
            <a:pPr>
              <a:spcBef>
                <a:spcPts val="1200"/>
              </a:spcBef>
              <a:buNone/>
            </a:pPr>
            <a:r>
              <a:rPr lang="en-US" sz="1600" dirty="0" smtClean="0"/>
              <a:t>204.17.5.160 	255.255.255.224 		161 to 190		204.17.5.191</a:t>
            </a:r>
          </a:p>
          <a:p>
            <a:pPr>
              <a:spcBef>
                <a:spcPts val="1200"/>
              </a:spcBef>
              <a:buNone/>
            </a:pPr>
            <a:r>
              <a:rPr lang="en-US" sz="1600" dirty="0" smtClean="0"/>
              <a:t>204.17.5.192 	255.255.255.224 		193 to 222 	204.17.5.223</a:t>
            </a:r>
          </a:p>
          <a:p>
            <a:pPr>
              <a:spcBef>
                <a:spcPts val="1200"/>
              </a:spcBef>
              <a:buNone/>
            </a:pPr>
            <a:r>
              <a:rPr lang="en-US" sz="1600" dirty="0" smtClean="0"/>
              <a:t>204.17.5.224 	255.255.255.224 		225 to 254		204.17.5.255</a:t>
            </a:r>
            <a:endParaRPr lang="el-GR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Hubs, Switches, Routers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Hubs (layer 1) (</a:t>
            </a:r>
            <a:r>
              <a:rPr lang="el-GR" dirty="0" err="1" smtClean="0"/>
              <a:t>συγκεντρωτές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Λαμβάνουν ένα αίτημα σε μια πόρτα</a:t>
            </a:r>
          </a:p>
          <a:p>
            <a:pPr lvl="1"/>
            <a:r>
              <a:rPr lang="el-GR" dirty="0" smtClean="0"/>
              <a:t>Κάνουν εκπομπή του αιτήματος σε όλες τις πόρτες εκτός από αυτήν από την οποία προήλθε το αίτημα</a:t>
            </a:r>
            <a:endParaRPr lang="en-US" dirty="0" smtClean="0"/>
          </a:p>
          <a:p>
            <a:pPr lvl="1"/>
            <a:r>
              <a:rPr lang="el-GR" dirty="0" smtClean="0"/>
              <a:t>Δεν γνωρίζουν τίποτα για την τοπολογία του δικτύου, δε γνωρίζουν τις </a:t>
            </a:r>
            <a:r>
              <a:rPr lang="en-US" dirty="0" smtClean="0"/>
              <a:t>MAC addresses</a:t>
            </a:r>
            <a:r>
              <a:rPr lang="el-GR" dirty="0" smtClean="0"/>
              <a:t>, δε γνωρίζουν </a:t>
            </a:r>
            <a:r>
              <a:rPr lang="en-US" dirty="0" smtClean="0"/>
              <a:t>IPs.</a:t>
            </a:r>
          </a:p>
          <a:p>
            <a:r>
              <a:rPr lang="en-US" dirty="0" smtClean="0"/>
              <a:t>Switches (layer 2)</a:t>
            </a:r>
            <a:r>
              <a:rPr lang="el-GR" dirty="0" smtClean="0"/>
              <a:t> (</a:t>
            </a:r>
            <a:r>
              <a:rPr lang="el-GR" dirty="0" err="1" smtClean="0"/>
              <a:t>διαμεταγωγείς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Χειρίζονται κίνηση μέσα σε </a:t>
            </a:r>
            <a:r>
              <a:rPr lang="el-GR" dirty="0" err="1" smtClean="0"/>
              <a:t>LANs</a:t>
            </a:r>
            <a:endParaRPr lang="el-GR" dirty="0" smtClean="0"/>
          </a:p>
          <a:p>
            <a:pPr lvl="1"/>
            <a:r>
              <a:rPr lang="el-GR" dirty="0" smtClean="0"/>
              <a:t>Γνωρίζουν μόνο </a:t>
            </a:r>
            <a:r>
              <a:rPr lang="en-US" dirty="0" smtClean="0"/>
              <a:t>MAC addresses,</a:t>
            </a:r>
          </a:p>
          <a:p>
            <a:pPr lvl="1"/>
            <a:r>
              <a:rPr lang="el-GR" dirty="0" smtClean="0"/>
              <a:t>Λαμβάνουν ένα αίτημα σε μια πόρτα και το δρομολογούν στην κατάλληλη πόρτα που είναι συνδεμένη με τη </a:t>
            </a:r>
            <a:r>
              <a:rPr lang="en-US" dirty="0" smtClean="0"/>
              <a:t>MAC </a:t>
            </a:r>
            <a:endParaRPr lang="el-GR" dirty="0" smtClean="0"/>
          </a:p>
          <a:p>
            <a:pPr lvl="1"/>
            <a:r>
              <a:rPr lang="el-GR" dirty="0" smtClean="0"/>
              <a:t>Δεν γνωρίζουν τίποτα για την τοπολογία του δικτύου, πέρα από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/>
              <a:t>LAN.</a:t>
            </a:r>
          </a:p>
          <a:p>
            <a:r>
              <a:rPr lang="en-US" dirty="0" smtClean="0"/>
              <a:t>Routers (layer 3)</a:t>
            </a:r>
            <a:r>
              <a:rPr lang="el-GR" dirty="0" smtClean="0"/>
              <a:t> (δρομολογητές)</a:t>
            </a:r>
            <a:endParaRPr lang="en-US" dirty="0" smtClean="0"/>
          </a:p>
          <a:p>
            <a:pPr lvl="1"/>
            <a:r>
              <a:rPr lang="el-GR" dirty="0" smtClean="0"/>
              <a:t>Χειρίζονται κίνηση ανάμεσα σε </a:t>
            </a:r>
            <a:r>
              <a:rPr lang="el-GR" dirty="0" err="1" smtClean="0"/>
              <a:t>subnets</a:t>
            </a:r>
            <a:r>
              <a:rPr lang="el-GR" dirty="0" smtClean="0"/>
              <a:t> και </a:t>
            </a:r>
            <a:r>
              <a:rPr lang="el-GR" dirty="0" err="1" smtClean="0"/>
              <a:t>networks</a:t>
            </a:r>
            <a:endParaRPr lang="el-GR" dirty="0" smtClean="0"/>
          </a:p>
          <a:p>
            <a:pPr lvl="1"/>
            <a:r>
              <a:rPr lang="el-GR" dirty="0" smtClean="0"/>
              <a:t>Γνωρίζουν IP διευθύνσεις και IP </a:t>
            </a:r>
            <a:r>
              <a:rPr lang="el-GR" dirty="0" err="1" smtClean="0"/>
              <a:t>υποδίκτυα</a:t>
            </a:r>
            <a:endParaRPr lang="el-GR" dirty="0" smtClean="0"/>
          </a:p>
          <a:p>
            <a:pPr lvl="1"/>
            <a:r>
              <a:rPr lang="el-GR" dirty="0" smtClean="0"/>
              <a:t>Γνωρίζουν την τοπολογία του δικτύου</a:t>
            </a:r>
            <a:endParaRPr lang="el-GR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l-GR" sz="2500" dirty="0" smtClean="0"/>
              <a:t>Τι είναι τα </a:t>
            </a:r>
            <a:r>
              <a:rPr lang="en-US" sz="2500" dirty="0" err="1" smtClean="0"/>
              <a:t>netwrok</a:t>
            </a:r>
            <a:r>
              <a:rPr lang="en-US" sz="2500" dirty="0" smtClean="0"/>
              <a:t> ID, Gateway, Broadcast,</a:t>
            </a:r>
            <a:r>
              <a:rPr lang="el-GR" sz="2500" dirty="0" smtClean="0"/>
              <a:t> Μάσκα,</a:t>
            </a:r>
            <a:r>
              <a:rPr lang="en-US" sz="2500" dirty="0" smtClean="0"/>
              <a:t> DHCP</a:t>
            </a:r>
            <a:endParaRPr lang="el-GR" sz="25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Network ID</a:t>
            </a:r>
          </a:p>
          <a:p>
            <a:pPr lvl="1"/>
            <a:r>
              <a:rPr lang="el-GR" dirty="0" smtClean="0"/>
              <a:t>Είναι ο αριθμός με τον οποίο κάποιο </a:t>
            </a:r>
            <a:r>
              <a:rPr lang="el-GR" dirty="0" err="1" smtClean="0"/>
              <a:t>υποδίκτυο</a:t>
            </a:r>
            <a:r>
              <a:rPr lang="el-GR" dirty="0" smtClean="0"/>
              <a:t> «διαφημίζεται» στα άλλα </a:t>
            </a:r>
            <a:r>
              <a:rPr lang="el-GR" dirty="0" err="1" smtClean="0"/>
              <a:t>υποδίκτυα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n-US" dirty="0" smtClean="0"/>
              <a:t>Gateway</a:t>
            </a:r>
          </a:p>
          <a:p>
            <a:pPr lvl="1"/>
            <a:r>
              <a:rPr lang="el-GR" dirty="0" smtClean="0"/>
              <a:t>οι </a:t>
            </a:r>
            <a:r>
              <a:rPr lang="el-GR" dirty="0" err="1" smtClean="0"/>
              <a:t>hosts</a:t>
            </a:r>
            <a:r>
              <a:rPr lang="el-GR" dirty="0" smtClean="0"/>
              <a:t> διαφορετικών </a:t>
            </a:r>
            <a:r>
              <a:rPr lang="el-GR" dirty="0" err="1" smtClean="0"/>
              <a:t>subnets</a:t>
            </a:r>
            <a:r>
              <a:rPr lang="el-GR" dirty="0" smtClean="0"/>
              <a:t>, επικοινωνούν μεταξύ τους μέσω των πυλών </a:t>
            </a:r>
            <a:r>
              <a:rPr lang="en-US" dirty="0" smtClean="0"/>
              <a:t>(gateways). </a:t>
            </a:r>
            <a:r>
              <a:rPr lang="el-GR" dirty="0" smtClean="0"/>
              <a:t>Αν έχουμε δηλαδή δύο διαφορετικά </a:t>
            </a:r>
            <a:r>
              <a:rPr lang="el-GR" dirty="0" err="1" smtClean="0"/>
              <a:t>υποδίκτυα</a:t>
            </a:r>
            <a:r>
              <a:rPr lang="el-GR" dirty="0" smtClean="0"/>
              <a:t> και ένας </a:t>
            </a:r>
            <a:r>
              <a:rPr lang="en-US" dirty="0" smtClean="0"/>
              <a:t>host</a:t>
            </a:r>
            <a:r>
              <a:rPr lang="el-GR" dirty="0" smtClean="0"/>
              <a:t> του 1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 err="1" smtClean="0"/>
              <a:t>υποδικτύου</a:t>
            </a:r>
            <a:r>
              <a:rPr lang="el-GR" dirty="0" smtClean="0"/>
              <a:t> θέλει να μιλήσει με έναν </a:t>
            </a:r>
            <a:r>
              <a:rPr lang="en-US" dirty="0" smtClean="0"/>
              <a:t>host </a:t>
            </a:r>
            <a:r>
              <a:rPr lang="el-GR" dirty="0" smtClean="0"/>
              <a:t>του 2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 err="1" smtClean="0"/>
              <a:t>υποδικτύου</a:t>
            </a:r>
            <a:r>
              <a:rPr lang="el-GR" dirty="0" smtClean="0"/>
              <a:t>, τότε απευθύνεται στη δική του </a:t>
            </a:r>
            <a:r>
              <a:rPr lang="en-US" dirty="0" smtClean="0"/>
              <a:t>gateway, </a:t>
            </a:r>
            <a:r>
              <a:rPr lang="el-GR" dirty="0" smtClean="0"/>
              <a:t>εκείνη επικοινωνεί με την </a:t>
            </a:r>
            <a:r>
              <a:rPr lang="en-US" dirty="0" smtClean="0"/>
              <a:t>gateway </a:t>
            </a:r>
            <a:r>
              <a:rPr lang="el-GR" dirty="0" smtClean="0"/>
              <a:t>του 2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 err="1" smtClean="0"/>
              <a:t>υποδικτύου</a:t>
            </a:r>
            <a:r>
              <a:rPr lang="el-GR" dirty="0" smtClean="0"/>
              <a:t> και η </a:t>
            </a:r>
            <a:r>
              <a:rPr lang="en-US" dirty="0" smtClean="0"/>
              <a:t>gateway </a:t>
            </a:r>
            <a:r>
              <a:rPr lang="el-GR" dirty="0" smtClean="0"/>
              <a:t>του 2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 err="1" smtClean="0"/>
              <a:t>υποδικτύου</a:t>
            </a:r>
            <a:r>
              <a:rPr lang="el-GR" dirty="0" smtClean="0"/>
              <a:t> απευθύνει το αίτημα στον δικό της </a:t>
            </a:r>
            <a:r>
              <a:rPr lang="en-US" dirty="0" smtClean="0"/>
              <a:t>host. </a:t>
            </a:r>
            <a:r>
              <a:rPr lang="el-GR" dirty="0" smtClean="0"/>
              <a:t>Έτσι επικοινωνούν οι δύο </a:t>
            </a:r>
            <a:r>
              <a:rPr lang="en-US" dirty="0" smtClean="0"/>
              <a:t>hosts </a:t>
            </a:r>
            <a:r>
              <a:rPr lang="el-GR" dirty="0" smtClean="0"/>
              <a:t>μεταξύ τους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 </a:t>
            </a:r>
            <a:r>
              <a:rPr lang="el-GR" dirty="0" smtClean="0"/>
              <a:t>(Το ρόλο της </a:t>
            </a:r>
            <a:r>
              <a:rPr lang="en-US" dirty="0" smtClean="0"/>
              <a:t>gateway </a:t>
            </a:r>
            <a:r>
              <a:rPr lang="el-GR" dirty="0" smtClean="0"/>
              <a:t>αναλαμβάνει ο δρομολογητής - </a:t>
            </a:r>
            <a:r>
              <a:rPr lang="en-US" dirty="0" smtClean="0"/>
              <a:t>router)</a:t>
            </a:r>
            <a:endParaRPr lang="el-GR" dirty="0" smtClean="0"/>
          </a:p>
          <a:p>
            <a:r>
              <a:rPr lang="en-US" dirty="0" smtClean="0"/>
              <a:t>Broadcast</a:t>
            </a:r>
          </a:p>
          <a:p>
            <a:pPr lvl="1"/>
            <a:r>
              <a:rPr lang="el-GR" dirty="0" smtClean="0"/>
              <a:t>Όταν ένας </a:t>
            </a:r>
            <a:r>
              <a:rPr lang="en-US" dirty="0" smtClean="0"/>
              <a:t>host </a:t>
            </a:r>
            <a:r>
              <a:rPr lang="el-GR" dirty="0" smtClean="0"/>
              <a:t>θέλει να μιλήσει με όλους τους άλλους </a:t>
            </a:r>
            <a:r>
              <a:rPr lang="en-US" dirty="0" smtClean="0"/>
              <a:t>hosts</a:t>
            </a:r>
            <a:r>
              <a:rPr lang="el-GR" dirty="0" smtClean="0"/>
              <a:t> του ίδιου </a:t>
            </a:r>
            <a:r>
              <a:rPr lang="el-GR" dirty="0" err="1" smtClean="0"/>
              <a:t>υποδικτύου</a:t>
            </a:r>
            <a:r>
              <a:rPr lang="el-GR" dirty="0" smtClean="0"/>
              <a:t>, τότε δε χρειάζεται να στείλει το μήνυμα σε έναν-έναν. Στέλνει το μήνυμα στη διεύθυνση </a:t>
            </a:r>
            <a:r>
              <a:rPr lang="en-US" dirty="0" smtClean="0"/>
              <a:t>broadcast </a:t>
            </a:r>
            <a:r>
              <a:rPr lang="el-GR" dirty="0" smtClean="0"/>
              <a:t>του και εκείνη στέλνει το αίτημα με εκπομπή σε όλους τους </a:t>
            </a:r>
            <a:r>
              <a:rPr lang="en-US" dirty="0" smtClean="0"/>
              <a:t>hosts </a:t>
            </a:r>
            <a:r>
              <a:rPr lang="el-GR" dirty="0" smtClean="0"/>
              <a:t>του </a:t>
            </a:r>
            <a:r>
              <a:rPr lang="el-GR" dirty="0" err="1" smtClean="0"/>
              <a:t>υποδικτύου</a:t>
            </a:r>
            <a:r>
              <a:rPr lang="el-GR" dirty="0" smtClean="0"/>
              <a:t> (συνήθως φιλοξενείται στον </a:t>
            </a:r>
            <a:r>
              <a:rPr lang="en-US" dirty="0" smtClean="0"/>
              <a:t>router)</a:t>
            </a:r>
            <a:endParaRPr lang="el-GR" dirty="0" smtClean="0"/>
          </a:p>
          <a:p>
            <a:r>
              <a:rPr lang="el-GR" dirty="0" smtClean="0"/>
              <a:t>Η Μάσκα</a:t>
            </a:r>
          </a:p>
          <a:p>
            <a:pPr lvl="1"/>
            <a:r>
              <a:rPr lang="el-GR" dirty="0" smtClean="0"/>
              <a:t>Δεν είναι διεύθυνση </a:t>
            </a:r>
            <a:r>
              <a:rPr lang="en-US" dirty="0" smtClean="0"/>
              <a:t>IP. </a:t>
            </a:r>
            <a:r>
              <a:rPr lang="el-GR" dirty="0" smtClean="0"/>
              <a:t>Είναι ένας τρόπος να ορίζουμε ποιες είναι οι διαθέσιμες </a:t>
            </a:r>
            <a:r>
              <a:rPr lang="en-US" dirty="0" smtClean="0"/>
              <a:t>IPs </a:t>
            </a:r>
            <a:r>
              <a:rPr lang="el-GR" dirty="0" smtClean="0"/>
              <a:t>του </a:t>
            </a:r>
            <a:r>
              <a:rPr lang="el-GR" dirty="0" err="1" smtClean="0"/>
              <a:t>υποδικτύου</a:t>
            </a:r>
            <a:endParaRPr lang="el-GR" dirty="0" smtClean="0"/>
          </a:p>
          <a:p>
            <a:r>
              <a:rPr lang="en-US" dirty="0" smtClean="0"/>
              <a:t>DHCP </a:t>
            </a:r>
            <a:r>
              <a:rPr lang="en-US" sz="3300" dirty="0" smtClean="0"/>
              <a:t>(Dynamic Host Configuration Protocol)</a:t>
            </a:r>
          </a:p>
          <a:p>
            <a:pPr lvl="1"/>
            <a:r>
              <a:rPr lang="el-GR" dirty="0" smtClean="0"/>
              <a:t>Είναι η υπηρεσία εκείνη, η οποία μοιράζει </a:t>
            </a:r>
            <a:r>
              <a:rPr lang="en-US" dirty="0" smtClean="0"/>
              <a:t>IPs </a:t>
            </a:r>
            <a:r>
              <a:rPr lang="el-GR" dirty="0" smtClean="0"/>
              <a:t>στους </a:t>
            </a:r>
            <a:r>
              <a:rPr lang="en-US" dirty="0" smtClean="0"/>
              <a:t>hosts </a:t>
            </a:r>
            <a:r>
              <a:rPr lang="el-GR" dirty="0" smtClean="0"/>
              <a:t>του </a:t>
            </a:r>
            <a:r>
              <a:rPr lang="el-GR" dirty="0" err="1" smtClean="0"/>
              <a:t>υποδικτύου</a:t>
            </a:r>
            <a:r>
              <a:rPr lang="el-GR" dirty="0" smtClean="0"/>
              <a:t> (συνήθως φιλοξενείται στον </a:t>
            </a:r>
            <a:r>
              <a:rPr lang="en-US" dirty="0" smtClean="0"/>
              <a:t>router)</a:t>
            </a:r>
            <a:endParaRPr lang="el-GR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715040"/>
          </a:xfrm>
        </p:spPr>
        <p:txBody>
          <a:bodyPr>
            <a:normAutofit fontScale="32500" lnSpcReduction="20000"/>
          </a:bodyPr>
          <a:lstStyle/>
          <a:p>
            <a:r>
              <a:rPr lang="el-GR" sz="3700" b="1" dirty="0" err="1" smtClean="0"/>
              <a:t>Υποδίκτυο</a:t>
            </a:r>
            <a:r>
              <a:rPr lang="en-US" sz="3700" b="1" dirty="0" smtClean="0"/>
              <a:t>    </a:t>
            </a:r>
            <a:r>
              <a:rPr lang="el-GR" sz="3700" b="1" dirty="0" smtClean="0"/>
              <a:t>    192.168.1.1/2</a:t>
            </a:r>
            <a:r>
              <a:rPr lang="en-US" sz="3700" b="1" dirty="0" smtClean="0"/>
              <a:t>4</a:t>
            </a:r>
            <a:endParaRPr lang="el-GR" sz="3700" b="1" dirty="0" smtClean="0"/>
          </a:p>
          <a:p>
            <a:pPr>
              <a:buNone/>
            </a:pPr>
            <a:r>
              <a:rPr lang="el-GR" sz="3700" dirty="0" smtClean="0"/>
              <a:t>    </a:t>
            </a:r>
            <a:r>
              <a:rPr lang="en-US" sz="3700" dirty="0" smtClean="0"/>
              <a:t>   </a:t>
            </a:r>
            <a:r>
              <a:rPr lang="el-GR" sz="3700" dirty="0" smtClean="0"/>
              <a:t>ο παραπάνω συμβολισμός σημαίνει </a:t>
            </a:r>
            <a:r>
              <a:rPr lang="el-GR" sz="3700" dirty="0" err="1" smtClean="0"/>
              <a:t>υποδίκτυο</a:t>
            </a:r>
            <a:r>
              <a:rPr lang="el-GR" sz="3700" dirty="0" smtClean="0"/>
              <a:t> </a:t>
            </a:r>
            <a:r>
              <a:rPr lang="en-US" sz="3700" dirty="0" smtClean="0"/>
              <a:t>8 bit (32-2</a:t>
            </a:r>
            <a:r>
              <a:rPr lang="el-GR" sz="3700" dirty="0" smtClean="0"/>
              <a:t>4</a:t>
            </a:r>
            <a:r>
              <a:rPr lang="en-US" sz="3700" dirty="0" smtClean="0"/>
              <a:t>)  (2</a:t>
            </a:r>
            <a:r>
              <a:rPr lang="en-US" sz="3700" baseline="30000" dirty="0" smtClean="0"/>
              <a:t>8</a:t>
            </a:r>
            <a:r>
              <a:rPr lang="en-US" sz="3700" dirty="0" smtClean="0"/>
              <a:t> </a:t>
            </a:r>
            <a:r>
              <a:rPr lang="el-GR" sz="3700" dirty="0" smtClean="0"/>
              <a:t>= 256 διαθέσιμες διευθύνσεις στο </a:t>
            </a:r>
            <a:r>
              <a:rPr lang="el-GR" sz="3700" dirty="0" err="1" smtClean="0"/>
              <a:t>υποδίκτυο</a:t>
            </a:r>
            <a:r>
              <a:rPr lang="el-GR" sz="3700" dirty="0" smtClean="0"/>
              <a:t>)</a:t>
            </a:r>
          </a:p>
          <a:p>
            <a:pPr>
              <a:buNone/>
            </a:pPr>
            <a:r>
              <a:rPr lang="en-US" sz="3700" dirty="0" smtClean="0"/>
              <a:t>		mask : 255.255.255.0</a:t>
            </a:r>
          </a:p>
          <a:p>
            <a:pPr>
              <a:buNone/>
            </a:pPr>
            <a:r>
              <a:rPr lang="en-US" sz="3700" dirty="0" smtClean="0"/>
              <a:t>    		network ID : 192.168.1.0 </a:t>
            </a:r>
          </a:p>
          <a:p>
            <a:pPr>
              <a:buNone/>
            </a:pPr>
            <a:r>
              <a:rPr lang="en-US" sz="3700" dirty="0" smtClean="0"/>
              <a:t>    		gateway : 192.168.1.1</a:t>
            </a:r>
          </a:p>
          <a:p>
            <a:pPr>
              <a:buNone/>
            </a:pPr>
            <a:r>
              <a:rPr lang="en-US" sz="3700" dirty="0" smtClean="0"/>
              <a:t>    		broadcast : 192.168.1.255</a:t>
            </a:r>
          </a:p>
          <a:p>
            <a:pPr>
              <a:buNone/>
            </a:pPr>
            <a:r>
              <a:rPr lang="en-US" sz="3700" dirty="0" smtClean="0"/>
              <a:t>    		 host IPs  : 192.168.1.2  - 192.168.1.254</a:t>
            </a:r>
          </a:p>
          <a:p>
            <a:r>
              <a:rPr lang="el-GR" sz="3700" b="1" dirty="0" err="1" smtClean="0"/>
              <a:t>Υποδίκτυο</a:t>
            </a:r>
            <a:r>
              <a:rPr lang="en-US" sz="3700" b="1" dirty="0" smtClean="0"/>
              <a:t>       </a:t>
            </a:r>
            <a:r>
              <a:rPr lang="el-GR" sz="3700" b="1" dirty="0" smtClean="0"/>
              <a:t>192.168.1.1/25</a:t>
            </a:r>
          </a:p>
          <a:p>
            <a:pPr>
              <a:buNone/>
            </a:pPr>
            <a:r>
              <a:rPr lang="el-GR" sz="3700" dirty="0" smtClean="0"/>
              <a:t>    </a:t>
            </a:r>
            <a:r>
              <a:rPr lang="en-US" sz="3700" dirty="0" smtClean="0"/>
              <a:t>	</a:t>
            </a:r>
            <a:r>
              <a:rPr lang="el-GR" sz="3700" dirty="0" smtClean="0"/>
              <a:t>ο παραπάνω συμβολισμός σημαίνει </a:t>
            </a:r>
            <a:r>
              <a:rPr lang="el-GR" sz="3700" dirty="0" err="1" smtClean="0"/>
              <a:t>υποδίκτυο</a:t>
            </a:r>
            <a:r>
              <a:rPr lang="el-GR" sz="3700" dirty="0" smtClean="0"/>
              <a:t> 7</a:t>
            </a:r>
            <a:r>
              <a:rPr lang="en-US" sz="3700" dirty="0" smtClean="0"/>
              <a:t> bit (32-</a:t>
            </a:r>
            <a:r>
              <a:rPr lang="el-GR" sz="3700" dirty="0" smtClean="0"/>
              <a:t>25</a:t>
            </a:r>
            <a:r>
              <a:rPr lang="en-US" sz="3700" dirty="0" smtClean="0"/>
              <a:t>)</a:t>
            </a:r>
            <a:r>
              <a:rPr lang="el-GR" sz="3700" dirty="0" smtClean="0"/>
              <a:t> </a:t>
            </a:r>
            <a:r>
              <a:rPr lang="en-US" sz="3700" dirty="0" smtClean="0"/>
              <a:t>(2</a:t>
            </a:r>
            <a:r>
              <a:rPr lang="el-GR" sz="3700" baseline="30000" dirty="0" smtClean="0"/>
              <a:t>7</a:t>
            </a:r>
            <a:r>
              <a:rPr lang="en-US" sz="3700" dirty="0" smtClean="0"/>
              <a:t> </a:t>
            </a:r>
            <a:r>
              <a:rPr lang="el-GR" sz="3700" dirty="0" smtClean="0"/>
              <a:t>= 128 διαθέσιμες διευθύνσεις στο </a:t>
            </a:r>
            <a:r>
              <a:rPr lang="el-GR" sz="3700" dirty="0" err="1" smtClean="0"/>
              <a:t>υποδίκτυο</a:t>
            </a:r>
            <a:r>
              <a:rPr lang="el-GR" sz="3700" dirty="0" smtClean="0"/>
              <a:t>)</a:t>
            </a:r>
          </a:p>
          <a:p>
            <a:pPr>
              <a:buNone/>
            </a:pPr>
            <a:r>
              <a:rPr lang="el-GR" sz="3700" dirty="0" smtClean="0"/>
              <a:t>    </a:t>
            </a:r>
            <a:r>
              <a:rPr lang="en-US" sz="3700" dirty="0" smtClean="0"/>
              <a:t>		mask : 255.255.255.</a:t>
            </a:r>
            <a:r>
              <a:rPr lang="el-GR" sz="3700" dirty="0" smtClean="0"/>
              <a:t>128</a:t>
            </a:r>
            <a:endParaRPr lang="en-US" sz="3700" dirty="0" smtClean="0"/>
          </a:p>
          <a:p>
            <a:pPr>
              <a:buNone/>
            </a:pPr>
            <a:r>
              <a:rPr lang="el-GR" sz="3700" dirty="0" smtClean="0"/>
              <a:t>		</a:t>
            </a:r>
            <a:r>
              <a:rPr lang="en-US" sz="3700" dirty="0" smtClean="0"/>
              <a:t>network ID : 192.168.1.0 </a:t>
            </a:r>
          </a:p>
          <a:p>
            <a:pPr>
              <a:buNone/>
            </a:pPr>
            <a:r>
              <a:rPr lang="el-GR" sz="3700" dirty="0" smtClean="0"/>
              <a:t>		</a:t>
            </a:r>
            <a:r>
              <a:rPr lang="en-US" sz="3700" dirty="0" smtClean="0"/>
              <a:t>gateway : </a:t>
            </a:r>
            <a:r>
              <a:rPr lang="el-GR" sz="3700" dirty="0" smtClean="0"/>
              <a:t>     </a:t>
            </a:r>
            <a:r>
              <a:rPr lang="en-US" sz="3700" dirty="0" smtClean="0"/>
              <a:t>192.168.1.1</a:t>
            </a:r>
          </a:p>
          <a:p>
            <a:pPr>
              <a:buNone/>
            </a:pPr>
            <a:r>
              <a:rPr lang="en-US" sz="3700" dirty="0" smtClean="0"/>
              <a:t>	</a:t>
            </a:r>
            <a:r>
              <a:rPr lang="el-GR" sz="3700" dirty="0" smtClean="0"/>
              <a:t>	</a:t>
            </a:r>
            <a:r>
              <a:rPr lang="en-US" sz="3700" dirty="0" smtClean="0"/>
              <a:t>broadcast : </a:t>
            </a:r>
            <a:r>
              <a:rPr lang="el-GR" sz="3700" dirty="0" smtClean="0"/>
              <a:t>  </a:t>
            </a:r>
            <a:r>
              <a:rPr lang="en-US" sz="3700" dirty="0" smtClean="0"/>
              <a:t>192.168.1.</a:t>
            </a:r>
            <a:r>
              <a:rPr lang="el-GR" sz="3700" dirty="0" smtClean="0"/>
              <a:t>127</a:t>
            </a: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  	</a:t>
            </a:r>
            <a:r>
              <a:rPr lang="el-GR" sz="3700" dirty="0" smtClean="0"/>
              <a:t>	</a:t>
            </a:r>
            <a:r>
              <a:rPr lang="en-US" sz="3700" dirty="0" smtClean="0"/>
              <a:t>host IPs  : </a:t>
            </a:r>
            <a:r>
              <a:rPr lang="el-GR" sz="3700" dirty="0" smtClean="0"/>
              <a:t>   </a:t>
            </a:r>
            <a:r>
              <a:rPr lang="en-US" sz="3700" dirty="0" smtClean="0"/>
              <a:t>192.168.1.2  - 192.168.1.</a:t>
            </a:r>
            <a:r>
              <a:rPr lang="el-GR" sz="3700" dirty="0" smtClean="0"/>
              <a:t>126</a:t>
            </a:r>
          </a:p>
          <a:p>
            <a:r>
              <a:rPr lang="el-GR" sz="3700" b="1" dirty="0" err="1" smtClean="0"/>
              <a:t>Υποδίκτυο</a:t>
            </a:r>
            <a:r>
              <a:rPr lang="en-US" sz="3700" b="1" dirty="0" smtClean="0"/>
              <a:t>       </a:t>
            </a:r>
            <a:r>
              <a:rPr lang="el-GR" sz="3700" b="1" dirty="0" smtClean="0"/>
              <a:t>192.168.1.128/25</a:t>
            </a:r>
          </a:p>
          <a:p>
            <a:pPr>
              <a:buNone/>
            </a:pPr>
            <a:r>
              <a:rPr lang="el-GR" sz="3700" dirty="0" smtClean="0"/>
              <a:t>	ο παραπάνω συμβολισμός σημαίνει </a:t>
            </a:r>
            <a:r>
              <a:rPr lang="el-GR" sz="3700" dirty="0" err="1" smtClean="0"/>
              <a:t>υποδίκτυο</a:t>
            </a:r>
            <a:r>
              <a:rPr lang="el-GR" sz="3700" dirty="0" smtClean="0"/>
              <a:t> 7</a:t>
            </a:r>
            <a:r>
              <a:rPr lang="en-US" sz="3700" dirty="0" smtClean="0"/>
              <a:t> bit (32-</a:t>
            </a:r>
            <a:r>
              <a:rPr lang="el-GR" sz="3700" dirty="0" smtClean="0"/>
              <a:t>25</a:t>
            </a:r>
            <a:r>
              <a:rPr lang="en-US" sz="3700" dirty="0" smtClean="0"/>
              <a:t>)</a:t>
            </a:r>
            <a:r>
              <a:rPr lang="el-GR" sz="3700" dirty="0" smtClean="0"/>
              <a:t> </a:t>
            </a:r>
            <a:r>
              <a:rPr lang="en-US" sz="3700" dirty="0" smtClean="0"/>
              <a:t>(2</a:t>
            </a:r>
            <a:r>
              <a:rPr lang="el-GR" sz="3700" baseline="30000" dirty="0" smtClean="0"/>
              <a:t>7</a:t>
            </a:r>
            <a:r>
              <a:rPr lang="en-US" sz="3700" dirty="0" smtClean="0"/>
              <a:t> </a:t>
            </a:r>
            <a:r>
              <a:rPr lang="el-GR" sz="3700" dirty="0" smtClean="0"/>
              <a:t>= 128 διαθέσιμες διευθύνσεις στο </a:t>
            </a:r>
            <a:r>
              <a:rPr lang="el-GR" sz="3700" dirty="0" err="1" smtClean="0"/>
              <a:t>υποδίκτυο</a:t>
            </a:r>
            <a:r>
              <a:rPr lang="el-GR" sz="3700" dirty="0" smtClean="0"/>
              <a:t>)</a:t>
            </a:r>
          </a:p>
          <a:p>
            <a:pPr>
              <a:buNone/>
            </a:pPr>
            <a:r>
              <a:rPr lang="el-GR" sz="3700" dirty="0" smtClean="0"/>
              <a:t>		</a:t>
            </a:r>
            <a:r>
              <a:rPr lang="en-US" sz="3700" dirty="0" smtClean="0"/>
              <a:t>mask : 255.255.255.</a:t>
            </a:r>
            <a:r>
              <a:rPr lang="el-GR" sz="3700" dirty="0" smtClean="0"/>
              <a:t>128</a:t>
            </a:r>
            <a:endParaRPr lang="en-US" sz="3700" dirty="0" smtClean="0"/>
          </a:p>
          <a:p>
            <a:pPr>
              <a:buNone/>
            </a:pPr>
            <a:r>
              <a:rPr lang="el-GR" sz="3700" dirty="0" smtClean="0"/>
              <a:t>		</a:t>
            </a:r>
            <a:r>
              <a:rPr lang="en-US" sz="3700" dirty="0" smtClean="0"/>
              <a:t>network ID : 192.168.1.</a:t>
            </a:r>
            <a:r>
              <a:rPr lang="el-GR" sz="3700" dirty="0" smtClean="0"/>
              <a:t>128</a:t>
            </a:r>
            <a:endParaRPr lang="en-US" sz="3700" dirty="0" smtClean="0"/>
          </a:p>
          <a:p>
            <a:pPr>
              <a:buNone/>
            </a:pPr>
            <a:r>
              <a:rPr lang="el-GR" sz="3700" dirty="0" smtClean="0"/>
              <a:t>		</a:t>
            </a:r>
            <a:r>
              <a:rPr lang="en-US" sz="3700" dirty="0" smtClean="0"/>
              <a:t>gateway : </a:t>
            </a:r>
            <a:r>
              <a:rPr lang="el-GR" sz="3700" dirty="0" smtClean="0"/>
              <a:t>     </a:t>
            </a:r>
            <a:r>
              <a:rPr lang="en-US" sz="3700" dirty="0" smtClean="0"/>
              <a:t>192.168.1.</a:t>
            </a:r>
            <a:r>
              <a:rPr lang="el-GR" sz="3700" dirty="0" smtClean="0"/>
              <a:t>129</a:t>
            </a: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	</a:t>
            </a:r>
            <a:r>
              <a:rPr lang="el-GR" sz="3700" dirty="0" smtClean="0"/>
              <a:t>	</a:t>
            </a:r>
            <a:r>
              <a:rPr lang="en-US" sz="3700" dirty="0" smtClean="0"/>
              <a:t>broadcast : </a:t>
            </a:r>
            <a:r>
              <a:rPr lang="el-GR" sz="3700" dirty="0" smtClean="0"/>
              <a:t>  1</a:t>
            </a:r>
            <a:r>
              <a:rPr lang="en-US" sz="3700" dirty="0" smtClean="0"/>
              <a:t>92.168.1.255</a:t>
            </a:r>
          </a:p>
          <a:p>
            <a:pPr>
              <a:buNone/>
            </a:pPr>
            <a:r>
              <a:rPr lang="en-US" sz="3700" dirty="0" smtClean="0"/>
              <a:t>   	</a:t>
            </a:r>
            <a:r>
              <a:rPr lang="el-GR" sz="3700" dirty="0" smtClean="0"/>
              <a:t>	</a:t>
            </a:r>
            <a:r>
              <a:rPr lang="en-US" sz="3700" dirty="0" smtClean="0"/>
              <a:t> host IPs  : </a:t>
            </a:r>
            <a:r>
              <a:rPr lang="el-GR" sz="3700" dirty="0" smtClean="0"/>
              <a:t>   </a:t>
            </a:r>
            <a:r>
              <a:rPr lang="en-US" sz="3700" dirty="0" smtClean="0"/>
              <a:t>192.168.1.</a:t>
            </a:r>
            <a:r>
              <a:rPr lang="el-GR" sz="3700" dirty="0" smtClean="0"/>
              <a:t>130</a:t>
            </a:r>
            <a:r>
              <a:rPr lang="en-US" sz="3700" dirty="0" smtClean="0"/>
              <a:t> - 192.168.1.254</a:t>
            </a:r>
            <a:endParaRPr lang="el-GR" sz="3700" dirty="0" smtClean="0"/>
          </a:p>
          <a:p>
            <a:r>
              <a:rPr lang="el-GR" sz="3700" b="1" dirty="0" err="1" smtClean="0"/>
              <a:t>Υποδίκτυο</a:t>
            </a:r>
            <a:r>
              <a:rPr lang="en-US" sz="3700" b="1" dirty="0" smtClean="0"/>
              <a:t>       </a:t>
            </a:r>
            <a:r>
              <a:rPr lang="el-GR" sz="3700" b="1" dirty="0" smtClean="0"/>
              <a:t>192.168.1.1/26</a:t>
            </a:r>
          </a:p>
          <a:p>
            <a:pPr>
              <a:buNone/>
            </a:pPr>
            <a:r>
              <a:rPr lang="el-GR" sz="3700" dirty="0" smtClean="0"/>
              <a:t>	ο παραπάνω συμβολισμός σημαίνει </a:t>
            </a:r>
            <a:r>
              <a:rPr lang="el-GR" sz="3700" dirty="0" err="1" smtClean="0"/>
              <a:t>υποδίκτυο</a:t>
            </a:r>
            <a:r>
              <a:rPr lang="el-GR" sz="3700" dirty="0" smtClean="0"/>
              <a:t> 6</a:t>
            </a:r>
            <a:r>
              <a:rPr lang="en-US" sz="3700" dirty="0" smtClean="0"/>
              <a:t> bit (32-</a:t>
            </a:r>
            <a:r>
              <a:rPr lang="el-GR" sz="3700" dirty="0" smtClean="0"/>
              <a:t>26</a:t>
            </a:r>
            <a:r>
              <a:rPr lang="en-US" sz="3700" dirty="0" smtClean="0"/>
              <a:t>)</a:t>
            </a:r>
            <a:r>
              <a:rPr lang="el-GR" sz="3700" dirty="0" smtClean="0"/>
              <a:t> </a:t>
            </a:r>
            <a:r>
              <a:rPr lang="en-US" sz="3700" dirty="0" smtClean="0"/>
              <a:t>(2</a:t>
            </a:r>
            <a:r>
              <a:rPr lang="el-GR" sz="3700" baseline="30000" dirty="0" smtClean="0"/>
              <a:t>6</a:t>
            </a:r>
            <a:r>
              <a:rPr lang="en-US" sz="3700" dirty="0" smtClean="0"/>
              <a:t> </a:t>
            </a:r>
            <a:r>
              <a:rPr lang="el-GR" sz="3700" dirty="0" smtClean="0"/>
              <a:t>= 64 διαθέσιμες διευθύνσεις στο </a:t>
            </a:r>
            <a:r>
              <a:rPr lang="el-GR" sz="3700" dirty="0" err="1" smtClean="0"/>
              <a:t>υποδίκτυο</a:t>
            </a:r>
            <a:r>
              <a:rPr lang="el-GR" sz="3700" dirty="0" smtClean="0"/>
              <a:t>)</a:t>
            </a:r>
          </a:p>
          <a:p>
            <a:pPr>
              <a:buNone/>
            </a:pPr>
            <a:r>
              <a:rPr lang="el-GR" sz="3700" dirty="0" smtClean="0"/>
              <a:t>		</a:t>
            </a:r>
            <a:r>
              <a:rPr lang="en-US" sz="3700" dirty="0" smtClean="0"/>
              <a:t>mask : 255.255.255.</a:t>
            </a:r>
            <a:r>
              <a:rPr lang="el-GR" sz="3700" dirty="0" smtClean="0"/>
              <a:t>64</a:t>
            </a:r>
            <a:endParaRPr lang="en-US" sz="3700" dirty="0" smtClean="0"/>
          </a:p>
          <a:p>
            <a:pPr>
              <a:buNone/>
            </a:pPr>
            <a:r>
              <a:rPr lang="el-GR" sz="3700" dirty="0" smtClean="0"/>
              <a:t>		</a:t>
            </a:r>
            <a:r>
              <a:rPr lang="en-US" sz="3700" dirty="0" smtClean="0"/>
              <a:t>network ID : 192.168.1.</a:t>
            </a:r>
            <a:r>
              <a:rPr lang="el-GR" sz="3700" dirty="0" smtClean="0"/>
              <a:t>0</a:t>
            </a:r>
            <a:endParaRPr lang="en-US" sz="3700" dirty="0" smtClean="0"/>
          </a:p>
          <a:p>
            <a:pPr>
              <a:buNone/>
            </a:pPr>
            <a:r>
              <a:rPr lang="el-GR" sz="3700" dirty="0" smtClean="0"/>
              <a:t>		</a:t>
            </a:r>
            <a:r>
              <a:rPr lang="en-US" sz="3700" dirty="0" smtClean="0"/>
              <a:t>gateway : </a:t>
            </a:r>
            <a:r>
              <a:rPr lang="el-GR" sz="3700" dirty="0" smtClean="0"/>
              <a:t>     </a:t>
            </a:r>
            <a:r>
              <a:rPr lang="en-US" sz="3700" dirty="0" smtClean="0"/>
              <a:t>192.168.1.</a:t>
            </a:r>
            <a:r>
              <a:rPr lang="el-GR" sz="3700" dirty="0" smtClean="0"/>
              <a:t>1</a:t>
            </a: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	</a:t>
            </a:r>
            <a:r>
              <a:rPr lang="el-GR" sz="3700" dirty="0" smtClean="0"/>
              <a:t>	</a:t>
            </a:r>
            <a:r>
              <a:rPr lang="en-US" sz="3700" dirty="0" smtClean="0"/>
              <a:t>broadcast : </a:t>
            </a:r>
            <a:r>
              <a:rPr lang="el-GR" sz="3700" dirty="0" smtClean="0"/>
              <a:t>  1</a:t>
            </a:r>
            <a:r>
              <a:rPr lang="en-US" sz="3700" dirty="0" smtClean="0"/>
              <a:t>92.168.1.</a:t>
            </a:r>
            <a:r>
              <a:rPr lang="el-GR" sz="3700" dirty="0" smtClean="0"/>
              <a:t>63</a:t>
            </a: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  	</a:t>
            </a:r>
            <a:r>
              <a:rPr lang="el-GR" sz="3700" dirty="0" smtClean="0"/>
              <a:t>	</a:t>
            </a:r>
            <a:r>
              <a:rPr lang="en-US" sz="3700" dirty="0" smtClean="0"/>
              <a:t> host IPs  : </a:t>
            </a:r>
            <a:r>
              <a:rPr lang="el-GR" sz="3700" dirty="0" smtClean="0"/>
              <a:t>   </a:t>
            </a:r>
            <a:r>
              <a:rPr lang="en-US" sz="3700" dirty="0" smtClean="0"/>
              <a:t>192.168.1.</a:t>
            </a:r>
            <a:r>
              <a:rPr lang="el-GR" sz="3700" dirty="0" smtClean="0"/>
              <a:t>2</a:t>
            </a:r>
            <a:r>
              <a:rPr lang="en-US" sz="3700" dirty="0" smtClean="0"/>
              <a:t> - 192.168.1.</a:t>
            </a:r>
            <a:r>
              <a:rPr lang="el-GR" sz="3700" dirty="0" smtClean="0"/>
              <a:t>62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14348" y="6072206"/>
            <a:ext cx="1000132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κοκ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r>
              <a:rPr lang="el-GR" dirty="0" smtClean="0"/>
              <a:t> (ιστορικά)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Τέλη 60’</a:t>
            </a:r>
            <a:r>
              <a:rPr lang="en-US" dirty="0" smtClean="0"/>
              <a:t>s DARPA</a:t>
            </a:r>
            <a:endParaRPr lang="el-GR" dirty="0" smtClean="0"/>
          </a:p>
          <a:p>
            <a:r>
              <a:rPr lang="el-GR" dirty="0" smtClean="0"/>
              <a:t>Αρχικές προδιαγραφές 1973-1974</a:t>
            </a:r>
          </a:p>
          <a:p>
            <a:r>
              <a:rPr lang="el-GR" dirty="0" smtClean="0"/>
              <a:t>1982 καθιερώνεται ως το πρωτόκολλο επικοινωνίας του αμερικανικού στρατού</a:t>
            </a:r>
          </a:p>
          <a:p>
            <a:r>
              <a:rPr lang="el-GR" dirty="0" smtClean="0"/>
              <a:t>Ως τα τέλη της δεκαετίας του ‘80 υιοθετήθηκε από όλες τις μεγάλες εταιρίες του χώρου παραγκωνίζοντας τα δικά τους πρωτόκολλα (ΙΒΜ </a:t>
            </a:r>
            <a:r>
              <a:rPr lang="en-US" dirty="0" smtClean="0"/>
              <a:t>SNA, Microsoft NETBEUI, Xerox NS </a:t>
            </a:r>
            <a:r>
              <a:rPr lang="el-GR" dirty="0" smtClean="0"/>
              <a:t>κλπ)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TCP/IP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σύγκριση με το μοντέλο </a:t>
            </a:r>
            <a:r>
              <a:rPr lang="en-US" dirty="0" smtClean="0"/>
              <a:t>OSI)</a:t>
            </a:r>
            <a:br>
              <a:rPr lang="en-US" dirty="0" smtClean="0"/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950912" y="1960238"/>
          <a:ext cx="3250704" cy="456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</a:tblGrid>
              <a:tr h="6521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Application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Layer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21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Presentation Layer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521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Session Layer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521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Transport Layer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521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Network Layer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521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Data Link Layer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521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Physical Layer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3 - Θέση περιεχομένου"/>
          <p:cNvGraphicFramePr>
            <a:graphicFrameLocks/>
          </p:cNvGraphicFramePr>
          <p:nvPr/>
        </p:nvGraphicFramePr>
        <p:xfrm>
          <a:off x="4777680" y="1960238"/>
          <a:ext cx="3250704" cy="456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</a:tblGrid>
              <a:tr h="1956474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Layer</a:t>
                      </a:r>
                      <a:endParaRPr lang="el-G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21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Transport Layer</a:t>
                      </a:r>
                      <a:endParaRPr lang="el-G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521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Internet Layer</a:t>
                      </a:r>
                      <a:endParaRPr lang="el-GR" b="1" dirty="0"/>
                    </a:p>
                  </a:txBody>
                  <a:tcPr anchor="ctr"/>
                </a:tc>
              </a:tr>
              <a:tr h="13043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Link Layer</a:t>
                      </a:r>
                      <a:endParaRPr lang="el-GR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2051720" y="1124744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OSI</a:t>
            </a:r>
            <a:endParaRPr lang="el-GR" sz="4400" dirty="0"/>
          </a:p>
        </p:txBody>
      </p:sp>
      <p:sp>
        <p:nvSpPr>
          <p:cNvPr id="7" name="6 - TextBox"/>
          <p:cNvSpPr txBox="1"/>
          <p:nvPr/>
        </p:nvSpPr>
        <p:spPr>
          <a:xfrm>
            <a:off x="5508104" y="1124744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TCP/IP</a:t>
            </a:r>
            <a:endParaRPr lang="el-GR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(data flow)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s://upload.wikimedia.org/wikipedia/commons/thumb/c/c4/IP_stack_connections.svg/350px-IP_stack_connection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00807"/>
            <a:ext cx="4104456" cy="485498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(encapsulation)</a:t>
            </a:r>
            <a:endParaRPr lang="el-GR" dirty="0"/>
          </a:p>
        </p:txBody>
      </p:sp>
      <p:pic>
        <p:nvPicPr>
          <p:cNvPr id="6" name="5 - Εικόνα" descr="tcp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6534150" cy="4810125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6876256" y="19168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SMTP, HTTP, FTP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6876256" y="3059668"/>
            <a:ext cx="1024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TCP, UDP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6876256" y="42210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IP, ICMP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6876256" y="53732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ARP, OSPF. PPP</a:t>
            </a:r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</a:t>
            </a:r>
            <a:r>
              <a:rPr lang="el-GR" dirty="0" smtClean="0"/>
              <a:t>(</a:t>
            </a:r>
            <a:r>
              <a:rPr lang="en-US" dirty="0" smtClean="0"/>
              <a:t>application layer protocols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HTTP</a:t>
            </a:r>
          </a:p>
          <a:p>
            <a:r>
              <a:rPr lang="en-US" sz="4000" dirty="0" smtClean="0"/>
              <a:t>FTP</a:t>
            </a:r>
          </a:p>
          <a:p>
            <a:r>
              <a:rPr lang="en-US" sz="4000" dirty="0" smtClean="0"/>
              <a:t>SSH</a:t>
            </a:r>
          </a:p>
          <a:p>
            <a:r>
              <a:rPr lang="en-US" sz="4000" dirty="0" smtClean="0"/>
              <a:t>Telnet</a:t>
            </a:r>
          </a:p>
          <a:p>
            <a:r>
              <a:rPr lang="en-US" sz="4000" dirty="0" smtClean="0"/>
              <a:t>DHCP</a:t>
            </a:r>
          </a:p>
          <a:p>
            <a:r>
              <a:rPr lang="en-US" sz="4000" dirty="0" smtClean="0"/>
              <a:t>DNS</a:t>
            </a:r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POP</a:t>
            </a:r>
          </a:p>
          <a:p>
            <a:r>
              <a:rPr lang="en-US" sz="4000" dirty="0" smtClean="0"/>
              <a:t>IMAP</a:t>
            </a:r>
          </a:p>
          <a:p>
            <a:r>
              <a:rPr lang="en-US" sz="4000" dirty="0" smtClean="0"/>
              <a:t>LDAP</a:t>
            </a:r>
          </a:p>
          <a:p>
            <a:r>
              <a:rPr lang="en-US" sz="4000" dirty="0" smtClean="0"/>
              <a:t>RIP</a:t>
            </a:r>
          </a:p>
          <a:p>
            <a:r>
              <a:rPr lang="en-US" sz="4000" dirty="0" smtClean="0"/>
              <a:t>SNMP</a:t>
            </a:r>
          </a:p>
          <a:p>
            <a:r>
              <a:rPr lang="en-US" sz="4000" dirty="0" smtClean="0"/>
              <a:t>SMTP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(transport layer protocols)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TCP</a:t>
            </a:r>
          </a:p>
          <a:p>
            <a:r>
              <a:rPr lang="en-US" dirty="0" smtClean="0"/>
              <a:t>UDP</a:t>
            </a:r>
          </a:p>
          <a:p>
            <a:r>
              <a:rPr lang="en-US" dirty="0" smtClean="0"/>
              <a:t>DCCP</a:t>
            </a:r>
          </a:p>
          <a:p>
            <a:r>
              <a:rPr lang="en-US" dirty="0" smtClean="0"/>
              <a:t>SCTP</a:t>
            </a:r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(internet layer protocols)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IPv4</a:t>
            </a:r>
          </a:p>
          <a:p>
            <a:r>
              <a:rPr lang="en-US" dirty="0" smtClean="0"/>
              <a:t>IPv6</a:t>
            </a:r>
          </a:p>
          <a:p>
            <a:r>
              <a:rPr lang="en-US" dirty="0" smtClean="0"/>
              <a:t>ICMP</a:t>
            </a:r>
          </a:p>
          <a:p>
            <a:r>
              <a:rPr lang="en-US" dirty="0" smtClean="0"/>
              <a:t>ICMPv6</a:t>
            </a:r>
          </a:p>
          <a:p>
            <a:r>
              <a:rPr lang="en-US" dirty="0" smtClean="0"/>
              <a:t>IGMP</a:t>
            </a:r>
          </a:p>
          <a:p>
            <a:r>
              <a:rPr lang="en-US" dirty="0" err="1" smtClean="0"/>
              <a:t>IPsec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(link layer protocols)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ARP</a:t>
            </a:r>
          </a:p>
          <a:p>
            <a:r>
              <a:rPr lang="en-US" dirty="0" smtClean="0"/>
              <a:t>OSPF</a:t>
            </a:r>
          </a:p>
          <a:p>
            <a:r>
              <a:rPr lang="en-US" dirty="0" smtClean="0"/>
              <a:t>L2TP</a:t>
            </a:r>
          </a:p>
          <a:p>
            <a:r>
              <a:rPr lang="en-US" dirty="0" smtClean="0"/>
              <a:t>PPP</a:t>
            </a:r>
          </a:p>
          <a:p>
            <a:r>
              <a:rPr lang="en-US" dirty="0" smtClean="0"/>
              <a:t>Media Access Control (Ethernet, DSL, ISDN, FDDI)</a:t>
            </a:r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800</Words>
  <Application>Microsoft Office PowerPoint</Application>
  <PresentationFormat>Προβολή στην οθόνη (4:3)</PresentationFormat>
  <Paragraphs>202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Βασικές έννοιες και τεχνολογίες δικτύων</vt:lpstr>
      <vt:lpstr>TCP/IP (ιστορικά)</vt:lpstr>
      <vt:lpstr>TCP/IP (σύγκριση με το μοντέλο OSI) </vt:lpstr>
      <vt:lpstr>TCP/IP (data flow)</vt:lpstr>
      <vt:lpstr>TCP/IP (encapsulation)</vt:lpstr>
      <vt:lpstr>TCP/IP (application layer protocols)</vt:lpstr>
      <vt:lpstr>TCP/IP (transport layer protocols)</vt:lpstr>
      <vt:lpstr>TCP/IP (internet layer protocols)</vt:lpstr>
      <vt:lpstr>TCP/IP (link layer protocols)</vt:lpstr>
      <vt:lpstr>Ports, sockets</vt:lpstr>
      <vt:lpstr>mac address - arp protocol</vt:lpstr>
      <vt:lpstr>IPv4 addressing scheme</vt:lpstr>
      <vt:lpstr>Unicast, Multicast, Broadcast</vt:lpstr>
      <vt:lpstr>IPv4 addressing scheme (classes)</vt:lpstr>
      <vt:lpstr>IPv4 private addresses</vt:lpstr>
      <vt:lpstr>Subnetting</vt:lpstr>
      <vt:lpstr>Hubs, Switches, Routers</vt:lpstr>
      <vt:lpstr>Τι είναι τα netwrok ID, Gateway, Broadcast, Μάσκα, DHCP</vt:lpstr>
      <vt:lpstr>Παραδείγματα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Βασικές έννοιες και τεχνολογίες δικτύων</dc:title>
  <dc:creator>admin</dc:creator>
  <cp:lastModifiedBy>admin</cp:lastModifiedBy>
  <cp:revision>39</cp:revision>
  <dcterms:created xsi:type="dcterms:W3CDTF">2015-11-07T19:48:37Z</dcterms:created>
  <dcterms:modified xsi:type="dcterms:W3CDTF">2015-12-09T08:14:37Z</dcterms:modified>
</cp:coreProperties>
</file>