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2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7032-8B76-41A5-8677-F254005B002E}" type="datetimeFigureOut">
              <a:rPr lang="el-GR" smtClean="0"/>
              <a:pPr/>
              <a:t>9/10/2011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EBAA2-2ED1-4DCF-9B1A-50BAD6D715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7032-8B76-41A5-8677-F254005B002E}" type="datetimeFigureOut">
              <a:rPr lang="el-GR" smtClean="0"/>
              <a:pPr/>
              <a:t>9/10/2011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EBAA2-2ED1-4DCF-9B1A-50BAD6D715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7032-8B76-41A5-8677-F254005B002E}" type="datetimeFigureOut">
              <a:rPr lang="el-GR" smtClean="0"/>
              <a:pPr/>
              <a:t>9/10/2011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EBAA2-2ED1-4DCF-9B1A-50BAD6D715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7032-8B76-41A5-8677-F254005B002E}" type="datetimeFigureOut">
              <a:rPr lang="el-GR" smtClean="0"/>
              <a:pPr/>
              <a:t>9/10/2011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EBAA2-2ED1-4DCF-9B1A-50BAD6D715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7032-8B76-41A5-8677-F254005B002E}" type="datetimeFigureOut">
              <a:rPr lang="el-GR" smtClean="0"/>
              <a:pPr/>
              <a:t>9/10/2011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EBAA2-2ED1-4DCF-9B1A-50BAD6D715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7032-8B76-41A5-8677-F254005B002E}" type="datetimeFigureOut">
              <a:rPr lang="el-GR" smtClean="0"/>
              <a:pPr/>
              <a:t>9/10/2011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EBAA2-2ED1-4DCF-9B1A-50BAD6D715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7032-8B76-41A5-8677-F254005B002E}" type="datetimeFigureOut">
              <a:rPr lang="el-GR" smtClean="0"/>
              <a:pPr/>
              <a:t>9/10/2011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EBAA2-2ED1-4DCF-9B1A-50BAD6D715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7032-8B76-41A5-8677-F254005B002E}" type="datetimeFigureOut">
              <a:rPr lang="el-GR" smtClean="0"/>
              <a:pPr/>
              <a:t>9/10/2011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EBAA2-2ED1-4DCF-9B1A-50BAD6D715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7032-8B76-41A5-8677-F254005B002E}" type="datetimeFigureOut">
              <a:rPr lang="el-GR" smtClean="0"/>
              <a:pPr/>
              <a:t>9/10/2011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EBAA2-2ED1-4DCF-9B1A-50BAD6D715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7032-8B76-41A5-8677-F254005B002E}" type="datetimeFigureOut">
              <a:rPr lang="el-GR" smtClean="0"/>
              <a:pPr/>
              <a:t>9/10/2011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EBAA2-2ED1-4DCF-9B1A-50BAD6D715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7032-8B76-41A5-8677-F254005B002E}" type="datetimeFigureOut">
              <a:rPr lang="el-GR" smtClean="0"/>
              <a:pPr/>
              <a:t>9/10/2011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EBAA2-2ED1-4DCF-9B1A-50BAD6D7151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27032-8B76-41A5-8677-F254005B002E}" type="datetimeFigureOut">
              <a:rPr lang="el-GR" smtClean="0"/>
              <a:pPr/>
              <a:t>9/10/2011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EBAA2-2ED1-4DCF-9B1A-50BAD6D7151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avla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772816"/>
            <a:ext cx="5616624" cy="4392488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-252536" y="620688"/>
            <a:ext cx="9396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  </a:t>
            </a:r>
            <a:r>
              <a:rPr lang="el-GR" sz="5400" b="1" dirty="0" smtClean="0">
                <a:solidFill>
                  <a:srgbClr val="FF0000"/>
                </a:solidFill>
              </a:rPr>
              <a:t>ΟΙ ΑΡΙΘΜΗΤΙΚΕΣ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l-GR" sz="5400" b="1" dirty="0" smtClean="0">
                <a:solidFill>
                  <a:srgbClr val="FF0000"/>
                </a:solidFill>
              </a:rPr>
              <a:t> ΠΑΡΑΣΤΑΣΕΙΣ</a:t>
            </a:r>
            <a:endParaRPr lang="el-GR" sz="5400" b="1" dirty="0">
              <a:solidFill>
                <a:srgbClr val="FF0000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1763688" y="4149080"/>
            <a:ext cx="28083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(3+4)</a:t>
            </a:r>
            <a:endParaRPr lang="el-G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699792" y="4005064"/>
            <a:ext cx="28083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l-G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3923928" y="4149080"/>
            <a:ext cx="3096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l-G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-2):2=</a:t>
            </a:r>
            <a:endParaRPr lang="el-G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el-GR" sz="5400" b="1" u="sng" dirty="0" smtClean="0">
                <a:solidFill>
                  <a:schemeClr val="accent4">
                    <a:lumMod val="75000"/>
                  </a:schemeClr>
                </a:solidFill>
              </a:rPr>
              <a:t>Σειρά των πράξεων</a:t>
            </a:r>
            <a:endParaRPr lang="el-GR" sz="5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0" y="1988840"/>
            <a:ext cx="1115616" cy="110799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6600" b="1" dirty="0" smtClean="0">
                <a:solidFill>
                  <a:srgbClr val="002060"/>
                </a:solidFill>
              </a:rPr>
              <a:t>Α </a:t>
            </a:r>
            <a:endParaRPr lang="el-GR" sz="6600" b="1" dirty="0">
              <a:solidFill>
                <a:srgbClr val="00206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3356992"/>
            <a:ext cx="1187624" cy="110799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6600" b="1" dirty="0">
                <a:solidFill>
                  <a:srgbClr val="002060"/>
                </a:solidFill>
              </a:rPr>
              <a:t>Β</a:t>
            </a:r>
          </a:p>
        </p:txBody>
      </p:sp>
      <p:sp>
        <p:nvSpPr>
          <p:cNvPr id="7" name="1 - Τίτλος"/>
          <p:cNvSpPr txBox="1">
            <a:spLocks/>
          </p:cNvSpPr>
          <p:nvPr/>
        </p:nvSpPr>
        <p:spPr>
          <a:xfrm>
            <a:off x="539552" y="3356992"/>
            <a:ext cx="86044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lang="el-G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πολλαπλασιασμοί  </a:t>
            </a:r>
            <a:r>
              <a:rPr 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l-G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και</a:t>
            </a:r>
            <a:r>
              <a:rPr 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διαιρέσεις</a:t>
            </a:r>
            <a:endParaRPr kumimoji="0" lang="el-GR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0" y="4725144"/>
            <a:ext cx="1115616" cy="110799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6600" b="1" dirty="0" smtClean="0">
                <a:solidFill>
                  <a:srgbClr val="002060"/>
                </a:solidFill>
              </a:rPr>
              <a:t>Γ</a:t>
            </a:r>
            <a:endParaRPr lang="el-GR" sz="6600" b="1" dirty="0">
              <a:solidFill>
                <a:srgbClr val="002060"/>
              </a:solidFill>
            </a:endParaRPr>
          </a:p>
        </p:txBody>
      </p:sp>
      <p:sp>
        <p:nvSpPr>
          <p:cNvPr id="9" name="1 - Τίτλος"/>
          <p:cNvSpPr txBox="1">
            <a:spLocks/>
          </p:cNvSpPr>
          <p:nvPr/>
        </p:nvSpPr>
        <p:spPr>
          <a:xfrm>
            <a:off x="323528" y="47971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lang="el-G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προσθέσεις  </a:t>
            </a:r>
            <a:r>
              <a:rPr 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l-G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και</a:t>
            </a:r>
            <a:r>
              <a:rPr 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αφαιρέσεις</a:t>
            </a:r>
            <a:endParaRPr kumimoji="0" lang="el-GR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539552" y="2060848"/>
            <a:ext cx="86044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lang="el-G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( οι πράξεις μέσα στις παρενθέσεις )</a:t>
            </a:r>
            <a:endParaRPr kumimoji="0" lang="el-GR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36912"/>
            <a:ext cx="2482784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0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" name="4 - Επεξήγηση με στρογγυλεμένο παραλληλόγραμμο"/>
          <p:cNvSpPr/>
          <p:nvPr/>
        </p:nvSpPr>
        <p:spPr>
          <a:xfrm>
            <a:off x="4283968" y="0"/>
            <a:ext cx="4320480" cy="2348880"/>
          </a:xfrm>
          <a:prstGeom prst="wedgeRoundRectCallout">
            <a:avLst>
              <a:gd name="adj1" fmla="val 705"/>
              <a:gd name="adj2" fmla="val 906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rgbClr val="FF0000"/>
                </a:solidFill>
              </a:rPr>
              <a:t>ΕΙΔΕΣ ΓΙΑ ΝΑ ΜΗΝ ΑΝΤΙΔΡΑΣ</a:t>
            </a:r>
            <a:r>
              <a:rPr lang="en-US" sz="3200" b="1" dirty="0" smtClean="0">
                <a:solidFill>
                  <a:srgbClr val="FF0000"/>
                </a:solidFill>
              </a:rPr>
              <a:t>; </a:t>
            </a:r>
            <a:r>
              <a:rPr lang="el-GR" sz="3200" b="1" dirty="0" smtClean="0">
                <a:solidFill>
                  <a:srgbClr val="FF0000"/>
                </a:solidFill>
              </a:rPr>
              <a:t>                ΟΛΟ ΕΜΕΙΣ ΜΕΝΟΥΜΕ ΤΕΛΕΥΤΑΙΕΣ!!!</a:t>
            </a:r>
            <a:endParaRPr lang="el-GR" sz="3200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636912"/>
            <a:ext cx="2376264" cy="28545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00B05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6 - Επεξήγηση με στρογγυλεμένο παραλληλόγραμμο"/>
          <p:cNvSpPr/>
          <p:nvPr/>
        </p:nvSpPr>
        <p:spPr>
          <a:xfrm>
            <a:off x="0" y="332656"/>
            <a:ext cx="4067944" cy="2088232"/>
          </a:xfrm>
          <a:prstGeom prst="wedgeRoundRectCallout">
            <a:avLst>
              <a:gd name="adj1" fmla="val -1521"/>
              <a:gd name="adj2" fmla="val 708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bg1"/>
                </a:solidFill>
              </a:rPr>
              <a:t>ΔΕ ΘΑ ΑΓΧΩΘΩ ΤΩΡΑ ΚΑΙ ΓΙΑ ΤΗ ΣΕΙΡΑ! </a:t>
            </a:r>
          </a:p>
          <a:p>
            <a:pPr algn="ctr"/>
            <a:r>
              <a:rPr lang="el-GR" sz="3200" b="1" dirty="0" smtClean="0">
                <a:solidFill>
                  <a:schemeClr val="bg1"/>
                </a:solidFill>
              </a:rPr>
              <a:t>ΤΟ ΑΓΧΟΣ ΜΟΥ ΠΡΟΣΘΕΤΕΙ ΧΡΟΝΙΑ!</a:t>
            </a:r>
            <a:endParaRPr lang="el-GR" sz="3200" b="1" dirty="0">
              <a:solidFill>
                <a:schemeClr val="bg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9588" y="4653136"/>
            <a:ext cx="2064412" cy="2204864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8 - Επεξήγηση με στρογγυλεμένο παραλληλόγραμμο"/>
          <p:cNvSpPr/>
          <p:nvPr/>
        </p:nvSpPr>
        <p:spPr>
          <a:xfrm>
            <a:off x="611560" y="5733256"/>
            <a:ext cx="6120680" cy="936104"/>
          </a:xfrm>
          <a:prstGeom prst="wedgeRoundRectCallout">
            <a:avLst>
              <a:gd name="adj1" fmla="val 62016"/>
              <a:gd name="adj2" fmla="val -18431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b="1" dirty="0" smtClean="0"/>
              <a:t>ΤΗΝ ΠΡΩΤΙΑ ΒΕΒΑΙΑ ΠΑΝΤΑ ΕΧΟΥΜΕ ΕΜΕΙΣ ΟΙ ΠΑΡΕΝΘΕΣΕΙΣ!!!</a:t>
            </a:r>
            <a:endParaRPr lang="el-G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47664" y="692696"/>
            <a:ext cx="2448272" cy="1512168"/>
          </a:xfrm>
        </p:spPr>
        <p:txBody>
          <a:bodyPr/>
          <a:lstStyle/>
          <a:p>
            <a:r>
              <a:rPr lang="el-GR" dirty="0" smtClean="0"/>
              <a:t>7 + 2</a:t>
            </a:r>
            <a:endParaRPr lang="el-GR" dirty="0"/>
          </a:p>
        </p:txBody>
      </p:sp>
      <p:grpSp>
        <p:nvGrpSpPr>
          <p:cNvPr id="9" name="8 - Ομάδα"/>
          <p:cNvGrpSpPr/>
          <p:nvPr/>
        </p:nvGrpSpPr>
        <p:grpSpPr>
          <a:xfrm>
            <a:off x="0" y="548680"/>
            <a:ext cx="5508104" cy="3528392"/>
            <a:chOff x="-252536" y="1268760"/>
            <a:chExt cx="5508104" cy="3528392"/>
          </a:xfrm>
        </p:grpSpPr>
        <p:sp>
          <p:nvSpPr>
            <p:cNvPr id="4" name="3 - Ορθογώνιο"/>
            <p:cNvSpPr/>
            <p:nvPr/>
          </p:nvSpPr>
          <p:spPr>
            <a:xfrm>
              <a:off x="1331640" y="1268760"/>
              <a:ext cx="936104" cy="13407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7200" dirty="0" smtClean="0">
                  <a:solidFill>
                    <a:schemeClr val="tx1"/>
                  </a:solidFill>
                </a:rPr>
                <a:t>. </a:t>
              </a:r>
              <a:endParaRPr lang="el-GR" sz="7200" dirty="0">
                <a:solidFill>
                  <a:schemeClr val="tx1"/>
                </a:solidFill>
              </a:endParaRPr>
            </a:p>
          </p:txBody>
        </p:sp>
        <p:sp>
          <p:nvSpPr>
            <p:cNvPr id="5" name="1 - Τίτλος"/>
            <p:cNvSpPr txBox="1">
              <a:spLocks/>
            </p:cNvSpPr>
            <p:nvPr/>
          </p:nvSpPr>
          <p:spPr>
            <a:xfrm>
              <a:off x="-252536" y="1412776"/>
              <a:ext cx="2448272" cy="15121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(2+5)</a:t>
              </a:r>
            </a:p>
          </p:txBody>
        </p:sp>
        <p:sp>
          <p:nvSpPr>
            <p:cNvPr id="6" name="1 - Τίτλος"/>
            <p:cNvSpPr txBox="1">
              <a:spLocks/>
            </p:cNvSpPr>
            <p:nvPr/>
          </p:nvSpPr>
          <p:spPr>
            <a:xfrm>
              <a:off x="2807296" y="1412776"/>
              <a:ext cx="2448272" cy="15121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(8-5) </a:t>
              </a:r>
              <a:r>
                <a:rPr kumimoji="0" lang="el-GR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=</a:t>
              </a:r>
            </a:p>
          </p:txBody>
        </p:sp>
        <p:sp>
          <p:nvSpPr>
            <p:cNvPr id="8" name="7 - Ορθογώνιο"/>
            <p:cNvSpPr/>
            <p:nvPr/>
          </p:nvSpPr>
          <p:spPr>
            <a:xfrm>
              <a:off x="2627784" y="1268760"/>
              <a:ext cx="936104" cy="13407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7200" dirty="0" smtClean="0">
                  <a:solidFill>
                    <a:schemeClr val="tx1"/>
                  </a:solidFill>
                </a:rPr>
                <a:t> . </a:t>
              </a:r>
              <a:endParaRPr lang="el-GR" sz="7200" dirty="0">
                <a:solidFill>
                  <a:schemeClr val="tx1"/>
                </a:solidFill>
              </a:endParaRPr>
            </a:p>
          </p:txBody>
        </p:sp>
        <p:sp>
          <p:nvSpPr>
            <p:cNvPr id="10" name="1 - Τίτλος"/>
            <p:cNvSpPr txBox="1">
              <a:spLocks/>
            </p:cNvSpPr>
            <p:nvPr/>
          </p:nvSpPr>
          <p:spPr>
            <a:xfrm>
              <a:off x="-252536" y="3284984"/>
              <a:ext cx="2448272" cy="15121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4400" dirty="0" smtClean="0">
                  <a:latin typeface="+mj-lt"/>
                  <a:ea typeface="+mj-ea"/>
                  <a:cs typeface="+mj-cs"/>
                </a:rPr>
                <a:t>=</a:t>
              </a:r>
              <a:r>
                <a:rPr lang="el-GR" sz="4400" b="1" dirty="0" smtClean="0">
                  <a:solidFill>
                    <a:srgbClr val="0070C0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l-GR" sz="4400" b="1" dirty="0" smtClean="0">
                  <a:solidFill>
                    <a:srgbClr val="0070C0"/>
                  </a:solidFill>
                  <a:latin typeface="+mj-lt"/>
                  <a:ea typeface="+mj-ea"/>
                  <a:cs typeface="+mj-cs"/>
                </a:rPr>
                <a:t>7</a:t>
              </a:r>
              <a:endParaRPr lang="el-GR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1" name="1 - Τίτλος"/>
            <p:cNvSpPr txBox="1">
              <a:spLocks/>
            </p:cNvSpPr>
            <p:nvPr/>
          </p:nvSpPr>
          <p:spPr>
            <a:xfrm>
              <a:off x="2663280" y="3284984"/>
              <a:ext cx="2448272" cy="15121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4400" b="1" dirty="0">
                  <a:solidFill>
                    <a:srgbClr val="0070C0"/>
                  </a:solidFill>
                  <a:latin typeface="+mj-lt"/>
                  <a:ea typeface="+mj-ea"/>
                  <a:cs typeface="+mj-cs"/>
                </a:rPr>
                <a:t>3</a:t>
              </a:r>
              <a:r>
                <a:rPr kumimoji="0" lang="el-GR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=</a:t>
              </a:r>
            </a:p>
          </p:txBody>
        </p:sp>
        <p:sp>
          <p:nvSpPr>
            <p:cNvPr id="13" name="12 - Ορθογώνιο"/>
            <p:cNvSpPr/>
            <p:nvPr/>
          </p:nvSpPr>
          <p:spPr>
            <a:xfrm>
              <a:off x="1079104" y="3140968"/>
              <a:ext cx="936104" cy="13407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7200" dirty="0" smtClean="0">
                  <a:solidFill>
                    <a:schemeClr val="tx1"/>
                  </a:solidFill>
                </a:rPr>
                <a:t>. </a:t>
              </a:r>
              <a:endParaRPr lang="el-GR" sz="7200" dirty="0">
                <a:solidFill>
                  <a:schemeClr val="tx1"/>
                </a:solidFill>
              </a:endParaRPr>
            </a:p>
          </p:txBody>
        </p:sp>
        <p:sp>
          <p:nvSpPr>
            <p:cNvPr id="14" name="13 - Ορθογώνιο"/>
            <p:cNvSpPr/>
            <p:nvPr/>
          </p:nvSpPr>
          <p:spPr>
            <a:xfrm>
              <a:off x="2735288" y="3140968"/>
              <a:ext cx="936104" cy="13407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7200" dirty="0" smtClean="0">
                  <a:solidFill>
                    <a:schemeClr val="tx1"/>
                  </a:solidFill>
                </a:rPr>
                <a:t>. </a:t>
              </a:r>
              <a:endParaRPr lang="el-GR" sz="7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 - Τίτλος"/>
          <p:cNvSpPr txBox="1">
            <a:spLocks/>
          </p:cNvSpPr>
          <p:nvPr/>
        </p:nvSpPr>
        <p:spPr>
          <a:xfrm>
            <a:off x="1403648" y="2564904"/>
            <a:ext cx="244827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 +  2</a:t>
            </a:r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1115616" y="1700808"/>
            <a:ext cx="144016" cy="144016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flipH="1">
            <a:off x="3923928" y="1844824"/>
            <a:ext cx="216024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0" y="2060848"/>
            <a:ext cx="745232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Πρώτα οι πράξεις μέσα στις  παρενθέσεις!!!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32" name="1 - Τίτλος"/>
          <p:cNvSpPr txBox="1">
            <a:spLocks/>
          </p:cNvSpPr>
          <p:nvPr/>
        </p:nvSpPr>
        <p:spPr>
          <a:xfrm>
            <a:off x="-684584" y="4653136"/>
            <a:ext cx="5724128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latin typeface="+mj-lt"/>
                <a:ea typeface="+mj-ea"/>
                <a:cs typeface="+mj-cs"/>
              </a:rPr>
              <a:t>           </a:t>
            </a:r>
            <a:r>
              <a:rPr lang="el-GR" sz="4400" dirty="0" smtClean="0">
                <a:latin typeface="+mj-lt"/>
                <a:ea typeface="+mj-ea"/>
                <a:cs typeface="+mj-cs"/>
              </a:rPr>
              <a:t>=  49  </a:t>
            </a:r>
            <a:r>
              <a:rPr lang="el-GR" sz="4400" dirty="0" smtClean="0">
                <a:latin typeface="+mj-lt"/>
                <a:ea typeface="+mj-ea"/>
                <a:cs typeface="+mj-cs"/>
              </a:rPr>
              <a:t>+  6 =  55</a:t>
            </a:r>
            <a:endParaRPr kumimoji="0" lang="el-G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>
            <a:off x="1763688" y="3645024"/>
            <a:ext cx="144016" cy="129614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ύγραμμο βέλος σύνδεσης"/>
          <p:cNvCxnSpPr/>
          <p:nvPr/>
        </p:nvCxnSpPr>
        <p:spPr>
          <a:xfrm flipH="1">
            <a:off x="3203848" y="3717032"/>
            <a:ext cx="216024" cy="151216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0" y="3933056"/>
            <a:ext cx="7380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Έπειτα οι πολλαπλασιασμοί και οι διαιρέσεις!!!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0" y="6093296"/>
            <a:ext cx="7380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Στο τέλος οι προσθέσεις και οι αφαιρέσεις!!!</a:t>
            </a:r>
            <a:endParaRPr lang="el-GR" sz="2800" b="1" dirty="0">
              <a:solidFill>
                <a:srgbClr val="FF0000"/>
              </a:solidFill>
            </a:endParaRPr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H="1" flipV="1">
            <a:off x="2627784" y="5661248"/>
            <a:ext cx="432048" cy="57606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Τόξο"/>
          <p:cNvSpPr/>
          <p:nvPr/>
        </p:nvSpPr>
        <p:spPr>
          <a:xfrm rot="9112353">
            <a:off x="2958336" y="2548310"/>
            <a:ext cx="1440160" cy="1152128"/>
          </a:xfrm>
          <a:prstGeom prst="arc">
            <a:avLst>
              <a:gd name="adj1" fmla="val 16491044"/>
              <a:gd name="adj2" fmla="val 2121877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6" name="45 - Τόξο"/>
          <p:cNvSpPr/>
          <p:nvPr/>
        </p:nvSpPr>
        <p:spPr>
          <a:xfrm rot="9112353">
            <a:off x="1158136" y="2476302"/>
            <a:ext cx="1440160" cy="1152128"/>
          </a:xfrm>
          <a:prstGeom prst="arc">
            <a:avLst>
              <a:gd name="adj1" fmla="val 16491044"/>
              <a:gd name="adj2" fmla="val 2121877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0" name="49 - TextBox"/>
          <p:cNvSpPr txBox="1"/>
          <p:nvPr/>
        </p:nvSpPr>
        <p:spPr>
          <a:xfrm>
            <a:off x="2267744" y="188640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1o </a:t>
            </a:r>
            <a:r>
              <a:rPr lang="el-GR" sz="4000" b="1" u="sng" dirty="0" smtClean="0"/>
              <a:t>ΠΑΡΑΔΕΙΓΜΑ</a:t>
            </a:r>
            <a:endParaRPr lang="el-GR" sz="4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47664" y="692696"/>
            <a:ext cx="2448272" cy="1512168"/>
          </a:xfrm>
        </p:spPr>
        <p:txBody>
          <a:bodyPr/>
          <a:lstStyle/>
          <a:p>
            <a:r>
              <a:rPr lang="el-GR" b="1" dirty="0" smtClean="0"/>
              <a:t>8 </a:t>
            </a:r>
            <a:r>
              <a:rPr lang="en-US" b="1" dirty="0" smtClean="0"/>
              <a:t>-</a:t>
            </a:r>
            <a:r>
              <a:rPr lang="el-GR" b="1" dirty="0" smtClean="0"/>
              <a:t> </a:t>
            </a:r>
            <a:endParaRPr lang="el-GR" b="1" dirty="0"/>
          </a:p>
        </p:txBody>
      </p:sp>
      <p:grpSp>
        <p:nvGrpSpPr>
          <p:cNvPr id="3" name="8 - Ομάδα"/>
          <p:cNvGrpSpPr/>
          <p:nvPr/>
        </p:nvGrpSpPr>
        <p:grpSpPr>
          <a:xfrm>
            <a:off x="0" y="548680"/>
            <a:ext cx="5796136" cy="3528392"/>
            <a:chOff x="-252536" y="1268760"/>
            <a:chExt cx="5796136" cy="3528392"/>
          </a:xfrm>
        </p:grpSpPr>
        <p:sp>
          <p:nvSpPr>
            <p:cNvPr id="4" name="3 - Ορθογώνιο"/>
            <p:cNvSpPr/>
            <p:nvPr/>
          </p:nvSpPr>
          <p:spPr>
            <a:xfrm>
              <a:off x="1367136" y="1268760"/>
              <a:ext cx="936104" cy="13407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7200" b="1" dirty="0" smtClean="0">
                  <a:solidFill>
                    <a:schemeClr val="tx1"/>
                  </a:solidFill>
                </a:rPr>
                <a:t>. </a:t>
              </a:r>
              <a:endParaRPr lang="el-GR" sz="72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1 - Τίτλος"/>
            <p:cNvSpPr txBox="1">
              <a:spLocks/>
            </p:cNvSpPr>
            <p:nvPr/>
          </p:nvSpPr>
          <p:spPr>
            <a:xfrm>
              <a:off x="-252536" y="1412776"/>
              <a:ext cx="2448272" cy="15121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(9-3)</a:t>
              </a:r>
            </a:p>
          </p:txBody>
        </p:sp>
        <p:sp>
          <p:nvSpPr>
            <p:cNvPr id="6" name="1 - Τίτλος"/>
            <p:cNvSpPr txBox="1">
              <a:spLocks/>
            </p:cNvSpPr>
            <p:nvPr/>
          </p:nvSpPr>
          <p:spPr>
            <a:xfrm>
              <a:off x="2807296" y="1412776"/>
              <a:ext cx="2736304" cy="15121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(</a:t>
              </a:r>
              <a:r>
                <a:rPr lang="el-GR" sz="4400" dirty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2</a:t>
              </a:r>
              <a:r>
                <a:rPr kumimoji="0" lang="el-GR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0-5 )</a:t>
              </a:r>
              <a:r>
                <a:rPr lang="en-US" sz="4400" b="1" dirty="0" smtClean="0">
                  <a:latin typeface="+mj-lt"/>
                  <a:ea typeface="+mj-ea"/>
                  <a:cs typeface="+mj-cs"/>
                </a:rPr>
                <a:t>: 3</a:t>
              </a:r>
              <a:r>
                <a:rPr kumimoji="0" lang="el-GR" sz="44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+mj-ea"/>
                  <a:cs typeface="+mj-cs"/>
                </a:rPr>
                <a:t> </a:t>
              </a:r>
              <a:r>
                <a:rPr kumimoji="0" lang="el-GR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=</a:t>
              </a:r>
            </a:p>
          </p:txBody>
        </p:sp>
        <p:sp>
          <p:nvSpPr>
            <p:cNvPr id="10" name="1 - Τίτλος"/>
            <p:cNvSpPr txBox="1">
              <a:spLocks/>
            </p:cNvSpPr>
            <p:nvPr/>
          </p:nvSpPr>
          <p:spPr>
            <a:xfrm>
              <a:off x="-252536" y="3284984"/>
              <a:ext cx="2448272" cy="15121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4400" dirty="0" smtClean="0">
                  <a:latin typeface="+mj-lt"/>
                  <a:ea typeface="+mj-ea"/>
                  <a:cs typeface="+mj-cs"/>
                </a:rPr>
                <a:t>=</a:t>
              </a:r>
              <a:r>
                <a:rPr lang="el-GR" sz="4400" b="1" dirty="0" smtClean="0">
                  <a:solidFill>
                    <a:srgbClr val="0070C0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US" sz="4400" b="1" dirty="0" smtClean="0">
                  <a:solidFill>
                    <a:srgbClr val="0070C0"/>
                  </a:solidFill>
                  <a:latin typeface="+mj-lt"/>
                  <a:ea typeface="+mj-ea"/>
                  <a:cs typeface="+mj-cs"/>
                </a:rPr>
                <a:t>6</a:t>
              </a:r>
              <a:endParaRPr lang="el-GR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1" name="1 - Τίτλος"/>
            <p:cNvSpPr txBox="1">
              <a:spLocks/>
            </p:cNvSpPr>
            <p:nvPr/>
          </p:nvSpPr>
          <p:spPr>
            <a:xfrm>
              <a:off x="2663280" y="3284984"/>
              <a:ext cx="2448272" cy="15121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4400" b="1" dirty="0">
                  <a:latin typeface="+mj-lt"/>
                  <a:ea typeface="+mj-ea"/>
                  <a:cs typeface="+mj-cs"/>
                </a:rPr>
                <a:t>3</a:t>
              </a:r>
              <a:r>
                <a:rPr kumimoji="0" lang="el-GR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</a:t>
              </a:r>
              <a:r>
                <a:rPr kumimoji="0" lang="el-GR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=</a:t>
              </a:r>
            </a:p>
          </p:txBody>
        </p:sp>
        <p:sp>
          <p:nvSpPr>
            <p:cNvPr id="13" name="12 - Ορθογώνιο"/>
            <p:cNvSpPr/>
            <p:nvPr/>
          </p:nvSpPr>
          <p:spPr>
            <a:xfrm>
              <a:off x="1079104" y="3140968"/>
              <a:ext cx="936104" cy="13407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7200" dirty="0" smtClean="0">
                  <a:solidFill>
                    <a:schemeClr val="tx1"/>
                  </a:solidFill>
                </a:rPr>
                <a:t>. </a:t>
              </a:r>
              <a:endParaRPr lang="el-GR" sz="7200" dirty="0">
                <a:solidFill>
                  <a:schemeClr val="tx1"/>
                </a:solidFill>
              </a:endParaRPr>
            </a:p>
          </p:txBody>
        </p:sp>
        <p:sp>
          <p:nvSpPr>
            <p:cNvPr id="14" name="13 - Ορθογώνιο"/>
            <p:cNvSpPr/>
            <p:nvPr/>
          </p:nvSpPr>
          <p:spPr>
            <a:xfrm>
              <a:off x="2807296" y="3284984"/>
              <a:ext cx="936104" cy="13407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>
                  <a:solidFill>
                    <a:schemeClr val="tx1"/>
                  </a:solidFill>
                </a:rPr>
                <a:t>:</a:t>
              </a:r>
              <a:r>
                <a:rPr lang="el-GR" sz="7200" dirty="0" smtClean="0">
                  <a:solidFill>
                    <a:schemeClr val="tx1"/>
                  </a:solidFill>
                </a:rPr>
                <a:t> </a:t>
              </a:r>
              <a:endParaRPr lang="el-GR" sz="7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 - Τίτλος"/>
          <p:cNvSpPr txBox="1">
            <a:spLocks/>
          </p:cNvSpPr>
          <p:nvPr/>
        </p:nvSpPr>
        <p:spPr>
          <a:xfrm>
            <a:off x="1403648" y="2564904"/>
            <a:ext cx="244827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 8</a:t>
            </a: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lang="en-US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15</a:t>
            </a:r>
            <a:endParaRPr lang="el-GR" sz="4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1115616" y="1700808"/>
            <a:ext cx="144016" cy="144016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flipH="1">
            <a:off x="3275856" y="1844824"/>
            <a:ext cx="72008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0" y="2060848"/>
            <a:ext cx="70922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Πρώτα οι πράξεις  μέσα  στις παρενθέσεις!!!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32" name="1 - Τίτλος"/>
          <p:cNvSpPr txBox="1">
            <a:spLocks/>
          </p:cNvSpPr>
          <p:nvPr/>
        </p:nvSpPr>
        <p:spPr>
          <a:xfrm>
            <a:off x="-684584" y="4653136"/>
            <a:ext cx="5724128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latin typeface="+mj-lt"/>
                <a:ea typeface="+mj-ea"/>
                <a:cs typeface="+mj-cs"/>
              </a:rPr>
              <a:t>         </a:t>
            </a:r>
            <a:r>
              <a:rPr lang="el-GR" sz="4400" dirty="0" smtClean="0">
                <a:latin typeface="+mj-lt"/>
                <a:ea typeface="+mj-ea"/>
                <a:cs typeface="+mj-cs"/>
              </a:rPr>
              <a:t>= </a:t>
            </a:r>
            <a:r>
              <a:rPr lang="el-GR" sz="4400" b="1" dirty="0" smtClean="0">
                <a:latin typeface="+mj-lt"/>
                <a:ea typeface="+mj-ea"/>
                <a:cs typeface="+mj-cs"/>
              </a:rPr>
              <a:t>4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8</a:t>
            </a:r>
            <a:r>
              <a:rPr lang="el-GR" sz="4400" b="1" dirty="0" smtClean="0">
                <a:latin typeface="+mj-lt"/>
                <a:ea typeface="+mj-ea"/>
                <a:cs typeface="+mj-cs"/>
              </a:rPr>
              <a:t>  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-</a:t>
            </a:r>
            <a:r>
              <a:rPr lang="el-GR" sz="4400" dirty="0" smtClean="0">
                <a:latin typeface="+mj-lt"/>
                <a:ea typeface="+mj-ea"/>
                <a:cs typeface="+mj-cs"/>
              </a:rPr>
              <a:t>   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5 </a:t>
            </a:r>
            <a:r>
              <a:rPr lang="el-GR" sz="4400" b="1" dirty="0" smtClean="0">
                <a:latin typeface="+mj-lt"/>
                <a:ea typeface="+mj-ea"/>
                <a:cs typeface="+mj-cs"/>
              </a:rPr>
              <a:t>=</a:t>
            </a:r>
            <a:r>
              <a:rPr lang="el-GR" sz="4400" dirty="0" smtClean="0">
                <a:latin typeface="+mj-lt"/>
                <a:ea typeface="+mj-ea"/>
                <a:cs typeface="+mj-cs"/>
              </a:rPr>
              <a:t>  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43</a:t>
            </a:r>
            <a:endParaRPr kumimoji="0" lang="el-G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>
            <a:off x="1763688" y="3645024"/>
            <a:ext cx="0" cy="151216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ύγραμμο βέλος σύνδεσης"/>
          <p:cNvCxnSpPr/>
          <p:nvPr/>
        </p:nvCxnSpPr>
        <p:spPr>
          <a:xfrm flipH="1">
            <a:off x="3059832" y="3717032"/>
            <a:ext cx="360040" cy="144016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0" y="3861048"/>
            <a:ext cx="7380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Έπειτα οι πολλαπλασιασμοί και οι διαιρέσεις!!!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0" y="6093296"/>
            <a:ext cx="7380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Στο τέλος οι προσθέσεις και οι αφαιρέσεις!!!</a:t>
            </a:r>
            <a:endParaRPr lang="el-GR" sz="2800" b="1" dirty="0">
              <a:solidFill>
                <a:srgbClr val="FF0000"/>
              </a:solidFill>
            </a:endParaRPr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H="1" flipV="1">
            <a:off x="2411760" y="5661248"/>
            <a:ext cx="504056" cy="5040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Τόξο"/>
          <p:cNvSpPr/>
          <p:nvPr/>
        </p:nvSpPr>
        <p:spPr>
          <a:xfrm rot="9112353">
            <a:off x="2958336" y="2548310"/>
            <a:ext cx="1440160" cy="1152128"/>
          </a:xfrm>
          <a:prstGeom prst="arc">
            <a:avLst>
              <a:gd name="adj1" fmla="val 16491044"/>
              <a:gd name="adj2" fmla="val 2121877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6" name="45 - Τόξο"/>
          <p:cNvSpPr/>
          <p:nvPr/>
        </p:nvSpPr>
        <p:spPr>
          <a:xfrm rot="9112353">
            <a:off x="1158136" y="2476302"/>
            <a:ext cx="1440160" cy="1152128"/>
          </a:xfrm>
          <a:prstGeom prst="arc">
            <a:avLst>
              <a:gd name="adj1" fmla="val 16491044"/>
              <a:gd name="adj2" fmla="val 2121877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28 - TextBox"/>
          <p:cNvSpPr txBox="1"/>
          <p:nvPr/>
        </p:nvSpPr>
        <p:spPr>
          <a:xfrm>
            <a:off x="2267744" y="188640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u="sng" dirty="0"/>
              <a:t>2</a:t>
            </a:r>
            <a:r>
              <a:rPr lang="en-US" sz="4000" b="1" u="sng" dirty="0" smtClean="0"/>
              <a:t>o </a:t>
            </a:r>
            <a:r>
              <a:rPr lang="el-GR" sz="4000" b="1" u="sng" dirty="0" smtClean="0"/>
              <a:t>ΠΑΡΑΔΕΙΓΜΑ</a:t>
            </a:r>
            <a:endParaRPr lang="el-GR" sz="4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ΑΚΟΜΑ ΕΝΑ ΠΑΡΑΔΕΙΓΜΑ!!!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755576" y="1484784"/>
            <a:ext cx="3456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l-GR" sz="3200" b="1" dirty="0" smtClean="0">
                <a:solidFill>
                  <a:srgbClr val="FF0000"/>
                </a:solidFill>
              </a:rPr>
              <a:t>(4+6)</a:t>
            </a:r>
            <a:r>
              <a:rPr lang="en-US" sz="3200" b="1" dirty="0" smtClean="0"/>
              <a:t>:</a:t>
            </a:r>
            <a:r>
              <a:rPr lang="en-US" sz="28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(2+3) </a:t>
            </a:r>
            <a:r>
              <a:rPr lang="en-US" sz="3200" dirty="0" smtClean="0"/>
              <a:t>+</a:t>
            </a:r>
            <a:r>
              <a:rPr lang="el-GR" sz="2800" dirty="0" smtClean="0"/>
              <a:t> </a:t>
            </a:r>
            <a:r>
              <a:rPr lang="el-GR" sz="2800" b="1" dirty="0" smtClean="0"/>
              <a:t>14</a:t>
            </a:r>
            <a:r>
              <a:rPr lang="en-US" sz="2800" b="1" dirty="0" smtClean="0"/>
              <a:t>: 7</a:t>
            </a:r>
            <a:endParaRPr lang="el-GR" sz="2800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4139952" y="1484784"/>
            <a:ext cx="3168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l-GR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2+2+4+4</a:t>
            </a:r>
            <a:r>
              <a:rPr lang="el-GR" sz="3200" b="1" dirty="0" smtClean="0">
                <a:solidFill>
                  <a:srgbClr val="FF0000"/>
                </a:solidFill>
              </a:rPr>
              <a:t>)</a:t>
            </a:r>
            <a:r>
              <a:rPr lang="en-US" sz="2800" b="1" dirty="0"/>
              <a:t>: 3</a:t>
            </a:r>
            <a:r>
              <a:rPr lang="en-US" sz="2800" dirty="0" smtClean="0"/>
              <a:t> </a:t>
            </a:r>
            <a:r>
              <a:rPr lang="en-US" sz="2800" b="1" dirty="0"/>
              <a:t>=</a:t>
            </a:r>
            <a:r>
              <a:rPr lang="en-US" sz="2800" dirty="0" smtClean="0"/>
              <a:t> </a:t>
            </a:r>
            <a:endParaRPr lang="el-GR" sz="2800" dirty="0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>
            <a:off x="1259632" y="1916832"/>
            <a:ext cx="0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 flipH="1">
            <a:off x="1979712" y="1916832"/>
            <a:ext cx="288032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 flipH="1">
            <a:off x="4067944" y="1988840"/>
            <a:ext cx="720080" cy="93610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Ορθογώνιο"/>
          <p:cNvSpPr/>
          <p:nvPr/>
        </p:nvSpPr>
        <p:spPr>
          <a:xfrm>
            <a:off x="251520" y="2852936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l-GR" sz="2800" b="1" dirty="0"/>
              <a:t> </a:t>
            </a:r>
            <a:r>
              <a:rPr lang="el-GR" sz="2800" b="1" dirty="0" smtClean="0"/>
              <a:t>      </a:t>
            </a:r>
            <a:r>
              <a:rPr lang="el-GR" sz="2800" b="1" dirty="0" smtClean="0"/>
              <a:t>=</a:t>
            </a:r>
            <a:r>
              <a:rPr lang="el-GR" sz="28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/>
              <a:t>10  </a:t>
            </a:r>
            <a:r>
              <a:rPr lang="en-US" sz="2800" b="1" dirty="0" smtClean="0"/>
              <a:t>: </a:t>
            </a:r>
            <a:r>
              <a:rPr lang="el-GR" sz="2800" b="1" dirty="0" smtClean="0"/>
              <a:t>5   +  14</a:t>
            </a:r>
            <a:r>
              <a:rPr lang="en-US" sz="2800" b="1" dirty="0" smtClean="0"/>
              <a:t> </a:t>
            </a:r>
            <a:r>
              <a:rPr lang="el-GR" sz="2800" b="1" dirty="0" smtClean="0"/>
              <a:t> </a:t>
            </a:r>
            <a:r>
              <a:rPr lang="en-US" sz="2800" b="1" dirty="0" smtClean="0"/>
              <a:t>: 7 </a:t>
            </a:r>
            <a:endParaRPr lang="el-GR" sz="2800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3851920" y="2852936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/>
              <a:t>12 : </a:t>
            </a:r>
            <a:r>
              <a:rPr lang="en-US" sz="2800" b="1" dirty="0"/>
              <a:t>3</a:t>
            </a:r>
            <a:r>
              <a:rPr lang="en-US" sz="2800" dirty="0" smtClean="0"/>
              <a:t> </a:t>
            </a:r>
            <a:r>
              <a:rPr lang="en-US" sz="2800" b="1" dirty="0"/>
              <a:t>=</a:t>
            </a:r>
            <a:r>
              <a:rPr lang="en-US" sz="2800" dirty="0" smtClean="0"/>
              <a:t> </a:t>
            </a:r>
            <a:endParaRPr lang="el-GR" sz="2800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>
            <a:off x="1619672" y="3356992"/>
            <a:ext cx="0" cy="10081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flipH="1">
            <a:off x="2483768" y="3356992"/>
            <a:ext cx="504056" cy="10081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flipH="1">
            <a:off x="3203848" y="3356992"/>
            <a:ext cx="1224136" cy="1008112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1115616" y="4365104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/>
              <a:t> </a:t>
            </a:r>
            <a:r>
              <a:rPr lang="el-GR" sz="2800" b="1" dirty="0" smtClean="0"/>
              <a:t>=</a:t>
            </a:r>
            <a:r>
              <a:rPr lang="en-US" sz="2800" b="1" dirty="0" smtClean="0"/>
              <a:t> </a:t>
            </a:r>
            <a:r>
              <a:rPr lang="en-US" sz="2800" b="1" dirty="0" smtClean="0"/>
              <a:t>2   +  2   </a:t>
            </a:r>
            <a:r>
              <a:rPr lang="en-US" sz="2800" dirty="0" smtClean="0"/>
              <a:t>              </a:t>
            </a:r>
            <a:endParaRPr lang="el-GR" sz="28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2987824" y="4365104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/>
              <a:t>4</a:t>
            </a:r>
            <a:r>
              <a:rPr lang="en-US" sz="2800" dirty="0" smtClean="0"/>
              <a:t> </a:t>
            </a:r>
            <a:r>
              <a:rPr lang="en-US" sz="2800" b="1" dirty="0"/>
              <a:t>=</a:t>
            </a:r>
            <a:r>
              <a:rPr lang="en-US" sz="2800" dirty="0" smtClean="0"/>
              <a:t> </a:t>
            </a:r>
            <a:endParaRPr lang="el-GR" sz="28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971600" y="5661248"/>
            <a:ext cx="3240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</a:t>
            </a:r>
            <a:r>
              <a:rPr lang="el-GR" sz="2800" b="1" dirty="0" smtClean="0"/>
              <a:t>= </a:t>
            </a:r>
            <a:r>
              <a:rPr lang="el-GR" sz="2800" b="1" dirty="0" smtClean="0"/>
              <a:t>4</a:t>
            </a:r>
            <a:r>
              <a:rPr lang="en-US" sz="2800" b="1" dirty="0" smtClean="0"/>
              <a:t>  </a:t>
            </a:r>
            <a:r>
              <a:rPr lang="en-US" sz="2800" b="1" dirty="0" smtClean="0"/>
              <a:t>+   </a:t>
            </a:r>
            <a:r>
              <a:rPr lang="el-GR" sz="2800" b="1" dirty="0" smtClean="0"/>
              <a:t>4</a:t>
            </a:r>
            <a:r>
              <a:rPr lang="en-US" sz="2800" b="1" dirty="0" smtClean="0"/>
              <a:t>  </a:t>
            </a:r>
            <a:r>
              <a:rPr lang="en-US" sz="2800" b="1" dirty="0" smtClean="0"/>
              <a:t>=   </a:t>
            </a:r>
            <a:r>
              <a:rPr lang="el-GR" sz="2800" b="1" dirty="0" smtClean="0"/>
              <a:t>8</a:t>
            </a:r>
            <a:r>
              <a:rPr lang="en-US" sz="2800" b="1" dirty="0" smtClean="0"/>
              <a:t> </a:t>
            </a:r>
            <a:r>
              <a:rPr lang="en-US" sz="2800" dirty="0" smtClean="0"/>
              <a:t>              </a:t>
            </a:r>
            <a:endParaRPr lang="el-GR" sz="2800" dirty="0"/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 flipH="1">
            <a:off x="2411760" y="4869160"/>
            <a:ext cx="288032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5436096" y="2780928"/>
            <a:ext cx="295232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400" b="1" dirty="0"/>
              <a:t>ΠΑΡΕΝΘΕΣΕΙΣ</a:t>
            </a:r>
          </a:p>
        </p:txBody>
      </p:sp>
      <p:sp>
        <p:nvSpPr>
          <p:cNvPr id="31" name="30 - TextBox"/>
          <p:cNvSpPr txBox="1"/>
          <p:nvPr/>
        </p:nvSpPr>
        <p:spPr>
          <a:xfrm>
            <a:off x="4932040" y="4005064"/>
            <a:ext cx="345638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ΠΟΛΛΑΠΛΑΣΙΑΣΜΟΙ &amp; ΔΙΑΙΡΕΣΕΙΣ</a:t>
            </a:r>
            <a:endParaRPr lang="el-GR" sz="24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3563888" y="5661248"/>
            <a:ext cx="482453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ΠΡΟΣΘΕΣΕΙΣ ΚΑΙ </a:t>
            </a:r>
          </a:p>
          <a:p>
            <a:r>
              <a:rPr lang="el-GR" sz="2400" b="1" dirty="0" smtClean="0"/>
              <a:t>ΑΦΑΙΡΕΣΕΙΣ</a:t>
            </a:r>
            <a:endParaRPr lang="el-GR" sz="24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8395331" y="2492896"/>
            <a:ext cx="748669" cy="923330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</a:t>
            </a:r>
            <a:endParaRPr lang="el-G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5" name="34 - Ορθογώνιο"/>
          <p:cNvSpPr/>
          <p:nvPr/>
        </p:nvSpPr>
        <p:spPr>
          <a:xfrm>
            <a:off x="8395331" y="3933056"/>
            <a:ext cx="748669" cy="923330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Β</a:t>
            </a:r>
            <a:endParaRPr lang="el-G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8395331" y="5589240"/>
            <a:ext cx="748669" cy="923330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Γ</a:t>
            </a:r>
            <a:endParaRPr lang="el-G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9" name="48 - Τόξο"/>
          <p:cNvSpPr/>
          <p:nvPr/>
        </p:nvSpPr>
        <p:spPr>
          <a:xfrm rot="11667874">
            <a:off x="1865569" y="5959415"/>
            <a:ext cx="1871347" cy="476672"/>
          </a:xfrm>
          <a:prstGeom prst="arc">
            <a:avLst>
              <a:gd name="adj1" fmla="val 10465605"/>
              <a:gd name="adj2" fmla="val 21161173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28 - TextBox"/>
          <p:cNvSpPr txBox="1"/>
          <p:nvPr/>
        </p:nvSpPr>
        <p:spPr>
          <a:xfrm>
            <a:off x="3779912" y="908720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 +</a:t>
            </a:r>
            <a:endParaRPr lang="el-GR" sz="36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3419872" y="227687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 +</a:t>
            </a:r>
            <a:endParaRPr lang="el-GR" sz="3600" b="1" dirty="0"/>
          </a:p>
        </p:txBody>
      </p:sp>
      <p:sp>
        <p:nvSpPr>
          <p:cNvPr id="38" name="37 - TextBox"/>
          <p:cNvSpPr txBox="1"/>
          <p:nvPr/>
        </p:nvSpPr>
        <p:spPr>
          <a:xfrm>
            <a:off x="2555776" y="371703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 +</a:t>
            </a:r>
            <a:endParaRPr lang="el-G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243</Words>
  <Application>Microsoft Office PowerPoint</Application>
  <PresentationFormat>Προβολή στην οθόνη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Σειρά των πράξεων</vt:lpstr>
      <vt:lpstr>Διαφάνεια 3</vt:lpstr>
      <vt:lpstr>7 + 2</vt:lpstr>
      <vt:lpstr>8 - </vt:lpstr>
      <vt:lpstr>ΑΚΟΜΑ ΕΝΑ ΠΑΡΑΔΕΙΓΜΑ!!!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dell</dc:creator>
  <cp:lastModifiedBy>dell</cp:lastModifiedBy>
  <cp:revision>17</cp:revision>
  <dcterms:created xsi:type="dcterms:W3CDTF">2011-10-08T19:02:20Z</dcterms:created>
  <dcterms:modified xsi:type="dcterms:W3CDTF">2011-10-08T22:42:23Z</dcterms:modified>
</cp:coreProperties>
</file>