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FF99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238E-47A6-4BCC-9DB0-53C6DE922841}" type="datetimeFigureOut">
              <a:rPr lang="el-GR" smtClean="0"/>
              <a:pPr/>
              <a:t>17/12/2011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1CD5-CA32-4A72-A1BC-D6BCD8BB1E9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1520" y="476672"/>
            <a:ext cx="4932040" cy="1323439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/>
              <a:t>Πώς  </a:t>
            </a:r>
            <a:r>
              <a:rPr lang="el-GR" sz="4000" dirty="0" smtClean="0"/>
              <a:t>προσθέτ</a:t>
            </a:r>
            <a:r>
              <a:rPr lang="el-GR" sz="4000" dirty="0" smtClean="0"/>
              <a:t>ουμε </a:t>
            </a:r>
            <a:r>
              <a:rPr lang="el-GR" sz="4000" dirty="0" smtClean="0"/>
              <a:t>ετερώνυμα </a:t>
            </a:r>
            <a:r>
              <a:rPr lang="el-GR" sz="4000" dirty="0" smtClean="0"/>
              <a:t>κλάσματα</a:t>
            </a:r>
            <a:r>
              <a:rPr lang="en-US" sz="4000" dirty="0" smtClean="0"/>
              <a:t>;</a:t>
            </a:r>
            <a:endParaRPr lang="el-GR" sz="4000" dirty="0"/>
          </a:p>
        </p:txBody>
      </p:sp>
      <p:grpSp>
        <p:nvGrpSpPr>
          <p:cNvPr id="10" name="9 - Ομάδα"/>
          <p:cNvGrpSpPr/>
          <p:nvPr/>
        </p:nvGrpSpPr>
        <p:grpSpPr>
          <a:xfrm>
            <a:off x="467544" y="2060848"/>
            <a:ext cx="1152128" cy="2188116"/>
            <a:chOff x="1331640" y="1916832"/>
            <a:chExt cx="1152128" cy="2188116"/>
          </a:xfrm>
        </p:grpSpPr>
        <p:sp>
          <p:nvSpPr>
            <p:cNvPr id="6" name="5 - TextBox"/>
            <p:cNvSpPr txBox="1"/>
            <p:nvPr/>
          </p:nvSpPr>
          <p:spPr>
            <a:xfrm>
              <a:off x="1475656" y="1916832"/>
              <a:ext cx="5040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8</a:t>
              </a:r>
              <a:endParaRPr lang="en-US" sz="4800" dirty="0" smtClean="0"/>
            </a:p>
            <a:p>
              <a:endParaRPr lang="el-GR" dirty="0"/>
            </a:p>
          </p:txBody>
        </p:sp>
        <p:sp>
          <p:nvSpPr>
            <p:cNvPr id="7" name="6 - TextBox"/>
            <p:cNvSpPr txBox="1"/>
            <p:nvPr/>
          </p:nvSpPr>
          <p:spPr>
            <a:xfrm>
              <a:off x="1331640" y="299695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10</a:t>
              </a:r>
            </a:p>
            <a:p>
              <a:endParaRPr lang="el-GR" dirty="0"/>
            </a:p>
          </p:txBody>
        </p:sp>
        <p:cxnSp>
          <p:nvCxnSpPr>
            <p:cNvPr id="9" name="8 - Ευθεία γραμμή σύνδεσης"/>
            <p:cNvCxnSpPr/>
            <p:nvPr/>
          </p:nvCxnSpPr>
          <p:spPr>
            <a:xfrm>
              <a:off x="1403648" y="2852936"/>
              <a:ext cx="72008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- Ομάδα"/>
          <p:cNvGrpSpPr/>
          <p:nvPr/>
        </p:nvGrpSpPr>
        <p:grpSpPr>
          <a:xfrm>
            <a:off x="2051720" y="2060848"/>
            <a:ext cx="1296144" cy="2188116"/>
            <a:chOff x="1187624" y="1916832"/>
            <a:chExt cx="1296144" cy="2188116"/>
          </a:xfrm>
        </p:grpSpPr>
        <p:sp>
          <p:nvSpPr>
            <p:cNvPr id="12" name="11 - TextBox"/>
            <p:cNvSpPr txBox="1"/>
            <p:nvPr/>
          </p:nvSpPr>
          <p:spPr>
            <a:xfrm>
              <a:off x="1187624" y="191683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 10</a:t>
              </a:r>
            </a:p>
            <a:p>
              <a:endParaRPr lang="el-GR" dirty="0"/>
            </a:p>
          </p:txBody>
        </p:sp>
        <p:sp>
          <p:nvSpPr>
            <p:cNvPr id="13" name="12 - TextBox"/>
            <p:cNvSpPr txBox="1"/>
            <p:nvPr/>
          </p:nvSpPr>
          <p:spPr>
            <a:xfrm>
              <a:off x="1331640" y="299695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12</a:t>
              </a:r>
            </a:p>
            <a:p>
              <a:endParaRPr lang="el-GR" dirty="0"/>
            </a:p>
          </p:txBody>
        </p:sp>
        <p:cxnSp>
          <p:nvCxnSpPr>
            <p:cNvPr id="14" name="13 - Ευθεία γραμμή σύνδεσης"/>
            <p:cNvCxnSpPr/>
            <p:nvPr/>
          </p:nvCxnSpPr>
          <p:spPr>
            <a:xfrm>
              <a:off x="1403648" y="2852936"/>
              <a:ext cx="72008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- TextBox"/>
          <p:cNvSpPr txBox="1"/>
          <p:nvPr/>
        </p:nvSpPr>
        <p:spPr>
          <a:xfrm>
            <a:off x="1547664" y="2564904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+</a:t>
            </a:r>
            <a:endParaRPr lang="el-GR" sz="4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716016" y="2492896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  <a:endParaRPr lang="el-GR" sz="4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23528" y="414908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Α.  Για να προσθέσω τα κλάσματα πρέπει να τα κάνω ομώνυμα</a:t>
            </a:r>
            <a:endParaRPr lang="el-GR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323528" y="465313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Β</a:t>
            </a:r>
            <a:r>
              <a:rPr lang="el-GR" sz="2400" b="1" dirty="0" smtClean="0"/>
              <a:t>.  </a:t>
            </a:r>
            <a:r>
              <a:rPr lang="en-US" sz="2400" b="1" dirty="0" smtClean="0"/>
              <a:t> </a:t>
            </a:r>
            <a:r>
              <a:rPr lang="el-GR" sz="2400" b="1" dirty="0" smtClean="0"/>
              <a:t>Πώς όμως μπορεί να γίνει αυτό </a:t>
            </a:r>
            <a:r>
              <a:rPr lang="en-US" sz="2400" b="1" dirty="0" smtClean="0"/>
              <a:t>; </a:t>
            </a:r>
            <a:endParaRPr lang="el-GR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23528" y="5229200"/>
            <a:ext cx="8568952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Γ</a:t>
            </a:r>
            <a:r>
              <a:rPr lang="el-GR" sz="2400" b="1" dirty="0" smtClean="0"/>
              <a:t>.  Θα φτιάξω ισοδύναμά τους κλάσματα που να έχουν παρονομαστή το Ε.Κ.Π.  των </a:t>
            </a:r>
            <a:r>
              <a:rPr lang="en-US" sz="2400" b="1" dirty="0" smtClean="0"/>
              <a:t> </a:t>
            </a:r>
            <a:r>
              <a:rPr lang="el-GR" sz="2400" b="1" dirty="0" smtClean="0"/>
              <a:t>παρονομαστών</a:t>
            </a:r>
            <a:r>
              <a:rPr lang="en-US" sz="2400" b="1" dirty="0" smtClean="0"/>
              <a:t> </a:t>
            </a:r>
            <a:r>
              <a:rPr lang="el-GR" sz="2400" b="1" dirty="0" smtClean="0"/>
              <a:t>τους. </a:t>
            </a:r>
          </a:p>
          <a:p>
            <a:r>
              <a:rPr lang="el-GR" sz="2400" b="1" dirty="0" smtClean="0"/>
              <a:t>Δηλαδή του </a:t>
            </a:r>
            <a:r>
              <a:rPr lang="el-GR" sz="2400" b="1" dirty="0" smtClean="0">
                <a:solidFill>
                  <a:srgbClr val="FF0000"/>
                </a:solidFill>
              </a:rPr>
              <a:t>10</a:t>
            </a:r>
            <a:r>
              <a:rPr lang="el-GR" sz="2400" b="1" dirty="0" smtClean="0"/>
              <a:t> , του </a:t>
            </a:r>
            <a:r>
              <a:rPr lang="el-GR" sz="2400" b="1" dirty="0" smtClean="0">
                <a:solidFill>
                  <a:srgbClr val="FF0000"/>
                </a:solidFill>
              </a:rPr>
              <a:t>12</a:t>
            </a:r>
            <a:r>
              <a:rPr lang="el-GR" sz="2400" b="1" dirty="0" smtClean="0"/>
              <a:t> και του </a:t>
            </a:r>
            <a:r>
              <a:rPr lang="el-GR" sz="2400" b="1" dirty="0">
                <a:solidFill>
                  <a:srgbClr val="FF0000"/>
                </a:solidFill>
              </a:rPr>
              <a:t>4</a:t>
            </a:r>
            <a:r>
              <a:rPr lang="el-GR" sz="2400" b="1" dirty="0" smtClean="0"/>
              <a:t>.  </a:t>
            </a:r>
            <a:endParaRPr lang="el-GR" sz="24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203848" y="2492896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+</a:t>
            </a:r>
            <a:endParaRPr lang="el-GR" sz="4800" dirty="0"/>
          </a:p>
        </p:txBody>
      </p:sp>
      <p:grpSp>
        <p:nvGrpSpPr>
          <p:cNvPr id="22" name="21 - Ομάδα"/>
          <p:cNvGrpSpPr/>
          <p:nvPr/>
        </p:nvGrpSpPr>
        <p:grpSpPr>
          <a:xfrm>
            <a:off x="3563888" y="2060848"/>
            <a:ext cx="1296144" cy="2188116"/>
            <a:chOff x="1187624" y="1916832"/>
            <a:chExt cx="1296144" cy="2188116"/>
          </a:xfrm>
        </p:grpSpPr>
        <p:sp>
          <p:nvSpPr>
            <p:cNvPr id="23" name="22 - TextBox"/>
            <p:cNvSpPr txBox="1"/>
            <p:nvPr/>
          </p:nvSpPr>
          <p:spPr>
            <a:xfrm>
              <a:off x="1187624" y="191683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 </a:t>
              </a:r>
              <a:r>
                <a:rPr lang="el-GR" sz="4800" dirty="0" smtClean="0"/>
                <a:t>  3</a:t>
              </a:r>
              <a:endParaRPr lang="en-US" sz="4800" dirty="0" smtClean="0"/>
            </a:p>
            <a:p>
              <a:endParaRPr lang="el-GR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1331640" y="299695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 smtClean="0"/>
                <a:t>  </a:t>
              </a:r>
              <a:r>
                <a:rPr lang="el-GR" sz="4800" b="1" dirty="0" smtClean="0">
                  <a:solidFill>
                    <a:srgbClr val="FF0000"/>
                  </a:solidFill>
                </a:rPr>
                <a:t>4</a:t>
              </a:r>
              <a:endParaRPr lang="en-US" sz="4800" b="1" dirty="0" smtClean="0">
                <a:solidFill>
                  <a:srgbClr val="FF0000"/>
                </a:solidFill>
              </a:endParaRPr>
            </a:p>
            <a:p>
              <a:endParaRPr lang="el-GR" dirty="0"/>
            </a:p>
          </p:txBody>
        </p:sp>
        <p:cxnSp>
          <p:nvCxnSpPr>
            <p:cNvPr id="25" name="24 - Ευθεία γραμμή σύνδεσης"/>
            <p:cNvCxnSpPr/>
            <p:nvPr/>
          </p:nvCxnSpPr>
          <p:spPr>
            <a:xfrm>
              <a:off x="1403648" y="2852936"/>
              <a:ext cx="72008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44 - Ομάδα"/>
          <p:cNvGrpSpPr/>
          <p:nvPr/>
        </p:nvGrpSpPr>
        <p:grpSpPr>
          <a:xfrm>
            <a:off x="5364088" y="0"/>
            <a:ext cx="3779912" cy="2861647"/>
            <a:chOff x="5364088" y="0"/>
            <a:chExt cx="3779912" cy="2861647"/>
          </a:xfrm>
        </p:grpSpPr>
        <p:sp>
          <p:nvSpPr>
            <p:cNvPr id="26" name="25 - TextBox"/>
            <p:cNvSpPr txBox="1"/>
            <p:nvPr/>
          </p:nvSpPr>
          <p:spPr>
            <a:xfrm>
              <a:off x="5364088" y="0"/>
              <a:ext cx="377991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10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   </a:t>
              </a:r>
              <a:r>
                <a:rPr lang="el-GR" sz="3200" b="1" dirty="0" smtClean="0"/>
                <a:t>12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      </a:t>
              </a:r>
              <a:r>
                <a:rPr lang="el-GR" sz="3200" b="1" dirty="0" smtClean="0"/>
                <a:t>4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   	</a:t>
              </a:r>
              <a:r>
                <a:rPr lang="el-GR" sz="3200" b="1" dirty="0" smtClean="0">
                  <a:solidFill>
                    <a:srgbClr val="00B050"/>
                  </a:solidFill>
                </a:rPr>
                <a:t>2 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</a:t>
              </a:r>
              <a:endParaRPr lang="el-GR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5364088" y="548680"/>
              <a:ext cx="377991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>
                  <a:solidFill>
                    <a:srgbClr val="0070C0"/>
                  </a:solidFill>
                </a:rPr>
                <a:t>   5       6        2    	</a:t>
              </a:r>
              <a:r>
                <a:rPr lang="el-GR" sz="3200" b="1" dirty="0" err="1" smtClean="0">
                  <a:solidFill>
                    <a:srgbClr val="00B050"/>
                  </a:solidFill>
                </a:rPr>
                <a:t>2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</a:t>
              </a:r>
              <a:endParaRPr lang="el-GR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364088" y="1124744"/>
              <a:ext cx="377991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>
                  <a:solidFill>
                    <a:srgbClr val="0070C0"/>
                  </a:solidFill>
                </a:rPr>
                <a:t>   5       3        </a:t>
              </a:r>
              <a:r>
                <a:rPr lang="el-GR" sz="3200" b="1" dirty="0">
                  <a:solidFill>
                    <a:srgbClr val="0070C0"/>
                  </a:solidFill>
                </a:rPr>
                <a:t>1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  	</a:t>
              </a:r>
              <a:r>
                <a:rPr lang="el-GR" sz="3200" b="1" dirty="0" smtClean="0">
                  <a:solidFill>
                    <a:srgbClr val="00B050"/>
                  </a:solidFill>
                </a:rPr>
                <a:t>3  </a:t>
              </a:r>
              <a:endParaRPr lang="el-GR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364088" y="1700809"/>
              <a:ext cx="377991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>
                  <a:solidFill>
                    <a:srgbClr val="0070C0"/>
                  </a:solidFill>
                </a:rPr>
                <a:t>   5       1        </a:t>
              </a:r>
              <a:r>
                <a:rPr lang="el-GR" sz="3200" b="1" dirty="0" err="1">
                  <a:solidFill>
                    <a:srgbClr val="0070C0"/>
                  </a:solidFill>
                </a:rPr>
                <a:t>1</a:t>
              </a:r>
              <a:r>
                <a:rPr lang="el-GR" sz="3200" b="1" dirty="0">
                  <a:solidFill>
                    <a:srgbClr val="0070C0"/>
                  </a:solidFill>
                </a:rPr>
                <a:t> </a:t>
              </a:r>
              <a:r>
                <a:rPr lang="el-GR" sz="3200" b="1" dirty="0">
                  <a:solidFill>
                    <a:srgbClr val="00B050"/>
                  </a:solidFill>
                </a:rPr>
                <a:t>   </a:t>
              </a:r>
              <a:r>
                <a:rPr lang="el-GR" sz="3200" b="1" dirty="0" smtClean="0">
                  <a:solidFill>
                    <a:srgbClr val="00B050"/>
                  </a:solidFill>
                </a:rPr>
                <a:t>	5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</a:t>
              </a:r>
              <a:endParaRPr lang="el-GR" sz="3200" b="1" dirty="0">
                <a:solidFill>
                  <a:srgbClr val="0070C0"/>
                </a:solidFill>
              </a:endParaRPr>
            </a:p>
          </p:txBody>
        </p:sp>
        <p:sp>
          <p:nvSpPr>
            <p:cNvPr id="30" name="29 - TextBox"/>
            <p:cNvSpPr txBox="1"/>
            <p:nvPr/>
          </p:nvSpPr>
          <p:spPr>
            <a:xfrm>
              <a:off x="5364088" y="2276872"/>
              <a:ext cx="377991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>
                  <a:solidFill>
                    <a:srgbClr val="0070C0"/>
                  </a:solidFill>
                </a:rPr>
                <a:t>   1       </a:t>
              </a:r>
              <a:r>
                <a:rPr lang="el-GR" sz="3200" b="1" dirty="0" err="1" smtClean="0">
                  <a:solidFill>
                    <a:srgbClr val="0070C0"/>
                  </a:solidFill>
                </a:rPr>
                <a:t>1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      </a:t>
              </a:r>
              <a:r>
                <a:rPr lang="el-GR" sz="3200" b="1" dirty="0" err="1" smtClean="0">
                  <a:solidFill>
                    <a:srgbClr val="0070C0"/>
                  </a:solidFill>
                </a:rPr>
                <a:t>1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  	</a:t>
              </a:r>
              <a:r>
                <a:rPr lang="el-GR" sz="3200" b="1" dirty="0" smtClean="0">
                  <a:solidFill>
                    <a:srgbClr val="FF0000"/>
                  </a:solidFill>
                </a:rPr>
                <a:t>60</a:t>
              </a:r>
              <a:r>
                <a:rPr lang="el-GR" sz="3200" b="1" dirty="0" smtClean="0">
                  <a:solidFill>
                    <a:srgbClr val="0070C0"/>
                  </a:solidFill>
                </a:rPr>
                <a:t>         </a:t>
              </a:r>
              <a:endParaRPr lang="el-GR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31 - Ευθεία γραμμή σύνδεσης"/>
            <p:cNvCxnSpPr/>
            <p:nvPr/>
          </p:nvCxnSpPr>
          <p:spPr>
            <a:xfrm>
              <a:off x="8100392" y="0"/>
              <a:ext cx="0" cy="27809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flipH="1">
              <a:off x="8172400" y="2348880"/>
              <a:ext cx="792088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37 - Ελεύθερη σχεδίαση"/>
            <p:cNvSpPr/>
            <p:nvPr/>
          </p:nvSpPr>
          <p:spPr>
            <a:xfrm>
              <a:off x="8392886" y="304800"/>
              <a:ext cx="269421" cy="560614"/>
            </a:xfrm>
            <a:custGeom>
              <a:avLst/>
              <a:gdLst>
                <a:gd name="connsiteX0" fmla="*/ 0 w 269421"/>
                <a:gd name="connsiteY0" fmla="*/ 560614 h 560614"/>
                <a:gd name="connsiteX1" fmla="*/ 261257 w 269421"/>
                <a:gd name="connsiteY1" fmla="*/ 364671 h 560614"/>
                <a:gd name="connsiteX2" fmla="*/ 48985 w 269421"/>
                <a:gd name="connsiteY2" fmla="*/ 54429 h 560614"/>
                <a:gd name="connsiteX3" fmla="*/ 48985 w 269421"/>
                <a:gd name="connsiteY3" fmla="*/ 38100 h 560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421" h="560614">
                  <a:moveTo>
                    <a:pt x="0" y="560614"/>
                  </a:moveTo>
                  <a:cubicBezTo>
                    <a:pt x="126546" y="504824"/>
                    <a:pt x="253093" y="449035"/>
                    <a:pt x="261257" y="364671"/>
                  </a:cubicBezTo>
                  <a:cubicBezTo>
                    <a:pt x="269421" y="280307"/>
                    <a:pt x="84364" y="108858"/>
                    <a:pt x="48985" y="54429"/>
                  </a:cubicBezTo>
                  <a:cubicBezTo>
                    <a:pt x="13606" y="0"/>
                    <a:pt x="31295" y="19050"/>
                    <a:pt x="48985" y="3810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38 - Ελεύθερη σχεδίαση"/>
            <p:cNvSpPr/>
            <p:nvPr/>
          </p:nvSpPr>
          <p:spPr>
            <a:xfrm>
              <a:off x="8388424" y="836712"/>
              <a:ext cx="269421" cy="560614"/>
            </a:xfrm>
            <a:custGeom>
              <a:avLst/>
              <a:gdLst>
                <a:gd name="connsiteX0" fmla="*/ 0 w 269421"/>
                <a:gd name="connsiteY0" fmla="*/ 560614 h 560614"/>
                <a:gd name="connsiteX1" fmla="*/ 261257 w 269421"/>
                <a:gd name="connsiteY1" fmla="*/ 364671 h 560614"/>
                <a:gd name="connsiteX2" fmla="*/ 48985 w 269421"/>
                <a:gd name="connsiteY2" fmla="*/ 54429 h 560614"/>
                <a:gd name="connsiteX3" fmla="*/ 48985 w 269421"/>
                <a:gd name="connsiteY3" fmla="*/ 38100 h 560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421" h="560614">
                  <a:moveTo>
                    <a:pt x="0" y="560614"/>
                  </a:moveTo>
                  <a:cubicBezTo>
                    <a:pt x="126546" y="504824"/>
                    <a:pt x="253093" y="449035"/>
                    <a:pt x="261257" y="364671"/>
                  </a:cubicBezTo>
                  <a:cubicBezTo>
                    <a:pt x="269421" y="280307"/>
                    <a:pt x="84364" y="108858"/>
                    <a:pt x="48985" y="54429"/>
                  </a:cubicBezTo>
                  <a:cubicBezTo>
                    <a:pt x="13606" y="0"/>
                    <a:pt x="31295" y="19050"/>
                    <a:pt x="48985" y="3810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39 - Ελεύθερη σχεδίαση"/>
            <p:cNvSpPr/>
            <p:nvPr/>
          </p:nvSpPr>
          <p:spPr>
            <a:xfrm>
              <a:off x="8388424" y="1412776"/>
              <a:ext cx="269421" cy="560614"/>
            </a:xfrm>
            <a:custGeom>
              <a:avLst/>
              <a:gdLst>
                <a:gd name="connsiteX0" fmla="*/ 0 w 269421"/>
                <a:gd name="connsiteY0" fmla="*/ 560614 h 560614"/>
                <a:gd name="connsiteX1" fmla="*/ 261257 w 269421"/>
                <a:gd name="connsiteY1" fmla="*/ 364671 h 560614"/>
                <a:gd name="connsiteX2" fmla="*/ 48985 w 269421"/>
                <a:gd name="connsiteY2" fmla="*/ 54429 h 560614"/>
                <a:gd name="connsiteX3" fmla="*/ 48985 w 269421"/>
                <a:gd name="connsiteY3" fmla="*/ 38100 h 560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421" h="560614">
                  <a:moveTo>
                    <a:pt x="0" y="560614"/>
                  </a:moveTo>
                  <a:cubicBezTo>
                    <a:pt x="126546" y="504824"/>
                    <a:pt x="253093" y="449035"/>
                    <a:pt x="261257" y="364671"/>
                  </a:cubicBezTo>
                  <a:cubicBezTo>
                    <a:pt x="269421" y="280307"/>
                    <a:pt x="84364" y="108858"/>
                    <a:pt x="48985" y="54429"/>
                  </a:cubicBezTo>
                  <a:cubicBezTo>
                    <a:pt x="13606" y="0"/>
                    <a:pt x="31295" y="19050"/>
                    <a:pt x="48985" y="3810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8711952" y="47667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 </a:t>
              </a:r>
              <a:r>
                <a:rPr lang="en-US" dirty="0" smtClean="0"/>
                <a:t>x</a:t>
              </a:r>
              <a:endParaRPr lang="el-GR" dirty="0"/>
            </a:p>
          </p:txBody>
        </p:sp>
        <p:sp>
          <p:nvSpPr>
            <p:cNvPr id="43" name="42 - TextBox"/>
            <p:cNvSpPr txBox="1"/>
            <p:nvPr/>
          </p:nvSpPr>
          <p:spPr>
            <a:xfrm>
              <a:off x="8711952" y="10527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 </a:t>
              </a:r>
              <a:r>
                <a:rPr lang="en-US" dirty="0" smtClean="0"/>
                <a:t>x</a:t>
              </a:r>
              <a:endParaRPr lang="el-GR" dirty="0"/>
            </a:p>
          </p:txBody>
        </p:sp>
        <p:sp>
          <p:nvSpPr>
            <p:cNvPr id="44" name="43 - TextBox"/>
            <p:cNvSpPr txBox="1"/>
            <p:nvPr/>
          </p:nvSpPr>
          <p:spPr>
            <a:xfrm>
              <a:off x="8711952" y="155679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 </a:t>
              </a:r>
              <a:r>
                <a:rPr lang="en-US" dirty="0" smtClean="0"/>
                <a:t>x</a:t>
              </a:r>
              <a:endParaRPr lang="el-GR" dirty="0"/>
            </a:p>
          </p:txBody>
        </p:sp>
      </p:grpSp>
      <p:sp>
        <p:nvSpPr>
          <p:cNvPr id="46" name="45 - TextBox"/>
          <p:cNvSpPr txBox="1"/>
          <p:nvPr/>
        </p:nvSpPr>
        <p:spPr>
          <a:xfrm>
            <a:off x="4860032" y="6021288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ΕΚΠ ( 10 , 12 , 4 ) = </a:t>
            </a:r>
            <a:r>
              <a:rPr lang="el-GR" sz="3200" b="1" dirty="0" smtClean="0">
                <a:solidFill>
                  <a:srgbClr val="FF0000"/>
                </a:solidFill>
              </a:rPr>
              <a:t>60</a:t>
            </a:r>
            <a:endParaRPr lang="el-GR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06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862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81 - Ορθογώνιο"/>
          <p:cNvSpPr/>
          <p:nvPr/>
        </p:nvSpPr>
        <p:spPr>
          <a:xfrm>
            <a:off x="0" y="0"/>
            <a:ext cx="9144000" cy="4365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TextBox"/>
          <p:cNvSpPr txBox="1"/>
          <p:nvPr/>
        </p:nvSpPr>
        <p:spPr>
          <a:xfrm>
            <a:off x="3347864" y="908720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+</a:t>
            </a:r>
            <a:endParaRPr lang="el-GR" sz="4800" dirty="0"/>
          </a:p>
        </p:txBody>
      </p:sp>
      <p:grpSp>
        <p:nvGrpSpPr>
          <p:cNvPr id="76" name="75 - Ομάδα"/>
          <p:cNvGrpSpPr/>
          <p:nvPr/>
        </p:nvGrpSpPr>
        <p:grpSpPr>
          <a:xfrm>
            <a:off x="1403648" y="908720"/>
            <a:ext cx="648072" cy="2991237"/>
            <a:chOff x="1403648" y="908720"/>
            <a:chExt cx="648072" cy="2991237"/>
          </a:xfrm>
        </p:grpSpPr>
        <p:sp>
          <p:nvSpPr>
            <p:cNvPr id="15" name="14 - TextBox"/>
            <p:cNvSpPr txBox="1"/>
            <p:nvPr/>
          </p:nvSpPr>
          <p:spPr>
            <a:xfrm>
              <a:off x="1403648" y="908720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+</a:t>
              </a:r>
              <a:endParaRPr lang="el-GR" sz="4800" dirty="0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1403648" y="3068960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+</a:t>
              </a:r>
              <a:endParaRPr lang="el-GR" sz="4800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3347864" y="299695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+</a:t>
            </a:r>
            <a:endParaRPr lang="el-GR" sz="4800" dirty="0"/>
          </a:p>
        </p:txBody>
      </p:sp>
      <p:grpSp>
        <p:nvGrpSpPr>
          <p:cNvPr id="77" name="76 - Ομάδα"/>
          <p:cNvGrpSpPr/>
          <p:nvPr/>
        </p:nvGrpSpPr>
        <p:grpSpPr>
          <a:xfrm>
            <a:off x="179614" y="0"/>
            <a:ext cx="1512066" cy="4753020"/>
            <a:chOff x="179614" y="0"/>
            <a:chExt cx="1512066" cy="4753020"/>
          </a:xfrm>
        </p:grpSpPr>
        <p:sp>
          <p:nvSpPr>
            <p:cNvPr id="67" name="66 - Ελεύθερη σχεδίαση"/>
            <p:cNvSpPr/>
            <p:nvPr/>
          </p:nvSpPr>
          <p:spPr>
            <a:xfrm>
              <a:off x="375557" y="272423"/>
              <a:ext cx="832757" cy="222455"/>
            </a:xfrm>
            <a:custGeom>
              <a:avLst/>
              <a:gdLst>
                <a:gd name="connsiteX0" fmla="*/ 0 w 832757"/>
                <a:gd name="connsiteY0" fmla="*/ 5163 h 222455"/>
                <a:gd name="connsiteX1" fmla="*/ 97972 w 832757"/>
                <a:gd name="connsiteY1" fmla="*/ 70477 h 222455"/>
                <a:gd name="connsiteX2" fmla="*/ 163286 w 832757"/>
                <a:gd name="connsiteY2" fmla="*/ 135791 h 222455"/>
                <a:gd name="connsiteX3" fmla="*/ 375557 w 832757"/>
                <a:gd name="connsiteY3" fmla="*/ 217434 h 222455"/>
                <a:gd name="connsiteX4" fmla="*/ 653143 w 832757"/>
                <a:gd name="connsiteY4" fmla="*/ 201106 h 222455"/>
                <a:gd name="connsiteX5" fmla="*/ 702129 w 832757"/>
                <a:gd name="connsiteY5" fmla="*/ 184777 h 222455"/>
                <a:gd name="connsiteX6" fmla="*/ 767443 w 832757"/>
                <a:gd name="connsiteY6" fmla="*/ 86806 h 222455"/>
                <a:gd name="connsiteX7" fmla="*/ 800100 w 832757"/>
                <a:gd name="connsiteY7" fmla="*/ 54148 h 222455"/>
                <a:gd name="connsiteX8" fmla="*/ 832757 w 832757"/>
                <a:gd name="connsiteY8" fmla="*/ 5163 h 22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2757" h="222455">
                  <a:moveTo>
                    <a:pt x="0" y="5163"/>
                  </a:moveTo>
                  <a:cubicBezTo>
                    <a:pt x="32657" y="26934"/>
                    <a:pt x="85561" y="33242"/>
                    <a:pt x="97972" y="70477"/>
                  </a:cubicBezTo>
                  <a:cubicBezTo>
                    <a:pt x="119743" y="135792"/>
                    <a:pt x="97971" y="114020"/>
                    <a:pt x="163286" y="135791"/>
                  </a:cubicBezTo>
                  <a:cubicBezTo>
                    <a:pt x="293280" y="222455"/>
                    <a:pt x="222402" y="195556"/>
                    <a:pt x="375557" y="217434"/>
                  </a:cubicBezTo>
                  <a:cubicBezTo>
                    <a:pt x="468086" y="211991"/>
                    <a:pt x="560914" y="210329"/>
                    <a:pt x="653143" y="201106"/>
                  </a:cubicBezTo>
                  <a:cubicBezTo>
                    <a:pt x="670270" y="199393"/>
                    <a:pt x="689958" y="196948"/>
                    <a:pt x="702129" y="184777"/>
                  </a:cubicBezTo>
                  <a:cubicBezTo>
                    <a:pt x="729882" y="157024"/>
                    <a:pt x="739690" y="114560"/>
                    <a:pt x="767443" y="86806"/>
                  </a:cubicBezTo>
                  <a:lnTo>
                    <a:pt x="800100" y="54148"/>
                  </a:lnTo>
                  <a:cubicBezTo>
                    <a:pt x="818150" y="0"/>
                    <a:pt x="799217" y="5163"/>
                    <a:pt x="832757" y="5163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75" name="74 - Ομάδα"/>
            <p:cNvGrpSpPr/>
            <p:nvPr/>
          </p:nvGrpSpPr>
          <p:grpSpPr>
            <a:xfrm>
              <a:off x="179614" y="0"/>
              <a:ext cx="1512066" cy="4753020"/>
              <a:chOff x="179614" y="0"/>
              <a:chExt cx="1512066" cy="4753020"/>
            </a:xfrm>
          </p:grpSpPr>
          <p:grpSp>
            <p:nvGrpSpPr>
              <p:cNvPr id="2" name="9 - Ομάδα"/>
              <p:cNvGrpSpPr/>
              <p:nvPr/>
            </p:nvGrpSpPr>
            <p:grpSpPr>
              <a:xfrm>
                <a:off x="467544" y="404664"/>
                <a:ext cx="1152128" cy="2188116"/>
                <a:chOff x="1331640" y="1916832"/>
                <a:chExt cx="1152128" cy="2188116"/>
              </a:xfrm>
            </p:grpSpPr>
            <p:sp>
              <p:nvSpPr>
                <p:cNvPr id="6" name="5 - TextBox"/>
                <p:cNvSpPr txBox="1"/>
                <p:nvPr/>
              </p:nvSpPr>
              <p:spPr>
                <a:xfrm>
                  <a:off x="1475656" y="1916832"/>
                  <a:ext cx="504056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dirty="0"/>
                    <a:t>8</a:t>
                  </a:r>
                  <a:endParaRPr lang="en-US" sz="4800" dirty="0" smtClean="0"/>
                </a:p>
                <a:p>
                  <a:endParaRPr lang="el-GR" dirty="0"/>
                </a:p>
              </p:txBody>
            </p:sp>
            <p:sp>
              <p:nvSpPr>
                <p:cNvPr id="7" name="6 - TextBox"/>
                <p:cNvSpPr txBox="1"/>
                <p:nvPr/>
              </p:nvSpPr>
              <p:spPr>
                <a:xfrm>
                  <a:off x="1331640" y="2996952"/>
                  <a:ext cx="1152128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 smtClean="0"/>
                    <a:t>10</a:t>
                  </a:r>
                </a:p>
                <a:p>
                  <a:endParaRPr lang="el-GR" dirty="0"/>
                </a:p>
              </p:txBody>
            </p:sp>
            <p:cxnSp>
              <p:nvCxnSpPr>
                <p:cNvPr id="9" name="8 - Ευθεία γραμμή σύνδεσης"/>
                <p:cNvCxnSpPr/>
                <p:nvPr/>
              </p:nvCxnSpPr>
              <p:spPr>
                <a:xfrm>
                  <a:off x="1403648" y="2852936"/>
                  <a:ext cx="720080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9 - Ομάδα"/>
              <p:cNvGrpSpPr/>
              <p:nvPr/>
            </p:nvGrpSpPr>
            <p:grpSpPr>
              <a:xfrm>
                <a:off x="395536" y="2564904"/>
                <a:ext cx="1296144" cy="2188116"/>
                <a:chOff x="1259632" y="1916832"/>
                <a:chExt cx="1296144" cy="2188116"/>
              </a:xfrm>
            </p:grpSpPr>
            <p:sp>
              <p:nvSpPr>
                <p:cNvPr id="36" name="35 - TextBox"/>
                <p:cNvSpPr txBox="1"/>
                <p:nvPr/>
              </p:nvSpPr>
              <p:spPr>
                <a:xfrm>
                  <a:off x="1259632" y="1916832"/>
                  <a:ext cx="1296144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4800" dirty="0" smtClean="0"/>
                    <a:t>48</a:t>
                  </a:r>
                  <a:endParaRPr lang="en-US" sz="4800" dirty="0" smtClean="0"/>
                </a:p>
                <a:p>
                  <a:endParaRPr lang="el-GR" dirty="0"/>
                </a:p>
              </p:txBody>
            </p:sp>
            <p:sp>
              <p:nvSpPr>
                <p:cNvPr id="37" name="36 - TextBox"/>
                <p:cNvSpPr txBox="1"/>
                <p:nvPr/>
              </p:nvSpPr>
              <p:spPr>
                <a:xfrm>
                  <a:off x="1331640" y="2996952"/>
                  <a:ext cx="1152128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4800" b="1" dirty="0" smtClean="0">
                      <a:solidFill>
                        <a:srgbClr val="FF0000"/>
                      </a:solidFill>
                    </a:rPr>
                    <a:t>60</a:t>
                  </a:r>
                  <a:endParaRPr lang="en-US" sz="4800" b="1" dirty="0" smtClean="0">
                    <a:solidFill>
                      <a:srgbClr val="FF0000"/>
                    </a:solidFill>
                  </a:endParaRPr>
                </a:p>
                <a:p>
                  <a:endParaRPr lang="el-GR" dirty="0"/>
                </a:p>
              </p:txBody>
            </p:sp>
            <p:cxnSp>
              <p:nvCxnSpPr>
                <p:cNvPr id="41" name="40 - Ευθεία γραμμή σύνδεσης"/>
                <p:cNvCxnSpPr/>
                <p:nvPr/>
              </p:nvCxnSpPr>
              <p:spPr>
                <a:xfrm>
                  <a:off x="1403648" y="2852936"/>
                  <a:ext cx="720080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58 - Ελεύθερη σχεδίαση"/>
              <p:cNvSpPr/>
              <p:nvPr/>
            </p:nvSpPr>
            <p:spPr>
              <a:xfrm>
                <a:off x="179614" y="1943100"/>
                <a:ext cx="342900" cy="1992086"/>
              </a:xfrm>
              <a:custGeom>
                <a:avLst/>
                <a:gdLst>
                  <a:gd name="connsiteX0" fmla="*/ 293915 w 342900"/>
                  <a:gd name="connsiteY0" fmla="*/ 0 h 1992086"/>
                  <a:gd name="connsiteX1" fmla="*/ 261257 w 342900"/>
                  <a:gd name="connsiteY1" fmla="*/ 48986 h 1992086"/>
                  <a:gd name="connsiteX2" fmla="*/ 163286 w 342900"/>
                  <a:gd name="connsiteY2" fmla="*/ 130629 h 1992086"/>
                  <a:gd name="connsiteX3" fmla="*/ 97972 w 342900"/>
                  <a:gd name="connsiteY3" fmla="*/ 228600 h 1992086"/>
                  <a:gd name="connsiteX4" fmla="*/ 65315 w 342900"/>
                  <a:gd name="connsiteY4" fmla="*/ 277586 h 1992086"/>
                  <a:gd name="connsiteX5" fmla="*/ 32657 w 342900"/>
                  <a:gd name="connsiteY5" fmla="*/ 408214 h 1992086"/>
                  <a:gd name="connsiteX6" fmla="*/ 0 w 342900"/>
                  <a:gd name="connsiteY6" fmla="*/ 669471 h 1992086"/>
                  <a:gd name="connsiteX7" fmla="*/ 16329 w 342900"/>
                  <a:gd name="connsiteY7" fmla="*/ 1404257 h 1992086"/>
                  <a:gd name="connsiteX8" fmla="*/ 32657 w 342900"/>
                  <a:gd name="connsiteY8" fmla="*/ 1453243 h 1992086"/>
                  <a:gd name="connsiteX9" fmla="*/ 81643 w 342900"/>
                  <a:gd name="connsiteY9" fmla="*/ 1632857 h 1992086"/>
                  <a:gd name="connsiteX10" fmla="*/ 114300 w 342900"/>
                  <a:gd name="connsiteY10" fmla="*/ 1730829 h 1992086"/>
                  <a:gd name="connsiteX11" fmla="*/ 130629 w 342900"/>
                  <a:gd name="connsiteY11" fmla="*/ 1779814 h 1992086"/>
                  <a:gd name="connsiteX12" fmla="*/ 212272 w 342900"/>
                  <a:gd name="connsiteY12" fmla="*/ 1877786 h 1992086"/>
                  <a:gd name="connsiteX13" fmla="*/ 293915 w 342900"/>
                  <a:gd name="connsiteY13" fmla="*/ 1992086 h 1992086"/>
                  <a:gd name="connsiteX14" fmla="*/ 342900 w 342900"/>
                  <a:gd name="connsiteY14" fmla="*/ 1992086 h 1992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2900" h="1992086">
                    <a:moveTo>
                      <a:pt x="293915" y="0"/>
                    </a:moveTo>
                    <a:cubicBezTo>
                      <a:pt x="283029" y="16329"/>
                      <a:pt x="275134" y="35109"/>
                      <a:pt x="261257" y="48986"/>
                    </a:cubicBezTo>
                    <a:cubicBezTo>
                      <a:pt x="217143" y="93100"/>
                      <a:pt x="196226" y="86708"/>
                      <a:pt x="163286" y="130629"/>
                    </a:cubicBezTo>
                    <a:cubicBezTo>
                      <a:pt x="139737" y="162028"/>
                      <a:pt x="119743" y="195943"/>
                      <a:pt x="97972" y="228600"/>
                    </a:cubicBezTo>
                    <a:lnTo>
                      <a:pt x="65315" y="277586"/>
                    </a:lnTo>
                    <a:cubicBezTo>
                      <a:pt x="54429" y="321129"/>
                      <a:pt x="37613" y="363606"/>
                      <a:pt x="32657" y="408214"/>
                    </a:cubicBezTo>
                    <a:cubicBezTo>
                      <a:pt x="12079" y="593422"/>
                      <a:pt x="23299" y="506379"/>
                      <a:pt x="0" y="669471"/>
                    </a:cubicBezTo>
                    <a:cubicBezTo>
                      <a:pt x="5443" y="914400"/>
                      <a:pt x="6130" y="1159480"/>
                      <a:pt x="16329" y="1404257"/>
                    </a:cubicBezTo>
                    <a:cubicBezTo>
                      <a:pt x="17046" y="1421454"/>
                      <a:pt x="28483" y="1436545"/>
                      <a:pt x="32657" y="1453243"/>
                    </a:cubicBezTo>
                    <a:cubicBezTo>
                      <a:pt x="78812" y="1637864"/>
                      <a:pt x="11589" y="1422697"/>
                      <a:pt x="81643" y="1632857"/>
                    </a:cubicBezTo>
                    <a:lnTo>
                      <a:pt x="114300" y="1730829"/>
                    </a:lnTo>
                    <a:cubicBezTo>
                      <a:pt x="119743" y="1747157"/>
                      <a:pt x="121082" y="1765493"/>
                      <a:pt x="130629" y="1779814"/>
                    </a:cubicBezTo>
                    <a:cubicBezTo>
                      <a:pt x="176095" y="1848014"/>
                      <a:pt x="149409" y="1814923"/>
                      <a:pt x="212272" y="1877786"/>
                    </a:cubicBezTo>
                    <a:cubicBezTo>
                      <a:pt x="223899" y="1912666"/>
                      <a:pt x="242258" y="1992086"/>
                      <a:pt x="293915" y="1992086"/>
                    </a:cubicBezTo>
                    <a:lnTo>
                      <a:pt x="342900" y="1992086"/>
                    </a:lnTo>
                  </a:path>
                </a:pathLst>
              </a:custGeom>
              <a:ln w="76200">
                <a:solidFill>
                  <a:srgbClr val="FF0000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" name="59 - Ελεύθερη σχεδίαση"/>
              <p:cNvSpPr/>
              <p:nvPr/>
            </p:nvSpPr>
            <p:spPr>
              <a:xfrm>
                <a:off x="251520" y="836712"/>
                <a:ext cx="342900" cy="1992086"/>
              </a:xfrm>
              <a:custGeom>
                <a:avLst/>
                <a:gdLst>
                  <a:gd name="connsiteX0" fmla="*/ 293915 w 342900"/>
                  <a:gd name="connsiteY0" fmla="*/ 0 h 1992086"/>
                  <a:gd name="connsiteX1" fmla="*/ 261257 w 342900"/>
                  <a:gd name="connsiteY1" fmla="*/ 48986 h 1992086"/>
                  <a:gd name="connsiteX2" fmla="*/ 163286 w 342900"/>
                  <a:gd name="connsiteY2" fmla="*/ 130629 h 1992086"/>
                  <a:gd name="connsiteX3" fmla="*/ 97972 w 342900"/>
                  <a:gd name="connsiteY3" fmla="*/ 228600 h 1992086"/>
                  <a:gd name="connsiteX4" fmla="*/ 65315 w 342900"/>
                  <a:gd name="connsiteY4" fmla="*/ 277586 h 1992086"/>
                  <a:gd name="connsiteX5" fmla="*/ 32657 w 342900"/>
                  <a:gd name="connsiteY5" fmla="*/ 408214 h 1992086"/>
                  <a:gd name="connsiteX6" fmla="*/ 0 w 342900"/>
                  <a:gd name="connsiteY6" fmla="*/ 669471 h 1992086"/>
                  <a:gd name="connsiteX7" fmla="*/ 16329 w 342900"/>
                  <a:gd name="connsiteY7" fmla="*/ 1404257 h 1992086"/>
                  <a:gd name="connsiteX8" fmla="*/ 32657 w 342900"/>
                  <a:gd name="connsiteY8" fmla="*/ 1453243 h 1992086"/>
                  <a:gd name="connsiteX9" fmla="*/ 81643 w 342900"/>
                  <a:gd name="connsiteY9" fmla="*/ 1632857 h 1992086"/>
                  <a:gd name="connsiteX10" fmla="*/ 114300 w 342900"/>
                  <a:gd name="connsiteY10" fmla="*/ 1730829 h 1992086"/>
                  <a:gd name="connsiteX11" fmla="*/ 130629 w 342900"/>
                  <a:gd name="connsiteY11" fmla="*/ 1779814 h 1992086"/>
                  <a:gd name="connsiteX12" fmla="*/ 212272 w 342900"/>
                  <a:gd name="connsiteY12" fmla="*/ 1877786 h 1992086"/>
                  <a:gd name="connsiteX13" fmla="*/ 293915 w 342900"/>
                  <a:gd name="connsiteY13" fmla="*/ 1992086 h 1992086"/>
                  <a:gd name="connsiteX14" fmla="*/ 342900 w 342900"/>
                  <a:gd name="connsiteY14" fmla="*/ 1992086 h 1992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2900" h="1992086">
                    <a:moveTo>
                      <a:pt x="293915" y="0"/>
                    </a:moveTo>
                    <a:cubicBezTo>
                      <a:pt x="283029" y="16329"/>
                      <a:pt x="275134" y="35109"/>
                      <a:pt x="261257" y="48986"/>
                    </a:cubicBezTo>
                    <a:cubicBezTo>
                      <a:pt x="217143" y="93100"/>
                      <a:pt x="196226" y="86708"/>
                      <a:pt x="163286" y="130629"/>
                    </a:cubicBezTo>
                    <a:cubicBezTo>
                      <a:pt x="139737" y="162028"/>
                      <a:pt x="119743" y="195943"/>
                      <a:pt x="97972" y="228600"/>
                    </a:cubicBezTo>
                    <a:lnTo>
                      <a:pt x="65315" y="277586"/>
                    </a:lnTo>
                    <a:cubicBezTo>
                      <a:pt x="54429" y="321129"/>
                      <a:pt x="37613" y="363606"/>
                      <a:pt x="32657" y="408214"/>
                    </a:cubicBezTo>
                    <a:cubicBezTo>
                      <a:pt x="12079" y="593422"/>
                      <a:pt x="23299" y="506379"/>
                      <a:pt x="0" y="669471"/>
                    </a:cubicBezTo>
                    <a:cubicBezTo>
                      <a:pt x="5443" y="914400"/>
                      <a:pt x="6130" y="1159480"/>
                      <a:pt x="16329" y="1404257"/>
                    </a:cubicBezTo>
                    <a:cubicBezTo>
                      <a:pt x="17046" y="1421454"/>
                      <a:pt x="28483" y="1436545"/>
                      <a:pt x="32657" y="1453243"/>
                    </a:cubicBezTo>
                    <a:cubicBezTo>
                      <a:pt x="78812" y="1637864"/>
                      <a:pt x="11589" y="1422697"/>
                      <a:pt x="81643" y="1632857"/>
                    </a:cubicBezTo>
                    <a:lnTo>
                      <a:pt x="114300" y="1730829"/>
                    </a:lnTo>
                    <a:cubicBezTo>
                      <a:pt x="119743" y="1747157"/>
                      <a:pt x="121082" y="1765493"/>
                      <a:pt x="130629" y="1779814"/>
                    </a:cubicBezTo>
                    <a:cubicBezTo>
                      <a:pt x="176095" y="1848014"/>
                      <a:pt x="149409" y="1814923"/>
                      <a:pt x="212272" y="1877786"/>
                    </a:cubicBezTo>
                    <a:cubicBezTo>
                      <a:pt x="223899" y="1912666"/>
                      <a:pt x="242258" y="1992086"/>
                      <a:pt x="293915" y="1992086"/>
                    </a:cubicBezTo>
                    <a:lnTo>
                      <a:pt x="342900" y="1992086"/>
                    </a:lnTo>
                  </a:path>
                </a:pathLst>
              </a:custGeom>
              <a:ln w="57150">
                <a:solidFill>
                  <a:srgbClr val="0070C0"/>
                </a:solidFill>
                <a:prstDash val="sysDash"/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0" name="69 - TextBox"/>
              <p:cNvSpPr txBox="1"/>
              <p:nvPr/>
            </p:nvSpPr>
            <p:spPr>
              <a:xfrm>
                <a:off x="683568" y="0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 smtClean="0"/>
                  <a:t>6</a:t>
                </a:r>
                <a:endParaRPr lang="el-GR" sz="2400" b="1" dirty="0"/>
              </a:p>
            </p:txBody>
          </p:sp>
        </p:grpSp>
      </p:grpSp>
      <p:grpSp>
        <p:nvGrpSpPr>
          <p:cNvPr id="78" name="77 - Ομάδα"/>
          <p:cNvGrpSpPr/>
          <p:nvPr/>
        </p:nvGrpSpPr>
        <p:grpSpPr>
          <a:xfrm>
            <a:off x="1979712" y="0"/>
            <a:ext cx="1440160" cy="4753020"/>
            <a:chOff x="1979712" y="0"/>
            <a:chExt cx="1440160" cy="4753020"/>
          </a:xfrm>
        </p:grpSpPr>
        <p:grpSp>
          <p:nvGrpSpPr>
            <p:cNvPr id="3" name="10 - Ομάδα"/>
            <p:cNvGrpSpPr/>
            <p:nvPr/>
          </p:nvGrpSpPr>
          <p:grpSpPr>
            <a:xfrm>
              <a:off x="2123728" y="404664"/>
              <a:ext cx="1296144" cy="2188116"/>
              <a:chOff x="1187624" y="1916832"/>
              <a:chExt cx="1296144" cy="2188116"/>
            </a:xfrm>
          </p:grpSpPr>
          <p:sp>
            <p:nvSpPr>
              <p:cNvPr id="12" name="11 - TextBox"/>
              <p:cNvSpPr txBox="1"/>
              <p:nvPr/>
            </p:nvSpPr>
            <p:spPr>
              <a:xfrm>
                <a:off x="1187624" y="1916832"/>
                <a:ext cx="115212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/>
                  <a:t> 10</a:t>
                </a:r>
              </a:p>
              <a:p>
                <a:endParaRPr lang="el-GR" dirty="0"/>
              </a:p>
            </p:txBody>
          </p:sp>
          <p:sp>
            <p:nvSpPr>
              <p:cNvPr id="13" name="12 - TextBox"/>
              <p:cNvSpPr txBox="1"/>
              <p:nvPr/>
            </p:nvSpPr>
            <p:spPr>
              <a:xfrm>
                <a:off x="1331640" y="2996952"/>
                <a:ext cx="115212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/>
                  <a:t>12</a:t>
                </a:r>
              </a:p>
              <a:p>
                <a:endParaRPr lang="el-GR" dirty="0"/>
              </a:p>
            </p:txBody>
          </p:sp>
          <p:cxnSp>
            <p:nvCxnSpPr>
              <p:cNvPr id="14" name="13 - Ευθεία γραμμή σύνδεσης"/>
              <p:cNvCxnSpPr/>
              <p:nvPr/>
            </p:nvCxnSpPr>
            <p:spPr>
              <a:xfrm>
                <a:off x="1403648" y="2852936"/>
                <a:ext cx="72008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10 - Ομάδα"/>
            <p:cNvGrpSpPr/>
            <p:nvPr/>
          </p:nvGrpSpPr>
          <p:grpSpPr>
            <a:xfrm>
              <a:off x="2123728" y="2564904"/>
              <a:ext cx="1296144" cy="2188116"/>
              <a:chOff x="1187624" y="1916832"/>
              <a:chExt cx="1296144" cy="2188116"/>
            </a:xfrm>
          </p:grpSpPr>
          <p:sp>
            <p:nvSpPr>
              <p:cNvPr id="47" name="46 - TextBox"/>
              <p:cNvSpPr txBox="1"/>
              <p:nvPr/>
            </p:nvSpPr>
            <p:spPr>
              <a:xfrm>
                <a:off x="1187624" y="1916832"/>
                <a:ext cx="115212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/>
                  <a:t> </a:t>
                </a:r>
                <a:r>
                  <a:rPr lang="el-GR" sz="4800" dirty="0" smtClean="0"/>
                  <a:t>5</a:t>
                </a:r>
                <a:r>
                  <a:rPr lang="en-US" sz="4800" dirty="0" smtClean="0"/>
                  <a:t>0</a:t>
                </a:r>
              </a:p>
              <a:p>
                <a:endParaRPr lang="el-GR" dirty="0"/>
              </a:p>
            </p:txBody>
          </p:sp>
          <p:sp>
            <p:nvSpPr>
              <p:cNvPr id="48" name="47 - TextBox"/>
              <p:cNvSpPr txBox="1"/>
              <p:nvPr/>
            </p:nvSpPr>
            <p:spPr>
              <a:xfrm>
                <a:off x="1331640" y="2996952"/>
                <a:ext cx="115212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800" b="1" dirty="0" smtClean="0">
                    <a:solidFill>
                      <a:srgbClr val="FF0000"/>
                    </a:solidFill>
                  </a:rPr>
                  <a:t>60</a:t>
                </a:r>
                <a:endParaRPr lang="en-US" sz="4800" b="1" dirty="0" smtClean="0">
                  <a:solidFill>
                    <a:srgbClr val="FF0000"/>
                  </a:solidFill>
                </a:endParaRPr>
              </a:p>
              <a:p>
                <a:endParaRPr lang="el-GR" dirty="0"/>
              </a:p>
            </p:txBody>
          </p:sp>
          <p:cxnSp>
            <p:nvCxnSpPr>
              <p:cNvPr id="49" name="48 - Ευθεία γραμμή σύνδεσης"/>
              <p:cNvCxnSpPr/>
              <p:nvPr/>
            </p:nvCxnSpPr>
            <p:spPr>
              <a:xfrm>
                <a:off x="1403648" y="2852936"/>
                <a:ext cx="72008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61 - Ελεύθερη σχεδίαση"/>
            <p:cNvSpPr/>
            <p:nvPr/>
          </p:nvSpPr>
          <p:spPr>
            <a:xfrm>
              <a:off x="1979712" y="1988840"/>
              <a:ext cx="342900" cy="1992086"/>
            </a:xfrm>
            <a:custGeom>
              <a:avLst/>
              <a:gdLst>
                <a:gd name="connsiteX0" fmla="*/ 293915 w 342900"/>
                <a:gd name="connsiteY0" fmla="*/ 0 h 1992086"/>
                <a:gd name="connsiteX1" fmla="*/ 261257 w 342900"/>
                <a:gd name="connsiteY1" fmla="*/ 48986 h 1992086"/>
                <a:gd name="connsiteX2" fmla="*/ 163286 w 342900"/>
                <a:gd name="connsiteY2" fmla="*/ 130629 h 1992086"/>
                <a:gd name="connsiteX3" fmla="*/ 97972 w 342900"/>
                <a:gd name="connsiteY3" fmla="*/ 228600 h 1992086"/>
                <a:gd name="connsiteX4" fmla="*/ 65315 w 342900"/>
                <a:gd name="connsiteY4" fmla="*/ 277586 h 1992086"/>
                <a:gd name="connsiteX5" fmla="*/ 32657 w 342900"/>
                <a:gd name="connsiteY5" fmla="*/ 408214 h 1992086"/>
                <a:gd name="connsiteX6" fmla="*/ 0 w 342900"/>
                <a:gd name="connsiteY6" fmla="*/ 669471 h 1992086"/>
                <a:gd name="connsiteX7" fmla="*/ 16329 w 342900"/>
                <a:gd name="connsiteY7" fmla="*/ 1404257 h 1992086"/>
                <a:gd name="connsiteX8" fmla="*/ 32657 w 342900"/>
                <a:gd name="connsiteY8" fmla="*/ 1453243 h 1992086"/>
                <a:gd name="connsiteX9" fmla="*/ 81643 w 342900"/>
                <a:gd name="connsiteY9" fmla="*/ 1632857 h 1992086"/>
                <a:gd name="connsiteX10" fmla="*/ 114300 w 342900"/>
                <a:gd name="connsiteY10" fmla="*/ 1730829 h 1992086"/>
                <a:gd name="connsiteX11" fmla="*/ 130629 w 342900"/>
                <a:gd name="connsiteY11" fmla="*/ 1779814 h 1992086"/>
                <a:gd name="connsiteX12" fmla="*/ 212272 w 342900"/>
                <a:gd name="connsiteY12" fmla="*/ 1877786 h 1992086"/>
                <a:gd name="connsiteX13" fmla="*/ 293915 w 342900"/>
                <a:gd name="connsiteY13" fmla="*/ 1992086 h 1992086"/>
                <a:gd name="connsiteX14" fmla="*/ 342900 w 342900"/>
                <a:gd name="connsiteY14" fmla="*/ 1992086 h 1992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2900" h="1992086">
                  <a:moveTo>
                    <a:pt x="293915" y="0"/>
                  </a:moveTo>
                  <a:cubicBezTo>
                    <a:pt x="283029" y="16329"/>
                    <a:pt x="275134" y="35109"/>
                    <a:pt x="261257" y="48986"/>
                  </a:cubicBezTo>
                  <a:cubicBezTo>
                    <a:pt x="217143" y="93100"/>
                    <a:pt x="196226" y="86708"/>
                    <a:pt x="163286" y="130629"/>
                  </a:cubicBezTo>
                  <a:cubicBezTo>
                    <a:pt x="139737" y="162028"/>
                    <a:pt x="119743" y="195943"/>
                    <a:pt x="97972" y="228600"/>
                  </a:cubicBezTo>
                  <a:lnTo>
                    <a:pt x="65315" y="277586"/>
                  </a:lnTo>
                  <a:cubicBezTo>
                    <a:pt x="54429" y="321129"/>
                    <a:pt x="37613" y="363606"/>
                    <a:pt x="32657" y="408214"/>
                  </a:cubicBezTo>
                  <a:cubicBezTo>
                    <a:pt x="12079" y="593422"/>
                    <a:pt x="23299" y="506379"/>
                    <a:pt x="0" y="669471"/>
                  </a:cubicBezTo>
                  <a:cubicBezTo>
                    <a:pt x="5443" y="914400"/>
                    <a:pt x="6130" y="1159480"/>
                    <a:pt x="16329" y="1404257"/>
                  </a:cubicBezTo>
                  <a:cubicBezTo>
                    <a:pt x="17046" y="1421454"/>
                    <a:pt x="28483" y="1436545"/>
                    <a:pt x="32657" y="1453243"/>
                  </a:cubicBezTo>
                  <a:cubicBezTo>
                    <a:pt x="78812" y="1637864"/>
                    <a:pt x="11589" y="1422697"/>
                    <a:pt x="81643" y="1632857"/>
                  </a:cubicBezTo>
                  <a:lnTo>
                    <a:pt x="114300" y="1730829"/>
                  </a:lnTo>
                  <a:cubicBezTo>
                    <a:pt x="119743" y="1747157"/>
                    <a:pt x="121082" y="1765493"/>
                    <a:pt x="130629" y="1779814"/>
                  </a:cubicBezTo>
                  <a:cubicBezTo>
                    <a:pt x="176095" y="1848014"/>
                    <a:pt x="149409" y="1814923"/>
                    <a:pt x="212272" y="1877786"/>
                  </a:cubicBezTo>
                  <a:cubicBezTo>
                    <a:pt x="223899" y="1912666"/>
                    <a:pt x="242258" y="1992086"/>
                    <a:pt x="293915" y="1992086"/>
                  </a:cubicBezTo>
                  <a:lnTo>
                    <a:pt x="342900" y="1992086"/>
                  </a:lnTo>
                </a:path>
              </a:pathLst>
            </a:custGeom>
            <a:ln w="76200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3" name="62 - Ελεύθερη σχεδίαση"/>
            <p:cNvSpPr/>
            <p:nvPr/>
          </p:nvSpPr>
          <p:spPr>
            <a:xfrm>
              <a:off x="1979712" y="908720"/>
              <a:ext cx="342900" cy="1992086"/>
            </a:xfrm>
            <a:custGeom>
              <a:avLst/>
              <a:gdLst>
                <a:gd name="connsiteX0" fmla="*/ 293915 w 342900"/>
                <a:gd name="connsiteY0" fmla="*/ 0 h 1992086"/>
                <a:gd name="connsiteX1" fmla="*/ 261257 w 342900"/>
                <a:gd name="connsiteY1" fmla="*/ 48986 h 1992086"/>
                <a:gd name="connsiteX2" fmla="*/ 163286 w 342900"/>
                <a:gd name="connsiteY2" fmla="*/ 130629 h 1992086"/>
                <a:gd name="connsiteX3" fmla="*/ 97972 w 342900"/>
                <a:gd name="connsiteY3" fmla="*/ 228600 h 1992086"/>
                <a:gd name="connsiteX4" fmla="*/ 65315 w 342900"/>
                <a:gd name="connsiteY4" fmla="*/ 277586 h 1992086"/>
                <a:gd name="connsiteX5" fmla="*/ 32657 w 342900"/>
                <a:gd name="connsiteY5" fmla="*/ 408214 h 1992086"/>
                <a:gd name="connsiteX6" fmla="*/ 0 w 342900"/>
                <a:gd name="connsiteY6" fmla="*/ 669471 h 1992086"/>
                <a:gd name="connsiteX7" fmla="*/ 16329 w 342900"/>
                <a:gd name="connsiteY7" fmla="*/ 1404257 h 1992086"/>
                <a:gd name="connsiteX8" fmla="*/ 32657 w 342900"/>
                <a:gd name="connsiteY8" fmla="*/ 1453243 h 1992086"/>
                <a:gd name="connsiteX9" fmla="*/ 81643 w 342900"/>
                <a:gd name="connsiteY9" fmla="*/ 1632857 h 1992086"/>
                <a:gd name="connsiteX10" fmla="*/ 114300 w 342900"/>
                <a:gd name="connsiteY10" fmla="*/ 1730829 h 1992086"/>
                <a:gd name="connsiteX11" fmla="*/ 130629 w 342900"/>
                <a:gd name="connsiteY11" fmla="*/ 1779814 h 1992086"/>
                <a:gd name="connsiteX12" fmla="*/ 212272 w 342900"/>
                <a:gd name="connsiteY12" fmla="*/ 1877786 h 1992086"/>
                <a:gd name="connsiteX13" fmla="*/ 293915 w 342900"/>
                <a:gd name="connsiteY13" fmla="*/ 1992086 h 1992086"/>
                <a:gd name="connsiteX14" fmla="*/ 342900 w 342900"/>
                <a:gd name="connsiteY14" fmla="*/ 1992086 h 1992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2900" h="1992086">
                  <a:moveTo>
                    <a:pt x="293915" y="0"/>
                  </a:moveTo>
                  <a:cubicBezTo>
                    <a:pt x="283029" y="16329"/>
                    <a:pt x="275134" y="35109"/>
                    <a:pt x="261257" y="48986"/>
                  </a:cubicBezTo>
                  <a:cubicBezTo>
                    <a:pt x="217143" y="93100"/>
                    <a:pt x="196226" y="86708"/>
                    <a:pt x="163286" y="130629"/>
                  </a:cubicBezTo>
                  <a:cubicBezTo>
                    <a:pt x="139737" y="162028"/>
                    <a:pt x="119743" y="195943"/>
                    <a:pt x="97972" y="228600"/>
                  </a:cubicBezTo>
                  <a:lnTo>
                    <a:pt x="65315" y="277586"/>
                  </a:lnTo>
                  <a:cubicBezTo>
                    <a:pt x="54429" y="321129"/>
                    <a:pt x="37613" y="363606"/>
                    <a:pt x="32657" y="408214"/>
                  </a:cubicBezTo>
                  <a:cubicBezTo>
                    <a:pt x="12079" y="593422"/>
                    <a:pt x="23299" y="506379"/>
                    <a:pt x="0" y="669471"/>
                  </a:cubicBezTo>
                  <a:cubicBezTo>
                    <a:pt x="5443" y="914400"/>
                    <a:pt x="6130" y="1159480"/>
                    <a:pt x="16329" y="1404257"/>
                  </a:cubicBezTo>
                  <a:cubicBezTo>
                    <a:pt x="17046" y="1421454"/>
                    <a:pt x="28483" y="1436545"/>
                    <a:pt x="32657" y="1453243"/>
                  </a:cubicBezTo>
                  <a:cubicBezTo>
                    <a:pt x="78812" y="1637864"/>
                    <a:pt x="11589" y="1422697"/>
                    <a:pt x="81643" y="1632857"/>
                  </a:cubicBezTo>
                  <a:lnTo>
                    <a:pt x="114300" y="1730829"/>
                  </a:lnTo>
                  <a:cubicBezTo>
                    <a:pt x="119743" y="1747157"/>
                    <a:pt x="121082" y="1765493"/>
                    <a:pt x="130629" y="1779814"/>
                  </a:cubicBezTo>
                  <a:cubicBezTo>
                    <a:pt x="176095" y="1848014"/>
                    <a:pt x="149409" y="1814923"/>
                    <a:pt x="212272" y="1877786"/>
                  </a:cubicBezTo>
                  <a:cubicBezTo>
                    <a:pt x="223899" y="1912666"/>
                    <a:pt x="242258" y="1992086"/>
                    <a:pt x="293915" y="1992086"/>
                  </a:cubicBezTo>
                  <a:lnTo>
                    <a:pt x="342900" y="1992086"/>
                  </a:lnTo>
                </a:path>
              </a:pathLst>
            </a:custGeom>
            <a:ln w="57150">
              <a:solidFill>
                <a:srgbClr val="0070C0"/>
              </a:solidFill>
              <a:prstDash val="sys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67 - Ελεύθερη σχεδίαση"/>
            <p:cNvSpPr/>
            <p:nvPr/>
          </p:nvSpPr>
          <p:spPr>
            <a:xfrm>
              <a:off x="2267744" y="260648"/>
              <a:ext cx="832757" cy="222455"/>
            </a:xfrm>
            <a:custGeom>
              <a:avLst/>
              <a:gdLst>
                <a:gd name="connsiteX0" fmla="*/ 0 w 832757"/>
                <a:gd name="connsiteY0" fmla="*/ 5163 h 222455"/>
                <a:gd name="connsiteX1" fmla="*/ 97972 w 832757"/>
                <a:gd name="connsiteY1" fmla="*/ 70477 h 222455"/>
                <a:gd name="connsiteX2" fmla="*/ 163286 w 832757"/>
                <a:gd name="connsiteY2" fmla="*/ 135791 h 222455"/>
                <a:gd name="connsiteX3" fmla="*/ 375557 w 832757"/>
                <a:gd name="connsiteY3" fmla="*/ 217434 h 222455"/>
                <a:gd name="connsiteX4" fmla="*/ 653143 w 832757"/>
                <a:gd name="connsiteY4" fmla="*/ 201106 h 222455"/>
                <a:gd name="connsiteX5" fmla="*/ 702129 w 832757"/>
                <a:gd name="connsiteY5" fmla="*/ 184777 h 222455"/>
                <a:gd name="connsiteX6" fmla="*/ 767443 w 832757"/>
                <a:gd name="connsiteY6" fmla="*/ 86806 h 222455"/>
                <a:gd name="connsiteX7" fmla="*/ 800100 w 832757"/>
                <a:gd name="connsiteY7" fmla="*/ 54148 h 222455"/>
                <a:gd name="connsiteX8" fmla="*/ 832757 w 832757"/>
                <a:gd name="connsiteY8" fmla="*/ 5163 h 22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2757" h="222455">
                  <a:moveTo>
                    <a:pt x="0" y="5163"/>
                  </a:moveTo>
                  <a:cubicBezTo>
                    <a:pt x="32657" y="26934"/>
                    <a:pt x="85561" y="33242"/>
                    <a:pt x="97972" y="70477"/>
                  </a:cubicBezTo>
                  <a:cubicBezTo>
                    <a:pt x="119743" y="135792"/>
                    <a:pt x="97971" y="114020"/>
                    <a:pt x="163286" y="135791"/>
                  </a:cubicBezTo>
                  <a:cubicBezTo>
                    <a:pt x="293280" y="222455"/>
                    <a:pt x="222402" y="195556"/>
                    <a:pt x="375557" y="217434"/>
                  </a:cubicBezTo>
                  <a:cubicBezTo>
                    <a:pt x="468086" y="211991"/>
                    <a:pt x="560914" y="210329"/>
                    <a:pt x="653143" y="201106"/>
                  </a:cubicBezTo>
                  <a:cubicBezTo>
                    <a:pt x="670270" y="199393"/>
                    <a:pt x="689958" y="196948"/>
                    <a:pt x="702129" y="184777"/>
                  </a:cubicBezTo>
                  <a:cubicBezTo>
                    <a:pt x="729882" y="157024"/>
                    <a:pt x="739690" y="114560"/>
                    <a:pt x="767443" y="86806"/>
                  </a:cubicBezTo>
                  <a:lnTo>
                    <a:pt x="800100" y="54148"/>
                  </a:lnTo>
                  <a:cubicBezTo>
                    <a:pt x="818150" y="0"/>
                    <a:pt x="799217" y="5163"/>
                    <a:pt x="832757" y="5163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70 - TextBox"/>
            <p:cNvSpPr txBox="1"/>
            <p:nvPr/>
          </p:nvSpPr>
          <p:spPr>
            <a:xfrm>
              <a:off x="2555776" y="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/>
                <a:t>5</a:t>
              </a:r>
            </a:p>
          </p:txBody>
        </p:sp>
      </p:grpSp>
      <p:grpSp>
        <p:nvGrpSpPr>
          <p:cNvPr id="80" name="79 - Ομάδα"/>
          <p:cNvGrpSpPr/>
          <p:nvPr/>
        </p:nvGrpSpPr>
        <p:grpSpPr>
          <a:xfrm>
            <a:off x="3923928" y="0"/>
            <a:ext cx="1368152" cy="4681012"/>
            <a:chOff x="3923928" y="0"/>
            <a:chExt cx="1368152" cy="4681012"/>
          </a:xfrm>
        </p:grpSpPr>
        <p:grpSp>
          <p:nvGrpSpPr>
            <p:cNvPr id="5" name="21 - Ομάδα"/>
            <p:cNvGrpSpPr/>
            <p:nvPr/>
          </p:nvGrpSpPr>
          <p:grpSpPr>
            <a:xfrm>
              <a:off x="3923928" y="404664"/>
              <a:ext cx="1296144" cy="2188116"/>
              <a:chOff x="1187624" y="1916832"/>
              <a:chExt cx="1296144" cy="2188116"/>
            </a:xfrm>
          </p:grpSpPr>
          <p:sp>
            <p:nvSpPr>
              <p:cNvPr id="23" name="22 - TextBox"/>
              <p:cNvSpPr txBox="1"/>
              <p:nvPr/>
            </p:nvSpPr>
            <p:spPr>
              <a:xfrm>
                <a:off x="1187624" y="1916832"/>
                <a:ext cx="115212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/>
                  <a:t> </a:t>
                </a:r>
                <a:r>
                  <a:rPr lang="el-GR" sz="4800" dirty="0" smtClean="0"/>
                  <a:t>  3</a:t>
                </a:r>
                <a:endParaRPr lang="en-US" sz="4800" dirty="0" smtClean="0"/>
              </a:p>
              <a:p>
                <a:endParaRPr lang="el-GR" dirty="0"/>
              </a:p>
            </p:txBody>
          </p:sp>
          <p:sp>
            <p:nvSpPr>
              <p:cNvPr id="24" name="23 - TextBox"/>
              <p:cNvSpPr txBox="1"/>
              <p:nvPr/>
            </p:nvSpPr>
            <p:spPr>
              <a:xfrm>
                <a:off x="1331640" y="2996952"/>
                <a:ext cx="115212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800" dirty="0" smtClean="0"/>
                  <a:t>  </a:t>
                </a:r>
                <a:r>
                  <a:rPr lang="el-GR" sz="4800" b="1" dirty="0" smtClean="0"/>
                  <a:t>4</a:t>
                </a:r>
                <a:endParaRPr lang="en-US" sz="4800" b="1" dirty="0" smtClean="0"/>
              </a:p>
              <a:p>
                <a:endParaRPr lang="el-GR" dirty="0"/>
              </a:p>
            </p:txBody>
          </p:sp>
          <p:cxnSp>
            <p:nvCxnSpPr>
              <p:cNvPr id="25" name="24 - Ευθεία γραμμή σύνδεσης"/>
              <p:cNvCxnSpPr/>
              <p:nvPr/>
            </p:nvCxnSpPr>
            <p:spPr>
              <a:xfrm>
                <a:off x="1403648" y="2852936"/>
                <a:ext cx="72008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21 - Ομάδα"/>
            <p:cNvGrpSpPr/>
            <p:nvPr/>
          </p:nvGrpSpPr>
          <p:grpSpPr>
            <a:xfrm>
              <a:off x="3995936" y="2492896"/>
              <a:ext cx="1296144" cy="2188116"/>
              <a:chOff x="1187624" y="1916832"/>
              <a:chExt cx="1296144" cy="2188116"/>
            </a:xfrm>
          </p:grpSpPr>
          <p:sp>
            <p:nvSpPr>
              <p:cNvPr id="52" name="51 - TextBox"/>
              <p:cNvSpPr txBox="1"/>
              <p:nvPr/>
            </p:nvSpPr>
            <p:spPr>
              <a:xfrm>
                <a:off x="1187624" y="1916832"/>
                <a:ext cx="115212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/>
                  <a:t> </a:t>
                </a:r>
                <a:r>
                  <a:rPr lang="el-GR" sz="4800" dirty="0" smtClean="0"/>
                  <a:t> 45</a:t>
                </a:r>
                <a:endParaRPr lang="en-US" sz="4800" dirty="0" smtClean="0"/>
              </a:p>
              <a:p>
                <a:endParaRPr lang="el-GR" dirty="0"/>
              </a:p>
            </p:txBody>
          </p:sp>
          <p:sp>
            <p:nvSpPr>
              <p:cNvPr id="53" name="52 - TextBox"/>
              <p:cNvSpPr txBox="1"/>
              <p:nvPr/>
            </p:nvSpPr>
            <p:spPr>
              <a:xfrm>
                <a:off x="1331640" y="2996952"/>
                <a:ext cx="115212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800" dirty="0" smtClean="0"/>
                  <a:t> </a:t>
                </a:r>
                <a:r>
                  <a:rPr lang="el-GR" sz="4800" b="1" dirty="0" smtClean="0">
                    <a:solidFill>
                      <a:srgbClr val="FF0000"/>
                    </a:solidFill>
                  </a:rPr>
                  <a:t>60</a:t>
                </a:r>
                <a:endParaRPr lang="en-US" sz="4800" b="1" dirty="0" smtClean="0">
                  <a:solidFill>
                    <a:srgbClr val="FF0000"/>
                  </a:solidFill>
                </a:endParaRPr>
              </a:p>
              <a:p>
                <a:endParaRPr lang="el-GR" dirty="0"/>
              </a:p>
            </p:txBody>
          </p:sp>
          <p:cxnSp>
            <p:nvCxnSpPr>
              <p:cNvPr id="54" name="53 - Ευθεία γραμμή σύνδεσης"/>
              <p:cNvCxnSpPr/>
              <p:nvPr/>
            </p:nvCxnSpPr>
            <p:spPr>
              <a:xfrm>
                <a:off x="1403648" y="2852936"/>
                <a:ext cx="72008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64 - Ελεύθερη σχεδίαση"/>
            <p:cNvSpPr/>
            <p:nvPr/>
          </p:nvSpPr>
          <p:spPr>
            <a:xfrm>
              <a:off x="3995936" y="1988840"/>
              <a:ext cx="342900" cy="1992086"/>
            </a:xfrm>
            <a:custGeom>
              <a:avLst/>
              <a:gdLst>
                <a:gd name="connsiteX0" fmla="*/ 293915 w 342900"/>
                <a:gd name="connsiteY0" fmla="*/ 0 h 1992086"/>
                <a:gd name="connsiteX1" fmla="*/ 261257 w 342900"/>
                <a:gd name="connsiteY1" fmla="*/ 48986 h 1992086"/>
                <a:gd name="connsiteX2" fmla="*/ 163286 w 342900"/>
                <a:gd name="connsiteY2" fmla="*/ 130629 h 1992086"/>
                <a:gd name="connsiteX3" fmla="*/ 97972 w 342900"/>
                <a:gd name="connsiteY3" fmla="*/ 228600 h 1992086"/>
                <a:gd name="connsiteX4" fmla="*/ 65315 w 342900"/>
                <a:gd name="connsiteY4" fmla="*/ 277586 h 1992086"/>
                <a:gd name="connsiteX5" fmla="*/ 32657 w 342900"/>
                <a:gd name="connsiteY5" fmla="*/ 408214 h 1992086"/>
                <a:gd name="connsiteX6" fmla="*/ 0 w 342900"/>
                <a:gd name="connsiteY6" fmla="*/ 669471 h 1992086"/>
                <a:gd name="connsiteX7" fmla="*/ 16329 w 342900"/>
                <a:gd name="connsiteY7" fmla="*/ 1404257 h 1992086"/>
                <a:gd name="connsiteX8" fmla="*/ 32657 w 342900"/>
                <a:gd name="connsiteY8" fmla="*/ 1453243 h 1992086"/>
                <a:gd name="connsiteX9" fmla="*/ 81643 w 342900"/>
                <a:gd name="connsiteY9" fmla="*/ 1632857 h 1992086"/>
                <a:gd name="connsiteX10" fmla="*/ 114300 w 342900"/>
                <a:gd name="connsiteY10" fmla="*/ 1730829 h 1992086"/>
                <a:gd name="connsiteX11" fmla="*/ 130629 w 342900"/>
                <a:gd name="connsiteY11" fmla="*/ 1779814 h 1992086"/>
                <a:gd name="connsiteX12" fmla="*/ 212272 w 342900"/>
                <a:gd name="connsiteY12" fmla="*/ 1877786 h 1992086"/>
                <a:gd name="connsiteX13" fmla="*/ 293915 w 342900"/>
                <a:gd name="connsiteY13" fmla="*/ 1992086 h 1992086"/>
                <a:gd name="connsiteX14" fmla="*/ 342900 w 342900"/>
                <a:gd name="connsiteY14" fmla="*/ 1992086 h 1992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2900" h="1992086">
                  <a:moveTo>
                    <a:pt x="293915" y="0"/>
                  </a:moveTo>
                  <a:cubicBezTo>
                    <a:pt x="283029" y="16329"/>
                    <a:pt x="275134" y="35109"/>
                    <a:pt x="261257" y="48986"/>
                  </a:cubicBezTo>
                  <a:cubicBezTo>
                    <a:pt x="217143" y="93100"/>
                    <a:pt x="196226" y="86708"/>
                    <a:pt x="163286" y="130629"/>
                  </a:cubicBezTo>
                  <a:cubicBezTo>
                    <a:pt x="139737" y="162028"/>
                    <a:pt x="119743" y="195943"/>
                    <a:pt x="97972" y="228600"/>
                  </a:cubicBezTo>
                  <a:lnTo>
                    <a:pt x="65315" y="277586"/>
                  </a:lnTo>
                  <a:cubicBezTo>
                    <a:pt x="54429" y="321129"/>
                    <a:pt x="37613" y="363606"/>
                    <a:pt x="32657" y="408214"/>
                  </a:cubicBezTo>
                  <a:cubicBezTo>
                    <a:pt x="12079" y="593422"/>
                    <a:pt x="23299" y="506379"/>
                    <a:pt x="0" y="669471"/>
                  </a:cubicBezTo>
                  <a:cubicBezTo>
                    <a:pt x="5443" y="914400"/>
                    <a:pt x="6130" y="1159480"/>
                    <a:pt x="16329" y="1404257"/>
                  </a:cubicBezTo>
                  <a:cubicBezTo>
                    <a:pt x="17046" y="1421454"/>
                    <a:pt x="28483" y="1436545"/>
                    <a:pt x="32657" y="1453243"/>
                  </a:cubicBezTo>
                  <a:cubicBezTo>
                    <a:pt x="78812" y="1637864"/>
                    <a:pt x="11589" y="1422697"/>
                    <a:pt x="81643" y="1632857"/>
                  </a:cubicBezTo>
                  <a:lnTo>
                    <a:pt x="114300" y="1730829"/>
                  </a:lnTo>
                  <a:cubicBezTo>
                    <a:pt x="119743" y="1747157"/>
                    <a:pt x="121082" y="1765493"/>
                    <a:pt x="130629" y="1779814"/>
                  </a:cubicBezTo>
                  <a:cubicBezTo>
                    <a:pt x="176095" y="1848014"/>
                    <a:pt x="149409" y="1814923"/>
                    <a:pt x="212272" y="1877786"/>
                  </a:cubicBezTo>
                  <a:cubicBezTo>
                    <a:pt x="223899" y="1912666"/>
                    <a:pt x="242258" y="1992086"/>
                    <a:pt x="293915" y="1992086"/>
                  </a:cubicBezTo>
                  <a:lnTo>
                    <a:pt x="342900" y="1992086"/>
                  </a:lnTo>
                </a:path>
              </a:pathLst>
            </a:custGeom>
            <a:ln w="76200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6" name="65 - Ελεύθερη σχεδίαση"/>
            <p:cNvSpPr/>
            <p:nvPr/>
          </p:nvSpPr>
          <p:spPr>
            <a:xfrm>
              <a:off x="3995936" y="908720"/>
              <a:ext cx="342900" cy="1992086"/>
            </a:xfrm>
            <a:custGeom>
              <a:avLst/>
              <a:gdLst>
                <a:gd name="connsiteX0" fmla="*/ 293915 w 342900"/>
                <a:gd name="connsiteY0" fmla="*/ 0 h 1992086"/>
                <a:gd name="connsiteX1" fmla="*/ 261257 w 342900"/>
                <a:gd name="connsiteY1" fmla="*/ 48986 h 1992086"/>
                <a:gd name="connsiteX2" fmla="*/ 163286 w 342900"/>
                <a:gd name="connsiteY2" fmla="*/ 130629 h 1992086"/>
                <a:gd name="connsiteX3" fmla="*/ 97972 w 342900"/>
                <a:gd name="connsiteY3" fmla="*/ 228600 h 1992086"/>
                <a:gd name="connsiteX4" fmla="*/ 65315 w 342900"/>
                <a:gd name="connsiteY4" fmla="*/ 277586 h 1992086"/>
                <a:gd name="connsiteX5" fmla="*/ 32657 w 342900"/>
                <a:gd name="connsiteY5" fmla="*/ 408214 h 1992086"/>
                <a:gd name="connsiteX6" fmla="*/ 0 w 342900"/>
                <a:gd name="connsiteY6" fmla="*/ 669471 h 1992086"/>
                <a:gd name="connsiteX7" fmla="*/ 16329 w 342900"/>
                <a:gd name="connsiteY7" fmla="*/ 1404257 h 1992086"/>
                <a:gd name="connsiteX8" fmla="*/ 32657 w 342900"/>
                <a:gd name="connsiteY8" fmla="*/ 1453243 h 1992086"/>
                <a:gd name="connsiteX9" fmla="*/ 81643 w 342900"/>
                <a:gd name="connsiteY9" fmla="*/ 1632857 h 1992086"/>
                <a:gd name="connsiteX10" fmla="*/ 114300 w 342900"/>
                <a:gd name="connsiteY10" fmla="*/ 1730829 h 1992086"/>
                <a:gd name="connsiteX11" fmla="*/ 130629 w 342900"/>
                <a:gd name="connsiteY11" fmla="*/ 1779814 h 1992086"/>
                <a:gd name="connsiteX12" fmla="*/ 212272 w 342900"/>
                <a:gd name="connsiteY12" fmla="*/ 1877786 h 1992086"/>
                <a:gd name="connsiteX13" fmla="*/ 293915 w 342900"/>
                <a:gd name="connsiteY13" fmla="*/ 1992086 h 1992086"/>
                <a:gd name="connsiteX14" fmla="*/ 342900 w 342900"/>
                <a:gd name="connsiteY14" fmla="*/ 1992086 h 1992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2900" h="1992086">
                  <a:moveTo>
                    <a:pt x="293915" y="0"/>
                  </a:moveTo>
                  <a:cubicBezTo>
                    <a:pt x="283029" y="16329"/>
                    <a:pt x="275134" y="35109"/>
                    <a:pt x="261257" y="48986"/>
                  </a:cubicBezTo>
                  <a:cubicBezTo>
                    <a:pt x="217143" y="93100"/>
                    <a:pt x="196226" y="86708"/>
                    <a:pt x="163286" y="130629"/>
                  </a:cubicBezTo>
                  <a:cubicBezTo>
                    <a:pt x="139737" y="162028"/>
                    <a:pt x="119743" y="195943"/>
                    <a:pt x="97972" y="228600"/>
                  </a:cubicBezTo>
                  <a:lnTo>
                    <a:pt x="65315" y="277586"/>
                  </a:lnTo>
                  <a:cubicBezTo>
                    <a:pt x="54429" y="321129"/>
                    <a:pt x="37613" y="363606"/>
                    <a:pt x="32657" y="408214"/>
                  </a:cubicBezTo>
                  <a:cubicBezTo>
                    <a:pt x="12079" y="593422"/>
                    <a:pt x="23299" y="506379"/>
                    <a:pt x="0" y="669471"/>
                  </a:cubicBezTo>
                  <a:cubicBezTo>
                    <a:pt x="5443" y="914400"/>
                    <a:pt x="6130" y="1159480"/>
                    <a:pt x="16329" y="1404257"/>
                  </a:cubicBezTo>
                  <a:cubicBezTo>
                    <a:pt x="17046" y="1421454"/>
                    <a:pt x="28483" y="1436545"/>
                    <a:pt x="32657" y="1453243"/>
                  </a:cubicBezTo>
                  <a:cubicBezTo>
                    <a:pt x="78812" y="1637864"/>
                    <a:pt x="11589" y="1422697"/>
                    <a:pt x="81643" y="1632857"/>
                  </a:cubicBezTo>
                  <a:lnTo>
                    <a:pt x="114300" y="1730829"/>
                  </a:lnTo>
                  <a:cubicBezTo>
                    <a:pt x="119743" y="1747157"/>
                    <a:pt x="121082" y="1765493"/>
                    <a:pt x="130629" y="1779814"/>
                  </a:cubicBezTo>
                  <a:cubicBezTo>
                    <a:pt x="176095" y="1848014"/>
                    <a:pt x="149409" y="1814923"/>
                    <a:pt x="212272" y="1877786"/>
                  </a:cubicBezTo>
                  <a:cubicBezTo>
                    <a:pt x="223899" y="1912666"/>
                    <a:pt x="242258" y="1992086"/>
                    <a:pt x="293915" y="1992086"/>
                  </a:cubicBezTo>
                  <a:lnTo>
                    <a:pt x="342900" y="1992086"/>
                  </a:lnTo>
                </a:path>
              </a:pathLst>
            </a:custGeom>
            <a:ln w="57150">
              <a:solidFill>
                <a:srgbClr val="0070C0"/>
              </a:solidFill>
              <a:prstDash val="sys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9" name="68 - Ελεύθερη σχεδίαση"/>
            <p:cNvSpPr/>
            <p:nvPr/>
          </p:nvSpPr>
          <p:spPr>
            <a:xfrm>
              <a:off x="3995936" y="260648"/>
              <a:ext cx="832757" cy="222455"/>
            </a:xfrm>
            <a:custGeom>
              <a:avLst/>
              <a:gdLst>
                <a:gd name="connsiteX0" fmla="*/ 0 w 832757"/>
                <a:gd name="connsiteY0" fmla="*/ 5163 h 222455"/>
                <a:gd name="connsiteX1" fmla="*/ 97972 w 832757"/>
                <a:gd name="connsiteY1" fmla="*/ 70477 h 222455"/>
                <a:gd name="connsiteX2" fmla="*/ 163286 w 832757"/>
                <a:gd name="connsiteY2" fmla="*/ 135791 h 222455"/>
                <a:gd name="connsiteX3" fmla="*/ 375557 w 832757"/>
                <a:gd name="connsiteY3" fmla="*/ 217434 h 222455"/>
                <a:gd name="connsiteX4" fmla="*/ 653143 w 832757"/>
                <a:gd name="connsiteY4" fmla="*/ 201106 h 222455"/>
                <a:gd name="connsiteX5" fmla="*/ 702129 w 832757"/>
                <a:gd name="connsiteY5" fmla="*/ 184777 h 222455"/>
                <a:gd name="connsiteX6" fmla="*/ 767443 w 832757"/>
                <a:gd name="connsiteY6" fmla="*/ 86806 h 222455"/>
                <a:gd name="connsiteX7" fmla="*/ 800100 w 832757"/>
                <a:gd name="connsiteY7" fmla="*/ 54148 h 222455"/>
                <a:gd name="connsiteX8" fmla="*/ 832757 w 832757"/>
                <a:gd name="connsiteY8" fmla="*/ 5163 h 22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2757" h="222455">
                  <a:moveTo>
                    <a:pt x="0" y="5163"/>
                  </a:moveTo>
                  <a:cubicBezTo>
                    <a:pt x="32657" y="26934"/>
                    <a:pt x="85561" y="33242"/>
                    <a:pt x="97972" y="70477"/>
                  </a:cubicBezTo>
                  <a:cubicBezTo>
                    <a:pt x="119743" y="135792"/>
                    <a:pt x="97971" y="114020"/>
                    <a:pt x="163286" y="135791"/>
                  </a:cubicBezTo>
                  <a:cubicBezTo>
                    <a:pt x="293280" y="222455"/>
                    <a:pt x="222402" y="195556"/>
                    <a:pt x="375557" y="217434"/>
                  </a:cubicBezTo>
                  <a:cubicBezTo>
                    <a:pt x="468086" y="211991"/>
                    <a:pt x="560914" y="210329"/>
                    <a:pt x="653143" y="201106"/>
                  </a:cubicBezTo>
                  <a:cubicBezTo>
                    <a:pt x="670270" y="199393"/>
                    <a:pt x="689958" y="196948"/>
                    <a:pt x="702129" y="184777"/>
                  </a:cubicBezTo>
                  <a:cubicBezTo>
                    <a:pt x="729882" y="157024"/>
                    <a:pt x="739690" y="114560"/>
                    <a:pt x="767443" y="86806"/>
                  </a:cubicBezTo>
                  <a:lnTo>
                    <a:pt x="800100" y="54148"/>
                  </a:lnTo>
                  <a:cubicBezTo>
                    <a:pt x="818150" y="0"/>
                    <a:pt x="799217" y="5163"/>
                    <a:pt x="832757" y="5163"/>
                  </a:cubicBezTo>
                </a:path>
              </a:pathLst>
            </a:cu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2" name="71 - TextBox"/>
            <p:cNvSpPr txBox="1"/>
            <p:nvPr/>
          </p:nvSpPr>
          <p:spPr>
            <a:xfrm>
              <a:off x="4283968" y="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/>
                <a:t>15</a:t>
              </a:r>
              <a:endParaRPr lang="el-GR" sz="2400" b="1" dirty="0"/>
            </a:p>
          </p:txBody>
        </p:sp>
      </p:grpSp>
      <p:sp>
        <p:nvSpPr>
          <p:cNvPr id="73" name="72 - TextBox"/>
          <p:cNvSpPr txBox="1"/>
          <p:nvPr/>
        </p:nvSpPr>
        <p:spPr>
          <a:xfrm>
            <a:off x="323528" y="4293096"/>
            <a:ext cx="8820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να γίνει το </a:t>
            </a:r>
            <a:r>
              <a:rPr lang="el-GR" sz="2400" b="1" dirty="0" smtClean="0">
                <a:solidFill>
                  <a:srgbClr val="FF0000"/>
                </a:solidFill>
              </a:rPr>
              <a:t>10 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  60  </a:t>
            </a:r>
            <a:r>
              <a:rPr lang="el-GR" sz="2400" b="1" dirty="0" smtClean="0">
                <a:sym typeface="Wingdings" pitchFamily="2" charset="2"/>
              </a:rPr>
              <a:t>πολλαπλασιάσαμε επί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l-GR" sz="2400" b="1" dirty="0" smtClean="0">
                <a:sym typeface="Wingdings" pitchFamily="2" charset="2"/>
              </a:rPr>
              <a:t>. Το ίδιο πρέπει να κάνουμε και στον αριθμητή  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8  48 </a:t>
            </a:r>
            <a:r>
              <a:rPr lang="el-GR" sz="2400" b="1" dirty="0" smtClean="0">
                <a:sym typeface="Wingdings" pitchFamily="2" charset="2"/>
              </a:rPr>
              <a:t>.  </a:t>
            </a:r>
          </a:p>
          <a:p>
            <a:r>
              <a:rPr lang="el-GR" sz="2400" b="1" dirty="0" smtClean="0">
                <a:sym typeface="Wingdings" pitchFamily="2" charset="2"/>
              </a:rPr>
              <a:t>Για να γίνει το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12    60  </a:t>
            </a:r>
            <a:r>
              <a:rPr lang="el-GR" sz="2400" b="1" dirty="0" smtClean="0">
                <a:sym typeface="Wingdings" pitchFamily="2" charset="2"/>
              </a:rPr>
              <a:t>πολλαπλασιάσαμε επί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lang="el-GR" sz="2400" b="1" dirty="0" smtClean="0">
                <a:sym typeface="Wingdings" pitchFamily="2" charset="2"/>
              </a:rPr>
              <a:t>. Το ίδιο πρέπει να κάνουμε και στον αριθμητή 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10  50</a:t>
            </a:r>
            <a:r>
              <a:rPr lang="el-GR" sz="2400" b="1" dirty="0" smtClean="0">
                <a:sym typeface="Wingdings" pitchFamily="2" charset="2"/>
              </a:rPr>
              <a:t> . </a:t>
            </a:r>
          </a:p>
          <a:p>
            <a:r>
              <a:rPr lang="el-GR" sz="2400" b="1" dirty="0" smtClean="0">
                <a:sym typeface="Wingdings" pitchFamily="2" charset="2"/>
              </a:rPr>
              <a:t>Για να γίνει το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4   60  </a:t>
            </a:r>
            <a:r>
              <a:rPr lang="el-GR" sz="2400" b="1" dirty="0" smtClean="0">
                <a:sym typeface="Wingdings" pitchFamily="2" charset="2"/>
              </a:rPr>
              <a:t>πολλαπλασιάσαμε επί 15. Το ίδιο πρέπει να κάνουμε και στον αριθμητή  </a:t>
            </a:r>
            <a:r>
              <a:rPr lang="el-GR" sz="2400" b="1" dirty="0" smtClean="0">
                <a:solidFill>
                  <a:srgbClr val="FF0000"/>
                </a:solidFill>
                <a:sym typeface="Wingdings" pitchFamily="2" charset="2"/>
              </a:rPr>
              <a:t>3  45</a:t>
            </a:r>
            <a:r>
              <a:rPr lang="el-GR" sz="2400" b="1" smtClean="0">
                <a:sym typeface="Wingdings" pitchFamily="2" charset="2"/>
              </a:rPr>
              <a:t>. </a:t>
            </a:r>
            <a:endParaRPr lang="el-GR" sz="2400" b="1" dirty="0"/>
          </a:p>
        </p:txBody>
      </p:sp>
      <p:grpSp>
        <p:nvGrpSpPr>
          <p:cNvPr id="81" name="80 - Ομάδα"/>
          <p:cNvGrpSpPr/>
          <p:nvPr/>
        </p:nvGrpSpPr>
        <p:grpSpPr>
          <a:xfrm>
            <a:off x="5004048" y="836712"/>
            <a:ext cx="720080" cy="2919229"/>
            <a:chOff x="5004048" y="836712"/>
            <a:chExt cx="720080" cy="2919229"/>
          </a:xfrm>
        </p:grpSpPr>
        <p:sp>
          <p:nvSpPr>
            <p:cNvPr id="16" name="15 - TextBox"/>
            <p:cNvSpPr txBox="1"/>
            <p:nvPr/>
          </p:nvSpPr>
          <p:spPr>
            <a:xfrm>
              <a:off x="5076056" y="836712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=</a:t>
              </a:r>
              <a:endParaRPr lang="el-GR" sz="4800" dirty="0"/>
            </a:p>
          </p:txBody>
        </p:sp>
        <p:sp>
          <p:nvSpPr>
            <p:cNvPr id="74" name="73 - TextBox"/>
            <p:cNvSpPr txBox="1"/>
            <p:nvPr/>
          </p:nvSpPr>
          <p:spPr>
            <a:xfrm>
              <a:off x="5004048" y="2924944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=</a:t>
              </a:r>
              <a:endParaRPr lang="el-GR" sz="4800" dirty="0"/>
            </a:p>
          </p:txBody>
        </p:sp>
      </p:grpSp>
      <p:sp>
        <p:nvSpPr>
          <p:cNvPr id="56" name="55 - Έκρηξη 2"/>
          <p:cNvSpPr/>
          <p:nvPr/>
        </p:nvSpPr>
        <p:spPr>
          <a:xfrm>
            <a:off x="4644008" y="260648"/>
            <a:ext cx="5671488" cy="347530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Ας  δούμε πώς μπορούμε να φτιάξουμε ισοδύναμά τους ομώνυμα κλάσματα!</a:t>
            </a:r>
            <a:endParaRPr lang="el-GR" b="1" dirty="0"/>
          </a:p>
        </p:txBody>
      </p:sp>
    </p:spTree>
    <p:custDataLst>
      <p:tags r:id="rId1"/>
    </p:custDataLst>
  </p:cSld>
  <p:clrMapOvr>
    <a:masterClrMapping/>
  </p:clrMapOvr>
  <p:transition advTm="25289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81 - Ορθογώνιο"/>
          <p:cNvSpPr/>
          <p:nvPr/>
        </p:nvSpPr>
        <p:spPr>
          <a:xfrm>
            <a:off x="0" y="0"/>
            <a:ext cx="9144000" cy="4365104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TextBox"/>
          <p:cNvSpPr txBox="1"/>
          <p:nvPr/>
        </p:nvSpPr>
        <p:spPr>
          <a:xfrm>
            <a:off x="1403648" y="83671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+</a:t>
            </a:r>
            <a:endParaRPr lang="el-GR" sz="4800" dirty="0"/>
          </a:p>
        </p:txBody>
      </p:sp>
      <p:grpSp>
        <p:nvGrpSpPr>
          <p:cNvPr id="8" name="9 - Ομάδα"/>
          <p:cNvGrpSpPr/>
          <p:nvPr/>
        </p:nvGrpSpPr>
        <p:grpSpPr>
          <a:xfrm>
            <a:off x="323528" y="332656"/>
            <a:ext cx="1152128" cy="2188116"/>
            <a:chOff x="1259632" y="1916832"/>
            <a:chExt cx="1296144" cy="2188116"/>
          </a:xfrm>
        </p:grpSpPr>
        <p:sp>
          <p:nvSpPr>
            <p:cNvPr id="36" name="35 - TextBox"/>
            <p:cNvSpPr txBox="1"/>
            <p:nvPr/>
          </p:nvSpPr>
          <p:spPr>
            <a:xfrm>
              <a:off x="1259632" y="1916832"/>
              <a:ext cx="12961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 smtClean="0"/>
                <a:t>48</a:t>
              </a:r>
              <a:endParaRPr lang="en-US" sz="4800" dirty="0" smtClean="0"/>
            </a:p>
            <a:p>
              <a:endParaRPr lang="el-GR" dirty="0"/>
            </a:p>
          </p:txBody>
        </p:sp>
        <p:sp>
          <p:nvSpPr>
            <p:cNvPr id="37" name="36 - TextBox"/>
            <p:cNvSpPr txBox="1"/>
            <p:nvPr/>
          </p:nvSpPr>
          <p:spPr>
            <a:xfrm>
              <a:off x="1331640" y="299695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60</a:t>
              </a:r>
              <a:endParaRPr lang="en-US" sz="4800" b="1" dirty="0" smtClean="0">
                <a:solidFill>
                  <a:srgbClr val="FF0000"/>
                </a:solidFill>
              </a:endParaRPr>
            </a:p>
            <a:p>
              <a:endParaRPr lang="el-GR" dirty="0"/>
            </a:p>
          </p:txBody>
        </p:sp>
        <p:cxnSp>
          <p:nvCxnSpPr>
            <p:cNvPr id="41" name="40 - Ευθεία γραμμή σύνδεσης"/>
            <p:cNvCxnSpPr/>
            <p:nvPr/>
          </p:nvCxnSpPr>
          <p:spPr>
            <a:xfrm>
              <a:off x="1403648" y="2852936"/>
              <a:ext cx="72008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10 - Ομάδα"/>
          <p:cNvGrpSpPr/>
          <p:nvPr/>
        </p:nvGrpSpPr>
        <p:grpSpPr>
          <a:xfrm>
            <a:off x="1835696" y="332656"/>
            <a:ext cx="1296144" cy="2188116"/>
            <a:chOff x="1187624" y="1916832"/>
            <a:chExt cx="1296144" cy="2188116"/>
          </a:xfrm>
        </p:grpSpPr>
        <p:sp>
          <p:nvSpPr>
            <p:cNvPr id="47" name="46 - TextBox"/>
            <p:cNvSpPr txBox="1"/>
            <p:nvPr/>
          </p:nvSpPr>
          <p:spPr>
            <a:xfrm>
              <a:off x="1187624" y="191683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 </a:t>
              </a:r>
              <a:r>
                <a:rPr lang="el-GR" sz="4800" dirty="0" smtClean="0"/>
                <a:t>5</a:t>
              </a:r>
              <a:r>
                <a:rPr lang="en-US" sz="4800" dirty="0" smtClean="0"/>
                <a:t>0</a:t>
              </a:r>
            </a:p>
            <a:p>
              <a:endParaRPr lang="el-GR" dirty="0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1331640" y="299695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60</a:t>
              </a:r>
              <a:endParaRPr lang="en-US" sz="4800" b="1" dirty="0" smtClean="0">
                <a:solidFill>
                  <a:srgbClr val="FF0000"/>
                </a:solidFill>
              </a:endParaRPr>
            </a:p>
            <a:p>
              <a:endParaRPr lang="el-GR" dirty="0"/>
            </a:p>
          </p:txBody>
        </p:sp>
        <p:cxnSp>
          <p:nvCxnSpPr>
            <p:cNvPr id="49" name="48 - Ευθεία γραμμή σύνδεσης"/>
            <p:cNvCxnSpPr/>
            <p:nvPr/>
          </p:nvCxnSpPr>
          <p:spPr>
            <a:xfrm>
              <a:off x="1403648" y="2852936"/>
              <a:ext cx="72008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21 - Ομάδα"/>
          <p:cNvGrpSpPr/>
          <p:nvPr/>
        </p:nvGrpSpPr>
        <p:grpSpPr>
          <a:xfrm>
            <a:off x="3563888" y="332656"/>
            <a:ext cx="1296144" cy="2188116"/>
            <a:chOff x="1187624" y="1916832"/>
            <a:chExt cx="1296144" cy="2188116"/>
          </a:xfrm>
        </p:grpSpPr>
        <p:sp>
          <p:nvSpPr>
            <p:cNvPr id="52" name="51 - TextBox"/>
            <p:cNvSpPr txBox="1"/>
            <p:nvPr/>
          </p:nvSpPr>
          <p:spPr>
            <a:xfrm>
              <a:off x="1187624" y="191683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 </a:t>
              </a:r>
              <a:r>
                <a:rPr lang="el-GR" sz="4800" dirty="0" smtClean="0"/>
                <a:t>45</a:t>
              </a:r>
              <a:endParaRPr lang="en-US" sz="4800" dirty="0" smtClean="0"/>
            </a:p>
            <a:p>
              <a:endParaRPr lang="el-GR" dirty="0"/>
            </a:p>
          </p:txBody>
        </p:sp>
        <p:sp>
          <p:nvSpPr>
            <p:cNvPr id="53" name="52 - TextBox"/>
            <p:cNvSpPr txBox="1"/>
            <p:nvPr/>
          </p:nvSpPr>
          <p:spPr>
            <a:xfrm>
              <a:off x="1331640" y="299695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60</a:t>
              </a:r>
              <a:endParaRPr lang="en-US" sz="4800" b="1" dirty="0" smtClean="0">
                <a:solidFill>
                  <a:srgbClr val="FF0000"/>
                </a:solidFill>
              </a:endParaRPr>
            </a:p>
            <a:p>
              <a:endParaRPr lang="el-GR" dirty="0"/>
            </a:p>
          </p:txBody>
        </p:sp>
        <p:cxnSp>
          <p:nvCxnSpPr>
            <p:cNvPr id="54" name="53 - Ευθεία γραμμή σύνδεσης"/>
            <p:cNvCxnSpPr/>
            <p:nvPr/>
          </p:nvCxnSpPr>
          <p:spPr>
            <a:xfrm>
              <a:off x="1403648" y="2852936"/>
              <a:ext cx="72008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72 - TextBox"/>
          <p:cNvSpPr txBox="1"/>
          <p:nvPr/>
        </p:nvSpPr>
        <p:spPr>
          <a:xfrm>
            <a:off x="0" y="3284984"/>
            <a:ext cx="9144000" cy="39087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>
                <a:sym typeface="Wingdings" pitchFamily="2" charset="2"/>
              </a:rPr>
              <a:t>ΠΩΣ ΣΚΕΦΤΟΜΑΙ</a:t>
            </a:r>
            <a:r>
              <a:rPr lang="en-US" sz="2800" b="1" dirty="0" smtClean="0">
                <a:sym typeface="Wingdings" pitchFamily="2" charset="2"/>
              </a:rPr>
              <a:t>:</a:t>
            </a:r>
          </a:p>
          <a:p>
            <a:endParaRPr lang="el-GR" sz="2800" b="1" dirty="0" smtClean="0">
              <a:sym typeface="Wingdings" pitchFamily="2" charset="2"/>
            </a:endParaRPr>
          </a:p>
          <a:p>
            <a:r>
              <a:rPr lang="el-GR" sz="2800" b="1" dirty="0" smtClean="0">
                <a:sym typeface="Wingdings" pitchFamily="2" charset="2"/>
              </a:rPr>
              <a:t>Τώρα  τα κλάσματα έχουν γίνει ομώνυμα και η πρόσθεσή τους 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l-GR" sz="2800" b="1" dirty="0" smtClean="0">
                <a:sym typeface="Wingdings" pitchFamily="2" charset="2"/>
              </a:rPr>
              <a:t>είναι  πια  μια εύκολη υπόθεση… </a:t>
            </a:r>
          </a:p>
          <a:p>
            <a:r>
              <a:rPr lang="el-GR" sz="2800" b="1" dirty="0" smtClean="0">
                <a:sym typeface="Wingdings" pitchFamily="2" charset="2"/>
              </a:rPr>
              <a:t>Προσθέτουμε τους αριθμητές και παρονομαστής μένει ο ίδιος. ( Σημείωση </a:t>
            </a:r>
            <a:r>
              <a:rPr lang="en-US" sz="2800" b="1" dirty="0" smtClean="0">
                <a:sym typeface="Wingdings" pitchFamily="2" charset="2"/>
              </a:rPr>
              <a:t>: </a:t>
            </a:r>
            <a:r>
              <a:rPr lang="el-GR" sz="2800" b="1" dirty="0" smtClean="0">
                <a:sym typeface="Wingdings" pitchFamily="2" charset="2"/>
              </a:rPr>
              <a:t>εδώ παρονομαστής είναι το</a:t>
            </a:r>
            <a:r>
              <a:rPr lang="el-GR" sz="2800" b="1" dirty="0" smtClean="0">
                <a:solidFill>
                  <a:srgbClr val="FF0000"/>
                </a:solidFill>
                <a:sym typeface="Wingdings" pitchFamily="2" charset="2"/>
              </a:rPr>
              <a:t> 60 </a:t>
            </a:r>
            <a:r>
              <a:rPr lang="el-GR" sz="2400" b="1" dirty="0" smtClean="0">
                <a:sym typeface="Wingdings" pitchFamily="2" charset="2"/>
              </a:rPr>
              <a:t>)</a:t>
            </a:r>
          </a:p>
          <a:p>
            <a:r>
              <a:rPr lang="el-GR" sz="2800" b="1" dirty="0">
                <a:sym typeface="Wingdings" pitchFamily="2" charset="2"/>
              </a:rPr>
              <a:t>Αν προκύψει καταχρηστικό κλάσμα , </a:t>
            </a:r>
            <a:r>
              <a:rPr lang="el-GR" sz="2800" b="1" dirty="0" smtClean="0">
                <a:sym typeface="Wingdings" pitchFamily="2" charset="2"/>
              </a:rPr>
              <a:t>όπως στο παράδειγμά μας , καλό </a:t>
            </a:r>
            <a:r>
              <a:rPr lang="el-GR" sz="2800" b="1" dirty="0">
                <a:sym typeface="Wingdings" pitchFamily="2" charset="2"/>
              </a:rPr>
              <a:t>θα είναι να το μετατρέψουμε σε μεικτό αριθμό.</a:t>
            </a:r>
          </a:p>
          <a:p>
            <a:endParaRPr lang="el-GR" sz="2400" b="1" dirty="0" smtClean="0">
              <a:sym typeface="Wingdings" pitchFamily="2" charset="2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4644008" y="83671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  <a:endParaRPr lang="el-GR" sz="4800" dirty="0"/>
          </a:p>
        </p:txBody>
      </p:sp>
      <p:sp>
        <p:nvSpPr>
          <p:cNvPr id="55" name="54 - TextBox"/>
          <p:cNvSpPr txBox="1"/>
          <p:nvPr/>
        </p:nvSpPr>
        <p:spPr>
          <a:xfrm>
            <a:off x="2915816" y="83671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+</a:t>
            </a:r>
            <a:endParaRPr lang="el-GR" sz="4800" dirty="0"/>
          </a:p>
        </p:txBody>
      </p:sp>
      <p:sp>
        <p:nvSpPr>
          <p:cNvPr id="57" name="56 - Τόξο"/>
          <p:cNvSpPr/>
          <p:nvPr/>
        </p:nvSpPr>
        <p:spPr>
          <a:xfrm>
            <a:off x="827584" y="260648"/>
            <a:ext cx="1440160" cy="914400"/>
          </a:xfrm>
          <a:prstGeom prst="arc">
            <a:avLst>
              <a:gd name="adj1" fmla="val 11979184"/>
              <a:gd name="adj2" fmla="val 2029040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" name="57 - Τόξο"/>
          <p:cNvSpPr/>
          <p:nvPr/>
        </p:nvSpPr>
        <p:spPr>
          <a:xfrm>
            <a:off x="2555776" y="260648"/>
            <a:ext cx="1440160" cy="914400"/>
          </a:xfrm>
          <a:prstGeom prst="arc">
            <a:avLst>
              <a:gd name="adj1" fmla="val 11979184"/>
              <a:gd name="adj2" fmla="val 2029040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61" name="9 - Ομάδα"/>
          <p:cNvGrpSpPr/>
          <p:nvPr/>
        </p:nvGrpSpPr>
        <p:grpSpPr>
          <a:xfrm>
            <a:off x="5220072" y="404664"/>
            <a:ext cx="1152128" cy="2188116"/>
            <a:chOff x="1259632" y="1916832"/>
            <a:chExt cx="1296144" cy="2188116"/>
          </a:xfrm>
        </p:grpSpPr>
        <p:sp>
          <p:nvSpPr>
            <p:cNvPr id="64" name="63 - TextBox"/>
            <p:cNvSpPr txBox="1"/>
            <p:nvPr/>
          </p:nvSpPr>
          <p:spPr>
            <a:xfrm>
              <a:off x="1259632" y="1916832"/>
              <a:ext cx="12961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 smtClean="0"/>
                <a:t>1</a:t>
              </a:r>
              <a:r>
                <a:rPr lang="en-US" sz="4800" dirty="0" smtClean="0"/>
                <a:t>4</a:t>
              </a:r>
              <a:r>
                <a:rPr lang="el-GR" sz="4800" dirty="0" smtClean="0"/>
                <a:t>3</a:t>
              </a:r>
              <a:endParaRPr lang="en-US" sz="4800" dirty="0" smtClean="0"/>
            </a:p>
            <a:p>
              <a:endParaRPr lang="el-GR" dirty="0"/>
            </a:p>
          </p:txBody>
        </p:sp>
        <p:sp>
          <p:nvSpPr>
            <p:cNvPr id="75" name="74 - TextBox"/>
            <p:cNvSpPr txBox="1"/>
            <p:nvPr/>
          </p:nvSpPr>
          <p:spPr>
            <a:xfrm>
              <a:off x="1331640" y="299695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 60</a:t>
              </a:r>
              <a:endParaRPr lang="en-US" sz="4800" b="1" dirty="0" smtClean="0">
                <a:solidFill>
                  <a:srgbClr val="FF0000"/>
                </a:solidFill>
              </a:endParaRPr>
            </a:p>
            <a:p>
              <a:endParaRPr lang="el-GR" dirty="0"/>
            </a:p>
          </p:txBody>
        </p:sp>
        <p:cxnSp>
          <p:nvCxnSpPr>
            <p:cNvPr id="76" name="75 - Ευθεία γραμμή σύνδεσης"/>
            <p:cNvCxnSpPr/>
            <p:nvPr/>
          </p:nvCxnSpPr>
          <p:spPr>
            <a:xfrm>
              <a:off x="1403648" y="2852936"/>
              <a:ext cx="10711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77 - TextBox"/>
          <p:cNvSpPr txBox="1"/>
          <p:nvPr/>
        </p:nvSpPr>
        <p:spPr>
          <a:xfrm>
            <a:off x="6516216" y="83671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  <a:endParaRPr lang="el-GR" sz="4800" dirty="0"/>
          </a:p>
        </p:txBody>
      </p:sp>
      <p:sp>
        <p:nvSpPr>
          <p:cNvPr id="79" name="78 - TextBox"/>
          <p:cNvSpPr txBox="1"/>
          <p:nvPr/>
        </p:nvSpPr>
        <p:spPr>
          <a:xfrm>
            <a:off x="7020272" y="83671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2</a:t>
            </a:r>
            <a:endParaRPr lang="el-GR" sz="4800" dirty="0"/>
          </a:p>
        </p:txBody>
      </p:sp>
      <p:grpSp>
        <p:nvGrpSpPr>
          <p:cNvPr id="80" name="9 - Ομάδα"/>
          <p:cNvGrpSpPr/>
          <p:nvPr/>
        </p:nvGrpSpPr>
        <p:grpSpPr>
          <a:xfrm>
            <a:off x="7452320" y="404664"/>
            <a:ext cx="1152128" cy="2188116"/>
            <a:chOff x="1259632" y="1916832"/>
            <a:chExt cx="1296144" cy="2188116"/>
          </a:xfrm>
        </p:grpSpPr>
        <p:sp>
          <p:nvSpPr>
            <p:cNvPr id="81" name="80 - TextBox"/>
            <p:cNvSpPr txBox="1"/>
            <p:nvPr/>
          </p:nvSpPr>
          <p:spPr>
            <a:xfrm>
              <a:off x="1259632" y="1916832"/>
              <a:ext cx="12961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dirty="0" smtClean="0"/>
                <a:t>  </a:t>
              </a:r>
              <a:r>
                <a:rPr lang="en-US" sz="4800" dirty="0" smtClean="0"/>
                <a:t>2</a:t>
              </a:r>
              <a:r>
                <a:rPr lang="el-GR" sz="4800" dirty="0" smtClean="0"/>
                <a:t>3</a:t>
              </a:r>
              <a:endParaRPr lang="en-US" sz="4800" dirty="0" smtClean="0"/>
            </a:p>
            <a:p>
              <a:endParaRPr lang="el-GR" dirty="0"/>
            </a:p>
          </p:txBody>
        </p:sp>
        <p:sp>
          <p:nvSpPr>
            <p:cNvPr id="83" name="82 - TextBox"/>
            <p:cNvSpPr txBox="1"/>
            <p:nvPr/>
          </p:nvSpPr>
          <p:spPr>
            <a:xfrm>
              <a:off x="1331640" y="2996952"/>
              <a:ext cx="1152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 60</a:t>
              </a:r>
              <a:endParaRPr lang="en-US" sz="4800" b="1" dirty="0" smtClean="0">
                <a:solidFill>
                  <a:srgbClr val="FF0000"/>
                </a:solidFill>
              </a:endParaRPr>
            </a:p>
            <a:p>
              <a:endParaRPr lang="el-GR" dirty="0"/>
            </a:p>
          </p:txBody>
        </p:sp>
        <p:cxnSp>
          <p:nvCxnSpPr>
            <p:cNvPr id="84" name="83 - Ευθεία γραμμή σύνδεσης"/>
            <p:cNvCxnSpPr/>
            <p:nvPr/>
          </p:nvCxnSpPr>
          <p:spPr>
            <a:xfrm>
              <a:off x="1403648" y="2852936"/>
              <a:ext cx="107111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dell\Pictures\teachin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1667263" cy="1649140"/>
          </a:xfrm>
          <a:prstGeom prst="rect">
            <a:avLst/>
          </a:prstGeom>
          <a:noFill/>
        </p:spPr>
      </p:pic>
    </p:spTree>
  </p:cSld>
  <p:clrMapOvr>
    <a:masterClrMapping/>
  </p:clrMapOvr>
  <p:transition advTm="13947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5|2.4|4.5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8.1|8.2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290</Words>
  <Application>Microsoft Office PowerPoint</Application>
  <PresentationFormat>Προβολή στην οθόνη (4:3)</PresentationFormat>
  <Paragraphs>68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dell</dc:creator>
  <cp:lastModifiedBy>dell</cp:lastModifiedBy>
  <cp:revision>2</cp:revision>
  <dcterms:created xsi:type="dcterms:W3CDTF">2011-12-17T12:51:43Z</dcterms:created>
  <dcterms:modified xsi:type="dcterms:W3CDTF">2011-12-17T15:30:46Z</dcterms:modified>
</cp:coreProperties>
</file>