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88" r:id="rId4"/>
    <p:sldId id="279" r:id="rId5"/>
    <p:sldId id="275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92" r:id="rId14"/>
    <p:sldId id="268" r:id="rId15"/>
    <p:sldId id="293" r:id="rId16"/>
    <p:sldId id="290" r:id="rId17"/>
    <p:sldId id="282" r:id="rId18"/>
    <p:sldId id="265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s Zygouritsas" initials="NZ" lastIdx="8" clrIdx="0">
    <p:extLst>
      <p:ext uri="{19B8F6BF-5375-455C-9EA6-DF929625EA0E}">
        <p15:presenceInfo xmlns:p15="http://schemas.microsoft.com/office/powerpoint/2012/main" userId="S-1-5-21-1085031214-842925246-1708537768-11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2A6"/>
    <a:srgbClr val="CC0000"/>
    <a:srgbClr val="547D7E"/>
    <a:srgbClr val="8B2575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906D-4C5E-426F-807B-179BA0461FE1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96B9-1937-4EC3-8837-D797324CA6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98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4114800" cy="365125"/>
          </a:xfrm>
        </p:spPr>
        <p:txBody>
          <a:bodyPr/>
          <a:lstStyle/>
          <a:p>
            <a:r>
              <a:rPr lang="en-US"/>
              <a:t>OSOS Kick off meeting, Athens, 3-5/4/2017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OSOS Kick off meeting, Athens, 3-5/4/2017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4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OSOS Kick off meeting, Athens, 3-5/4/2017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59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53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3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9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1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5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5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002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B9504D-B7D4-4E05-8126-08F2E99CF4B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0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46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OSOS Kick off meeting, Athens, 3-5/4/2017</a:t>
            </a:r>
          </a:p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77186" y="6284765"/>
            <a:ext cx="2003944" cy="5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894614" y="1122363"/>
            <a:ext cx="6297386" cy="2387600"/>
          </a:xfrm>
        </p:spPr>
        <p:txBody>
          <a:bodyPr>
            <a:normAutofit fontScale="90000"/>
          </a:bodyPr>
          <a:lstStyle/>
          <a:p>
            <a:r>
              <a:rPr lang="el-GR" dirty="0"/>
              <a:t>Δημιουργία Έργου</a:t>
            </a:r>
            <a:br>
              <a:rPr lang="en-US" dirty="0"/>
            </a:br>
            <a:r>
              <a:rPr lang="el-GR" dirty="0"/>
              <a:t>στο </a:t>
            </a:r>
            <a:r>
              <a:rPr lang="en-US" dirty="0"/>
              <a:t>portal </a:t>
            </a:r>
            <a:r>
              <a:rPr lang="el-GR" dirty="0"/>
              <a:t>του </a:t>
            </a:r>
            <a:r>
              <a:rPr lang="en-US" dirty="0"/>
              <a:t>OSOS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511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4489A2-7A26-477A-907D-E43BE4216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30503" y="1849768"/>
            <a:ext cx="5759450" cy="4394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606" cy="1325563"/>
          </a:xfrm>
        </p:spPr>
        <p:txBody>
          <a:bodyPr/>
          <a:lstStyle/>
          <a:p>
            <a:r>
              <a:rPr lang="el-GR" dirty="0"/>
              <a:t>Ας προσθέσουμε</a:t>
            </a:r>
            <a:r>
              <a:rPr lang="en-US" dirty="0"/>
              <a:t>“</a:t>
            </a:r>
            <a:r>
              <a:rPr lang="el-GR" dirty="0"/>
              <a:t>εκπαιδευτικές πηγές</a:t>
            </a:r>
            <a:r>
              <a:rPr lang="en-US" dirty="0"/>
              <a:t>” </a:t>
            </a:r>
            <a:r>
              <a:rPr lang="el-GR" dirty="0"/>
              <a:t>στη συγκεκριμένη Φάση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62AB781-DAC6-4508-8FC8-54650AD32450}"/>
              </a:ext>
            </a:extLst>
          </p:cNvPr>
          <p:cNvSpPr/>
          <p:nvPr/>
        </p:nvSpPr>
        <p:spPr>
          <a:xfrm>
            <a:off x="2781837" y="1584101"/>
            <a:ext cx="2492830" cy="974004"/>
          </a:xfrm>
          <a:prstGeom prst="wedgeRoundRectCallout">
            <a:avLst>
              <a:gd name="adj1" fmla="val 125127"/>
              <a:gd name="adj2" fmla="val 50456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l-GR" dirty="0"/>
              <a:t>Διαλέξτε την πρώτη επιλογή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680102B-82B2-4A7A-B112-15F60D23E8B7}"/>
              </a:ext>
            </a:extLst>
          </p:cNvPr>
          <p:cNvSpPr/>
          <p:nvPr/>
        </p:nvSpPr>
        <p:spPr>
          <a:xfrm>
            <a:off x="3513785" y="2909664"/>
            <a:ext cx="2492830" cy="974004"/>
          </a:xfrm>
          <a:prstGeom prst="wedgeRoundRectCallout">
            <a:avLst>
              <a:gd name="adj1" fmla="val 159742"/>
              <a:gd name="adj2" fmla="val -35491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l-GR" dirty="0"/>
              <a:t>Εισάγετε τη λέξη - κλειδί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513EFE4-68A7-460B-A92B-90F3B0E3CB8B}"/>
              </a:ext>
            </a:extLst>
          </p:cNvPr>
          <p:cNvSpPr/>
          <p:nvPr/>
        </p:nvSpPr>
        <p:spPr>
          <a:xfrm>
            <a:off x="2429314" y="4128640"/>
            <a:ext cx="2492830" cy="974004"/>
          </a:xfrm>
          <a:prstGeom prst="wedgeRoundRectCallout">
            <a:avLst>
              <a:gd name="adj1" fmla="val 184541"/>
              <a:gd name="adj2" fmla="val -109538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l-GR" dirty="0"/>
              <a:t>Πατήστε</a:t>
            </a:r>
            <a:r>
              <a:rPr lang="en-US" dirty="0"/>
              <a:t> “search” </a:t>
            </a:r>
            <a:r>
              <a:rPr lang="el-GR" dirty="0"/>
              <a:t>και δείτε τα αποτελέσματα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C82C019-543F-4FDE-B0A9-CAF541326645}"/>
              </a:ext>
            </a:extLst>
          </p:cNvPr>
          <p:cNvSpPr/>
          <p:nvPr/>
        </p:nvSpPr>
        <p:spPr>
          <a:xfrm>
            <a:off x="2957348" y="5347616"/>
            <a:ext cx="2492830" cy="974004"/>
          </a:xfrm>
          <a:prstGeom prst="wedgeRoundRectCallout">
            <a:avLst>
              <a:gd name="adj1" fmla="val 163359"/>
              <a:gd name="adj2" fmla="val -225897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l-GR" dirty="0"/>
              <a:t>Επιλέξτε την πηγή που θέλετε να προσθέσετε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C92790-6C0F-4ABE-9CED-38150A6B92BF}"/>
              </a:ext>
            </a:extLst>
          </p:cNvPr>
          <p:cNvSpPr/>
          <p:nvPr/>
        </p:nvSpPr>
        <p:spPr>
          <a:xfrm>
            <a:off x="8488715" y="4433896"/>
            <a:ext cx="2162114" cy="1337496"/>
          </a:xfrm>
          <a:prstGeom prst="roundRect">
            <a:avLst/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Εδώ μπορείτε να δείτε και να διαχειριστείτε όλες τις διαθέσιμες πηγές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FCAC0B-205C-498F-8139-7741FEC7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52" y="4685496"/>
            <a:ext cx="927280" cy="9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56D68-E865-424F-B003-A47B2407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696" y="1880316"/>
            <a:ext cx="5611110" cy="453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606" cy="1325563"/>
          </a:xfrm>
        </p:spPr>
        <p:txBody>
          <a:bodyPr/>
          <a:lstStyle/>
          <a:p>
            <a:r>
              <a:rPr lang="el-GR" dirty="0"/>
              <a:t>Ας ανεβάσουμε περισσότερα αρχεία για την περιγραφή της Φάσης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C406FBE-5D01-4BB1-8BCB-738BBD4D26FC}"/>
              </a:ext>
            </a:extLst>
          </p:cNvPr>
          <p:cNvSpPr/>
          <p:nvPr/>
        </p:nvSpPr>
        <p:spPr>
          <a:xfrm>
            <a:off x="2505735" y="2257280"/>
            <a:ext cx="2897747" cy="780648"/>
          </a:xfrm>
          <a:prstGeom prst="wedgeRoundRectCallout">
            <a:avLst>
              <a:gd name="adj1" fmla="val 83551"/>
              <a:gd name="adj2" fmla="val 816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l-GR" dirty="0"/>
              <a:t>Διαλέξτε τη δεύτερη επιλογή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8A460DC-2DB9-436F-B4AB-3C3BCAC9E3CB}"/>
              </a:ext>
            </a:extLst>
          </p:cNvPr>
          <p:cNvSpPr/>
          <p:nvPr/>
        </p:nvSpPr>
        <p:spPr>
          <a:xfrm>
            <a:off x="3096017" y="3604520"/>
            <a:ext cx="2897747" cy="780648"/>
          </a:xfrm>
          <a:prstGeom prst="wedgeRoundRectCallout">
            <a:avLst>
              <a:gd name="adj1" fmla="val 134218"/>
              <a:gd name="adj2" fmla="val -17496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l-GR" dirty="0"/>
              <a:t>Αναζήτηση του αρχείου στον τοπικό δίσκο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806CCE7-D09A-4E95-8787-5AFBA7B93487}"/>
              </a:ext>
            </a:extLst>
          </p:cNvPr>
          <p:cNvSpPr/>
          <p:nvPr/>
        </p:nvSpPr>
        <p:spPr>
          <a:xfrm>
            <a:off x="3840846" y="5109202"/>
            <a:ext cx="2897747" cy="780648"/>
          </a:xfrm>
          <a:prstGeom prst="wedgeRoundRectCallout">
            <a:avLst>
              <a:gd name="adj1" fmla="val 125773"/>
              <a:gd name="adj2" fmla="val -37293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l-GR" dirty="0"/>
              <a:t>Πατήστε</a:t>
            </a:r>
            <a:r>
              <a:rPr lang="en-US" dirty="0"/>
              <a:t> “upload” </a:t>
            </a:r>
            <a:r>
              <a:rPr lang="el-GR" dirty="0"/>
              <a:t>για να προσθέσετε το αρχείο στη δράση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A68589-61CE-4D00-8371-8D2C1F57BEF7}"/>
              </a:ext>
            </a:extLst>
          </p:cNvPr>
          <p:cNvSpPr/>
          <p:nvPr/>
        </p:nvSpPr>
        <p:spPr>
          <a:xfrm>
            <a:off x="8488715" y="4433896"/>
            <a:ext cx="2162114" cy="1337496"/>
          </a:xfrm>
          <a:prstGeom prst="roundRect">
            <a:avLst/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Εδώ μπορείτε να δείτε και να διαχειριστείτε όλα τα διαθέσιμα αρχεία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4500D8-C9D9-4D43-9886-6692D314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52" y="4685496"/>
            <a:ext cx="927280" cy="9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B4B5B-3140-41EB-A640-10D17741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05" y="1574778"/>
            <a:ext cx="5808901" cy="4747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606" cy="1325563"/>
          </a:xfrm>
        </p:spPr>
        <p:txBody>
          <a:bodyPr/>
          <a:lstStyle/>
          <a:p>
            <a:r>
              <a:rPr lang="el-GR" dirty="0"/>
              <a:t>Ας ανεβάσουμε περισσότερα </a:t>
            </a:r>
            <a:r>
              <a:rPr lang="en-US" dirty="0"/>
              <a:t>links</a:t>
            </a:r>
            <a:r>
              <a:rPr lang="el-GR" dirty="0"/>
              <a:t> σε αυτή τη Φάση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5299B84-1786-4124-A354-EE9297CC013E}"/>
              </a:ext>
            </a:extLst>
          </p:cNvPr>
          <p:cNvSpPr/>
          <p:nvPr/>
        </p:nvSpPr>
        <p:spPr>
          <a:xfrm>
            <a:off x="2601533" y="2163650"/>
            <a:ext cx="2316028" cy="899624"/>
          </a:xfrm>
          <a:prstGeom prst="wedgeRoundRectCallout">
            <a:avLst>
              <a:gd name="adj1" fmla="val 106699"/>
              <a:gd name="adj2" fmla="val 14789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l-GR" dirty="0"/>
              <a:t>Διαλέξτε την τρίτη επιλογή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6F3A113-D9E8-430A-B5A1-079B02EE0BB2}"/>
              </a:ext>
            </a:extLst>
          </p:cNvPr>
          <p:cNvSpPr/>
          <p:nvPr/>
        </p:nvSpPr>
        <p:spPr>
          <a:xfrm>
            <a:off x="3284113" y="3536236"/>
            <a:ext cx="2419059" cy="899624"/>
          </a:xfrm>
          <a:prstGeom prst="wedgeRoundRectCallout">
            <a:avLst>
              <a:gd name="adj1" fmla="val 171760"/>
              <a:gd name="adj2" fmla="val -162727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l-GR" dirty="0"/>
              <a:t>Βάλτε το </a:t>
            </a:r>
            <a:r>
              <a:rPr lang="en-US" dirty="0"/>
              <a:t>link</a:t>
            </a:r>
            <a:r>
              <a:rPr lang="el-GR" dirty="0"/>
              <a:t> με μία περιγραφή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9C3F844-997D-43CC-875B-3582C7BF11EE}"/>
              </a:ext>
            </a:extLst>
          </p:cNvPr>
          <p:cNvSpPr/>
          <p:nvPr/>
        </p:nvSpPr>
        <p:spPr>
          <a:xfrm>
            <a:off x="4056845" y="4908822"/>
            <a:ext cx="2419059" cy="899624"/>
          </a:xfrm>
          <a:prstGeom prst="wedgeRoundRectCallout">
            <a:avLst>
              <a:gd name="adj1" fmla="val 191458"/>
              <a:gd name="adj2" fmla="val -308749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l-GR" dirty="0"/>
              <a:t>Πατήστε</a:t>
            </a:r>
            <a:r>
              <a:rPr lang="en-US" dirty="0"/>
              <a:t> “add” </a:t>
            </a:r>
            <a:r>
              <a:rPr lang="el-GR" dirty="0"/>
              <a:t>για να προστεθεί στη Φάση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2B7C8-27C3-4E3A-807D-87C4FF69044E}"/>
              </a:ext>
            </a:extLst>
          </p:cNvPr>
          <p:cNvSpPr/>
          <p:nvPr/>
        </p:nvSpPr>
        <p:spPr>
          <a:xfrm>
            <a:off x="8488715" y="4433896"/>
            <a:ext cx="2162114" cy="1337496"/>
          </a:xfrm>
          <a:prstGeom prst="roundRect">
            <a:avLst/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Εδώ μπορείτε να δείτε και να διαχειριστείτε όλα τα διαθέσιμα </a:t>
            </a:r>
            <a:r>
              <a:rPr lang="en-US" dirty="0"/>
              <a:t>links</a:t>
            </a:r>
            <a:endParaRPr lang="el-G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785305-A19B-457D-8CFA-671CC20A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52" y="4685496"/>
            <a:ext cx="927280" cy="9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0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84801-151A-42CD-91EA-A55DE43C3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09670" y="1638299"/>
            <a:ext cx="5369936" cy="4298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606" cy="1325563"/>
          </a:xfrm>
        </p:spPr>
        <p:txBody>
          <a:bodyPr/>
          <a:lstStyle/>
          <a:p>
            <a:r>
              <a:rPr lang="el-GR" dirty="0"/>
              <a:t>Ολοκληρώσατε το «</a:t>
            </a:r>
            <a:r>
              <a:rPr lang="en-US" dirty="0"/>
              <a:t>Attach</a:t>
            </a:r>
            <a:r>
              <a:rPr lang="el-GR" dirty="0"/>
              <a:t>»;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2B7C8-27C3-4E3A-807D-87C4FF69044E}"/>
              </a:ext>
            </a:extLst>
          </p:cNvPr>
          <p:cNvSpPr/>
          <p:nvPr/>
        </p:nvSpPr>
        <p:spPr>
          <a:xfrm>
            <a:off x="1788290" y="3145176"/>
            <a:ext cx="2162114" cy="1337496"/>
          </a:xfrm>
          <a:prstGeom prst="roundRect">
            <a:avLst/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Εδώ μπορείτε να δείτε όλο το υλικό της συγκεκριμένης Φάσης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785305-A19B-457D-8CFA-671CC20A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7" y="3396776"/>
            <a:ext cx="927280" cy="9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246732-9DB7-46D7-BB41-2F42094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Ολοκληρώσατε την επεξεργασία ΟΛΩΝ των Φάσεων;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B4806B-D2DD-4DA7-BD0B-674E55314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Ας δημοσιεύσουμε τότε το Έργο σας</a:t>
            </a:r>
            <a:r>
              <a:rPr lang="en-US" dirty="0"/>
              <a:t>!</a:t>
            </a: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58FD6-CB62-488D-B438-25399CFE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00" y="185334"/>
            <a:ext cx="2540212" cy="24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606" cy="1325563"/>
          </a:xfrm>
        </p:spPr>
        <p:txBody>
          <a:bodyPr/>
          <a:lstStyle/>
          <a:p>
            <a:r>
              <a:rPr lang="el-GR" dirty="0"/>
              <a:t>Ας δημοσιεύσουμε το Έργο σας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2B7C8-27C3-4E3A-807D-87C4FF69044E}"/>
              </a:ext>
            </a:extLst>
          </p:cNvPr>
          <p:cNvSpPr/>
          <p:nvPr/>
        </p:nvSpPr>
        <p:spPr>
          <a:xfrm>
            <a:off x="9892439" y="46029"/>
            <a:ext cx="2162114" cy="1337496"/>
          </a:xfrm>
          <a:prstGeom prst="roundRect">
            <a:avLst/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Αφού δημοσιεύσετε το Έργο σας, είναι διαθέσιμο σε όλη την Κοινότητα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785305-A19B-457D-8CFA-671CC20A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44" y="297629"/>
            <a:ext cx="927280" cy="927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E6984-7BE6-463A-8587-C428BC1C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864" y="1532586"/>
            <a:ext cx="5013378" cy="532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8B4D2-7FD6-4209-97DA-24A7931D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7" y="1532586"/>
            <a:ext cx="5013378" cy="53254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D53768-9C8E-4D4F-AF66-48834B6EE28B}"/>
              </a:ext>
            </a:extLst>
          </p:cNvPr>
          <p:cNvSpPr/>
          <p:nvPr/>
        </p:nvSpPr>
        <p:spPr>
          <a:xfrm>
            <a:off x="4121239" y="5267459"/>
            <a:ext cx="566671" cy="540913"/>
          </a:xfrm>
          <a:prstGeom prst="ellipse">
            <a:avLst/>
          </a:prstGeom>
          <a:noFill/>
          <a:ln>
            <a:solidFill>
              <a:srgbClr val="CE4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580B720-36A6-4525-8FAB-F062201C176D}"/>
              </a:ext>
            </a:extLst>
          </p:cNvPr>
          <p:cNvSpPr/>
          <p:nvPr/>
        </p:nvSpPr>
        <p:spPr>
          <a:xfrm>
            <a:off x="4835259" y="2725187"/>
            <a:ext cx="1422290" cy="1491214"/>
          </a:xfrm>
          <a:prstGeom prst="wedgeRoundRectCallout">
            <a:avLst>
              <a:gd name="adj1" fmla="val -66781"/>
              <a:gd name="adj2" fmla="val 119504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Πατήστε </a:t>
            </a:r>
            <a:r>
              <a:rPr lang="en-US" dirty="0"/>
              <a:t>“Preview” </a:t>
            </a:r>
            <a:r>
              <a:rPr lang="el-GR" dirty="0"/>
              <a:t>για να δείτε το Έργο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0FBFD-A342-4D2B-A895-E36C6CD182EE}"/>
              </a:ext>
            </a:extLst>
          </p:cNvPr>
          <p:cNvSpPr/>
          <p:nvPr/>
        </p:nvSpPr>
        <p:spPr>
          <a:xfrm>
            <a:off x="10107273" y="5499278"/>
            <a:ext cx="566671" cy="540913"/>
          </a:xfrm>
          <a:prstGeom prst="ellipse">
            <a:avLst/>
          </a:prstGeom>
          <a:noFill/>
          <a:ln>
            <a:solidFill>
              <a:srgbClr val="CE4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4F15E5C-51C7-4FF7-B03E-71F81E0AD0B6}"/>
              </a:ext>
            </a:extLst>
          </p:cNvPr>
          <p:cNvSpPr/>
          <p:nvPr/>
        </p:nvSpPr>
        <p:spPr>
          <a:xfrm>
            <a:off x="5583225" y="4359611"/>
            <a:ext cx="1958874" cy="2133264"/>
          </a:xfrm>
          <a:prstGeom prst="wedgeRoundRectCallout">
            <a:avLst>
              <a:gd name="adj1" fmla="val 183097"/>
              <a:gd name="adj2" fmla="val 19322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Πατήστε </a:t>
            </a:r>
            <a:r>
              <a:rPr lang="en-US" dirty="0"/>
              <a:t>“Publish” </a:t>
            </a:r>
            <a:r>
              <a:rPr lang="el-GR" dirty="0"/>
              <a:t>για να ολοκληρωθεί η δημοσίευση</a:t>
            </a:r>
          </a:p>
        </p:txBody>
      </p:sp>
    </p:spTree>
    <p:extLst>
      <p:ext uri="{BB962C8B-B14F-4D97-AF65-F5344CB8AC3E}">
        <p14:creationId xmlns:p14="http://schemas.microsoft.com/office/powerpoint/2010/main" val="23413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246732-9DB7-46D7-BB41-2F42094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Όχι</a:t>
            </a:r>
            <a:r>
              <a:rPr lang="en-US" dirty="0"/>
              <a:t>! </a:t>
            </a:r>
            <a:r>
              <a:rPr lang="el-GR" dirty="0"/>
              <a:t>Χάθηκε κάποιο περιεχόμενο;</a:t>
            </a:r>
            <a:r>
              <a:rPr lang="en-US" dirty="0"/>
              <a:t> </a:t>
            </a:r>
            <a:r>
              <a:rPr lang="el-GR" dirty="0"/>
              <a:t>Πηγαίντε πίσω σε μια προηγούμενη έκδοση</a:t>
            </a:r>
            <a:r>
              <a:rPr lang="en-US" dirty="0"/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B4806B-D2DD-4DA7-BD0B-674E55314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Όλες οι εκδόσεις του Έργου είναι διαθέσιμες ανά πάσα στιγμή</a:t>
            </a:r>
            <a:r>
              <a:rPr lang="en-US" dirty="0"/>
              <a:t>!</a:t>
            </a:r>
            <a:endParaRPr lang="el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864D9F-6F3E-44C1-B842-FDB54E4A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70" y="248097"/>
            <a:ext cx="2340557" cy="23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69FA-270D-44E8-BCE8-7F95D28E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να μεταβείτε στην προηγούμενη έκδοση, ακολουθείστε τις παρακάτω οδηγίες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F1BC3-3555-43D2-B82B-78DEF5D64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5" y="2656599"/>
            <a:ext cx="2962275" cy="24574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91A133F-70D9-4369-9B5A-0DC909790379}"/>
              </a:ext>
            </a:extLst>
          </p:cNvPr>
          <p:cNvSpPr/>
          <p:nvPr/>
        </p:nvSpPr>
        <p:spPr>
          <a:xfrm>
            <a:off x="656823" y="4391691"/>
            <a:ext cx="759853" cy="386366"/>
          </a:xfrm>
          <a:prstGeom prst="ellipse">
            <a:avLst/>
          </a:prstGeom>
          <a:noFill/>
          <a:ln>
            <a:solidFill>
              <a:srgbClr val="CE4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058BD-7E34-4C53-BA02-EA22A641C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90" y="2656599"/>
            <a:ext cx="2733675" cy="41148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7DADDDC-DD1D-4C43-9567-535D80DFAC43}"/>
              </a:ext>
            </a:extLst>
          </p:cNvPr>
          <p:cNvSpPr/>
          <p:nvPr/>
        </p:nvSpPr>
        <p:spPr>
          <a:xfrm>
            <a:off x="3492790" y="4713998"/>
            <a:ext cx="2547402" cy="1841343"/>
          </a:xfrm>
          <a:prstGeom prst="ellipse">
            <a:avLst/>
          </a:prstGeom>
          <a:noFill/>
          <a:ln>
            <a:solidFill>
              <a:srgbClr val="CE4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F0B4F8-F628-47BB-BEE2-84FD4C12B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582" y="1678950"/>
            <a:ext cx="4864540" cy="516731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167032-ADC0-48F7-BF50-7A13E41BA749}"/>
              </a:ext>
            </a:extLst>
          </p:cNvPr>
          <p:cNvSpPr/>
          <p:nvPr/>
        </p:nvSpPr>
        <p:spPr>
          <a:xfrm>
            <a:off x="636125" y="1817699"/>
            <a:ext cx="2162114" cy="711889"/>
          </a:xfrm>
          <a:prstGeom prst="roundRect">
            <a:avLst/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Στο πεδίο</a:t>
            </a:r>
            <a:r>
              <a:rPr lang="en-US" sz="1400" dirty="0"/>
              <a:t> </a:t>
            </a:r>
            <a:r>
              <a:rPr lang="el-GR" sz="1400" dirty="0"/>
              <a:t>«</a:t>
            </a:r>
            <a:r>
              <a:rPr lang="en-US" sz="1400" dirty="0"/>
              <a:t>Summary / status</a:t>
            </a:r>
            <a:r>
              <a:rPr lang="el-GR" sz="1400" dirty="0"/>
              <a:t>»</a:t>
            </a:r>
            <a:r>
              <a:rPr lang="en-US" sz="1400" dirty="0"/>
              <a:t> </a:t>
            </a:r>
            <a:r>
              <a:rPr lang="el-GR" sz="1400" dirty="0"/>
              <a:t>επιλέξτε να δείτε τις διαθέσιμες εκδόσεις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A17900-EA98-47BD-8509-1F9ED65F6AD9}"/>
              </a:ext>
            </a:extLst>
          </p:cNvPr>
          <p:cNvSpPr/>
          <p:nvPr/>
        </p:nvSpPr>
        <p:spPr>
          <a:xfrm>
            <a:off x="3778570" y="1817699"/>
            <a:ext cx="2162114" cy="7118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Διαλέξτε μια από τις εκδόσεις από τη λίστα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736FC0-2581-4274-A024-DDE2A099647B}"/>
              </a:ext>
            </a:extLst>
          </p:cNvPr>
          <p:cNvSpPr/>
          <p:nvPr/>
        </p:nvSpPr>
        <p:spPr>
          <a:xfrm>
            <a:off x="6559572" y="3200641"/>
            <a:ext cx="2162114" cy="101575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Δείτε την έκδοση που επιλέξατε και αποφασίστε αν είναι αυτή που επιθυμείτε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6E1B06-43F8-41FA-ACEA-584D55B0FD3A}"/>
              </a:ext>
            </a:extLst>
          </p:cNvPr>
          <p:cNvSpPr/>
          <p:nvPr/>
        </p:nvSpPr>
        <p:spPr>
          <a:xfrm>
            <a:off x="8180613" y="5754714"/>
            <a:ext cx="2162114" cy="101575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Αν είναι, πατήστε</a:t>
            </a:r>
            <a:r>
              <a:rPr lang="en-US" sz="1400" dirty="0"/>
              <a:t> </a:t>
            </a:r>
            <a:r>
              <a:rPr lang="el-GR" sz="1400" dirty="0"/>
              <a:t>«</a:t>
            </a:r>
            <a:r>
              <a:rPr lang="en-US" sz="1400" dirty="0"/>
              <a:t>Recover.</a:t>
            </a:r>
            <a:r>
              <a:rPr lang="el-GR" sz="1400" dirty="0"/>
              <a:t>»</a:t>
            </a:r>
            <a:r>
              <a:rPr lang="en-US" sz="1400" dirty="0"/>
              <a:t> </a:t>
            </a:r>
            <a:r>
              <a:rPr lang="el-GR" sz="1400" dirty="0"/>
              <a:t>Αλλιώς πατήστε</a:t>
            </a:r>
            <a:r>
              <a:rPr lang="en-US" sz="1400" dirty="0"/>
              <a:t> </a:t>
            </a:r>
            <a:r>
              <a:rPr lang="el-GR" sz="1400" dirty="0"/>
              <a:t>«</a:t>
            </a:r>
            <a:r>
              <a:rPr lang="en-US" sz="1400" dirty="0"/>
              <a:t>Exit</a:t>
            </a:r>
            <a:r>
              <a:rPr lang="el-GR" sz="1400" dirty="0"/>
              <a:t>»</a:t>
            </a:r>
            <a:r>
              <a:rPr lang="en-US" sz="1400" dirty="0"/>
              <a:t> </a:t>
            </a:r>
            <a:r>
              <a:rPr lang="el-GR" sz="1400" dirty="0"/>
              <a:t>ή</a:t>
            </a:r>
            <a:r>
              <a:rPr lang="en-US" sz="1400" dirty="0"/>
              <a:t> </a:t>
            </a:r>
            <a:r>
              <a:rPr lang="el-GR" sz="1400" dirty="0"/>
              <a:t>«</a:t>
            </a:r>
            <a:r>
              <a:rPr lang="en-US" sz="1400" dirty="0"/>
              <a:t>Return</a:t>
            </a:r>
            <a:r>
              <a:rPr lang="el-GR" sz="1400" dirty="0"/>
              <a:t>»</a:t>
            </a:r>
            <a:r>
              <a:rPr lang="en-US" sz="1400" dirty="0"/>
              <a:t> </a:t>
            </a:r>
            <a:endParaRPr lang="el-GR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78A27B-B65D-44BD-B3BB-7B2704CBD3F3}"/>
              </a:ext>
            </a:extLst>
          </p:cNvPr>
          <p:cNvSpPr/>
          <p:nvPr/>
        </p:nvSpPr>
        <p:spPr>
          <a:xfrm>
            <a:off x="10231581" y="5673143"/>
            <a:ext cx="866156" cy="508715"/>
          </a:xfrm>
          <a:prstGeom prst="ellipse">
            <a:avLst/>
          </a:prstGeom>
          <a:noFill/>
          <a:ln>
            <a:solidFill>
              <a:srgbClr val="CE4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98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4AC3E-995B-42DF-AD1F-2469E1EC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Συγχαρητήρια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19236-AADC-4B85-9D9A-10DD3FCFC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Έργο σας είναι ολοκληρωμένο </a:t>
            </a:r>
          </a:p>
          <a:p>
            <a:r>
              <a:rPr lang="el-GR" dirty="0"/>
              <a:t>και δημοσιευμένο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7F576-C811-4A3B-8430-9FE226742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82" y="2168680"/>
            <a:ext cx="3509683" cy="33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0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Μπείτε στη σελίδα του Έργου (αν υπάρχει)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06B0D-8E88-4FBF-8A63-E44344C4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92" y="1672138"/>
            <a:ext cx="5803708" cy="518586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275E224-27B5-4B2C-9A59-45F267A94174}"/>
              </a:ext>
            </a:extLst>
          </p:cNvPr>
          <p:cNvSpPr/>
          <p:nvPr/>
        </p:nvSpPr>
        <p:spPr>
          <a:xfrm>
            <a:off x="459652" y="1690688"/>
            <a:ext cx="5593418" cy="780648"/>
          </a:xfrm>
          <a:prstGeom prst="wedgeRoundRectCallout">
            <a:avLst>
              <a:gd name="adj1" fmla="val 78140"/>
              <a:gd name="adj2" fmla="val -13285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a. </a:t>
            </a:r>
            <a:r>
              <a:rPr lang="el-GR" dirty="0"/>
              <a:t>Βάλτε εδώ τη διεύθυνση/</a:t>
            </a:r>
            <a:r>
              <a:rPr lang="en-US" dirty="0"/>
              <a:t>link</a:t>
            </a:r>
            <a:r>
              <a:rPr lang="el-GR" dirty="0"/>
              <a:t> του </a:t>
            </a:r>
            <a:r>
              <a:rPr lang="en-US" dirty="0"/>
              <a:t>project (</a:t>
            </a:r>
            <a:r>
              <a:rPr lang="el-GR" dirty="0"/>
              <a:t>αν υπάρχει)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2B741C4-F60C-4E08-B794-ACAA9A05A388}"/>
              </a:ext>
            </a:extLst>
          </p:cNvPr>
          <p:cNvSpPr/>
          <p:nvPr/>
        </p:nvSpPr>
        <p:spPr>
          <a:xfrm>
            <a:off x="2446986" y="3303544"/>
            <a:ext cx="3606084" cy="780648"/>
          </a:xfrm>
          <a:prstGeom prst="wedgeRoundRectCallout">
            <a:avLst>
              <a:gd name="adj1" fmla="val 116011"/>
              <a:gd name="adj2" fmla="val 10714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b. </a:t>
            </a:r>
            <a:r>
              <a:rPr lang="el-GR" dirty="0"/>
              <a:t>Βάλτε εδώ τον κωδικό του Έργου (αν υπάρχει)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CEC43A0-71FA-4DFF-9E3B-56940D6A09B5}"/>
              </a:ext>
            </a:extLst>
          </p:cNvPr>
          <p:cNvSpPr/>
          <p:nvPr/>
        </p:nvSpPr>
        <p:spPr>
          <a:xfrm>
            <a:off x="1828800" y="4733098"/>
            <a:ext cx="3812146" cy="1731649"/>
          </a:xfrm>
          <a:prstGeom prst="wedgeRoundRectCallout">
            <a:avLst>
              <a:gd name="adj1" fmla="val 126552"/>
              <a:gd name="adj2" fmla="val -25865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c. </a:t>
            </a:r>
            <a:r>
              <a:rPr lang="el-GR" dirty="0"/>
              <a:t>Μπορείτε να χρησιμοποιήσετε όποιο συνδυασμό </a:t>
            </a:r>
            <a:r>
              <a:rPr lang="en-US" dirty="0"/>
              <a:t>username &amp; password</a:t>
            </a:r>
            <a:r>
              <a:rPr lang="el-GR" dirty="0"/>
              <a:t> θέλετε</a:t>
            </a:r>
            <a:r>
              <a:rPr lang="en-US" dirty="0"/>
              <a:t>. </a:t>
            </a:r>
            <a:r>
              <a:rPr lang="el-GR" dirty="0"/>
              <a:t>Σημειώστε το κάπου για να μπορέσετε να το ξαναχρησιμοποιήσετε.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D1C9DF6-D7E8-4FC5-9382-4F1EDA2F0A16}"/>
              </a:ext>
            </a:extLst>
          </p:cNvPr>
          <p:cNvSpPr/>
          <p:nvPr/>
        </p:nvSpPr>
        <p:spPr>
          <a:xfrm>
            <a:off x="10045521" y="244699"/>
            <a:ext cx="1777285" cy="901074"/>
          </a:xfrm>
          <a:prstGeom prst="wedgeRoundRectCallout">
            <a:avLst>
              <a:gd name="adj1" fmla="val 47838"/>
              <a:gd name="adj2" fmla="val 190633"/>
              <a:gd name="adj3" fmla="val 16667"/>
            </a:avLst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Αλλάξτε τη γλώσσα εδώ: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09CEBB-0645-4EBE-ABFD-976206748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29" y="98961"/>
            <a:ext cx="720755" cy="720755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DDA43A0-DEE6-4B7F-A67E-66E2D5DC3E52}"/>
              </a:ext>
            </a:extLst>
          </p:cNvPr>
          <p:cNvSpPr/>
          <p:nvPr/>
        </p:nvSpPr>
        <p:spPr>
          <a:xfrm>
            <a:off x="8435199" y="5911403"/>
            <a:ext cx="1777285" cy="553345"/>
          </a:xfrm>
          <a:prstGeom prst="wedgeRoundRectCallout">
            <a:avLst>
              <a:gd name="adj1" fmla="val 21750"/>
              <a:gd name="adj2" fmla="val -115679"/>
              <a:gd name="adj3" fmla="val 16667"/>
            </a:avLst>
          </a:prstGeom>
          <a:solidFill>
            <a:srgbClr val="CC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l-GR" dirty="0"/>
              <a:t>Πατήστε </a:t>
            </a:r>
            <a:r>
              <a:rPr lang="en-US" dirty="0"/>
              <a:t>login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703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246732-9DB7-46D7-BB41-2F42094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Τώρα είστε έτοιμοι να ξεκινήσετε το Έργο!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6C87F-0CF1-44CB-ADA6-A45C4D5D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13" y="209416"/>
            <a:ext cx="2676352" cy="26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29F77E-6FA9-4F62-8EF7-F4D460B0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228" y="1286951"/>
            <a:ext cx="4735282" cy="55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κουτάκι «</a:t>
            </a:r>
            <a:r>
              <a:rPr lang="en-US" dirty="0"/>
              <a:t>Project</a:t>
            </a:r>
            <a:r>
              <a:rPr lang="el-GR" dirty="0"/>
              <a:t>»</a:t>
            </a:r>
            <a:r>
              <a:rPr lang="en-US" dirty="0"/>
              <a:t> </a:t>
            </a:r>
            <a:r>
              <a:rPr lang="el-GR" dirty="0"/>
              <a:t>βάζετε γενικές πληροφορίες για το Έργο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80C3311-A298-46BF-9DDE-94CFB5C5EE85}"/>
              </a:ext>
            </a:extLst>
          </p:cNvPr>
          <p:cNvSpPr/>
          <p:nvPr/>
        </p:nvSpPr>
        <p:spPr>
          <a:xfrm>
            <a:off x="1532587" y="1998261"/>
            <a:ext cx="3361385" cy="901074"/>
          </a:xfrm>
          <a:prstGeom prst="wedgeRoundRectCallout">
            <a:avLst>
              <a:gd name="adj1" fmla="val 128856"/>
              <a:gd name="adj2" fmla="val 51993"/>
              <a:gd name="adj3" fmla="val 16667"/>
            </a:avLst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Εισάγετε εδώ το κείμενο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8F24D39-2A51-4481-89A9-1815EAA4D9D9}"/>
              </a:ext>
            </a:extLst>
          </p:cNvPr>
          <p:cNvSpPr/>
          <p:nvPr/>
        </p:nvSpPr>
        <p:spPr>
          <a:xfrm>
            <a:off x="2786130" y="3477185"/>
            <a:ext cx="3361385" cy="901074"/>
          </a:xfrm>
          <a:prstGeom prst="wedgeRoundRectCallout">
            <a:avLst>
              <a:gd name="adj1" fmla="val 89392"/>
              <a:gd name="adj2" fmla="val 99158"/>
              <a:gd name="adj3" fmla="val 16667"/>
            </a:avLst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Βάζετε εδώ τις λέξεις κλειδιά</a:t>
            </a:r>
            <a:r>
              <a:rPr lang="en-US" dirty="0"/>
              <a:t>, </a:t>
            </a:r>
            <a:r>
              <a:rPr lang="el-GR" dirty="0"/>
              <a:t>το είδος του μαθήματος </a:t>
            </a:r>
            <a:r>
              <a:rPr lang="en-US" dirty="0"/>
              <a:t> </a:t>
            </a:r>
            <a:r>
              <a:rPr lang="el-GR" dirty="0"/>
              <a:t>και τους στόχους μάθησης.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5EDCD0-407D-49DB-9CE5-896615652254}"/>
              </a:ext>
            </a:extLst>
          </p:cNvPr>
          <p:cNvSpPr/>
          <p:nvPr/>
        </p:nvSpPr>
        <p:spPr>
          <a:xfrm>
            <a:off x="2103550" y="4956109"/>
            <a:ext cx="3361385" cy="901074"/>
          </a:xfrm>
          <a:prstGeom prst="wedgeRoundRectCallout">
            <a:avLst>
              <a:gd name="adj1" fmla="val 115063"/>
              <a:gd name="adj2" fmla="val 27695"/>
              <a:gd name="adj3" fmla="val 16667"/>
            </a:avLst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Εδώ εισάγετε κάποιες άλλες πληροφορίες για το Έργο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D693307-934E-4AA5-81A0-2B561735381E}"/>
              </a:ext>
            </a:extLst>
          </p:cNvPr>
          <p:cNvSpPr/>
          <p:nvPr/>
        </p:nvSpPr>
        <p:spPr>
          <a:xfrm>
            <a:off x="9298082" y="3824914"/>
            <a:ext cx="1777285" cy="888754"/>
          </a:xfrm>
          <a:prstGeom prst="wedgeRoundRectCallout">
            <a:avLst>
              <a:gd name="adj1" fmla="val -60859"/>
              <a:gd name="adj2" fmla="val -282325"/>
              <a:gd name="adj3" fmla="val 16667"/>
            </a:avLst>
          </a:prstGeom>
          <a:solidFill>
            <a:srgbClr val="CC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37531FF-3218-4FB9-AAAB-40B61AAAAEB2}"/>
              </a:ext>
            </a:extLst>
          </p:cNvPr>
          <p:cNvSpPr/>
          <p:nvPr/>
        </p:nvSpPr>
        <p:spPr>
          <a:xfrm>
            <a:off x="9298082" y="3824914"/>
            <a:ext cx="2055718" cy="888754"/>
          </a:xfrm>
          <a:prstGeom prst="wedgeRoundRectCallout">
            <a:avLst>
              <a:gd name="adj1" fmla="val 3461"/>
              <a:gd name="adj2" fmla="val 263983"/>
              <a:gd name="adj3" fmla="val 16667"/>
            </a:avLst>
          </a:prstGeom>
          <a:solidFill>
            <a:srgbClr val="CC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Πατήστε</a:t>
            </a:r>
            <a:r>
              <a:rPr lang="en-US" dirty="0"/>
              <a:t>“Next” </a:t>
            </a:r>
            <a:r>
              <a:rPr lang="el-GR" dirty="0"/>
              <a:t>για να περάσετε στο επόμενο πεδίο</a:t>
            </a:r>
          </a:p>
        </p:txBody>
      </p:sp>
    </p:spTree>
    <p:extLst>
      <p:ext uri="{BB962C8B-B14F-4D97-AF65-F5344CB8AC3E}">
        <p14:creationId xmlns:p14="http://schemas.microsoft.com/office/powerpoint/2010/main" val="294320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B70EC-F067-45B0-ACF3-CA671C9D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20" y="3494597"/>
            <a:ext cx="5950039" cy="896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7A762-061C-4CD3-9CD3-A70129D8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μενού των επιλογών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94B964C-A777-4F80-9F3A-6681EEF8D9DF}"/>
              </a:ext>
            </a:extLst>
          </p:cNvPr>
          <p:cNvSpPr/>
          <p:nvPr/>
        </p:nvSpPr>
        <p:spPr>
          <a:xfrm>
            <a:off x="2112134" y="4718744"/>
            <a:ext cx="2000520" cy="1206377"/>
          </a:xfrm>
          <a:prstGeom prst="wedgeRoundRectCallout">
            <a:avLst>
              <a:gd name="adj1" fmla="val 28094"/>
              <a:gd name="adj2" fmla="val -101517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Αποθήκευση του Έργου και μετάβαση στο επόμενο πεδίο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FC4E1F3-911D-4412-A5A7-A5A6F715974D}"/>
              </a:ext>
            </a:extLst>
          </p:cNvPr>
          <p:cNvSpPr/>
          <p:nvPr/>
        </p:nvSpPr>
        <p:spPr>
          <a:xfrm>
            <a:off x="3112394" y="2149968"/>
            <a:ext cx="2000520" cy="1189216"/>
          </a:xfrm>
          <a:prstGeom prst="wedgeRoundRectCallout">
            <a:avLst>
              <a:gd name="adj1" fmla="val 42256"/>
              <a:gd name="adj2" fmla="val 87563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Αποθήκευση του Έργου και παραμονή στο ίδιο πεδίο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B86FAFB-FE5D-4B12-9941-B95B9A2619A8}"/>
              </a:ext>
            </a:extLst>
          </p:cNvPr>
          <p:cNvSpPr/>
          <p:nvPr/>
        </p:nvSpPr>
        <p:spPr>
          <a:xfrm>
            <a:off x="4360569" y="4631266"/>
            <a:ext cx="1735431" cy="1131004"/>
          </a:xfrm>
          <a:prstGeom prst="wedgeRoundRectCallout">
            <a:avLst>
              <a:gd name="adj1" fmla="val 21234"/>
              <a:gd name="adj2" fmla="val -96710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Αποθήκευση του Έργου και έξοδος από το εργαλείο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B93787C-5A10-4D63-B83C-D82AACBEE398}"/>
              </a:ext>
            </a:extLst>
          </p:cNvPr>
          <p:cNvSpPr/>
          <p:nvPr/>
        </p:nvSpPr>
        <p:spPr>
          <a:xfrm>
            <a:off x="5640142" y="1690688"/>
            <a:ext cx="1971273" cy="1351739"/>
          </a:xfrm>
          <a:prstGeom prst="wedgeRoundRectCallout">
            <a:avLst>
              <a:gd name="adj1" fmla="val 13506"/>
              <a:gd name="adj2" fmla="val 98166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Έξοδος από το Έργο χωρίς Αποθήκευση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DDF2607A-C782-4C2A-94F5-CD58E5F8F286}"/>
              </a:ext>
            </a:extLst>
          </p:cNvPr>
          <p:cNvSpPr/>
          <p:nvPr/>
        </p:nvSpPr>
        <p:spPr>
          <a:xfrm>
            <a:off x="6889121" y="4758273"/>
            <a:ext cx="1695183" cy="1530954"/>
          </a:xfrm>
          <a:prstGeom prst="wedgeRoundRectCallout">
            <a:avLst>
              <a:gd name="adj1" fmla="val -16906"/>
              <a:gd name="adj2" fmla="val -89786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Καθαρισμός όλου του περιεχομένου του πεδίου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ECE51E3-D7DE-4A48-AA5B-111AE6D649F7}"/>
              </a:ext>
            </a:extLst>
          </p:cNvPr>
          <p:cNvSpPr/>
          <p:nvPr/>
        </p:nvSpPr>
        <p:spPr>
          <a:xfrm>
            <a:off x="8991057" y="2273059"/>
            <a:ext cx="1930228" cy="1182385"/>
          </a:xfrm>
          <a:prstGeom prst="wedgeRoundRectCallout">
            <a:avLst>
              <a:gd name="adj1" fmla="val -60211"/>
              <a:gd name="adj2" fmla="val 8289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Προεπισκόπηση του Έργου και δημοσιοποίηση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F18CC-6705-4A6C-A121-421265EE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33" y="266516"/>
            <a:ext cx="1096851" cy="11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7CD16B-A22D-4ECD-A080-C2E9222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67" y="1428263"/>
            <a:ext cx="4360732" cy="54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Βάλτε περιεχόμενο σε κάθε φάση του Έργου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80C3311-A298-46BF-9DDE-94CFB5C5EE85}"/>
              </a:ext>
            </a:extLst>
          </p:cNvPr>
          <p:cNvSpPr/>
          <p:nvPr/>
        </p:nvSpPr>
        <p:spPr>
          <a:xfrm>
            <a:off x="4050405" y="1933866"/>
            <a:ext cx="2803301" cy="901074"/>
          </a:xfrm>
          <a:prstGeom prst="wedgeRoundRectCallout">
            <a:avLst>
              <a:gd name="adj1" fmla="val 90265"/>
              <a:gd name="adj2" fmla="val 539"/>
              <a:gd name="adj3" fmla="val 16667"/>
            </a:avLst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Εδώ μπορείτε να βάλετε οδηγίες συμπλήρωσης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E85588A-6230-4395-B85C-E56AB494EC0A}"/>
              </a:ext>
            </a:extLst>
          </p:cNvPr>
          <p:cNvSpPr/>
          <p:nvPr/>
        </p:nvSpPr>
        <p:spPr>
          <a:xfrm>
            <a:off x="1510075" y="3309870"/>
            <a:ext cx="5593418" cy="1208717"/>
          </a:xfrm>
          <a:prstGeom prst="wedgeRoundRectCallout">
            <a:avLst>
              <a:gd name="adj1" fmla="val 65706"/>
              <a:gd name="adj2" fmla="val 61231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Εισάγετε εδώ το περιεχόμενό σας</a:t>
            </a:r>
            <a:r>
              <a:rPr lang="en-US" dirty="0"/>
              <a:t>. </a:t>
            </a:r>
            <a:r>
              <a:rPr lang="el-GR" dirty="0"/>
              <a:t>Μπορείτε να κάνετε </a:t>
            </a:r>
            <a:r>
              <a:rPr lang="en-US" dirty="0"/>
              <a:t>copy </a:t>
            </a:r>
            <a:r>
              <a:rPr lang="el-GR" dirty="0"/>
              <a:t>/</a:t>
            </a:r>
            <a:r>
              <a:rPr lang="en-US" dirty="0"/>
              <a:t> paste </a:t>
            </a:r>
            <a:r>
              <a:rPr lang="el-GR" dirty="0"/>
              <a:t>κείμενο</a:t>
            </a:r>
            <a:r>
              <a:rPr lang="en-US" dirty="0"/>
              <a:t>, links </a:t>
            </a:r>
            <a:r>
              <a:rPr lang="el-GR" dirty="0"/>
              <a:t>ή εικόνες</a:t>
            </a:r>
            <a:r>
              <a:rPr lang="en-US" dirty="0"/>
              <a:t> </a:t>
            </a:r>
            <a:r>
              <a:rPr lang="el-GR" dirty="0"/>
              <a:t>αν θέλετε</a:t>
            </a:r>
            <a:r>
              <a:rPr lang="en-US" dirty="0"/>
              <a:t> 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l-GR" dirty="0"/>
              <a:t>να χρησιμοποιήσετε τα αντίστοιχα κουμπιά από το μενού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B33D5AD-701A-4BDE-8403-6C0B93634A10}"/>
              </a:ext>
            </a:extLst>
          </p:cNvPr>
          <p:cNvSpPr/>
          <p:nvPr/>
        </p:nvSpPr>
        <p:spPr>
          <a:xfrm>
            <a:off x="3508830" y="4771736"/>
            <a:ext cx="2537138" cy="1178304"/>
          </a:xfrm>
          <a:prstGeom prst="wedgeRoundRectCallout">
            <a:avLst>
              <a:gd name="adj1" fmla="val 119307"/>
              <a:gd name="adj2" fmla="val 83435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Θέλετε να βάλετε περισσότερο υλικό; Πατήστε αυτό το κουμπί</a:t>
            </a:r>
            <a:r>
              <a:rPr lang="en-US" dirty="0"/>
              <a:t>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01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EA4D4-523F-4F22-8250-6841CF200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04" y="115910"/>
            <a:ext cx="1151892" cy="1151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6" y="365125"/>
            <a:ext cx="6007689" cy="1325563"/>
          </a:xfrm>
        </p:spPr>
        <p:txBody>
          <a:bodyPr/>
          <a:lstStyle/>
          <a:p>
            <a:r>
              <a:rPr lang="el-GR" dirty="0"/>
              <a:t>Τι να προσέξετε στο </a:t>
            </a:r>
            <a:r>
              <a:rPr lang="en-US" dirty="0"/>
              <a:t>“FEEL”?</a:t>
            </a:r>
            <a:endParaRPr lang="el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EF464-46C2-47AF-9EB6-A621F67C27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23605" y="0"/>
            <a:ext cx="3924453" cy="68580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447D25E-AB88-41F1-BFFE-2227CE176874}"/>
              </a:ext>
            </a:extLst>
          </p:cNvPr>
          <p:cNvSpPr/>
          <p:nvPr/>
        </p:nvSpPr>
        <p:spPr>
          <a:xfrm>
            <a:off x="3683358" y="2234598"/>
            <a:ext cx="2897747" cy="780648"/>
          </a:xfrm>
          <a:prstGeom prst="wedgeRoundRectCallout">
            <a:avLst>
              <a:gd name="adj1" fmla="val 90662"/>
              <a:gd name="adj2" fmla="val 22923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Ανεβάστε το λογότυπο του Έργου</a:t>
            </a:r>
            <a:r>
              <a:rPr lang="en-US" dirty="0"/>
              <a:t>!!!</a:t>
            </a:r>
            <a:endParaRPr lang="el-GR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62AB781-DAC6-4508-8FC8-54650AD32450}"/>
              </a:ext>
            </a:extLst>
          </p:cNvPr>
          <p:cNvSpPr/>
          <p:nvPr/>
        </p:nvSpPr>
        <p:spPr>
          <a:xfrm>
            <a:off x="1700013" y="4514158"/>
            <a:ext cx="3792165" cy="1178304"/>
          </a:xfrm>
          <a:prstGeom prst="wedgeRoundRectCallout">
            <a:avLst>
              <a:gd name="adj1" fmla="val 109035"/>
              <a:gd name="adj2" fmla="val 67040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Περιγράψτε εδώ τις Ευκαιρίες Συνεργασίες που προσφέρει το Έργο σας</a:t>
            </a:r>
            <a:r>
              <a:rPr lang="en-US" dirty="0"/>
              <a:t>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55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068CC0-CB69-4E11-A696-5916EB6D7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4242" y="653219"/>
            <a:ext cx="4476242" cy="6166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EA4D4-523F-4F22-8250-6841CF200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04" y="115910"/>
            <a:ext cx="1151892" cy="1151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07689" cy="1325563"/>
          </a:xfrm>
        </p:spPr>
        <p:txBody>
          <a:bodyPr/>
          <a:lstStyle/>
          <a:p>
            <a:r>
              <a:rPr lang="el-GR" dirty="0"/>
              <a:t>Τι είναι σημαντικό στο</a:t>
            </a:r>
            <a:r>
              <a:rPr lang="en-US" dirty="0"/>
              <a:t>“SHARE”?</a:t>
            </a:r>
            <a:endParaRPr lang="el-GR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62AB781-DAC6-4508-8FC8-54650AD32450}"/>
              </a:ext>
            </a:extLst>
          </p:cNvPr>
          <p:cNvSpPr/>
          <p:nvPr/>
        </p:nvSpPr>
        <p:spPr>
          <a:xfrm>
            <a:off x="2859110" y="3773510"/>
            <a:ext cx="2774735" cy="1068946"/>
          </a:xfrm>
          <a:prstGeom prst="wedgeRoundRectCallout">
            <a:avLst>
              <a:gd name="adj1" fmla="val 134722"/>
              <a:gd name="adj2" fmla="val 107878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Βάλτε εδώ τα στοιχεία επικοινωνίας της ομάδας σας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8E32EE-F897-4E2B-AE50-51A26F433B74}"/>
              </a:ext>
            </a:extLst>
          </p:cNvPr>
          <p:cNvSpPr/>
          <p:nvPr/>
        </p:nvSpPr>
        <p:spPr>
          <a:xfrm>
            <a:off x="2100793" y="5269366"/>
            <a:ext cx="3205303" cy="1337496"/>
          </a:xfrm>
          <a:prstGeom prst="roundRect">
            <a:avLst/>
          </a:prstGeom>
          <a:solidFill>
            <a:srgbClr val="547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Προσοχή στην πληροφορία που ανεβάζετε</a:t>
            </a:r>
            <a:r>
              <a:rPr lang="en-US" dirty="0"/>
              <a:t>!</a:t>
            </a:r>
          </a:p>
          <a:p>
            <a:pPr algn="ctr"/>
            <a:endParaRPr lang="en-US" dirty="0"/>
          </a:p>
          <a:p>
            <a:pPr algn="ctr"/>
            <a:r>
              <a:rPr lang="el-GR" dirty="0"/>
              <a:t>ΌΧΙ ΠΡΟΣΩΠΙΚΑ ΔΕΔΟΜΕΝΑ</a:t>
            </a:r>
            <a:r>
              <a:rPr lang="en-US" dirty="0"/>
              <a:t>!!!</a:t>
            </a:r>
            <a:endParaRPr lang="el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6653D-40FE-4231-8F33-6B2F2839F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31" y="5520966"/>
            <a:ext cx="927280" cy="9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4489A2-7A26-477A-907D-E43BE4216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30503" y="1849768"/>
            <a:ext cx="5759450" cy="4394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6C9A-01D9-4CEB-96F2-FAEBA32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606" cy="1325563"/>
          </a:xfrm>
        </p:spPr>
        <p:txBody>
          <a:bodyPr/>
          <a:lstStyle/>
          <a:p>
            <a:r>
              <a:rPr lang="el-GR" dirty="0"/>
              <a:t>Πατήσατε</a:t>
            </a:r>
            <a:r>
              <a:rPr lang="en-US" dirty="0"/>
              <a:t>“Attach”? </a:t>
            </a:r>
            <a:r>
              <a:rPr lang="el-GR" dirty="0"/>
              <a:t>Άρα επιθυμείτε να εισάγετε περισσότερο υλικό για τη συγκεκριμένη φάση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62AB781-DAC6-4508-8FC8-54650AD32450}"/>
              </a:ext>
            </a:extLst>
          </p:cNvPr>
          <p:cNvSpPr/>
          <p:nvPr/>
        </p:nvSpPr>
        <p:spPr>
          <a:xfrm>
            <a:off x="1596980" y="1944710"/>
            <a:ext cx="3677687" cy="974004"/>
          </a:xfrm>
          <a:prstGeom prst="wedgeRoundRectCallout">
            <a:avLst>
              <a:gd name="adj1" fmla="val 99812"/>
              <a:gd name="adj2" fmla="val 13433"/>
              <a:gd name="adj3" fmla="val 16667"/>
            </a:avLst>
          </a:prstGeom>
          <a:solidFill>
            <a:srgbClr val="8B25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Επιλέξτε εδώ για να προσθέσετε εκπαιδευτικές πηγές που είναι ήδη διαθέσιμες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C406FBE-5D01-4BB1-8BCB-738BBD4D26FC}"/>
              </a:ext>
            </a:extLst>
          </p:cNvPr>
          <p:cNvSpPr/>
          <p:nvPr/>
        </p:nvSpPr>
        <p:spPr>
          <a:xfrm>
            <a:off x="3214073" y="3506531"/>
            <a:ext cx="2897747" cy="780648"/>
          </a:xfrm>
          <a:prstGeom prst="wedgeRoundRectCallout">
            <a:avLst>
              <a:gd name="adj1" fmla="val 88440"/>
              <a:gd name="adj2" fmla="val -13701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Ανεβάστε δικά σας αρχεία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5299B84-1786-4124-A354-EE9297CC013E}"/>
              </a:ext>
            </a:extLst>
          </p:cNvPr>
          <p:cNvSpPr/>
          <p:nvPr/>
        </p:nvSpPr>
        <p:spPr>
          <a:xfrm>
            <a:off x="5000479" y="5087155"/>
            <a:ext cx="1604213" cy="899624"/>
          </a:xfrm>
          <a:prstGeom prst="wedgeRoundRectCallout">
            <a:avLst>
              <a:gd name="adj1" fmla="val 108871"/>
              <a:gd name="adj2" fmla="val -262938"/>
              <a:gd name="adj3" fmla="val 1666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Εισάγετε περισσότερα </a:t>
            </a:r>
            <a:r>
              <a:rPr lang="en-US" dirty="0"/>
              <a:t>links</a:t>
            </a:r>
            <a:r>
              <a:rPr lang="el-GR" dirty="0"/>
              <a:t> εδώ</a:t>
            </a:r>
          </a:p>
        </p:txBody>
      </p:sp>
    </p:spTree>
    <p:extLst>
      <p:ext uri="{BB962C8B-B14F-4D97-AF65-F5344CB8AC3E}">
        <p14:creationId xmlns:p14="http://schemas.microsoft.com/office/powerpoint/2010/main" val="69821088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609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Δημιουργία Έργου στο portal του OSOS </vt:lpstr>
      <vt:lpstr>Μπείτε στη σελίδα του Έργου (αν υπάρχει)</vt:lpstr>
      <vt:lpstr>Τώρα είστε έτοιμοι να ξεκινήσετε το Έργο!</vt:lpstr>
      <vt:lpstr>Στο κουτάκι «Project» βάζετε γενικές πληροφορίες για το Έργο</vt:lpstr>
      <vt:lpstr>Το μενού των επιλογών</vt:lpstr>
      <vt:lpstr>Βάλτε περιεχόμενο σε κάθε φάση του Έργου</vt:lpstr>
      <vt:lpstr>Τι να προσέξετε στο “FEEL”?</vt:lpstr>
      <vt:lpstr>Τι είναι σημαντικό στο“SHARE”?</vt:lpstr>
      <vt:lpstr>Πατήσατε“Attach”? Άρα επιθυμείτε να εισάγετε περισσότερο υλικό για τη συγκεκριμένη φάση!</vt:lpstr>
      <vt:lpstr>Ας προσθέσουμε“εκπαιδευτικές πηγές” στη συγκεκριμένη Φάση!</vt:lpstr>
      <vt:lpstr>Ας ανεβάσουμε περισσότερα αρχεία για την περιγραφή της Φάσης!</vt:lpstr>
      <vt:lpstr>Ας ανεβάσουμε περισσότερα links σε αυτή τη Φάση</vt:lpstr>
      <vt:lpstr>Ολοκληρώσατε το «Attach»;</vt:lpstr>
      <vt:lpstr>Ολοκληρώσατε την επεξεργασία ΟΛΩΝ των Φάσεων;</vt:lpstr>
      <vt:lpstr>Ας δημοσιεύσουμε το Έργο σας!</vt:lpstr>
      <vt:lpstr>Όχι! Χάθηκε κάποιο περιεχόμενο; Πηγαίντε πίσω σε μια προηγούμενη έκδοση!</vt:lpstr>
      <vt:lpstr>Για να μεταβείτε στην προηγούμενη έκδοση, ακολουθείστε τις παρακάτω οδηγίες</vt:lpstr>
      <vt:lpstr>Συγχαρητήρια!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Zygouritsas;milopoulos@ea.gr</dc:creator>
  <cp:lastModifiedBy>Gregory Milopoulos</cp:lastModifiedBy>
  <cp:revision>88</cp:revision>
  <dcterms:created xsi:type="dcterms:W3CDTF">2017-03-20T09:19:57Z</dcterms:created>
  <dcterms:modified xsi:type="dcterms:W3CDTF">2018-04-18T13:39:56Z</dcterms:modified>
</cp:coreProperties>
</file>