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2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9D7715-42A1-4F6A-B59F-B9717A011BDE}" type="slidenum">
              <a:rPr lang="el-GR" smtClean="0"/>
              <a:pPr/>
              <a:t>‹#›</a:t>
            </a:fld>
            <a:endParaRPr lang="el-GR" dirty="0"/>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A9D7715-42A1-4F6A-B59F-B9717A011BDE}"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5A9D7715-42A1-4F6A-B59F-B9717A011BDE}" type="slidenum">
              <a:rPr lang="el-GR" smtClean="0"/>
              <a:pPr/>
              <a:t>‹#›</a:t>
            </a:fld>
            <a:endParaRPr lang="el-GR" dirty="0"/>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5A9D7715-42A1-4F6A-B59F-B9717A011BDE}" type="slidenum">
              <a:rPr lang="el-GR" smtClean="0"/>
              <a:pPr/>
              <a:t>‹#›</a:t>
            </a:fld>
            <a:endParaRPr lang="el-GR" dirty="0"/>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dirty="0"/>
          </a:p>
        </p:txBody>
      </p:sp>
      <p:sp>
        <p:nvSpPr>
          <p:cNvPr id="4" name="3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9D7715-42A1-4F6A-B59F-B9717A011BDE}" type="slidenum">
              <a:rPr lang="el-GR" smtClean="0"/>
              <a:pPr/>
              <a:t>‹#›</a:t>
            </a:fld>
            <a:endParaRPr lang="el-GR" dirty="0"/>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1ED01B36-00B2-43A8-99EF-E464836961A2}" type="datetimeFigureOut">
              <a:rPr lang="el-GR" smtClean="0"/>
              <a:pPr/>
              <a:t>2/10/2018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A9D7715-42A1-4F6A-B59F-B9717A011BDE}" type="slidenum">
              <a:rPr lang="el-GR" smtClean="0"/>
              <a:pPr/>
              <a:t>‹#›</a:t>
            </a:fld>
            <a:endParaRPr lang="el-GR" dirty="0"/>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8" name="7 - Θέση υποσέλιδου"/>
          <p:cNvSpPr>
            <a:spLocks noGrp="1"/>
          </p:cNvSpPr>
          <p:nvPr>
            <p:ph type="ftr" sz="quarter" idx="11"/>
          </p:nvPr>
        </p:nvSpPr>
        <p:spPr>
          <a:xfrm>
            <a:off x="304800" y="6409944"/>
            <a:ext cx="3581400" cy="365760"/>
          </a:xfrm>
        </p:spPr>
        <p:txBody>
          <a:bodyPr/>
          <a:lstStyle/>
          <a:p>
            <a:endParaRPr lang="el-GR" dirty="0"/>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5A9D7715-42A1-4F6A-B59F-B9717A011BDE}" type="slidenum">
              <a:rPr lang="el-GR" smtClean="0"/>
              <a:pPr/>
              <a:t>‹#›</a:t>
            </a:fld>
            <a:endParaRPr lang="el-GR" dirty="0"/>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5A9D7715-42A1-4F6A-B59F-B9717A011BDE}"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5A9D7715-42A1-4F6A-B59F-B9717A011BDE}"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A9D7715-42A1-4F6A-B59F-B9717A011BDE}" type="slidenum">
              <a:rPr lang="el-GR" smtClean="0"/>
              <a:pPr/>
              <a:t>‹#›</a:t>
            </a:fld>
            <a:endParaRPr lang="el-GR" dirty="0"/>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ημερομηνίας"/>
          <p:cNvSpPr>
            <a:spLocks noGrp="1"/>
          </p:cNvSpPr>
          <p:nvPr>
            <p:ph type="dt" sz="half" idx="10"/>
          </p:nvPr>
        </p:nvSpPr>
        <p:spPr/>
        <p:txBody>
          <a:bodyPr/>
          <a:lstStyle/>
          <a:p>
            <a:fld id="{1ED01B36-00B2-43A8-99EF-E464836961A2}" type="datetimeFigureOut">
              <a:rPr lang="el-GR" smtClean="0"/>
              <a:pPr/>
              <a:t>2/10/2018</a:t>
            </a:fld>
            <a:endParaRPr lang="el-GR" dirty="0"/>
          </a:p>
        </p:txBody>
      </p:sp>
      <p:sp>
        <p:nvSpPr>
          <p:cNvPr id="6" name="5 - Θέση υποσέλιδου"/>
          <p:cNvSpPr>
            <a:spLocks noGrp="1"/>
          </p:cNvSpPr>
          <p:nvPr>
            <p:ph type="ftr" sz="quarter" idx="11"/>
          </p:nvPr>
        </p:nvSpPr>
        <p:spPr>
          <a:xfrm>
            <a:off x="301752" y="6410848"/>
            <a:ext cx="3383280" cy="365760"/>
          </a:xfrm>
        </p:spPr>
        <p:txBody>
          <a:bodyPr/>
          <a:lstStyle/>
          <a:p>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5A9D7715-42A1-4F6A-B59F-B9717A011BDE}" type="slidenum">
              <a:rPr lang="el-GR" smtClean="0"/>
              <a:pPr/>
              <a:t>‹#›</a:t>
            </a:fld>
            <a:endParaRPr lang="el-GR" dirty="0"/>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ημερομηνίας"/>
          <p:cNvSpPr>
            <a:spLocks noGrp="1"/>
          </p:cNvSpPr>
          <p:nvPr>
            <p:ph type="dt" sz="half" idx="10"/>
          </p:nvPr>
        </p:nvSpPr>
        <p:spPr>
          <a:xfrm>
            <a:off x="5788152" y="6404984"/>
            <a:ext cx="3044952" cy="365760"/>
          </a:xfrm>
        </p:spPr>
        <p:txBody>
          <a:bodyPr/>
          <a:lstStyle/>
          <a:p>
            <a:fld id="{1ED01B36-00B2-43A8-99EF-E464836961A2}" type="datetimeFigureOut">
              <a:rPr lang="el-GR" smtClean="0"/>
              <a:pPr/>
              <a:t>2/10/2018</a:t>
            </a:fld>
            <a:endParaRPr lang="el-GR" dirty="0"/>
          </a:p>
        </p:txBody>
      </p:sp>
      <p:sp>
        <p:nvSpPr>
          <p:cNvPr id="6" name="5 - Θέση υποσέλιδου"/>
          <p:cNvSpPr>
            <a:spLocks noGrp="1"/>
          </p:cNvSpPr>
          <p:nvPr>
            <p:ph type="ftr" sz="quarter" idx="11"/>
          </p:nvPr>
        </p:nvSpPr>
        <p:spPr>
          <a:xfrm>
            <a:off x="301752" y="6410848"/>
            <a:ext cx="3584448" cy="365760"/>
          </a:xfrm>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ED01B36-00B2-43A8-99EF-E464836961A2}" type="datetimeFigureOut">
              <a:rPr lang="el-GR" smtClean="0"/>
              <a:pPr/>
              <a:t>2/10/2018</a:t>
            </a:fld>
            <a:endParaRPr lang="el-GR" dirty="0"/>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dirty="0"/>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A9D7715-42A1-4F6A-B59F-B9717A011BDE}" type="slidenum">
              <a:rPr lang="el-GR" smtClean="0"/>
              <a:pPr/>
              <a:t>‹#›</a:t>
            </a:fld>
            <a:endParaRPr lang="el-GR" dirty="0"/>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dirty="0"/>
          </a:p>
        </p:txBody>
      </p:sp>
      <p:sp>
        <p:nvSpPr>
          <p:cNvPr id="2" name="1 - Τίτλος"/>
          <p:cNvSpPr>
            <a:spLocks noGrp="1"/>
          </p:cNvSpPr>
          <p:nvPr>
            <p:ph type="ctrTitle"/>
          </p:nvPr>
        </p:nvSpPr>
        <p:spPr/>
        <p:txBody>
          <a:bodyPr/>
          <a:lstStyle/>
          <a:p>
            <a:r>
              <a:rPr lang="en-US" dirty="0" smtClean="0"/>
              <a:t>LONDON’S LANDMARKS </a:t>
            </a:r>
            <a:endParaRPr lang="el-GR" dirty="0"/>
          </a:p>
        </p:txBody>
      </p:sp>
      <p:sp>
        <p:nvSpPr>
          <p:cNvPr id="4" name="3 - Γελαστό πρόσωπο"/>
          <p:cNvSpPr/>
          <p:nvPr/>
        </p:nvSpPr>
        <p:spPr>
          <a:xfrm>
            <a:off x="5076056" y="476672"/>
            <a:ext cx="936104" cy="72008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accent2"/>
              </a:solidFill>
            </a:endParaRPr>
          </a:p>
        </p:txBody>
      </p:sp>
      <p:pic>
        <p:nvPicPr>
          <p:cNvPr id="5" name="4 - Εικόνα" descr="LONDON.jpg"/>
          <p:cNvPicPr>
            <a:picLocks noChangeAspect="1"/>
          </p:cNvPicPr>
          <p:nvPr/>
        </p:nvPicPr>
        <p:blipFill>
          <a:blip r:embed="rId3" cstate="print"/>
          <a:stretch>
            <a:fillRect/>
          </a:stretch>
        </p:blipFill>
        <p:spPr>
          <a:xfrm>
            <a:off x="1907704" y="2852936"/>
            <a:ext cx="5544616" cy="3528392"/>
          </a:xfrm>
          <a:prstGeom prst="rect">
            <a:avLst/>
          </a:prstGeom>
        </p:spPr>
      </p:pic>
    </p:spTree>
  </p:cSld>
  <p:clrMapOvr>
    <a:masterClrMapping/>
  </p:clrMapOvr>
  <p:transition spd="slow">
    <p:strips dir="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4"/>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chemeClr val="accent1"/>
                </a:solidFill>
              </a:rPr>
              <a:t>LANDMARKS </a:t>
            </a:r>
            <a:endParaRPr lang="el-GR" dirty="0">
              <a:solidFill>
                <a:schemeClr val="accent1"/>
              </a:solidFill>
            </a:endParaRPr>
          </a:p>
        </p:txBody>
      </p:sp>
      <p:sp>
        <p:nvSpPr>
          <p:cNvPr id="3" name="2 - Θέση περιεχομένου"/>
          <p:cNvSpPr>
            <a:spLocks noGrp="1"/>
          </p:cNvSpPr>
          <p:nvPr>
            <p:ph sz="quarter" idx="1"/>
          </p:nvPr>
        </p:nvSpPr>
        <p:spPr/>
        <p:txBody>
          <a:bodyPr/>
          <a:lstStyle/>
          <a:p>
            <a:pPr>
              <a:buClr>
                <a:schemeClr val="accent2">
                  <a:lumMod val="75000"/>
                </a:schemeClr>
              </a:buClr>
              <a:buFont typeface="Wingdings" pitchFamily="2" charset="2"/>
              <a:buChar char="v"/>
            </a:pPr>
            <a:r>
              <a:rPr lang="en-US" dirty="0" smtClean="0"/>
              <a:t>Big </a:t>
            </a:r>
            <a:r>
              <a:rPr lang="en-US" dirty="0" err="1" smtClean="0"/>
              <a:t>ben</a:t>
            </a:r>
            <a:r>
              <a:rPr lang="en-US" dirty="0" smtClean="0"/>
              <a:t> </a:t>
            </a:r>
          </a:p>
          <a:p>
            <a:pPr>
              <a:buClr>
                <a:schemeClr val="accent2">
                  <a:lumMod val="75000"/>
                </a:schemeClr>
              </a:buClr>
              <a:buFont typeface="Wingdings" pitchFamily="2" charset="2"/>
              <a:buChar char="v"/>
            </a:pPr>
            <a:r>
              <a:rPr lang="en-US" dirty="0" smtClean="0"/>
              <a:t>London eye </a:t>
            </a:r>
            <a:endParaRPr lang="el-GR" dirty="0"/>
          </a:p>
        </p:txBody>
      </p:sp>
      <p:pic>
        <p:nvPicPr>
          <p:cNvPr id="1026" name="Picture 2" descr="C:\Users\efthmark\Desktop\Olga\L EYE.jpg"/>
          <p:cNvPicPr>
            <a:picLocks noChangeAspect="1" noChangeArrowheads="1"/>
          </p:cNvPicPr>
          <p:nvPr/>
        </p:nvPicPr>
        <p:blipFill>
          <a:blip r:embed="rId3" cstate="print"/>
          <a:srcRect/>
          <a:stretch>
            <a:fillRect/>
          </a:stretch>
        </p:blipFill>
        <p:spPr bwMode="auto">
          <a:xfrm>
            <a:off x="395536" y="3573016"/>
            <a:ext cx="3384376" cy="2318877"/>
          </a:xfrm>
          <a:prstGeom prst="rect">
            <a:avLst/>
          </a:prstGeom>
          <a:noFill/>
        </p:spPr>
      </p:pic>
      <p:sp>
        <p:nvSpPr>
          <p:cNvPr id="7" name="6 - Βέλος προς τα κάτω"/>
          <p:cNvSpPr/>
          <p:nvPr/>
        </p:nvSpPr>
        <p:spPr>
          <a:xfrm>
            <a:off x="1547664" y="2564904"/>
            <a:ext cx="3600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Δεξιό βέλος"/>
          <p:cNvSpPr/>
          <p:nvPr/>
        </p:nvSpPr>
        <p:spPr>
          <a:xfrm flipV="1">
            <a:off x="1907704" y="1628800"/>
            <a:ext cx="2016224" cy="2880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027" name="Picture 3" descr="C:\Users\efthmark\Desktop\Olga\Clock_Tower_-_Palace_of_Westminster,_London_-_September_2006.jpg"/>
          <p:cNvPicPr>
            <a:picLocks noChangeAspect="1" noChangeArrowheads="1"/>
          </p:cNvPicPr>
          <p:nvPr/>
        </p:nvPicPr>
        <p:blipFill>
          <a:blip r:embed="rId4" cstate="print"/>
          <a:srcRect/>
          <a:stretch>
            <a:fillRect/>
          </a:stretch>
        </p:blipFill>
        <p:spPr bwMode="auto">
          <a:xfrm>
            <a:off x="4427984" y="1628800"/>
            <a:ext cx="2592288" cy="4176464"/>
          </a:xfrm>
          <a:prstGeom prst="rect">
            <a:avLst/>
          </a:prstGeom>
          <a:noFill/>
        </p:spPr>
      </p:pic>
    </p:spTree>
  </p:cSld>
  <p:clrMapOvr>
    <a:masterClrMapping/>
  </p:clrMapOvr>
  <p:transition spd="med">
    <p:wipe dir="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
                                        <p:tgtEl>
                                          <p:spTgt spid="8"/>
                                        </p:tgtEl>
                                      </p:cBhvr>
                                    </p:animEffect>
                                    <p:anim calcmode="lin" valueType="num">
                                      <p:cBhvr>
                                        <p:cTn id="16" dur="800" fill="hold"/>
                                        <p:tgtEl>
                                          <p:spTgt spid="8"/>
                                        </p:tgtEl>
                                        <p:attrNameLst>
                                          <p:attrName>ppt_x</p:attrName>
                                        </p:attrNameLst>
                                      </p:cBhvr>
                                      <p:tavLst>
                                        <p:tav tm="0">
                                          <p:val>
                                            <p:strVal val="#ppt_x"/>
                                          </p:val>
                                        </p:tav>
                                        <p:tav tm="100000">
                                          <p:val>
                                            <p:strVal val="#ppt_x"/>
                                          </p:val>
                                        </p:tav>
                                      </p:tavLst>
                                    </p:anim>
                                    <p:anim calcmode="lin" valueType="num">
                                      <p:cBhvr>
                                        <p:cTn id="17" dur="800" fill="hold"/>
                                        <p:tgtEl>
                                          <p:spTgt spid="8"/>
                                        </p:tgtEl>
                                        <p:attrNameLst>
                                          <p:attrName>ppt_y</p:attrName>
                                        </p:attrNameLst>
                                      </p:cBhvr>
                                      <p:tavLst>
                                        <p:tav tm="0">
                                          <p:val>
                                            <p:strVal val="#ppt_y+0.31"/>
                                          </p:val>
                                        </p:tav>
                                        <p:tav tm="100000">
                                          <p:val>
                                            <p:strVal val="#ppt_y+0.31"/>
                                          </p:val>
                                        </p:tav>
                                      </p:tavLst>
                                    </p:anim>
                                    <p:anim calcmode="lin" valueType="num">
                                      <p:cBhvr>
                                        <p:cTn id="18" dur="1200" decel="50000" fill="hold">
                                          <p:stCondLst>
                                            <p:cond delay="8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1200" decel="50000" fill="hold">
                                          <p:stCondLst>
                                            <p:cond delay="8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 calcmode="lin" valueType="num">
                                      <p:cBhvr>
                                        <p:cTn id="24" dur="2000" fill="hold"/>
                                        <p:tgtEl>
                                          <p:spTgt spid="1027"/>
                                        </p:tgtEl>
                                        <p:attrNameLst>
                                          <p:attrName>ppt_w</p:attrName>
                                        </p:attrNameLst>
                                      </p:cBhvr>
                                      <p:tavLst>
                                        <p:tav tm="0">
                                          <p:val>
                                            <p:fltVal val="0"/>
                                          </p:val>
                                        </p:tav>
                                        <p:tav tm="100000">
                                          <p:val>
                                            <p:strVal val="#ppt_w"/>
                                          </p:val>
                                        </p:tav>
                                      </p:tavLst>
                                    </p:anim>
                                    <p:anim calcmode="lin" valueType="num">
                                      <p:cBhvr>
                                        <p:cTn id="25" dur="2000" fill="hold"/>
                                        <p:tgtEl>
                                          <p:spTgt spid="1027"/>
                                        </p:tgtEl>
                                        <p:attrNameLst>
                                          <p:attrName>ppt_h</p:attrName>
                                        </p:attrNameLst>
                                      </p:cBhvr>
                                      <p:tavLst>
                                        <p:tav tm="0">
                                          <p:val>
                                            <p:fltVal val="0"/>
                                          </p:val>
                                        </p:tav>
                                        <p:tav tm="100000">
                                          <p:val>
                                            <p:strVal val="#ppt_h"/>
                                          </p:val>
                                        </p:tav>
                                      </p:tavLst>
                                    </p:anim>
                                    <p:anim calcmode="lin" valueType="num">
                                      <p:cBhvr>
                                        <p:cTn id="26" dur="2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27" dur="2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edge">
                                      <p:cBhvr>
                                        <p:cTn id="32" dur="20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800" decel="100000"/>
                                        <p:tgtEl>
                                          <p:spTgt spid="7"/>
                                        </p:tgtEl>
                                      </p:cBhvr>
                                    </p:animEffect>
                                    <p:anim calcmode="lin" valueType="num">
                                      <p:cBhvr>
                                        <p:cTn id="38" dur="800" decel="100000" fill="hold"/>
                                        <p:tgtEl>
                                          <p:spTgt spid="7"/>
                                        </p:tgtEl>
                                        <p:attrNameLst>
                                          <p:attrName>style.rotation</p:attrName>
                                        </p:attrNameLst>
                                      </p:cBhvr>
                                      <p:tavLst>
                                        <p:tav tm="0">
                                          <p:val>
                                            <p:fltVal val="-90"/>
                                          </p:val>
                                        </p:tav>
                                        <p:tav tm="100000">
                                          <p:val>
                                            <p:fltVal val="0"/>
                                          </p:val>
                                        </p:tav>
                                      </p:tavLst>
                                    </p:anim>
                                    <p:anim calcmode="lin" valueType="num">
                                      <p:cBhvr>
                                        <p:cTn id="39" dur="800" decel="100000" fill="hold"/>
                                        <p:tgtEl>
                                          <p:spTgt spid="7"/>
                                        </p:tgtEl>
                                        <p:attrNameLst>
                                          <p:attrName>ppt_x</p:attrName>
                                        </p:attrNameLst>
                                      </p:cBhvr>
                                      <p:tavLst>
                                        <p:tav tm="0">
                                          <p:val>
                                            <p:strVal val="#ppt_x+0.4"/>
                                          </p:val>
                                        </p:tav>
                                        <p:tav tm="100000">
                                          <p:val>
                                            <p:strVal val="#ppt_x-0.05"/>
                                          </p:val>
                                        </p:tav>
                                      </p:tavLst>
                                    </p:anim>
                                    <p:anim calcmode="lin" valueType="num">
                                      <p:cBhvr>
                                        <p:cTn id="40" dur="800" decel="100000" fill="hold"/>
                                        <p:tgtEl>
                                          <p:spTgt spid="7"/>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3" presetClass="entr" presetSubtype="0"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animEffect transition="in" filter="fade">
                                      <p:cBhvr>
                                        <p:cTn id="47" dur="200"/>
                                        <p:tgtEl>
                                          <p:spTgt spid="1026"/>
                                        </p:tgtEl>
                                      </p:cBhvr>
                                    </p:animEffect>
                                    <p:anim calcmode="lin" valueType="num">
                                      <p:cBhvr>
                                        <p:cTn id="48" dur="800" fill="hold"/>
                                        <p:tgtEl>
                                          <p:spTgt spid="1026"/>
                                        </p:tgtEl>
                                        <p:attrNameLst>
                                          <p:attrName>ppt_x</p:attrName>
                                        </p:attrNameLst>
                                      </p:cBhvr>
                                      <p:tavLst>
                                        <p:tav tm="0">
                                          <p:val>
                                            <p:strVal val="#ppt_x"/>
                                          </p:val>
                                        </p:tav>
                                        <p:tav tm="100000">
                                          <p:val>
                                            <p:strVal val="#ppt_x"/>
                                          </p:val>
                                        </p:tav>
                                      </p:tavLst>
                                    </p:anim>
                                    <p:anim calcmode="lin" valueType="num">
                                      <p:cBhvr>
                                        <p:cTn id="49" dur="800" fill="hold"/>
                                        <p:tgtEl>
                                          <p:spTgt spid="1026"/>
                                        </p:tgtEl>
                                        <p:attrNameLst>
                                          <p:attrName>ppt_y</p:attrName>
                                        </p:attrNameLst>
                                      </p:cBhvr>
                                      <p:tavLst>
                                        <p:tav tm="0">
                                          <p:val>
                                            <p:strVal val="#ppt_y+0.31"/>
                                          </p:val>
                                        </p:tav>
                                        <p:tav tm="100000">
                                          <p:val>
                                            <p:strVal val="#ppt_y+0.31"/>
                                          </p:val>
                                        </p:tav>
                                      </p:tavLst>
                                    </p:anim>
                                    <p:anim calcmode="lin" valueType="num">
                                      <p:cBhvr>
                                        <p:cTn id="50" dur="1200" decel="50000" fill="hold">
                                          <p:stCondLst>
                                            <p:cond delay="8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1200" decel="50000" fill="hold">
                                          <p:stCondLst>
                                            <p:cond delay="8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BIG BEN </a:t>
            </a:r>
            <a:endParaRPr lang="el-GR" dirty="0"/>
          </a:p>
        </p:txBody>
      </p:sp>
      <p:sp>
        <p:nvSpPr>
          <p:cNvPr id="3" name="2 - Θέση περιεχομένου"/>
          <p:cNvSpPr>
            <a:spLocks noGrp="1"/>
          </p:cNvSpPr>
          <p:nvPr>
            <p:ph sz="quarter" idx="1"/>
          </p:nvPr>
        </p:nvSpPr>
        <p:spPr/>
        <p:txBody>
          <a:bodyPr>
            <a:normAutofit lnSpcReduction="10000"/>
          </a:bodyPr>
          <a:lstStyle/>
          <a:p>
            <a:r>
              <a:rPr lang="en-US" sz="2400" dirty="0" smtClean="0"/>
              <a:t>Big Ben</a:t>
            </a:r>
            <a:r>
              <a:rPr lang="en-US" sz="2000" dirty="0" smtClean="0"/>
              <a:t> is the nickname for the Great Bell of the clock at the north end of the </a:t>
            </a:r>
            <a:r>
              <a:rPr lang="en-US" sz="2000" dirty="0" smtClean="0">
                <a:solidFill>
                  <a:schemeClr val="tx1">
                    <a:lumMod val="95000"/>
                    <a:lumOff val="5000"/>
                  </a:schemeClr>
                </a:solidFill>
              </a:rPr>
              <a:t>Palace of </a:t>
            </a:r>
            <a:r>
              <a:rPr lang="en-US" sz="2000" dirty="0" smtClean="0"/>
              <a:t>Westminster in London and is usually extended to refer both the clock and the clock tower. The tower was designed by Augustus </a:t>
            </a:r>
            <a:r>
              <a:rPr lang="en-US" sz="2000" dirty="0" err="1" smtClean="0"/>
              <a:t>Pugin</a:t>
            </a:r>
            <a:r>
              <a:rPr lang="en-US" sz="2000" dirty="0" smtClean="0"/>
              <a:t> in a neo-gothic style. When completed in 1859, its clock was the largest and most accurate four-faced striking and chiming clock in the world. The tower stands 315 feet (96 m) tall, and the climb from ground level to the belfry is 334 steps. Big Ben is the largest of five bells and weighs 13.5 long tons. It was the largest bell in the United Kingdom for 23 years. The origin of the bell's nickname is open to question; it may be named after Sir Benjamin Hall, who oversaw its installation, or heavyweight boxing champion </a:t>
            </a:r>
            <a:r>
              <a:rPr lang="en-US" sz="2000" u="sng" dirty="0" smtClean="0"/>
              <a:t>Benjamin </a:t>
            </a:r>
            <a:r>
              <a:rPr lang="en-US" sz="2000" u="sng" dirty="0" err="1" smtClean="0"/>
              <a:t>Caunt</a:t>
            </a:r>
            <a:r>
              <a:rPr lang="en-US" sz="2000" dirty="0" smtClean="0"/>
              <a:t>. The tower is a British cultural icon recognised all over the world. It is one of the most prominent symbols of the United Kingdom and parliamentary democracy, and it is often used in the establishing shot of films set in London. On 21 August 2017, a four-year schedule of renovation works began on the tower, which are to include the addition of a lift.</a:t>
            </a:r>
            <a:endParaRPr lang="el-GR" sz="2000" dirty="0"/>
          </a:p>
        </p:txBody>
      </p:sp>
      <p:sp>
        <p:nvSpPr>
          <p:cNvPr id="4" name="3 - Καρδιά"/>
          <p:cNvSpPr/>
          <p:nvPr/>
        </p:nvSpPr>
        <p:spPr>
          <a:xfrm>
            <a:off x="2627784" y="548680"/>
            <a:ext cx="792088" cy="504056"/>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spd="med">
    <p:wipe dir="u"/>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0" nodeType="clickEffect">
                                  <p:stCondLst>
                                    <p:cond delay="0"/>
                                  </p:stCondLst>
                                  <p:childTnLst>
                                    <p:animClr clrSpc="hsl">
                                      <p:cBhvr override="childStyle">
                                        <p:cTn id="11" dur="3000" fill="hold"/>
                                        <p:tgtEl>
                                          <p:spTgt spid="4"/>
                                        </p:tgtEl>
                                        <p:attrNameLst>
                                          <p:attrName>style.color</p:attrName>
                                        </p:attrNameLst>
                                      </p:cBhvr>
                                      <p:by>
                                        <p:hsl h="-7200000" s="0" l="0"/>
                                      </p:by>
                                    </p:animClr>
                                    <p:animClr clrSpc="hsl">
                                      <p:cBhvr>
                                        <p:cTn id="12" dur="3000" fill="hold"/>
                                        <p:tgtEl>
                                          <p:spTgt spid="4"/>
                                        </p:tgtEl>
                                        <p:attrNameLst>
                                          <p:attrName>fillcolor</p:attrName>
                                        </p:attrNameLst>
                                      </p:cBhvr>
                                      <p:by>
                                        <p:hsl h="-7200000" s="0" l="0"/>
                                      </p:by>
                                    </p:animClr>
                                    <p:animClr clrSpc="hsl">
                                      <p:cBhvr>
                                        <p:cTn id="13" dur="3000" fill="hold"/>
                                        <p:tgtEl>
                                          <p:spTgt spid="4"/>
                                        </p:tgtEl>
                                        <p:attrNameLst>
                                          <p:attrName>stroke.color</p:attrName>
                                        </p:attrNameLst>
                                      </p:cBhvr>
                                      <p:by>
                                        <p:hsl h="-7200000" s="0" l="0"/>
                                      </p:by>
                                    </p:animClr>
                                    <p:set>
                                      <p:cBhvr>
                                        <p:cTn id="14" dur="30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BIG BEN </a:t>
            </a:r>
            <a:endParaRPr lang="el-GR" dirty="0"/>
          </a:p>
        </p:txBody>
      </p:sp>
      <p:pic>
        <p:nvPicPr>
          <p:cNvPr id="2050" name="Picture 2" descr="C:\Users\efthmark\Desktop\Olga\136849-004-1CD6933B.jpg"/>
          <p:cNvPicPr>
            <a:picLocks noGrp="1" noChangeAspect="1" noChangeArrowheads="1"/>
          </p:cNvPicPr>
          <p:nvPr>
            <p:ph sz="quarter" idx="1"/>
          </p:nvPr>
        </p:nvPicPr>
        <p:blipFill>
          <a:blip r:embed="rId3" cstate="print"/>
          <a:srcRect/>
          <a:stretch>
            <a:fillRect/>
          </a:stretch>
        </p:blipFill>
        <p:spPr bwMode="auto">
          <a:xfrm>
            <a:off x="539552" y="1628800"/>
            <a:ext cx="2857500" cy="4286250"/>
          </a:xfrm>
          <a:prstGeom prst="rect">
            <a:avLst/>
          </a:prstGeom>
          <a:noFill/>
        </p:spPr>
      </p:pic>
      <p:pic>
        <p:nvPicPr>
          <p:cNvPr id="2051" name="Picture 3" descr="C:\Users\efthmark\Desktop\Olga\Big-Ben-London-UK-653548.jpg"/>
          <p:cNvPicPr>
            <a:picLocks noChangeAspect="1" noChangeArrowheads="1"/>
          </p:cNvPicPr>
          <p:nvPr/>
        </p:nvPicPr>
        <p:blipFill>
          <a:blip r:embed="rId4" cstate="print"/>
          <a:srcRect/>
          <a:stretch>
            <a:fillRect/>
          </a:stretch>
        </p:blipFill>
        <p:spPr bwMode="auto">
          <a:xfrm>
            <a:off x="3779912" y="1772816"/>
            <a:ext cx="5040560" cy="3672408"/>
          </a:xfrm>
          <a:prstGeom prst="rect">
            <a:avLst/>
          </a:prstGeom>
          <a:noFill/>
        </p:spPr>
      </p:pic>
    </p:spTree>
  </p:cSld>
  <p:clrMapOvr>
    <a:masterClrMapping/>
  </p:clrMapOvr>
  <p:transition>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style.rotation</p:attrName>
                                        </p:attrNameLst>
                                      </p:cBhvr>
                                      <p:tavLst>
                                        <p:tav tm="0">
                                          <p:val>
                                            <p:fltVal val="720"/>
                                          </p:val>
                                        </p:tav>
                                        <p:tav tm="100000">
                                          <p:val>
                                            <p:fltVal val="0"/>
                                          </p:val>
                                        </p:tav>
                                      </p:tavLst>
                                    </p:anim>
                                    <p:anim calcmode="lin" valueType="num">
                                      <p:cBhvr>
                                        <p:cTn id="9" dur="2000" fill="hold"/>
                                        <p:tgtEl>
                                          <p:spTgt spid="2050"/>
                                        </p:tgtEl>
                                        <p:attrNameLst>
                                          <p:attrName>ppt_h</p:attrName>
                                        </p:attrNameLst>
                                      </p:cBhvr>
                                      <p:tavLst>
                                        <p:tav tm="0">
                                          <p:val>
                                            <p:fltVal val="0"/>
                                          </p:val>
                                        </p:tav>
                                        <p:tav tm="100000">
                                          <p:val>
                                            <p:strVal val="#ppt_h"/>
                                          </p:val>
                                        </p:tav>
                                      </p:tavLst>
                                    </p:anim>
                                    <p:anim calcmode="lin" valueType="num">
                                      <p:cBhvr>
                                        <p:cTn id="10" dur="2000" fill="hold"/>
                                        <p:tgtEl>
                                          <p:spTgt spid="205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 calcmode="lin" valueType="num">
                                      <p:cBhvr>
                                        <p:cTn id="15" dur="2000" fill="hold"/>
                                        <p:tgtEl>
                                          <p:spTgt spid="2051"/>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2000" fill="hold"/>
                                        <p:tgtEl>
                                          <p:spTgt spid="2051"/>
                                        </p:tgtEl>
                                        <p:attrNameLst>
                                          <p:attrName>ppt_x</p:attrName>
                                        </p:attrNameLst>
                                      </p:cBhvr>
                                      <p:tavLst>
                                        <p:tav tm="0">
                                          <p:val>
                                            <p:fltVal val="-1"/>
                                          </p:val>
                                        </p:tav>
                                        <p:tav tm="50000">
                                          <p:val>
                                            <p:fltVal val="0.95"/>
                                          </p:val>
                                        </p:tav>
                                        <p:tav tm="100000">
                                          <p:val>
                                            <p:strVal val="#ppt_x"/>
                                          </p:val>
                                        </p:tav>
                                      </p:tavLst>
                                    </p:anim>
                                    <p:anim calcmode="lin" valueType="num">
                                      <p:cBhvr>
                                        <p:cTn id="17" dur="2000" fill="hold"/>
                                        <p:tgtEl>
                                          <p:spTgt spid="2051"/>
                                        </p:tgtEl>
                                        <p:attrNameLst>
                                          <p:attrName>ppt_y</p:attrName>
                                        </p:attrNameLst>
                                      </p:cBhvr>
                                      <p:tavLst>
                                        <p:tav tm="0">
                                          <p:val>
                                            <p:strVal val="#ppt_y"/>
                                          </p:val>
                                        </p:tav>
                                        <p:tav tm="100000">
                                          <p:val>
                                            <p:strVal val="#ppt_y"/>
                                          </p:val>
                                        </p:tav>
                                      </p:tavLst>
                                    </p:anim>
                                    <p:animEffect transition="in" filter="fade">
                                      <p:cBhvr>
                                        <p:cTn id="18"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chemeClr val="accent2"/>
                </a:solidFill>
              </a:rPr>
              <a:t>LONDON EYE </a:t>
            </a:r>
            <a:endParaRPr lang="el-GR" dirty="0">
              <a:solidFill>
                <a:schemeClr val="accent2"/>
              </a:solidFill>
            </a:endParaRPr>
          </a:p>
        </p:txBody>
      </p:sp>
      <p:sp>
        <p:nvSpPr>
          <p:cNvPr id="3" name="2 - Θέση περιεχομένου"/>
          <p:cNvSpPr>
            <a:spLocks noGrp="1"/>
          </p:cNvSpPr>
          <p:nvPr>
            <p:ph sz="quarter" idx="1"/>
          </p:nvPr>
        </p:nvSpPr>
        <p:spPr/>
        <p:txBody>
          <a:bodyPr>
            <a:normAutofit fontScale="92500" lnSpcReduction="10000"/>
          </a:bodyPr>
          <a:lstStyle/>
          <a:p>
            <a:pPr>
              <a:buFont typeface="Wingdings" pitchFamily="2" charset="2"/>
              <a:buChar char="q"/>
            </a:pPr>
            <a:r>
              <a:rPr lang="en-US" sz="2400" dirty="0" smtClean="0"/>
              <a:t>The</a:t>
            </a:r>
            <a:r>
              <a:rPr lang="en-US" sz="2000" dirty="0" smtClean="0"/>
              <a:t> </a:t>
            </a:r>
            <a:r>
              <a:rPr lang="en-US" sz="2400" dirty="0" smtClean="0"/>
              <a:t>London Eye</a:t>
            </a:r>
            <a:r>
              <a:rPr lang="en-US" sz="2000" dirty="0" smtClean="0"/>
              <a:t> is a giant Ferris wheel on the South Bank of the River Thames in London. It is Europe's tallest Ferris wheel, is the most popular paid tourist attraction in the United Kingdom with over 3.75 million visitors annually, and has made many appearances in popular culture. The structure is 135 metres (443 ft) tall and the wheel has a diameter of 120 metres (394 ft). When it opened to the public in 2000 it was the world's tallest Ferris wheel. Its height was surpassed by the 525-foot (160 m) Star of Nanchang in 2006, the 165 metres (541 ft) Singapore Flyer in 2008, and the 550-foot tall (167.6 m) High Roller (Las Vegas) in 2014. The London Eye offered the highest public viewing point in London until it was superseded by the 245 metres (804 ft) high</a:t>
            </a:r>
            <a:r>
              <a:rPr lang="en-US" sz="2000" baseline="30000" dirty="0" smtClean="0"/>
              <a:t> </a:t>
            </a:r>
            <a:r>
              <a:rPr lang="en-US" sz="2000" dirty="0" smtClean="0"/>
              <a:t>observation deck on the 72nd floor of The Shard, which opened to the public on 1 February 2013.</a:t>
            </a:r>
          </a:p>
          <a:p>
            <a:pPr>
              <a:buFont typeface="Wingdings" pitchFamily="2" charset="2"/>
              <a:buChar char="q"/>
            </a:pPr>
            <a:r>
              <a:rPr lang="en-US" sz="2000" dirty="0" smtClean="0"/>
              <a:t>The London Eye adjoins the western end of Jubilee Gardens (previously the site of the former </a:t>
            </a:r>
            <a:r>
              <a:rPr lang="en-US" sz="2000" u="sng" dirty="0" smtClean="0"/>
              <a:t>Dome of Discovery</a:t>
            </a:r>
            <a:r>
              <a:rPr lang="en-US" sz="2000" dirty="0" smtClean="0"/>
              <a:t>), on the South Bank of the River Thames between Westminster Bridge and Hungerford Bridge beside County Hall, in the London Borough of </a:t>
            </a:r>
            <a:r>
              <a:rPr lang="en-US" sz="2000" dirty="0" err="1" smtClean="0"/>
              <a:t>Lambeth</a:t>
            </a:r>
            <a:r>
              <a:rPr lang="en-US" sz="2000" dirty="0" smtClean="0"/>
              <a:t>.</a:t>
            </a:r>
          </a:p>
          <a:p>
            <a:pPr>
              <a:buFont typeface="Wingdings" pitchFamily="2" charset="2"/>
              <a:buChar char="q"/>
            </a:pPr>
            <a:endParaRPr lang="el-GR" sz="2000" dirty="0"/>
          </a:p>
        </p:txBody>
      </p:sp>
      <p:sp>
        <p:nvSpPr>
          <p:cNvPr id="4" name="3 - Κεραυνός"/>
          <p:cNvSpPr/>
          <p:nvPr/>
        </p:nvSpPr>
        <p:spPr>
          <a:xfrm>
            <a:off x="1907704" y="476672"/>
            <a:ext cx="1224136" cy="648072"/>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spd="slow">
    <p:fade thruBlk="1"/>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
                                        <p:tgtEl>
                                          <p:spTgt spid="3">
                                            <p:txEl>
                                              <p:pRg st="1" end="1"/>
                                            </p:txEl>
                                          </p:spTgt>
                                        </p:tgtEl>
                                      </p:cBhvr>
                                    </p:animEffect>
                                    <p:anim calcmode="lin" valueType="num">
                                      <p:cBhvr>
                                        <p:cTn id="15"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8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1200" decel="50000" fill="hold">
                                          <p:stCondLst>
                                            <p:cond delay="8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200" decel="50000" fill="hold">
                                          <p:stCondLst>
                                            <p:cond delay="8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mph" presetSubtype="0" fill="hold" grpId="0" nodeType="clickEffect">
                                  <p:stCondLst>
                                    <p:cond delay="0"/>
                                  </p:stCondLst>
                                  <p:childTnLst>
                                    <p:animClr clrSpc="hsl">
                                      <p:cBhvr override="childStyle">
                                        <p:cTn id="22" dur="2000" fill="hold"/>
                                        <p:tgtEl>
                                          <p:spTgt spid="4"/>
                                        </p:tgtEl>
                                        <p:attrNameLst>
                                          <p:attrName>style.color</p:attrName>
                                        </p:attrNameLst>
                                      </p:cBhvr>
                                      <p:by>
                                        <p:hsl h="-7200000" s="0" l="0"/>
                                      </p:by>
                                    </p:animClr>
                                    <p:animClr clrSpc="hsl">
                                      <p:cBhvr>
                                        <p:cTn id="23" dur="2000" fill="hold"/>
                                        <p:tgtEl>
                                          <p:spTgt spid="4"/>
                                        </p:tgtEl>
                                        <p:attrNameLst>
                                          <p:attrName>fillcolor</p:attrName>
                                        </p:attrNameLst>
                                      </p:cBhvr>
                                      <p:by>
                                        <p:hsl h="-7200000" s="0" l="0"/>
                                      </p:by>
                                    </p:animClr>
                                    <p:animClr clrSpc="hsl">
                                      <p:cBhvr>
                                        <p:cTn id="24" dur="2000" fill="hold"/>
                                        <p:tgtEl>
                                          <p:spTgt spid="4"/>
                                        </p:tgtEl>
                                        <p:attrNameLst>
                                          <p:attrName>stroke.color</p:attrName>
                                        </p:attrNameLst>
                                      </p:cBhvr>
                                      <p:by>
                                        <p:hsl h="-7200000" s="0" l="0"/>
                                      </p:by>
                                    </p:animClr>
                                    <p:set>
                                      <p:cBhvr>
                                        <p:cTn id="25" dur="20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chemeClr val="accent2"/>
                </a:solidFill>
              </a:rPr>
              <a:t>LONDON EYE </a:t>
            </a:r>
            <a:endParaRPr lang="el-GR" dirty="0">
              <a:solidFill>
                <a:schemeClr val="accent2"/>
              </a:solidFill>
            </a:endParaRPr>
          </a:p>
        </p:txBody>
      </p:sp>
      <p:pic>
        <p:nvPicPr>
          <p:cNvPr id="4" name="3 - Θέση περιεχομένου" descr="London_Eye.jpg"/>
          <p:cNvPicPr>
            <a:picLocks noGrp="1" noChangeAspect="1"/>
          </p:cNvPicPr>
          <p:nvPr>
            <p:ph sz="quarter" idx="1"/>
          </p:nvPr>
        </p:nvPicPr>
        <p:blipFill>
          <a:blip r:embed="rId3" cstate="print"/>
          <a:stretch>
            <a:fillRect/>
          </a:stretch>
        </p:blipFill>
        <p:spPr>
          <a:xfrm>
            <a:off x="251520" y="1556792"/>
            <a:ext cx="3888432" cy="2880320"/>
          </a:xfrm>
        </p:spPr>
      </p:pic>
      <p:pic>
        <p:nvPicPr>
          <p:cNvPr id="5" name="4 - Εικόνα" descr="London_Eye_Twilight_April_2006.jpg"/>
          <p:cNvPicPr>
            <a:picLocks noChangeAspect="1"/>
          </p:cNvPicPr>
          <p:nvPr/>
        </p:nvPicPr>
        <p:blipFill>
          <a:blip r:embed="rId4" cstate="print"/>
          <a:stretch>
            <a:fillRect/>
          </a:stretch>
        </p:blipFill>
        <p:spPr>
          <a:xfrm>
            <a:off x="4283968" y="2780928"/>
            <a:ext cx="4680520" cy="3483091"/>
          </a:xfrm>
          <a:prstGeom prst="rect">
            <a:avLst/>
          </a:prstGeom>
        </p:spPr>
      </p:pic>
    </p:spTree>
  </p:cSld>
  <p:clrMapOvr>
    <a:masterClrMapping/>
  </p:clrMapOvr>
  <p:transition spd="slow">
    <p:wedg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05"/>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2"/>
                                          </p:val>
                                        </p:tav>
                                        <p:tav tm="100000">
                                          <p:val>
                                            <p:strVal val="#ppt_x"/>
                                          </p:val>
                                        </p:tav>
                                      </p:tavLst>
                                    </p:anim>
                                    <p:anim calcmode="lin" valueType="num">
                                      <p:cBhvr>
                                        <p:cTn id="10" dur="2000" fill="hold"/>
                                        <p:tgtEl>
                                          <p:spTgt spid="4"/>
                                        </p:tgtEl>
                                        <p:attrNameLst>
                                          <p:attrName>ppt_y</p:attrName>
                                        </p:attrNameLst>
                                      </p:cBhvr>
                                      <p:tavLst>
                                        <p:tav tm="0">
                                          <p:val>
                                            <p:strVal val="#ppt_y"/>
                                          </p:val>
                                        </p:tav>
                                        <p:tav tm="100000">
                                          <p:val>
                                            <p:strVal val="#ppt_y"/>
                                          </p:val>
                                        </p:tav>
                                      </p:tavLst>
                                    </p:anim>
                                    <p:animEffect transition="in" filter="fade">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anim calcmode="lin" valueType="num">
                                      <p:cBhvr>
                                        <p:cTn id="17" dur="2000" fill="hold"/>
                                        <p:tgtEl>
                                          <p:spTgt spid="5"/>
                                        </p:tgtEl>
                                        <p:attrNameLst>
                                          <p:attrName>ppt_x</p:attrName>
                                        </p:attrNameLst>
                                      </p:cBhvr>
                                      <p:tavLst>
                                        <p:tav tm="0">
                                          <p:val>
                                            <p:strVal val="#ppt_x"/>
                                          </p:val>
                                        </p:tav>
                                        <p:tav tm="100000">
                                          <p:val>
                                            <p:strVal val="#ppt_x"/>
                                          </p:val>
                                        </p:tav>
                                      </p:tavLst>
                                    </p:anim>
                                    <p:anim calcmode="lin" valueType="num">
                                      <p:cBhvr>
                                        <p:cTn id="18" dur="2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rgbClr val="FFC000"/>
                </a:solidFill>
              </a:rPr>
              <a:t>T</a:t>
            </a:r>
            <a:r>
              <a:rPr lang="en-US" dirty="0" smtClean="0">
                <a:solidFill>
                  <a:srgbClr val="00B050"/>
                </a:solidFill>
              </a:rPr>
              <a:t>H</a:t>
            </a:r>
            <a:r>
              <a:rPr lang="en-US" dirty="0" smtClean="0">
                <a:solidFill>
                  <a:schemeClr val="accent4">
                    <a:lumMod val="60000"/>
                    <a:lumOff val="40000"/>
                  </a:schemeClr>
                </a:solidFill>
              </a:rPr>
              <a:t>A</a:t>
            </a:r>
            <a:r>
              <a:rPr lang="en-US" dirty="0" smtClean="0">
                <a:solidFill>
                  <a:srgbClr val="FF0000"/>
                </a:solidFill>
              </a:rPr>
              <a:t>N</a:t>
            </a:r>
            <a:r>
              <a:rPr lang="en-US" dirty="0" smtClean="0">
                <a:solidFill>
                  <a:schemeClr val="accent2">
                    <a:lumMod val="75000"/>
                  </a:schemeClr>
                </a:solidFill>
              </a:rPr>
              <a:t>K</a:t>
            </a:r>
            <a:r>
              <a:rPr lang="en-US" dirty="0" smtClean="0">
                <a:solidFill>
                  <a:schemeClr val="accent6"/>
                </a:solidFill>
              </a:rPr>
              <a:t>S </a:t>
            </a:r>
            <a:r>
              <a:rPr lang="en-US" dirty="0" smtClean="0">
                <a:solidFill>
                  <a:srgbClr val="FFFF00"/>
                </a:solidFill>
              </a:rPr>
              <a:t>F</a:t>
            </a:r>
            <a:r>
              <a:rPr lang="en-US" dirty="0" smtClean="0">
                <a:solidFill>
                  <a:srgbClr val="FF0000"/>
                </a:solidFill>
              </a:rPr>
              <a:t>O</a:t>
            </a:r>
            <a:r>
              <a:rPr lang="en-US" dirty="0" smtClean="0">
                <a:solidFill>
                  <a:srgbClr val="0070C0"/>
                </a:solidFill>
              </a:rPr>
              <a:t>R</a:t>
            </a:r>
            <a:r>
              <a:rPr lang="en-US" dirty="0" smtClean="0">
                <a:solidFill>
                  <a:srgbClr val="7030A0"/>
                </a:solidFill>
              </a:rPr>
              <a:t> WA</a:t>
            </a:r>
            <a:r>
              <a:rPr lang="en-US" dirty="0" smtClean="0">
                <a:solidFill>
                  <a:schemeClr val="accent1">
                    <a:lumMod val="50000"/>
                  </a:schemeClr>
                </a:solidFill>
              </a:rPr>
              <a:t>TCH</a:t>
            </a:r>
            <a:r>
              <a:rPr lang="en-US" dirty="0" smtClean="0">
                <a:solidFill>
                  <a:srgbClr val="FFFF00"/>
                </a:solidFill>
              </a:rPr>
              <a:t>I</a:t>
            </a:r>
            <a:r>
              <a:rPr lang="en-US" dirty="0" smtClean="0">
                <a:solidFill>
                  <a:srgbClr val="FF0000"/>
                </a:solidFill>
              </a:rPr>
              <a:t>NG</a:t>
            </a:r>
            <a:r>
              <a:rPr lang="en-US" dirty="0" smtClean="0">
                <a:solidFill>
                  <a:schemeClr val="accent1"/>
                </a:solidFill>
              </a:rPr>
              <a:t>!!!</a:t>
            </a:r>
            <a:endParaRPr lang="el-GR" dirty="0">
              <a:solidFill>
                <a:srgbClr val="FFC000"/>
              </a:solidFill>
            </a:endParaRPr>
          </a:p>
        </p:txBody>
      </p:sp>
      <p:pic>
        <p:nvPicPr>
          <p:cNvPr id="4" name="3 - Θέση περιεχομένου" descr="happy.001.jpeg"/>
          <p:cNvPicPr>
            <a:picLocks noGrp="1" noChangeAspect="1"/>
          </p:cNvPicPr>
          <p:nvPr>
            <p:ph sz="quarter" idx="1"/>
          </p:nvPr>
        </p:nvPicPr>
        <p:blipFill>
          <a:blip r:embed="rId3" cstate="print"/>
          <a:stretch>
            <a:fillRect/>
          </a:stretch>
        </p:blipFill>
        <p:spPr>
          <a:xfrm>
            <a:off x="467544" y="1700808"/>
            <a:ext cx="8128000" cy="4572000"/>
          </a:xfrm>
        </p:spPr>
      </p:pic>
    </p:spTree>
  </p:cSld>
  <p:clrMapOvr>
    <a:masterClrMapping/>
  </p:clrMapOvr>
  <p:transition spd="slow">
    <p:blinds/>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TotalTime>
  <Words>22</Words>
  <Application>Microsoft Office PowerPoint</Application>
  <PresentationFormat>Προβολή στην οθόνη (4:3)</PresentationFormat>
  <Paragraphs>12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Δημοτικός</vt:lpstr>
      <vt:lpstr>LONDON’S LANDMARKS </vt:lpstr>
      <vt:lpstr>LANDMARKS </vt:lpstr>
      <vt:lpstr>BIG BEN </vt:lpstr>
      <vt:lpstr>BIG BEN </vt:lpstr>
      <vt:lpstr>LONDON EYE </vt:lpstr>
      <vt:lpstr>LONDON EYE </vt:lpstr>
      <vt:lpstr>THANKS FOR WATCHING!!!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LONDON’S LANDMARKS </dc:title>
  <dc:creator>efthimis markantonis</dc:creator>
  <cp:lastModifiedBy>efthimis markantonis</cp:lastModifiedBy>
  <cp:revision>2</cp:revision>
  <dcterms:created xsi:type="dcterms:W3CDTF">2018-10-01T09:15:39Z</dcterms:created>
  <dcterms:modified xsi:type="dcterms:W3CDTF">2018-10-02T15:30:44Z</dcterms:modified>
</cp:coreProperties>
</file>