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57" r:id="rId3"/>
    <p:sldId id="258" r:id="rId4"/>
    <p:sldId id="266" r:id="rId5"/>
    <p:sldId id="259" r:id="rId6"/>
    <p:sldId id="260" r:id="rId7"/>
    <p:sldId id="267" r:id="rId8"/>
    <p:sldId id="261" r:id="rId9"/>
    <p:sldId id="268" r:id="rId10"/>
    <p:sldId id="262" r:id="rId11"/>
    <p:sldId id="263" r:id="rId12"/>
    <p:sldId id="269" r:id="rId13"/>
    <p:sldId id="264" r:id="rId14"/>
    <p:sldId id="270" r:id="rId15"/>
    <p:sldId id="265" r:id="rId16"/>
  </p:sldIdLst>
  <p:sldSz cx="9144000" cy="6858000" type="screen4x3"/>
  <p:notesSz cx="6858000" cy="9144000"/>
  <p:embeddedFontLst>
    <p:embeddedFont>
      <p:font typeface="Georgia" pitchFamily="18" charset="0"/>
      <p:regular r:id="rId17"/>
      <p:bold r:id="rId18"/>
      <p:italic r:id="rId19"/>
      <p:boldItalic r:id="rId20"/>
    </p:embeddedFont>
    <p:embeddedFont>
      <p:font typeface="Wingdings 2" pitchFamily="18" charset="2"/>
      <p:regular r:id="rId21"/>
    </p:embeddedFont>
    <p:embeddedFont>
      <p:font typeface="Tahoma" pitchFamily="34" charset="0"/>
      <p:regular r:id="rId22"/>
      <p:bold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snapToGrid="0" snapToObjects="1">
      <p:cViewPr varScale="1">
        <p:scale>
          <a:sx n="60" d="100"/>
          <a:sy n="60" d="100"/>
        </p:scale>
        <p:origin x="-91" y="-4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0EA70-254C-4349-839A-256EFE0597F2}"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l-GR"/>
        </a:p>
      </dgm:t>
    </dgm:pt>
    <dgm:pt modelId="{BB0EF87E-2320-4E3C-92C8-F1CB82E542C4}">
      <dgm:prSet phldrT="[Κείμενο]" custT="1"/>
      <dgm:spPr/>
      <dgm:t>
        <a:bodyPr/>
        <a:lstStyle/>
        <a:p>
          <a:r>
            <a:rPr lang="el-GR" sz="2400" dirty="0" smtClean="0"/>
            <a:t>Γονέας</a:t>
          </a:r>
          <a:endParaRPr lang="el-GR" sz="2400" dirty="0"/>
        </a:p>
      </dgm:t>
    </dgm:pt>
    <dgm:pt modelId="{AA023664-F7DE-400A-B4EC-00324FE920EA}" type="parTrans" cxnId="{9158880E-282B-4F08-B225-04423111A7CC}">
      <dgm:prSet/>
      <dgm:spPr/>
      <dgm:t>
        <a:bodyPr/>
        <a:lstStyle/>
        <a:p>
          <a:endParaRPr lang="el-GR"/>
        </a:p>
      </dgm:t>
    </dgm:pt>
    <dgm:pt modelId="{550A8920-4BE0-423F-ACB2-BEA9B81524A8}" type="sibTrans" cxnId="{9158880E-282B-4F08-B225-04423111A7CC}">
      <dgm:prSet/>
      <dgm:spPr/>
      <dgm:t>
        <a:bodyPr/>
        <a:lstStyle/>
        <a:p>
          <a:endParaRPr lang="el-GR"/>
        </a:p>
      </dgm:t>
    </dgm:pt>
    <dgm:pt modelId="{B5590C5D-7ACD-4841-B17E-0A6A5CE77CDD}">
      <dgm:prSet phldrT="[Κείμενο]" custT="1"/>
      <dgm:spPr/>
      <dgm:t>
        <a:bodyPr/>
        <a:lstStyle/>
        <a:p>
          <a:r>
            <a:rPr lang="el-GR" sz="2000" dirty="0" smtClean="0"/>
            <a:t>Ενήλικος</a:t>
          </a:r>
          <a:endParaRPr lang="el-GR" sz="2000" dirty="0"/>
        </a:p>
      </dgm:t>
    </dgm:pt>
    <dgm:pt modelId="{A4FB3DDD-D27C-4410-853C-1CD03707C50E}" type="parTrans" cxnId="{1F6F9CAE-7A2F-4922-8F37-F4377366A861}">
      <dgm:prSet/>
      <dgm:spPr/>
      <dgm:t>
        <a:bodyPr/>
        <a:lstStyle/>
        <a:p>
          <a:endParaRPr lang="el-GR"/>
        </a:p>
      </dgm:t>
    </dgm:pt>
    <dgm:pt modelId="{D67DDD5C-31CB-4BF6-AA5C-D4AA921A7352}" type="sibTrans" cxnId="{1F6F9CAE-7A2F-4922-8F37-F4377366A861}">
      <dgm:prSet/>
      <dgm:spPr/>
      <dgm:t>
        <a:bodyPr/>
        <a:lstStyle/>
        <a:p>
          <a:endParaRPr lang="el-GR"/>
        </a:p>
      </dgm:t>
    </dgm:pt>
    <dgm:pt modelId="{D6938E46-6CE6-4731-8E63-A4ABCB7E072B}">
      <dgm:prSet phldrT="[Κείμενο]" custT="1"/>
      <dgm:spPr/>
      <dgm:t>
        <a:bodyPr/>
        <a:lstStyle/>
        <a:p>
          <a:r>
            <a:rPr lang="el-GR" sz="2400" dirty="0" smtClean="0"/>
            <a:t>Παιδί</a:t>
          </a:r>
          <a:endParaRPr lang="el-GR" sz="2400" dirty="0"/>
        </a:p>
      </dgm:t>
    </dgm:pt>
    <dgm:pt modelId="{344ADEFA-BDC3-449F-A6B8-2DBBF7564FC6}" type="parTrans" cxnId="{809C02F5-1929-423C-A739-F8466CF8DB2B}">
      <dgm:prSet/>
      <dgm:spPr/>
      <dgm:t>
        <a:bodyPr/>
        <a:lstStyle/>
        <a:p>
          <a:endParaRPr lang="el-GR"/>
        </a:p>
      </dgm:t>
    </dgm:pt>
    <dgm:pt modelId="{91D86E2D-BF0D-4E59-AC5A-CA928D21EF39}" type="sibTrans" cxnId="{809C02F5-1929-423C-A739-F8466CF8DB2B}">
      <dgm:prSet/>
      <dgm:spPr/>
      <dgm:t>
        <a:bodyPr/>
        <a:lstStyle/>
        <a:p>
          <a:endParaRPr lang="el-GR"/>
        </a:p>
      </dgm:t>
    </dgm:pt>
    <dgm:pt modelId="{77728899-27E3-4602-B2B6-F55BFEC7CA98}">
      <dgm:prSet phldrT="[Κείμενο]" custT="1"/>
      <dgm:spPr/>
      <dgm:t>
        <a:bodyPr/>
        <a:lstStyle/>
        <a:p>
          <a:r>
            <a:rPr lang="el-GR" sz="3600" b="1" dirty="0" smtClean="0"/>
            <a:t>Εγώ</a:t>
          </a:r>
          <a:endParaRPr lang="el-GR" sz="3600" b="1" dirty="0"/>
        </a:p>
      </dgm:t>
    </dgm:pt>
    <dgm:pt modelId="{30A5BBD0-B40A-4406-91B4-F6C3DC25DD78}" type="parTrans" cxnId="{353C07F0-ED29-4B44-886B-0C6F6F3EF252}">
      <dgm:prSet/>
      <dgm:spPr/>
      <dgm:t>
        <a:bodyPr/>
        <a:lstStyle/>
        <a:p>
          <a:endParaRPr lang="el-GR"/>
        </a:p>
      </dgm:t>
    </dgm:pt>
    <dgm:pt modelId="{63D0F09B-4B87-4080-9544-A23083FEF6D0}" type="sibTrans" cxnId="{353C07F0-ED29-4B44-886B-0C6F6F3EF252}">
      <dgm:prSet/>
      <dgm:spPr/>
      <dgm:t>
        <a:bodyPr/>
        <a:lstStyle/>
        <a:p>
          <a:endParaRPr lang="el-GR"/>
        </a:p>
      </dgm:t>
    </dgm:pt>
    <dgm:pt modelId="{B7880241-2989-4A1F-A7F9-0C4FDACAD759}" type="pres">
      <dgm:prSet presAssocID="{82D0EA70-254C-4349-839A-256EFE0597F2}" presName="Name0" presStyleCnt="0">
        <dgm:presLayoutVars>
          <dgm:chMax val="4"/>
          <dgm:resizeHandles val="exact"/>
        </dgm:presLayoutVars>
      </dgm:prSet>
      <dgm:spPr/>
      <dgm:t>
        <a:bodyPr/>
        <a:lstStyle/>
        <a:p>
          <a:endParaRPr lang="el-GR"/>
        </a:p>
      </dgm:t>
    </dgm:pt>
    <dgm:pt modelId="{EE501D97-7ABA-48E8-BAEE-0F9EF419BCF4}" type="pres">
      <dgm:prSet presAssocID="{82D0EA70-254C-4349-839A-256EFE0597F2}" presName="ellipse" presStyleLbl="trBgShp" presStyleIdx="0" presStyleCnt="1"/>
      <dgm:spPr/>
    </dgm:pt>
    <dgm:pt modelId="{BC73A5BF-A7BD-410D-B0C4-133C7743C929}" type="pres">
      <dgm:prSet presAssocID="{82D0EA70-254C-4349-839A-256EFE0597F2}" presName="arrow1" presStyleLbl="fgShp" presStyleIdx="0" presStyleCnt="1"/>
      <dgm:spPr/>
    </dgm:pt>
    <dgm:pt modelId="{599CF6C5-2535-4F16-95BE-B47466B17D83}" type="pres">
      <dgm:prSet presAssocID="{82D0EA70-254C-4349-839A-256EFE0597F2}" presName="rectangle" presStyleLbl="revTx" presStyleIdx="0" presStyleCnt="1">
        <dgm:presLayoutVars>
          <dgm:bulletEnabled val="1"/>
        </dgm:presLayoutVars>
      </dgm:prSet>
      <dgm:spPr/>
      <dgm:t>
        <a:bodyPr/>
        <a:lstStyle/>
        <a:p>
          <a:endParaRPr lang="el-GR"/>
        </a:p>
      </dgm:t>
    </dgm:pt>
    <dgm:pt modelId="{EB03B1D7-971E-47AD-9AD1-1E6EA716A273}" type="pres">
      <dgm:prSet presAssocID="{B5590C5D-7ACD-4841-B17E-0A6A5CE77CDD}" presName="item1" presStyleLbl="node1" presStyleIdx="0" presStyleCnt="3">
        <dgm:presLayoutVars>
          <dgm:bulletEnabled val="1"/>
        </dgm:presLayoutVars>
      </dgm:prSet>
      <dgm:spPr/>
      <dgm:t>
        <a:bodyPr/>
        <a:lstStyle/>
        <a:p>
          <a:endParaRPr lang="el-GR"/>
        </a:p>
      </dgm:t>
    </dgm:pt>
    <dgm:pt modelId="{5CC9B21C-DA99-481E-B608-55DF23462E97}" type="pres">
      <dgm:prSet presAssocID="{D6938E46-6CE6-4731-8E63-A4ABCB7E072B}" presName="item2" presStyleLbl="node1" presStyleIdx="1" presStyleCnt="3" custScaleX="124751" custScaleY="114282" custLinFactNeighborX="-10713" custLinFactNeighborY="-13008">
        <dgm:presLayoutVars>
          <dgm:bulletEnabled val="1"/>
        </dgm:presLayoutVars>
      </dgm:prSet>
      <dgm:spPr/>
      <dgm:t>
        <a:bodyPr/>
        <a:lstStyle/>
        <a:p>
          <a:endParaRPr lang="el-GR"/>
        </a:p>
      </dgm:t>
    </dgm:pt>
    <dgm:pt modelId="{281E590E-7D05-4958-8786-C5EE2E11B298}" type="pres">
      <dgm:prSet presAssocID="{77728899-27E3-4602-B2B6-F55BFEC7CA98}" presName="item3" presStyleLbl="node1" presStyleIdx="2" presStyleCnt="3" custScaleX="119716" custScaleY="116789" custLinFactNeighborX="29842" custLinFactNeighborY="1530">
        <dgm:presLayoutVars>
          <dgm:bulletEnabled val="1"/>
        </dgm:presLayoutVars>
      </dgm:prSet>
      <dgm:spPr/>
      <dgm:t>
        <a:bodyPr/>
        <a:lstStyle/>
        <a:p>
          <a:endParaRPr lang="el-GR"/>
        </a:p>
      </dgm:t>
    </dgm:pt>
    <dgm:pt modelId="{4F95CAC9-B81B-4D69-BCD4-983836EE8F34}" type="pres">
      <dgm:prSet presAssocID="{82D0EA70-254C-4349-839A-256EFE0597F2}" presName="funnel" presStyleLbl="trAlignAcc1" presStyleIdx="0" presStyleCnt="1" custScaleX="111908" custScaleY="113832" custLinFactNeighborY="-8199"/>
      <dgm:spPr/>
    </dgm:pt>
  </dgm:ptLst>
  <dgm:cxnLst>
    <dgm:cxn modelId="{9158880E-282B-4F08-B225-04423111A7CC}" srcId="{82D0EA70-254C-4349-839A-256EFE0597F2}" destId="{BB0EF87E-2320-4E3C-92C8-F1CB82E542C4}" srcOrd="0" destOrd="0" parTransId="{AA023664-F7DE-400A-B4EC-00324FE920EA}" sibTransId="{550A8920-4BE0-423F-ACB2-BEA9B81524A8}"/>
    <dgm:cxn modelId="{353C07F0-ED29-4B44-886B-0C6F6F3EF252}" srcId="{82D0EA70-254C-4349-839A-256EFE0597F2}" destId="{77728899-27E3-4602-B2B6-F55BFEC7CA98}" srcOrd="3" destOrd="0" parTransId="{30A5BBD0-B40A-4406-91B4-F6C3DC25DD78}" sibTransId="{63D0F09B-4B87-4080-9544-A23083FEF6D0}"/>
    <dgm:cxn modelId="{809C02F5-1929-423C-A739-F8466CF8DB2B}" srcId="{82D0EA70-254C-4349-839A-256EFE0597F2}" destId="{D6938E46-6CE6-4731-8E63-A4ABCB7E072B}" srcOrd="2" destOrd="0" parTransId="{344ADEFA-BDC3-449F-A6B8-2DBBF7564FC6}" sibTransId="{91D86E2D-BF0D-4E59-AC5A-CA928D21EF39}"/>
    <dgm:cxn modelId="{BC734AFF-4023-490F-B356-2AB0CA5EB627}" type="presOf" srcId="{B5590C5D-7ACD-4841-B17E-0A6A5CE77CDD}" destId="{5CC9B21C-DA99-481E-B608-55DF23462E97}" srcOrd="0" destOrd="0" presId="urn:microsoft.com/office/officeart/2005/8/layout/funnel1"/>
    <dgm:cxn modelId="{222AC667-F6F9-4603-8B7D-234646B292EC}" type="presOf" srcId="{BB0EF87E-2320-4E3C-92C8-F1CB82E542C4}" destId="{281E590E-7D05-4958-8786-C5EE2E11B298}" srcOrd="0" destOrd="0" presId="urn:microsoft.com/office/officeart/2005/8/layout/funnel1"/>
    <dgm:cxn modelId="{1F6F9CAE-7A2F-4922-8F37-F4377366A861}" srcId="{82D0EA70-254C-4349-839A-256EFE0597F2}" destId="{B5590C5D-7ACD-4841-B17E-0A6A5CE77CDD}" srcOrd="1" destOrd="0" parTransId="{A4FB3DDD-D27C-4410-853C-1CD03707C50E}" sibTransId="{D67DDD5C-31CB-4BF6-AA5C-D4AA921A7352}"/>
    <dgm:cxn modelId="{AB933D0F-1752-4239-91BC-146E0812B677}" type="presOf" srcId="{D6938E46-6CE6-4731-8E63-A4ABCB7E072B}" destId="{EB03B1D7-971E-47AD-9AD1-1E6EA716A273}" srcOrd="0" destOrd="0" presId="urn:microsoft.com/office/officeart/2005/8/layout/funnel1"/>
    <dgm:cxn modelId="{11FBA26A-7708-4E8A-9AD0-BCDF1667AD53}" type="presOf" srcId="{77728899-27E3-4602-B2B6-F55BFEC7CA98}" destId="{599CF6C5-2535-4F16-95BE-B47466B17D83}" srcOrd="0" destOrd="0" presId="urn:microsoft.com/office/officeart/2005/8/layout/funnel1"/>
    <dgm:cxn modelId="{3D7A7E60-D9C6-4AD0-9C88-5DF27AF626F4}" type="presOf" srcId="{82D0EA70-254C-4349-839A-256EFE0597F2}" destId="{B7880241-2989-4A1F-A7F9-0C4FDACAD759}" srcOrd="0" destOrd="0" presId="urn:microsoft.com/office/officeart/2005/8/layout/funnel1"/>
    <dgm:cxn modelId="{ED7B5188-5331-449D-BB05-308935C9FE6D}" type="presParOf" srcId="{B7880241-2989-4A1F-A7F9-0C4FDACAD759}" destId="{EE501D97-7ABA-48E8-BAEE-0F9EF419BCF4}" srcOrd="0" destOrd="0" presId="urn:microsoft.com/office/officeart/2005/8/layout/funnel1"/>
    <dgm:cxn modelId="{CF7C8E46-805F-43A8-9EFA-DE008A1301FB}" type="presParOf" srcId="{B7880241-2989-4A1F-A7F9-0C4FDACAD759}" destId="{BC73A5BF-A7BD-410D-B0C4-133C7743C929}" srcOrd="1" destOrd="0" presId="urn:microsoft.com/office/officeart/2005/8/layout/funnel1"/>
    <dgm:cxn modelId="{D7D5DF6A-4612-4C39-A950-8FFB336F2902}" type="presParOf" srcId="{B7880241-2989-4A1F-A7F9-0C4FDACAD759}" destId="{599CF6C5-2535-4F16-95BE-B47466B17D83}" srcOrd="2" destOrd="0" presId="urn:microsoft.com/office/officeart/2005/8/layout/funnel1"/>
    <dgm:cxn modelId="{7D381691-7C73-4A1D-8317-00DE61635A84}" type="presParOf" srcId="{B7880241-2989-4A1F-A7F9-0C4FDACAD759}" destId="{EB03B1D7-971E-47AD-9AD1-1E6EA716A273}" srcOrd="3" destOrd="0" presId="urn:microsoft.com/office/officeart/2005/8/layout/funnel1"/>
    <dgm:cxn modelId="{5AF2CB04-B58A-4BF6-BD3E-CB3704BF5089}" type="presParOf" srcId="{B7880241-2989-4A1F-A7F9-0C4FDACAD759}" destId="{5CC9B21C-DA99-481E-B608-55DF23462E97}" srcOrd="4" destOrd="0" presId="urn:microsoft.com/office/officeart/2005/8/layout/funnel1"/>
    <dgm:cxn modelId="{5422315B-B487-4BC0-BF7C-BEF992C678E6}" type="presParOf" srcId="{B7880241-2989-4A1F-A7F9-0C4FDACAD759}" destId="{281E590E-7D05-4958-8786-C5EE2E11B298}" srcOrd="5" destOrd="0" presId="urn:microsoft.com/office/officeart/2005/8/layout/funnel1"/>
    <dgm:cxn modelId="{0BDB25D7-A5A5-41E1-96B6-87ABC23DE7FA}" type="presParOf" srcId="{B7880241-2989-4A1F-A7F9-0C4FDACAD759}" destId="{4F95CAC9-B81B-4D69-BCD4-983836EE8F34}" srcOrd="6" destOrd="0" presId="urn:microsoft.com/office/officeart/2005/8/layout/funnel1"/>
  </dgm:cxnLst>
  <dgm:bg/>
  <dgm:whole/>
</dgm:dataModel>
</file>

<file path=ppt/diagrams/data2.xml><?xml version="1.0" encoding="utf-8"?>
<dgm:dataModel xmlns:dgm="http://schemas.openxmlformats.org/drawingml/2006/diagram" xmlns:a="http://schemas.openxmlformats.org/drawingml/2006/main">
  <dgm:ptLst>
    <dgm:pt modelId="{23ED72B9-7C6F-491D-8044-4EA58ED2F42B}"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l-GR"/>
        </a:p>
      </dgm:t>
    </dgm:pt>
    <dgm:pt modelId="{FE766C85-6B6D-4938-9382-DCD80613D05C}">
      <dgm:prSet phldrT="[Κείμενο]" custT="1"/>
      <dgm:spPr/>
      <dgm:t>
        <a:bodyPr/>
        <a:lstStyle/>
        <a:p>
          <a:r>
            <a:rPr lang="el-GR" sz="2000" b="1" dirty="0" smtClean="0"/>
            <a:t>Τροφοδοτικός Γονέας</a:t>
          </a:r>
          <a:endParaRPr lang="el-GR" sz="2000" b="1" dirty="0"/>
        </a:p>
      </dgm:t>
    </dgm:pt>
    <dgm:pt modelId="{512F40BE-1186-4938-A192-971F58513903}" type="parTrans" cxnId="{53227B47-070B-4E8E-BCF6-F10177DC5732}">
      <dgm:prSet/>
      <dgm:spPr/>
      <dgm:t>
        <a:bodyPr/>
        <a:lstStyle/>
        <a:p>
          <a:endParaRPr lang="el-GR"/>
        </a:p>
      </dgm:t>
    </dgm:pt>
    <dgm:pt modelId="{6331C1A4-1DFD-478E-B6AE-AC83B196A711}" type="sibTrans" cxnId="{53227B47-070B-4E8E-BCF6-F10177DC5732}">
      <dgm:prSet/>
      <dgm:spPr/>
      <dgm:t>
        <a:bodyPr/>
        <a:lstStyle/>
        <a:p>
          <a:endParaRPr lang="el-GR"/>
        </a:p>
      </dgm:t>
    </dgm:pt>
    <dgm:pt modelId="{93A581C7-7421-483B-BFC3-A1947F398D3C}">
      <dgm:prSet phldrT="[Κείμενο]" custT="1"/>
      <dgm:spPr/>
      <dgm:t>
        <a:bodyPr/>
        <a:lstStyle/>
        <a:p>
          <a:r>
            <a:rPr lang="el-GR" sz="2000" b="1" dirty="0" smtClean="0"/>
            <a:t>Κριτικός Γονέας</a:t>
          </a:r>
          <a:endParaRPr lang="el-GR" sz="2000" b="1" dirty="0"/>
        </a:p>
      </dgm:t>
    </dgm:pt>
    <dgm:pt modelId="{AAAE2A6B-FD0F-476B-B3A9-63F30068A207}" type="parTrans" cxnId="{CB51FEBB-62EB-4B81-92FC-1534B7C87A3A}">
      <dgm:prSet/>
      <dgm:spPr/>
      <dgm:t>
        <a:bodyPr/>
        <a:lstStyle/>
        <a:p>
          <a:endParaRPr lang="el-GR"/>
        </a:p>
      </dgm:t>
    </dgm:pt>
    <dgm:pt modelId="{D2B65C71-F91A-4908-812D-E40073124F0B}" type="sibTrans" cxnId="{CB51FEBB-62EB-4B81-92FC-1534B7C87A3A}">
      <dgm:prSet/>
      <dgm:spPr/>
      <dgm:t>
        <a:bodyPr/>
        <a:lstStyle/>
        <a:p>
          <a:endParaRPr lang="el-GR"/>
        </a:p>
      </dgm:t>
    </dgm:pt>
    <dgm:pt modelId="{B6989309-1292-439E-B037-17DDAA8C6D7B}" type="pres">
      <dgm:prSet presAssocID="{23ED72B9-7C6F-491D-8044-4EA58ED2F42B}" presName="compositeShape" presStyleCnt="0">
        <dgm:presLayoutVars>
          <dgm:chMax val="2"/>
          <dgm:dir/>
          <dgm:resizeHandles val="exact"/>
        </dgm:presLayoutVars>
      </dgm:prSet>
      <dgm:spPr/>
      <dgm:t>
        <a:bodyPr/>
        <a:lstStyle/>
        <a:p>
          <a:endParaRPr lang="el-GR"/>
        </a:p>
      </dgm:t>
    </dgm:pt>
    <dgm:pt modelId="{6E3BE6E1-D328-4E5D-AAB9-F3E526AC3283}" type="pres">
      <dgm:prSet presAssocID="{23ED72B9-7C6F-491D-8044-4EA58ED2F42B}" presName="divider" presStyleLbl="fgShp" presStyleIdx="0" presStyleCnt="1"/>
      <dgm:spPr/>
    </dgm:pt>
    <dgm:pt modelId="{D64E0EFC-854C-4995-B8C4-6A09CBFA60CA}" type="pres">
      <dgm:prSet presAssocID="{FE766C85-6B6D-4938-9382-DCD80613D05C}" presName="downArrow" presStyleLbl="node1" presStyleIdx="0" presStyleCnt="2"/>
      <dgm:spPr/>
    </dgm:pt>
    <dgm:pt modelId="{38D0C6DB-1C9E-4F8F-AED1-798C19DCCD4F}" type="pres">
      <dgm:prSet presAssocID="{FE766C85-6B6D-4938-9382-DCD80613D05C}" presName="downArrowText" presStyleLbl="revTx" presStyleIdx="0" presStyleCnt="2" custScaleX="174125">
        <dgm:presLayoutVars>
          <dgm:bulletEnabled val="1"/>
        </dgm:presLayoutVars>
      </dgm:prSet>
      <dgm:spPr/>
      <dgm:t>
        <a:bodyPr/>
        <a:lstStyle/>
        <a:p>
          <a:endParaRPr lang="el-GR"/>
        </a:p>
      </dgm:t>
    </dgm:pt>
    <dgm:pt modelId="{BB18A675-D545-4EF4-9CC9-B9E3B49655EE}" type="pres">
      <dgm:prSet presAssocID="{93A581C7-7421-483B-BFC3-A1947F398D3C}" presName="upArrow" presStyleLbl="node1" presStyleIdx="1" presStyleCnt="2"/>
      <dgm:spPr/>
    </dgm:pt>
    <dgm:pt modelId="{3BCE4ABD-E704-44F9-B938-AE547B9765D6}" type="pres">
      <dgm:prSet presAssocID="{93A581C7-7421-483B-BFC3-A1947F398D3C}" presName="upArrowText" presStyleLbl="revTx" presStyleIdx="1" presStyleCnt="2" custScaleX="132215">
        <dgm:presLayoutVars>
          <dgm:bulletEnabled val="1"/>
        </dgm:presLayoutVars>
      </dgm:prSet>
      <dgm:spPr/>
      <dgm:t>
        <a:bodyPr/>
        <a:lstStyle/>
        <a:p>
          <a:endParaRPr lang="el-GR"/>
        </a:p>
      </dgm:t>
    </dgm:pt>
  </dgm:ptLst>
  <dgm:cxnLst>
    <dgm:cxn modelId="{91FA434C-0E59-4C62-A90D-76D448FC3C01}" type="presOf" srcId="{93A581C7-7421-483B-BFC3-A1947F398D3C}" destId="{3BCE4ABD-E704-44F9-B938-AE547B9765D6}" srcOrd="0" destOrd="0" presId="urn:microsoft.com/office/officeart/2005/8/layout/arrow3"/>
    <dgm:cxn modelId="{CB51FEBB-62EB-4B81-92FC-1534B7C87A3A}" srcId="{23ED72B9-7C6F-491D-8044-4EA58ED2F42B}" destId="{93A581C7-7421-483B-BFC3-A1947F398D3C}" srcOrd="1" destOrd="0" parTransId="{AAAE2A6B-FD0F-476B-B3A9-63F30068A207}" sibTransId="{D2B65C71-F91A-4908-812D-E40073124F0B}"/>
    <dgm:cxn modelId="{85590E8A-C5B8-4489-B05A-5DF201DAA926}" type="presOf" srcId="{23ED72B9-7C6F-491D-8044-4EA58ED2F42B}" destId="{B6989309-1292-439E-B037-17DDAA8C6D7B}" srcOrd="0" destOrd="0" presId="urn:microsoft.com/office/officeart/2005/8/layout/arrow3"/>
    <dgm:cxn modelId="{53227B47-070B-4E8E-BCF6-F10177DC5732}" srcId="{23ED72B9-7C6F-491D-8044-4EA58ED2F42B}" destId="{FE766C85-6B6D-4938-9382-DCD80613D05C}" srcOrd="0" destOrd="0" parTransId="{512F40BE-1186-4938-A192-971F58513903}" sibTransId="{6331C1A4-1DFD-478E-B6AE-AC83B196A711}"/>
    <dgm:cxn modelId="{D7D971FB-7DF1-4DC6-8779-9E7503CD5539}" type="presOf" srcId="{FE766C85-6B6D-4938-9382-DCD80613D05C}" destId="{38D0C6DB-1C9E-4F8F-AED1-798C19DCCD4F}" srcOrd="0" destOrd="0" presId="urn:microsoft.com/office/officeart/2005/8/layout/arrow3"/>
    <dgm:cxn modelId="{44948066-F076-4B7A-8B5B-7E6F877CF8AF}" type="presParOf" srcId="{B6989309-1292-439E-B037-17DDAA8C6D7B}" destId="{6E3BE6E1-D328-4E5D-AAB9-F3E526AC3283}" srcOrd="0" destOrd="0" presId="urn:microsoft.com/office/officeart/2005/8/layout/arrow3"/>
    <dgm:cxn modelId="{FCF14CAC-2F1C-4C50-AD04-3BB381FE7F93}" type="presParOf" srcId="{B6989309-1292-439E-B037-17DDAA8C6D7B}" destId="{D64E0EFC-854C-4995-B8C4-6A09CBFA60CA}" srcOrd="1" destOrd="0" presId="urn:microsoft.com/office/officeart/2005/8/layout/arrow3"/>
    <dgm:cxn modelId="{111CCAB9-1CAA-47A7-A3C6-D90B6638B51C}" type="presParOf" srcId="{B6989309-1292-439E-B037-17DDAA8C6D7B}" destId="{38D0C6DB-1C9E-4F8F-AED1-798C19DCCD4F}" srcOrd="2" destOrd="0" presId="urn:microsoft.com/office/officeart/2005/8/layout/arrow3"/>
    <dgm:cxn modelId="{DE24E1E6-E176-4F20-BCED-D09DA8E24B2D}" type="presParOf" srcId="{B6989309-1292-439E-B037-17DDAA8C6D7B}" destId="{BB18A675-D545-4EF4-9CC9-B9E3B49655EE}" srcOrd="3" destOrd="0" presId="urn:microsoft.com/office/officeart/2005/8/layout/arrow3"/>
    <dgm:cxn modelId="{729014D5-2A28-4DD6-BE02-52E3527F034D}" type="presParOf" srcId="{B6989309-1292-439E-B037-17DDAA8C6D7B}" destId="{3BCE4ABD-E704-44F9-B938-AE547B9765D6}" srcOrd="4" destOrd="0" presId="urn:microsoft.com/office/officeart/2005/8/layout/arrow3"/>
  </dgm:cxnLst>
  <dgm:bg/>
  <dgm:whole/>
</dgm:dataModel>
</file>

<file path=ppt/diagrams/data3.xml><?xml version="1.0" encoding="utf-8"?>
<dgm:dataModel xmlns:dgm="http://schemas.openxmlformats.org/drawingml/2006/diagram" xmlns:a="http://schemas.openxmlformats.org/drawingml/2006/main">
  <dgm:ptLst>
    <dgm:pt modelId="{A77CF42D-D20E-42EF-AAD2-BD96B03A3FBF}"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l-GR"/>
        </a:p>
      </dgm:t>
    </dgm:pt>
    <dgm:pt modelId="{F2BA25C0-BB37-4AB5-860A-668D7728D05F}">
      <dgm:prSet phldrT="[Κείμενο]" custT="1"/>
      <dgm:spPr/>
      <dgm:t>
        <a:bodyPr/>
        <a:lstStyle/>
        <a:p>
          <a:r>
            <a:rPr lang="el-GR" sz="1600" b="1" dirty="0" smtClean="0"/>
            <a:t>Φυσικό Παιδί</a:t>
          </a:r>
          <a:endParaRPr lang="el-GR" sz="1600" b="1" dirty="0"/>
        </a:p>
      </dgm:t>
    </dgm:pt>
    <dgm:pt modelId="{B72A5229-74B2-4879-9A4F-7EC09D0375C5}" type="parTrans" cxnId="{D833B739-EB6B-488C-8449-827EF6867015}">
      <dgm:prSet/>
      <dgm:spPr/>
      <dgm:t>
        <a:bodyPr/>
        <a:lstStyle/>
        <a:p>
          <a:endParaRPr lang="el-GR"/>
        </a:p>
      </dgm:t>
    </dgm:pt>
    <dgm:pt modelId="{A45C638C-2C0C-49A3-A892-D6F1C6057031}" type="sibTrans" cxnId="{D833B739-EB6B-488C-8449-827EF6867015}">
      <dgm:prSet/>
      <dgm:spPr/>
      <dgm:t>
        <a:bodyPr/>
        <a:lstStyle/>
        <a:p>
          <a:endParaRPr lang="el-GR"/>
        </a:p>
      </dgm:t>
    </dgm:pt>
    <dgm:pt modelId="{7211EE30-CE16-4137-AA1F-DD96FD445504}">
      <dgm:prSet phldrT="[Κείμενο]"/>
      <dgm:spPr/>
      <dgm:t>
        <a:bodyPr/>
        <a:lstStyle/>
        <a:p>
          <a:endParaRPr lang="el-GR" dirty="0" smtClean="0"/>
        </a:p>
        <a:p>
          <a:r>
            <a:rPr lang="el-GR" dirty="0" smtClean="0"/>
            <a:t>Σου επιτρέπει να αισθάνεσαι, να είσαι δημιουργικός, να παίζεις, να ονειρεύεσαι…</a:t>
          </a:r>
        </a:p>
        <a:p>
          <a:r>
            <a:rPr lang="el-GR" dirty="0" smtClean="0"/>
            <a:t>Ο λόγος του συνήθως είναι </a:t>
          </a:r>
          <a:r>
            <a:rPr lang="el-GR" dirty="0" err="1" smtClean="0"/>
            <a:t>επιφωνηματικός</a:t>
          </a:r>
          <a:r>
            <a:rPr lang="el-GR" dirty="0" smtClean="0"/>
            <a:t>.</a:t>
          </a:r>
          <a:endParaRPr lang="el-GR" dirty="0"/>
        </a:p>
      </dgm:t>
    </dgm:pt>
    <dgm:pt modelId="{41FC5EAF-4B00-4522-BA9C-562ABC27A6EF}" type="parTrans" cxnId="{690A3DED-0436-49C7-AB85-C2AAF3CF8C12}">
      <dgm:prSet/>
      <dgm:spPr/>
      <dgm:t>
        <a:bodyPr/>
        <a:lstStyle/>
        <a:p>
          <a:endParaRPr lang="el-GR"/>
        </a:p>
      </dgm:t>
    </dgm:pt>
    <dgm:pt modelId="{E157A9F9-3FDE-40C5-B228-A39B9A4335E5}" type="sibTrans" cxnId="{690A3DED-0436-49C7-AB85-C2AAF3CF8C12}">
      <dgm:prSet/>
      <dgm:spPr/>
      <dgm:t>
        <a:bodyPr/>
        <a:lstStyle/>
        <a:p>
          <a:endParaRPr lang="el-GR"/>
        </a:p>
      </dgm:t>
    </dgm:pt>
    <dgm:pt modelId="{B3224551-C7A8-471E-B408-DCE8844CEDB8}">
      <dgm:prSet phldrT="[Κείμενο]" custT="1"/>
      <dgm:spPr/>
      <dgm:t>
        <a:bodyPr/>
        <a:lstStyle/>
        <a:p>
          <a:pPr algn="l"/>
          <a:r>
            <a:rPr lang="el-GR" sz="1800" b="1" i="1" dirty="0" smtClean="0"/>
            <a:t>   «Σε αγαπώ!»</a:t>
          </a:r>
          <a:endParaRPr lang="el-GR" sz="1800" b="1" i="1" dirty="0"/>
        </a:p>
      </dgm:t>
    </dgm:pt>
    <dgm:pt modelId="{43A2F450-A43D-4124-8F91-938A80838BF4}" type="parTrans" cxnId="{AB309290-6733-4A77-874D-FAD6605D2BE5}">
      <dgm:prSet/>
      <dgm:spPr/>
      <dgm:t>
        <a:bodyPr/>
        <a:lstStyle/>
        <a:p>
          <a:endParaRPr lang="el-GR"/>
        </a:p>
      </dgm:t>
    </dgm:pt>
    <dgm:pt modelId="{05334CD7-7A3B-40AB-AC2C-0CE5389632B1}" type="sibTrans" cxnId="{AB309290-6733-4A77-874D-FAD6605D2BE5}">
      <dgm:prSet/>
      <dgm:spPr/>
      <dgm:t>
        <a:bodyPr/>
        <a:lstStyle/>
        <a:p>
          <a:endParaRPr lang="el-GR"/>
        </a:p>
      </dgm:t>
    </dgm:pt>
    <dgm:pt modelId="{87DAC21B-5BC2-479C-BE74-1B0AB3A3E65B}">
      <dgm:prSet phldrT="[Κείμενο]" custT="1"/>
      <dgm:spPr/>
      <dgm:t>
        <a:bodyPr/>
        <a:lstStyle/>
        <a:p>
          <a:r>
            <a:rPr lang="el-GR" sz="1400" b="1" dirty="0" smtClean="0"/>
            <a:t>Προσαρμοσμένο Παιδί</a:t>
          </a:r>
          <a:endParaRPr lang="el-GR" sz="1400" b="1" dirty="0"/>
        </a:p>
      </dgm:t>
    </dgm:pt>
    <dgm:pt modelId="{1E642036-2288-444F-A1BE-5204FEA4ECC8}" type="parTrans" cxnId="{E6527F87-64B4-47E9-A3B9-201751F7A9A5}">
      <dgm:prSet/>
      <dgm:spPr/>
      <dgm:t>
        <a:bodyPr/>
        <a:lstStyle/>
        <a:p>
          <a:endParaRPr lang="el-GR"/>
        </a:p>
      </dgm:t>
    </dgm:pt>
    <dgm:pt modelId="{66792E99-965D-40F4-A685-7AE7BD79E2D6}" type="sibTrans" cxnId="{E6527F87-64B4-47E9-A3B9-201751F7A9A5}">
      <dgm:prSet/>
      <dgm:spPr/>
      <dgm:t>
        <a:bodyPr/>
        <a:lstStyle/>
        <a:p>
          <a:endParaRPr lang="el-GR"/>
        </a:p>
      </dgm:t>
    </dgm:pt>
    <dgm:pt modelId="{0193A0D7-DFDB-4987-8295-3F6D40495929}">
      <dgm:prSet phldrT="[Κείμενο]"/>
      <dgm:spPr/>
      <dgm:t>
        <a:bodyPr/>
        <a:lstStyle/>
        <a:p>
          <a:pPr>
            <a:lnSpc>
              <a:spcPct val="90000"/>
            </a:lnSpc>
          </a:pPr>
          <a:r>
            <a:rPr lang="el-GR" b="1" i="0" dirty="0" smtClean="0"/>
            <a:t>Α. Υπάκουο Παιδί:</a:t>
          </a:r>
        </a:p>
        <a:p>
          <a:pPr>
            <a:lnSpc>
              <a:spcPct val="100000"/>
            </a:lnSpc>
          </a:pPr>
          <a:r>
            <a:rPr lang="el-GR" i="1" dirty="0" smtClean="0"/>
            <a:t>«Εντάξει, μπαμπά, </a:t>
          </a:r>
          <a:r>
            <a:rPr lang="en-US" i="1" dirty="0" smtClean="0"/>
            <a:t>         </a:t>
          </a:r>
          <a:r>
            <a:rPr lang="el-GR" i="1" dirty="0" smtClean="0"/>
            <a:t>θα κάνω </a:t>
          </a:r>
          <a:r>
            <a:rPr lang="el-GR" i="1" dirty="0" err="1" smtClean="0"/>
            <a:t>ό,τι</a:t>
          </a:r>
          <a:r>
            <a:rPr lang="el-GR" i="1" dirty="0" smtClean="0"/>
            <a:t> μου λες!»</a:t>
          </a:r>
          <a:endParaRPr lang="el-GR" i="1" dirty="0"/>
        </a:p>
      </dgm:t>
    </dgm:pt>
    <dgm:pt modelId="{E5D86714-EBF9-407B-872B-A6B20BCCE10B}" type="parTrans" cxnId="{B61B7605-10E3-4474-8D44-7F050F1CD78A}">
      <dgm:prSet/>
      <dgm:spPr/>
      <dgm:t>
        <a:bodyPr/>
        <a:lstStyle/>
        <a:p>
          <a:endParaRPr lang="el-GR"/>
        </a:p>
      </dgm:t>
    </dgm:pt>
    <dgm:pt modelId="{03E6EF15-C6B3-4410-9E02-A2982807F689}" type="sibTrans" cxnId="{B61B7605-10E3-4474-8D44-7F050F1CD78A}">
      <dgm:prSet/>
      <dgm:spPr/>
      <dgm:t>
        <a:bodyPr/>
        <a:lstStyle/>
        <a:p>
          <a:endParaRPr lang="el-GR"/>
        </a:p>
      </dgm:t>
    </dgm:pt>
    <dgm:pt modelId="{BF2CD7DA-6F8C-4F30-8FB7-50BA4A657CEF}">
      <dgm:prSet phldrT="[Κείμενο]"/>
      <dgm:spPr/>
      <dgm:t>
        <a:bodyPr/>
        <a:lstStyle/>
        <a:p>
          <a:r>
            <a:rPr lang="el-GR" b="1" i="0" dirty="0" smtClean="0"/>
            <a:t>Β. Επαναστατημένο Παιδί:</a:t>
          </a:r>
        </a:p>
        <a:p>
          <a:r>
            <a:rPr lang="el-GR" i="1" dirty="0" smtClean="0"/>
            <a:t>«Θα κάνω</a:t>
          </a:r>
          <a:r>
            <a:rPr lang="en-US" i="1" dirty="0" smtClean="0"/>
            <a:t>                       </a:t>
          </a:r>
          <a:r>
            <a:rPr lang="el-GR" i="1" dirty="0" smtClean="0"/>
            <a:t> </a:t>
          </a:r>
          <a:r>
            <a:rPr lang="el-GR" i="1" dirty="0" err="1" smtClean="0"/>
            <a:t>ό,τι</a:t>
          </a:r>
          <a:r>
            <a:rPr lang="en-US" i="1" dirty="0" smtClean="0"/>
            <a:t> </a:t>
          </a:r>
          <a:r>
            <a:rPr lang="el-GR" i="1" dirty="0" smtClean="0"/>
            <a:t>γουστάρω!»</a:t>
          </a:r>
          <a:endParaRPr lang="el-GR" i="1" dirty="0"/>
        </a:p>
      </dgm:t>
    </dgm:pt>
    <dgm:pt modelId="{00D06405-3156-43B7-BD1B-6A5DA6D63495}" type="parTrans" cxnId="{DC73ADF3-2C75-4B62-8EB5-7A8C5D6439D5}">
      <dgm:prSet/>
      <dgm:spPr/>
      <dgm:t>
        <a:bodyPr/>
        <a:lstStyle/>
        <a:p>
          <a:endParaRPr lang="el-GR"/>
        </a:p>
      </dgm:t>
    </dgm:pt>
    <dgm:pt modelId="{FCF51D79-0291-415E-94BB-A011DB98C1B4}" type="sibTrans" cxnId="{DC73ADF3-2C75-4B62-8EB5-7A8C5D6439D5}">
      <dgm:prSet/>
      <dgm:spPr/>
      <dgm:t>
        <a:bodyPr/>
        <a:lstStyle/>
        <a:p>
          <a:endParaRPr lang="el-GR"/>
        </a:p>
      </dgm:t>
    </dgm:pt>
    <dgm:pt modelId="{BB1161C1-20E0-4522-8FB7-7358C1D68C02}" type="pres">
      <dgm:prSet presAssocID="{A77CF42D-D20E-42EF-AAD2-BD96B03A3FBF}" presName="list" presStyleCnt="0">
        <dgm:presLayoutVars>
          <dgm:dir/>
          <dgm:animLvl val="lvl"/>
        </dgm:presLayoutVars>
      </dgm:prSet>
      <dgm:spPr/>
      <dgm:t>
        <a:bodyPr/>
        <a:lstStyle/>
        <a:p>
          <a:endParaRPr lang="el-GR"/>
        </a:p>
      </dgm:t>
    </dgm:pt>
    <dgm:pt modelId="{F2F69402-B27A-4B14-BB8B-EDEE37A3729E}" type="pres">
      <dgm:prSet presAssocID="{F2BA25C0-BB37-4AB5-860A-668D7728D05F}" presName="posSpace" presStyleCnt="0"/>
      <dgm:spPr/>
    </dgm:pt>
    <dgm:pt modelId="{2D15F71C-F61C-46E3-999E-FB136EEFE02A}" type="pres">
      <dgm:prSet presAssocID="{F2BA25C0-BB37-4AB5-860A-668D7728D05F}" presName="vertFlow" presStyleCnt="0"/>
      <dgm:spPr/>
    </dgm:pt>
    <dgm:pt modelId="{81F85D24-9AA5-453F-9C41-424E3255ED35}" type="pres">
      <dgm:prSet presAssocID="{F2BA25C0-BB37-4AB5-860A-668D7728D05F}" presName="topSpace" presStyleCnt="0"/>
      <dgm:spPr/>
    </dgm:pt>
    <dgm:pt modelId="{B313A629-4360-4EED-833A-B0F096248DD0}" type="pres">
      <dgm:prSet presAssocID="{F2BA25C0-BB37-4AB5-860A-668D7728D05F}" presName="firstComp" presStyleCnt="0"/>
      <dgm:spPr/>
    </dgm:pt>
    <dgm:pt modelId="{09B873E6-C778-4358-8131-D242F2C8BA8A}" type="pres">
      <dgm:prSet presAssocID="{F2BA25C0-BB37-4AB5-860A-668D7728D05F}" presName="firstChild" presStyleLbl="bgAccFollowNode1" presStyleIdx="0" presStyleCnt="4" custLinFactNeighborX="7292"/>
      <dgm:spPr/>
      <dgm:t>
        <a:bodyPr/>
        <a:lstStyle/>
        <a:p>
          <a:endParaRPr lang="el-GR"/>
        </a:p>
      </dgm:t>
    </dgm:pt>
    <dgm:pt modelId="{D2038360-B980-4921-86AB-8C192AB1C08A}" type="pres">
      <dgm:prSet presAssocID="{F2BA25C0-BB37-4AB5-860A-668D7728D05F}" presName="firstChildTx" presStyleLbl="bgAccFollowNode1" presStyleIdx="0" presStyleCnt="4">
        <dgm:presLayoutVars>
          <dgm:bulletEnabled val="1"/>
        </dgm:presLayoutVars>
      </dgm:prSet>
      <dgm:spPr/>
      <dgm:t>
        <a:bodyPr/>
        <a:lstStyle/>
        <a:p>
          <a:endParaRPr lang="el-GR"/>
        </a:p>
      </dgm:t>
    </dgm:pt>
    <dgm:pt modelId="{C9A7D936-F30A-441E-8FF3-02DEF38191AD}" type="pres">
      <dgm:prSet presAssocID="{B3224551-C7A8-471E-B408-DCE8844CEDB8}" presName="comp" presStyleCnt="0"/>
      <dgm:spPr/>
    </dgm:pt>
    <dgm:pt modelId="{157CEBE8-06ED-47A5-B737-C568337587D1}" type="pres">
      <dgm:prSet presAssocID="{B3224551-C7A8-471E-B408-DCE8844CEDB8}" presName="child" presStyleLbl="bgAccFollowNode1" presStyleIdx="1" presStyleCnt="4" custLinFactNeighborX="7292" custLinFactNeighborY="-1041"/>
      <dgm:spPr/>
      <dgm:t>
        <a:bodyPr/>
        <a:lstStyle/>
        <a:p>
          <a:endParaRPr lang="el-GR"/>
        </a:p>
      </dgm:t>
    </dgm:pt>
    <dgm:pt modelId="{E89D321D-A853-401F-83C0-88F4B35CD70F}" type="pres">
      <dgm:prSet presAssocID="{B3224551-C7A8-471E-B408-DCE8844CEDB8}" presName="childTx" presStyleLbl="bgAccFollowNode1" presStyleIdx="1" presStyleCnt="4">
        <dgm:presLayoutVars>
          <dgm:bulletEnabled val="1"/>
        </dgm:presLayoutVars>
      </dgm:prSet>
      <dgm:spPr/>
      <dgm:t>
        <a:bodyPr/>
        <a:lstStyle/>
        <a:p>
          <a:endParaRPr lang="el-GR"/>
        </a:p>
      </dgm:t>
    </dgm:pt>
    <dgm:pt modelId="{FB91D640-D547-4734-A021-A33967510DBE}" type="pres">
      <dgm:prSet presAssocID="{F2BA25C0-BB37-4AB5-860A-668D7728D05F}" presName="negSpace" presStyleCnt="0"/>
      <dgm:spPr/>
    </dgm:pt>
    <dgm:pt modelId="{EC1320E4-0292-4152-ABA3-D9F0C2331E9A}" type="pres">
      <dgm:prSet presAssocID="{F2BA25C0-BB37-4AB5-860A-668D7728D05F}" presName="circle" presStyleLbl="node1" presStyleIdx="0" presStyleCnt="2" custScaleX="113563" custScaleY="116457" custLinFactNeighborX="-5384" custLinFactNeighborY="1072"/>
      <dgm:spPr/>
      <dgm:t>
        <a:bodyPr/>
        <a:lstStyle/>
        <a:p>
          <a:endParaRPr lang="el-GR"/>
        </a:p>
      </dgm:t>
    </dgm:pt>
    <dgm:pt modelId="{0952B8F1-EAF8-417F-85ED-66806981E6E2}" type="pres">
      <dgm:prSet presAssocID="{A45C638C-2C0C-49A3-A892-D6F1C6057031}" presName="transSpace" presStyleCnt="0"/>
      <dgm:spPr/>
    </dgm:pt>
    <dgm:pt modelId="{7A14EA0A-F55D-4930-82EE-860E812428C3}" type="pres">
      <dgm:prSet presAssocID="{87DAC21B-5BC2-479C-BE74-1B0AB3A3E65B}" presName="posSpace" presStyleCnt="0"/>
      <dgm:spPr/>
    </dgm:pt>
    <dgm:pt modelId="{054CB8B4-72B3-4C2A-8692-84E3464F654A}" type="pres">
      <dgm:prSet presAssocID="{87DAC21B-5BC2-479C-BE74-1B0AB3A3E65B}" presName="vertFlow" presStyleCnt="0"/>
      <dgm:spPr/>
    </dgm:pt>
    <dgm:pt modelId="{BD50A494-7664-4ACF-B8DC-92A2C0213B58}" type="pres">
      <dgm:prSet presAssocID="{87DAC21B-5BC2-479C-BE74-1B0AB3A3E65B}" presName="topSpace" presStyleCnt="0"/>
      <dgm:spPr/>
    </dgm:pt>
    <dgm:pt modelId="{D08B33E9-1A82-4059-98EB-576BB7EA68F4}" type="pres">
      <dgm:prSet presAssocID="{87DAC21B-5BC2-479C-BE74-1B0AB3A3E65B}" presName="firstComp" presStyleCnt="0"/>
      <dgm:spPr/>
    </dgm:pt>
    <dgm:pt modelId="{70C7B3E9-47D7-409F-A143-549C9EB31F79}" type="pres">
      <dgm:prSet presAssocID="{87DAC21B-5BC2-479C-BE74-1B0AB3A3E65B}" presName="firstChild" presStyleLbl="bgAccFollowNode1" presStyleIdx="2" presStyleCnt="4"/>
      <dgm:spPr/>
      <dgm:t>
        <a:bodyPr/>
        <a:lstStyle/>
        <a:p>
          <a:endParaRPr lang="el-GR"/>
        </a:p>
      </dgm:t>
    </dgm:pt>
    <dgm:pt modelId="{2DB710D6-442C-4F0E-9BF8-F4B132225498}" type="pres">
      <dgm:prSet presAssocID="{87DAC21B-5BC2-479C-BE74-1B0AB3A3E65B}" presName="firstChildTx" presStyleLbl="bgAccFollowNode1" presStyleIdx="2" presStyleCnt="4">
        <dgm:presLayoutVars>
          <dgm:bulletEnabled val="1"/>
        </dgm:presLayoutVars>
      </dgm:prSet>
      <dgm:spPr/>
      <dgm:t>
        <a:bodyPr/>
        <a:lstStyle/>
        <a:p>
          <a:endParaRPr lang="el-GR"/>
        </a:p>
      </dgm:t>
    </dgm:pt>
    <dgm:pt modelId="{FD35FEEC-1D3C-4EBC-BCAF-922357C3942A}" type="pres">
      <dgm:prSet presAssocID="{BF2CD7DA-6F8C-4F30-8FB7-50BA4A657CEF}" presName="comp" presStyleCnt="0"/>
      <dgm:spPr/>
    </dgm:pt>
    <dgm:pt modelId="{4054CEEF-9522-4669-B5C8-978E70C7E773}" type="pres">
      <dgm:prSet presAssocID="{BF2CD7DA-6F8C-4F30-8FB7-50BA4A657CEF}" presName="child" presStyleLbl="bgAccFollowNode1" presStyleIdx="3" presStyleCnt="4"/>
      <dgm:spPr/>
      <dgm:t>
        <a:bodyPr/>
        <a:lstStyle/>
        <a:p>
          <a:endParaRPr lang="el-GR"/>
        </a:p>
      </dgm:t>
    </dgm:pt>
    <dgm:pt modelId="{ECD1F95E-C595-4E42-AEDF-BF5CB659DDE8}" type="pres">
      <dgm:prSet presAssocID="{BF2CD7DA-6F8C-4F30-8FB7-50BA4A657CEF}" presName="childTx" presStyleLbl="bgAccFollowNode1" presStyleIdx="3" presStyleCnt="4">
        <dgm:presLayoutVars>
          <dgm:bulletEnabled val="1"/>
        </dgm:presLayoutVars>
      </dgm:prSet>
      <dgm:spPr/>
      <dgm:t>
        <a:bodyPr/>
        <a:lstStyle/>
        <a:p>
          <a:endParaRPr lang="el-GR"/>
        </a:p>
      </dgm:t>
    </dgm:pt>
    <dgm:pt modelId="{E79FD62B-77F1-43EF-8115-DB521887E8EE}" type="pres">
      <dgm:prSet presAssocID="{87DAC21B-5BC2-479C-BE74-1B0AB3A3E65B}" presName="negSpace" presStyleCnt="0"/>
      <dgm:spPr/>
    </dgm:pt>
    <dgm:pt modelId="{197576A6-E522-4487-9B54-C3B2F29E9F47}" type="pres">
      <dgm:prSet presAssocID="{87DAC21B-5BC2-479C-BE74-1B0AB3A3E65B}" presName="circle" presStyleLbl="node1" presStyleIdx="1" presStyleCnt="2" custScaleX="127063" custScaleY="121519" custLinFactNeighborX="-9521" custLinFactNeighborY="2589"/>
      <dgm:spPr/>
      <dgm:t>
        <a:bodyPr/>
        <a:lstStyle/>
        <a:p>
          <a:endParaRPr lang="el-GR"/>
        </a:p>
      </dgm:t>
    </dgm:pt>
  </dgm:ptLst>
  <dgm:cxnLst>
    <dgm:cxn modelId="{B776C4A3-763F-4528-B923-DC9710F9C2A1}" type="presOf" srcId="{F2BA25C0-BB37-4AB5-860A-668D7728D05F}" destId="{EC1320E4-0292-4152-ABA3-D9F0C2331E9A}" srcOrd="0" destOrd="0" presId="urn:microsoft.com/office/officeart/2005/8/layout/hList9"/>
    <dgm:cxn modelId="{690A3DED-0436-49C7-AB85-C2AAF3CF8C12}" srcId="{F2BA25C0-BB37-4AB5-860A-668D7728D05F}" destId="{7211EE30-CE16-4137-AA1F-DD96FD445504}" srcOrd="0" destOrd="0" parTransId="{41FC5EAF-4B00-4522-BA9C-562ABC27A6EF}" sibTransId="{E157A9F9-3FDE-40C5-B228-A39B9A4335E5}"/>
    <dgm:cxn modelId="{E6527F87-64B4-47E9-A3B9-201751F7A9A5}" srcId="{A77CF42D-D20E-42EF-AAD2-BD96B03A3FBF}" destId="{87DAC21B-5BC2-479C-BE74-1B0AB3A3E65B}" srcOrd="1" destOrd="0" parTransId="{1E642036-2288-444F-A1BE-5204FEA4ECC8}" sibTransId="{66792E99-965D-40F4-A685-7AE7BD79E2D6}"/>
    <dgm:cxn modelId="{074FB1E6-E557-455F-B072-2F15ED01088E}" type="presOf" srcId="{B3224551-C7A8-471E-B408-DCE8844CEDB8}" destId="{157CEBE8-06ED-47A5-B737-C568337587D1}" srcOrd="0" destOrd="0" presId="urn:microsoft.com/office/officeart/2005/8/layout/hList9"/>
    <dgm:cxn modelId="{6EBC8AAE-B5C6-46D7-9EF2-F744B90D47E2}" type="presOf" srcId="{7211EE30-CE16-4137-AA1F-DD96FD445504}" destId="{D2038360-B980-4921-86AB-8C192AB1C08A}" srcOrd="1" destOrd="0" presId="urn:microsoft.com/office/officeart/2005/8/layout/hList9"/>
    <dgm:cxn modelId="{1545D8AD-15B3-47D4-AC4C-CF60375E59F0}" type="presOf" srcId="{BF2CD7DA-6F8C-4F30-8FB7-50BA4A657CEF}" destId="{ECD1F95E-C595-4E42-AEDF-BF5CB659DDE8}" srcOrd="1" destOrd="0" presId="urn:microsoft.com/office/officeart/2005/8/layout/hList9"/>
    <dgm:cxn modelId="{A7877D16-9A28-4AC8-AD6F-719876BF5FD3}" type="presOf" srcId="{0193A0D7-DFDB-4987-8295-3F6D40495929}" destId="{2DB710D6-442C-4F0E-9BF8-F4B132225498}" srcOrd="1" destOrd="0" presId="urn:microsoft.com/office/officeart/2005/8/layout/hList9"/>
    <dgm:cxn modelId="{C2A56C7A-560F-40C1-B1EE-AABB49552A2B}" type="presOf" srcId="{A77CF42D-D20E-42EF-AAD2-BD96B03A3FBF}" destId="{BB1161C1-20E0-4522-8FB7-7358C1D68C02}" srcOrd="0" destOrd="0" presId="urn:microsoft.com/office/officeart/2005/8/layout/hList9"/>
    <dgm:cxn modelId="{DC73ADF3-2C75-4B62-8EB5-7A8C5D6439D5}" srcId="{87DAC21B-5BC2-479C-BE74-1B0AB3A3E65B}" destId="{BF2CD7DA-6F8C-4F30-8FB7-50BA4A657CEF}" srcOrd="1" destOrd="0" parTransId="{00D06405-3156-43B7-BD1B-6A5DA6D63495}" sibTransId="{FCF51D79-0291-415E-94BB-A011DB98C1B4}"/>
    <dgm:cxn modelId="{B1292D6A-399F-48D0-89C5-629F539C5010}" type="presOf" srcId="{B3224551-C7A8-471E-B408-DCE8844CEDB8}" destId="{E89D321D-A853-401F-83C0-88F4B35CD70F}" srcOrd="1" destOrd="0" presId="urn:microsoft.com/office/officeart/2005/8/layout/hList9"/>
    <dgm:cxn modelId="{077297F8-EDEF-4270-8822-AF7AF5BBFDC4}" type="presOf" srcId="{0193A0D7-DFDB-4987-8295-3F6D40495929}" destId="{70C7B3E9-47D7-409F-A143-549C9EB31F79}" srcOrd="0" destOrd="0" presId="urn:microsoft.com/office/officeart/2005/8/layout/hList9"/>
    <dgm:cxn modelId="{D833B739-EB6B-488C-8449-827EF6867015}" srcId="{A77CF42D-D20E-42EF-AAD2-BD96B03A3FBF}" destId="{F2BA25C0-BB37-4AB5-860A-668D7728D05F}" srcOrd="0" destOrd="0" parTransId="{B72A5229-74B2-4879-9A4F-7EC09D0375C5}" sibTransId="{A45C638C-2C0C-49A3-A892-D6F1C6057031}"/>
    <dgm:cxn modelId="{F05D0672-A70D-43A4-A898-6CCB6FF507C4}" type="presOf" srcId="{7211EE30-CE16-4137-AA1F-DD96FD445504}" destId="{09B873E6-C778-4358-8131-D242F2C8BA8A}" srcOrd="0" destOrd="0" presId="urn:microsoft.com/office/officeart/2005/8/layout/hList9"/>
    <dgm:cxn modelId="{B61B7605-10E3-4474-8D44-7F050F1CD78A}" srcId="{87DAC21B-5BC2-479C-BE74-1B0AB3A3E65B}" destId="{0193A0D7-DFDB-4987-8295-3F6D40495929}" srcOrd="0" destOrd="0" parTransId="{E5D86714-EBF9-407B-872B-A6B20BCCE10B}" sibTransId="{03E6EF15-C6B3-4410-9E02-A2982807F689}"/>
    <dgm:cxn modelId="{C8CAE1FE-E73B-430D-B9D1-4EBA8A0677B7}" type="presOf" srcId="{BF2CD7DA-6F8C-4F30-8FB7-50BA4A657CEF}" destId="{4054CEEF-9522-4669-B5C8-978E70C7E773}" srcOrd="0" destOrd="0" presId="urn:microsoft.com/office/officeart/2005/8/layout/hList9"/>
    <dgm:cxn modelId="{DC7D70C4-3BDA-4255-BF1D-546454160ACC}" type="presOf" srcId="{87DAC21B-5BC2-479C-BE74-1B0AB3A3E65B}" destId="{197576A6-E522-4487-9B54-C3B2F29E9F47}" srcOrd="0" destOrd="0" presId="urn:microsoft.com/office/officeart/2005/8/layout/hList9"/>
    <dgm:cxn modelId="{AB309290-6733-4A77-874D-FAD6605D2BE5}" srcId="{F2BA25C0-BB37-4AB5-860A-668D7728D05F}" destId="{B3224551-C7A8-471E-B408-DCE8844CEDB8}" srcOrd="1" destOrd="0" parTransId="{43A2F450-A43D-4124-8F91-938A80838BF4}" sibTransId="{05334CD7-7A3B-40AB-AC2C-0CE5389632B1}"/>
    <dgm:cxn modelId="{50C86DC2-762E-4F31-8EED-481A21B8BBB0}" type="presParOf" srcId="{BB1161C1-20E0-4522-8FB7-7358C1D68C02}" destId="{F2F69402-B27A-4B14-BB8B-EDEE37A3729E}" srcOrd="0" destOrd="0" presId="urn:microsoft.com/office/officeart/2005/8/layout/hList9"/>
    <dgm:cxn modelId="{7E55FBB3-6A8E-450C-8F0A-0DA254C8D141}" type="presParOf" srcId="{BB1161C1-20E0-4522-8FB7-7358C1D68C02}" destId="{2D15F71C-F61C-46E3-999E-FB136EEFE02A}" srcOrd="1" destOrd="0" presId="urn:microsoft.com/office/officeart/2005/8/layout/hList9"/>
    <dgm:cxn modelId="{D951C5D8-A6C5-48A1-BD14-3238AA41AA1A}" type="presParOf" srcId="{2D15F71C-F61C-46E3-999E-FB136EEFE02A}" destId="{81F85D24-9AA5-453F-9C41-424E3255ED35}" srcOrd="0" destOrd="0" presId="urn:microsoft.com/office/officeart/2005/8/layout/hList9"/>
    <dgm:cxn modelId="{B69125A7-42B2-4A27-BEB5-D2EA3B0319F3}" type="presParOf" srcId="{2D15F71C-F61C-46E3-999E-FB136EEFE02A}" destId="{B313A629-4360-4EED-833A-B0F096248DD0}" srcOrd="1" destOrd="0" presId="urn:microsoft.com/office/officeart/2005/8/layout/hList9"/>
    <dgm:cxn modelId="{3C529B2B-BA85-4042-9665-516A924CEBE9}" type="presParOf" srcId="{B313A629-4360-4EED-833A-B0F096248DD0}" destId="{09B873E6-C778-4358-8131-D242F2C8BA8A}" srcOrd="0" destOrd="0" presId="urn:microsoft.com/office/officeart/2005/8/layout/hList9"/>
    <dgm:cxn modelId="{175883D3-F847-4F40-B0F8-5EF6879B8BC5}" type="presParOf" srcId="{B313A629-4360-4EED-833A-B0F096248DD0}" destId="{D2038360-B980-4921-86AB-8C192AB1C08A}" srcOrd="1" destOrd="0" presId="urn:microsoft.com/office/officeart/2005/8/layout/hList9"/>
    <dgm:cxn modelId="{7AB61344-89F3-4886-8E85-6ADAC45C31B5}" type="presParOf" srcId="{2D15F71C-F61C-46E3-999E-FB136EEFE02A}" destId="{C9A7D936-F30A-441E-8FF3-02DEF38191AD}" srcOrd="2" destOrd="0" presId="urn:microsoft.com/office/officeart/2005/8/layout/hList9"/>
    <dgm:cxn modelId="{3B854A36-531D-4824-94AC-FF8D0AEC6E2A}" type="presParOf" srcId="{C9A7D936-F30A-441E-8FF3-02DEF38191AD}" destId="{157CEBE8-06ED-47A5-B737-C568337587D1}" srcOrd="0" destOrd="0" presId="urn:microsoft.com/office/officeart/2005/8/layout/hList9"/>
    <dgm:cxn modelId="{88AB7AD8-1110-4AC7-A425-F2EBA55933D0}" type="presParOf" srcId="{C9A7D936-F30A-441E-8FF3-02DEF38191AD}" destId="{E89D321D-A853-401F-83C0-88F4B35CD70F}" srcOrd="1" destOrd="0" presId="urn:microsoft.com/office/officeart/2005/8/layout/hList9"/>
    <dgm:cxn modelId="{58054082-E480-4279-A0DF-EFBB01A96E36}" type="presParOf" srcId="{BB1161C1-20E0-4522-8FB7-7358C1D68C02}" destId="{FB91D640-D547-4734-A021-A33967510DBE}" srcOrd="2" destOrd="0" presId="urn:microsoft.com/office/officeart/2005/8/layout/hList9"/>
    <dgm:cxn modelId="{95447390-0B5F-4115-9B65-2AE3AE48A4A0}" type="presParOf" srcId="{BB1161C1-20E0-4522-8FB7-7358C1D68C02}" destId="{EC1320E4-0292-4152-ABA3-D9F0C2331E9A}" srcOrd="3" destOrd="0" presId="urn:microsoft.com/office/officeart/2005/8/layout/hList9"/>
    <dgm:cxn modelId="{320D306B-409C-4566-B4CF-4EB4FACB6C96}" type="presParOf" srcId="{BB1161C1-20E0-4522-8FB7-7358C1D68C02}" destId="{0952B8F1-EAF8-417F-85ED-66806981E6E2}" srcOrd="4" destOrd="0" presId="urn:microsoft.com/office/officeart/2005/8/layout/hList9"/>
    <dgm:cxn modelId="{43D2E533-E1F0-44C0-9E8F-9FE0A64D6F6F}" type="presParOf" srcId="{BB1161C1-20E0-4522-8FB7-7358C1D68C02}" destId="{7A14EA0A-F55D-4930-82EE-860E812428C3}" srcOrd="5" destOrd="0" presId="urn:microsoft.com/office/officeart/2005/8/layout/hList9"/>
    <dgm:cxn modelId="{8D807779-E37A-4DC9-A6FA-F9EDB05DCF10}" type="presParOf" srcId="{BB1161C1-20E0-4522-8FB7-7358C1D68C02}" destId="{054CB8B4-72B3-4C2A-8692-84E3464F654A}" srcOrd="6" destOrd="0" presId="urn:microsoft.com/office/officeart/2005/8/layout/hList9"/>
    <dgm:cxn modelId="{16BA2261-4083-4F8B-A72D-72152F2914D7}" type="presParOf" srcId="{054CB8B4-72B3-4C2A-8692-84E3464F654A}" destId="{BD50A494-7664-4ACF-B8DC-92A2C0213B58}" srcOrd="0" destOrd="0" presId="urn:microsoft.com/office/officeart/2005/8/layout/hList9"/>
    <dgm:cxn modelId="{D7D91A65-E5DC-4B61-9239-1405F342C109}" type="presParOf" srcId="{054CB8B4-72B3-4C2A-8692-84E3464F654A}" destId="{D08B33E9-1A82-4059-98EB-576BB7EA68F4}" srcOrd="1" destOrd="0" presId="urn:microsoft.com/office/officeart/2005/8/layout/hList9"/>
    <dgm:cxn modelId="{49B24347-3B8C-4046-9F67-E8BE19058558}" type="presParOf" srcId="{D08B33E9-1A82-4059-98EB-576BB7EA68F4}" destId="{70C7B3E9-47D7-409F-A143-549C9EB31F79}" srcOrd="0" destOrd="0" presId="urn:microsoft.com/office/officeart/2005/8/layout/hList9"/>
    <dgm:cxn modelId="{EE6861EC-0516-4C80-8C70-CA8BB661CACF}" type="presParOf" srcId="{D08B33E9-1A82-4059-98EB-576BB7EA68F4}" destId="{2DB710D6-442C-4F0E-9BF8-F4B132225498}" srcOrd="1" destOrd="0" presId="urn:microsoft.com/office/officeart/2005/8/layout/hList9"/>
    <dgm:cxn modelId="{4078F7DA-2C5B-48B7-ABF7-C6A69911E140}" type="presParOf" srcId="{054CB8B4-72B3-4C2A-8692-84E3464F654A}" destId="{FD35FEEC-1D3C-4EBC-BCAF-922357C3942A}" srcOrd="2" destOrd="0" presId="urn:microsoft.com/office/officeart/2005/8/layout/hList9"/>
    <dgm:cxn modelId="{B4E5D001-8A33-419F-BAA1-B4650FF9D73E}" type="presParOf" srcId="{FD35FEEC-1D3C-4EBC-BCAF-922357C3942A}" destId="{4054CEEF-9522-4669-B5C8-978E70C7E773}" srcOrd="0" destOrd="0" presId="urn:microsoft.com/office/officeart/2005/8/layout/hList9"/>
    <dgm:cxn modelId="{1FFC7F8D-D60F-4BAE-A226-5A0FE8E6AC2D}" type="presParOf" srcId="{FD35FEEC-1D3C-4EBC-BCAF-922357C3942A}" destId="{ECD1F95E-C595-4E42-AEDF-BF5CB659DDE8}" srcOrd="1" destOrd="0" presId="urn:microsoft.com/office/officeart/2005/8/layout/hList9"/>
    <dgm:cxn modelId="{D9379364-E4AD-45BB-A9CF-D3E47566DE1B}" type="presParOf" srcId="{BB1161C1-20E0-4522-8FB7-7358C1D68C02}" destId="{E79FD62B-77F1-43EF-8115-DB521887E8EE}" srcOrd="7" destOrd="0" presId="urn:microsoft.com/office/officeart/2005/8/layout/hList9"/>
    <dgm:cxn modelId="{C56EC82F-2113-432C-9B55-FFA3B41431AB}" type="presParOf" srcId="{BB1161C1-20E0-4522-8FB7-7358C1D68C02}" destId="{197576A6-E522-4487-9B54-C3B2F29E9F47}" srcOrd="8" destOrd="0" presId="urn:microsoft.com/office/officeart/2005/8/layout/hList9"/>
  </dgm:cxnLst>
  <dgm:bg/>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58DB32FF-34E7-9545-86A2-0DF334BA82C1}" type="datetimeFigureOut">
              <a:rPr lang="en-US" smtClean="0"/>
              <a:pPr/>
              <a:t>12/15/2017</a:t>
            </a:fld>
            <a:endParaRPr lang="en-US"/>
          </a:p>
        </p:txBody>
      </p:sp>
      <p:sp>
        <p:nvSpPr>
          <p:cNvPr id="17" name="16 - Θέση υποσέλιδου"/>
          <p:cNvSpPr>
            <a:spLocks noGrp="1"/>
          </p:cNvSpPr>
          <p:nvPr>
            <p:ph type="ftr" sz="quarter" idx="11"/>
          </p:nvPr>
        </p:nvSpPr>
        <p:spPr/>
        <p:txBody>
          <a:bodyPr/>
          <a:lstStyle/>
          <a:p>
            <a:endParaRPr lang="en-US"/>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2D70897-D982-EA43-8318-894E8D36E196}" type="slidenum">
              <a:rPr lang="en-US" smtClean="0"/>
              <a:pPr/>
              <a:t>‹#›</a:t>
            </a:fld>
            <a:endParaRPr lang="en-US"/>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8DB32FF-34E7-9545-86A2-0DF334BA82C1}" type="datetimeFigureOut">
              <a:rPr lang="en-US" smtClean="0"/>
              <a:pPr/>
              <a:t>12/15/2017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2D70897-D982-EA43-8318-894E8D36E1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42D70897-D982-EA43-8318-894E8D36E196}" type="slidenum">
              <a:rPr lang="en-US" smtClean="0"/>
              <a:pPr/>
              <a:t>‹#›</a:t>
            </a:fld>
            <a:endParaRPr lang="en-US"/>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8DB32FF-34E7-9545-86A2-0DF334BA82C1}" type="datetimeFigureOut">
              <a:rPr lang="en-US" smtClean="0"/>
              <a:pPr/>
              <a:t>12/15/2017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58DB32FF-34E7-9545-86A2-0DF334BA82C1}" type="datetimeFigureOut">
              <a:rPr lang="en-US" smtClean="0"/>
              <a:pPr/>
              <a:t>12/15/2017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42D70897-D982-EA43-8318-894E8D36E196}" type="slidenum">
              <a:rPr lang="en-US" smtClean="0"/>
              <a:pPr/>
              <a:t>‹#›</a:t>
            </a:fld>
            <a:endParaRPr lang="en-US"/>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n-US"/>
          </a:p>
        </p:txBody>
      </p:sp>
      <p:sp>
        <p:nvSpPr>
          <p:cNvPr id="4" name="3 - Θέση ημερομηνίας"/>
          <p:cNvSpPr>
            <a:spLocks noGrp="1"/>
          </p:cNvSpPr>
          <p:nvPr>
            <p:ph type="dt" sz="half" idx="10"/>
          </p:nvPr>
        </p:nvSpPr>
        <p:spPr/>
        <p:txBody>
          <a:bodyPr/>
          <a:lstStyle/>
          <a:p>
            <a:fld id="{58DB32FF-34E7-9545-86A2-0DF334BA82C1}" type="datetimeFigureOut">
              <a:rPr lang="en-US" smtClean="0"/>
              <a:pPr/>
              <a:t>12/15/2017</a:t>
            </a:fld>
            <a:endParaRPr lang="en-US"/>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2D70897-D982-EA43-8318-894E8D36E196}" type="slidenum">
              <a:rPr lang="en-US" smtClean="0"/>
              <a:pPr/>
              <a:t>‹#›</a:t>
            </a:fld>
            <a:endParaRPr lang="en-US"/>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58DB32FF-34E7-9545-86A2-0DF334BA82C1}" type="datetimeFigureOut">
              <a:rPr lang="en-US" smtClean="0"/>
              <a:pPr/>
              <a:t>12/15/2017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42D70897-D982-EA43-8318-894E8D36E196}" type="slidenum">
              <a:rPr lang="en-US" smtClean="0"/>
              <a:pPr/>
              <a:t>‹#›</a:t>
            </a:fld>
            <a:endParaRPr lang="en-US"/>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58DB32FF-34E7-9545-86A2-0DF334BA82C1}" type="datetimeFigureOut">
              <a:rPr lang="en-US" smtClean="0"/>
              <a:pPr/>
              <a:t>12/15/2017</a:t>
            </a:fld>
            <a:endParaRPr lang="en-US"/>
          </a:p>
        </p:txBody>
      </p:sp>
      <p:sp>
        <p:nvSpPr>
          <p:cNvPr id="8" name="7 - Θέση υποσέλιδου"/>
          <p:cNvSpPr>
            <a:spLocks noGrp="1"/>
          </p:cNvSpPr>
          <p:nvPr>
            <p:ph type="ftr" sz="quarter" idx="11"/>
          </p:nvPr>
        </p:nvSpPr>
        <p:spPr>
          <a:xfrm>
            <a:off x="304800" y="6409944"/>
            <a:ext cx="3581400" cy="365760"/>
          </a:xfrm>
        </p:spPr>
        <p:txBody>
          <a:bodyPr/>
          <a:lstStyle/>
          <a:p>
            <a:endParaRPr lang="en-US"/>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42D70897-D982-EA43-8318-894E8D36E196}" type="slidenum">
              <a:rPr lang="en-US" smtClean="0"/>
              <a:pPr/>
              <a:t>‹#›</a:t>
            </a:fld>
            <a:endParaRPr lang="en-US"/>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58DB32FF-34E7-9545-86A2-0DF334BA82C1}" type="datetimeFigureOut">
              <a:rPr lang="en-US" smtClean="0"/>
              <a:pPr/>
              <a:t>12/15/2017</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42D70897-D982-EA43-8318-894E8D36E1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58DB32FF-34E7-9545-86A2-0DF334BA82C1}" type="datetimeFigureOut">
              <a:rPr lang="en-US" smtClean="0"/>
              <a:pPr/>
              <a:t>12/15/2017</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42D70897-D982-EA43-8318-894E8D36E1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2D70897-D982-EA43-8318-894E8D36E196}" type="slidenum">
              <a:rPr lang="en-US" smtClean="0"/>
              <a:pPr/>
              <a:t>‹#›</a:t>
            </a:fld>
            <a:endParaRPr lang="en-US"/>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58DB32FF-34E7-9545-86A2-0DF334BA82C1}" type="datetimeFigureOut">
              <a:rPr lang="en-US" smtClean="0"/>
              <a:pPr/>
              <a:t>12/15/2017</a:t>
            </a:fld>
            <a:endParaRPr lang="en-US"/>
          </a:p>
        </p:txBody>
      </p:sp>
      <p:sp>
        <p:nvSpPr>
          <p:cNvPr id="6" name="5 - Θέση υποσέλιδου"/>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42D70897-D982-EA43-8318-894E8D36E196}" type="slidenum">
              <a:rPr lang="en-US" smtClean="0"/>
              <a:pPr/>
              <a:t>‹#›</a:t>
            </a:fld>
            <a:endParaRPr lang="en-US"/>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58DB32FF-34E7-9545-86A2-0DF334BA82C1}" type="datetimeFigureOut">
              <a:rPr lang="en-US" smtClean="0"/>
              <a:pPr/>
              <a:t>12/15/2017</a:t>
            </a:fld>
            <a:endParaRPr lang="en-US"/>
          </a:p>
        </p:txBody>
      </p:sp>
      <p:sp>
        <p:nvSpPr>
          <p:cNvPr id="6" name="5 - Θέση υποσέλιδου"/>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8DB32FF-34E7-9545-86A2-0DF334BA82C1}" type="datetimeFigureOut">
              <a:rPr lang="en-US" smtClean="0"/>
              <a:pPr/>
              <a:t>12/15/2017</a:t>
            </a:fld>
            <a:endParaRPr lang="en-US"/>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2D70897-D982-EA43-8318-894E8D36E196}" type="slidenum">
              <a:rPr lang="en-US" smtClean="0"/>
              <a:pPr/>
              <a:t>‹#›</a:t>
            </a:fld>
            <a:endParaRPr lang="en-US"/>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57450" y="5562916"/>
            <a:ext cx="6400800" cy="761683"/>
          </a:xfrm>
        </p:spPr>
        <p:txBody>
          <a:bodyPr>
            <a:normAutofit/>
          </a:bodyPr>
          <a:lstStyle/>
          <a:p>
            <a:pPr algn="r">
              <a:spcBef>
                <a:spcPts val="0"/>
              </a:spcBef>
            </a:pPr>
            <a:r>
              <a:rPr smtClean="0"/>
              <a:t> </a:t>
            </a:r>
            <a:endParaRPr lang="en-US" dirty="0"/>
          </a:p>
          <a:p>
            <a:pPr algn="r">
              <a:spcBef>
                <a:spcPts val="0"/>
              </a:spcBef>
            </a:pPr>
            <a:endParaRPr lang="el-GR" cap="none" dirty="0" smtClean="0"/>
          </a:p>
        </p:txBody>
      </p:sp>
      <p:sp>
        <p:nvSpPr>
          <p:cNvPr id="6" name="5 - Ορθογώνιο"/>
          <p:cNvSpPr/>
          <p:nvPr/>
        </p:nvSpPr>
        <p:spPr>
          <a:xfrm>
            <a:off x="809625" y="3567500"/>
            <a:ext cx="7895104" cy="461665"/>
          </a:xfrm>
          <a:prstGeom prst="rect">
            <a:avLst/>
          </a:prstGeom>
        </p:spPr>
        <p:txBody>
          <a:bodyPr wrap="square">
            <a:spAutoFit/>
          </a:bodyPr>
          <a:lstStyle/>
          <a:p>
            <a:pPr algn="ctr"/>
            <a:r>
              <a:rPr lang="en-US" sz="2400" b="1" i="1" dirty="0" smtClean="0"/>
              <a:t>K</a:t>
            </a:r>
            <a:r>
              <a:rPr lang="el-GR" sz="2400" b="1" i="1" dirty="0" err="1" smtClean="0"/>
              <a:t>αταστάσεις</a:t>
            </a:r>
            <a:r>
              <a:rPr lang="el-GR" sz="2400" b="1" i="1" dirty="0" smtClean="0"/>
              <a:t> του «Εγώ» </a:t>
            </a:r>
            <a:r>
              <a:rPr lang="en-US" sz="2400" b="1" i="1" dirty="0" smtClean="0"/>
              <a:t>&amp; </a:t>
            </a:r>
            <a:r>
              <a:rPr lang="el-GR" sz="2400" b="1" i="1" dirty="0" smtClean="0"/>
              <a:t>Τύποι Συναλλαγής</a:t>
            </a:r>
            <a:endParaRPr lang="el-GR" sz="2400" b="1" dirty="0"/>
          </a:p>
        </p:txBody>
      </p:sp>
      <p:sp>
        <p:nvSpPr>
          <p:cNvPr id="8" name="7 - Τίτλος"/>
          <p:cNvSpPr>
            <a:spLocks noGrp="1"/>
          </p:cNvSpPr>
          <p:nvPr>
            <p:ph type="ctrTitle"/>
          </p:nvPr>
        </p:nvSpPr>
        <p:spPr>
          <a:xfrm>
            <a:off x="685800" y="596900"/>
            <a:ext cx="7772400" cy="1752600"/>
          </a:xfrm>
        </p:spPr>
        <p:txBody>
          <a:bodyPr>
            <a:normAutofit fontScale="90000"/>
          </a:bodyPr>
          <a:lstStyle/>
          <a:p>
            <a:r>
              <a:rPr lang="el-GR" sz="4400" b="1" i="1" dirty="0" smtClean="0"/>
              <a:t> Η Θεωρία της Συναλλακτικής Ανάλυσης</a:t>
            </a:r>
            <a:br>
              <a:rPr lang="el-GR" sz="4400" b="1" i="1" dirty="0" smtClean="0"/>
            </a:br>
            <a:endParaRPr lang="el-GR" dirty="0"/>
          </a:p>
        </p:txBody>
      </p:sp>
    </p:spTree>
    <p:extLst>
      <p:ext uri="{BB962C8B-B14F-4D97-AF65-F5344CB8AC3E}">
        <p14:creationId xmlns:m="http://schemas.openxmlformats.org/officeDocument/2006/math" xmlns:dgm="http://schemas.openxmlformats.org/drawingml/2006/diagram" xmlns:dsp="http://schemas.microsoft.com/office/drawing/2008/diagram" xmlns:v="urn:schemas-microsoft-com:vml" xmlns:c="http://schemas.openxmlformats.org/drawingml/2006/chart" xmlns:mc="http://schemas.openxmlformats.org/markup-compatibility/2006" xmlns:p14="http://schemas.microsoft.com/office/powerpoint/2010/main" xmlns:a14="http://schemas.microsoft.com/office/drawing/2010/main" xmlns="" val="523879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Ο Ενήλικος</a:t>
            </a:r>
            <a:endParaRPr lang="el-GR" b="1" dirty="0"/>
          </a:p>
        </p:txBody>
      </p:sp>
      <p:sp>
        <p:nvSpPr>
          <p:cNvPr id="4" name="3 - Θέση περιεχομένου"/>
          <p:cNvSpPr>
            <a:spLocks noGrp="1"/>
          </p:cNvSpPr>
          <p:nvPr>
            <p:ph sz="half" idx="1"/>
          </p:nvPr>
        </p:nvSpPr>
        <p:spPr/>
        <p:txBody>
          <a:bodyPr>
            <a:normAutofit lnSpcReduction="10000"/>
          </a:bodyPr>
          <a:lstStyle/>
          <a:p>
            <a:r>
              <a:rPr lang="el-GR" dirty="0" smtClean="0"/>
              <a:t>Ο Ενήλικος είναι το κομμάτι της προσωπικότητάς μας το οποίο εκφράζει την </a:t>
            </a:r>
            <a:r>
              <a:rPr lang="el-GR" b="1" i="1" dirty="0" smtClean="0"/>
              <a:t>εμπειρική γνώση </a:t>
            </a:r>
            <a:r>
              <a:rPr lang="el-GR" dirty="0" smtClean="0"/>
              <a:t>που έχουμε από τη ζωή.</a:t>
            </a:r>
          </a:p>
          <a:p>
            <a:r>
              <a:rPr lang="el-GR" dirty="0" smtClean="0"/>
              <a:t>Είναι σε θέση να σκέφτεται, να αναλύει, να συγκρίνει, να ερευνά, να βγάζει συμπεράσματα και να διεκδικεί. Μας επιτρέπει να εξελιχθούμε και να αλλάξουμε.</a:t>
            </a:r>
          </a:p>
          <a:p>
            <a:endParaRPr lang="el-GR" dirty="0" smtClean="0"/>
          </a:p>
          <a:p>
            <a:endParaRPr lang="el-GR" dirty="0"/>
          </a:p>
        </p:txBody>
      </p:sp>
      <p:pic>
        <p:nvPicPr>
          <p:cNvPr id="6" name="5 - Θέση περιεχομένου" descr="pT5pM9ETB.jpeg"/>
          <p:cNvPicPr>
            <a:picLocks noGrp="1" noChangeAspect="1"/>
          </p:cNvPicPr>
          <p:nvPr>
            <p:ph sz="half" idx="2"/>
          </p:nvPr>
        </p:nvPicPr>
        <p:blipFill>
          <a:blip r:embed="rId2"/>
          <a:stretch>
            <a:fillRect/>
          </a:stretch>
        </p:blipFill>
        <p:spPr>
          <a:xfrm>
            <a:off x="5791586" y="3729317"/>
            <a:ext cx="1974510" cy="2556000"/>
          </a:xfrm>
        </p:spPr>
      </p:pic>
      <p:sp>
        <p:nvSpPr>
          <p:cNvPr id="7" name="6 - Ορθογώνιο"/>
          <p:cNvSpPr/>
          <p:nvPr/>
        </p:nvSpPr>
        <p:spPr>
          <a:xfrm>
            <a:off x="4797552" y="1506071"/>
            <a:ext cx="4096871" cy="1785104"/>
          </a:xfrm>
          <a:prstGeom prst="rect">
            <a:avLst/>
          </a:prstGeom>
        </p:spPr>
        <p:txBody>
          <a:bodyPr wrap="square">
            <a:spAutoFit/>
          </a:bodyPr>
          <a:lstStyle/>
          <a:p>
            <a:r>
              <a:rPr lang="el-GR" sz="2200" b="1" dirty="0" smtClean="0"/>
              <a:t>Λεξιλόγιο Ενηλίκου</a:t>
            </a:r>
            <a:r>
              <a:rPr lang="el-GR" sz="2200" dirty="0" smtClean="0"/>
              <a:t>: για να δω, ίσως, χρειάζεται να το ερευνήσουμε, τι ώρα είναι; πώς γίνεται αυτό;  Ας το κοιτάξουμε, δεν ξέρω κ.λπ.</a:t>
            </a:r>
            <a:endParaRPr lang="el-GR"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Συναλλαγές (1)</a:t>
            </a:r>
            <a:endParaRPr lang="el-GR" b="1" dirty="0"/>
          </a:p>
        </p:txBody>
      </p:sp>
      <p:pic>
        <p:nvPicPr>
          <p:cNvPr id="8" name="7 - Θέση περιεχομένου" descr="349b6ad2b249c3af3d1e27101650ed53.jpg"/>
          <p:cNvPicPr>
            <a:picLocks noGrp="1" noChangeAspect="1"/>
          </p:cNvPicPr>
          <p:nvPr>
            <p:ph sz="half" idx="1"/>
          </p:nvPr>
        </p:nvPicPr>
        <p:blipFill>
          <a:blip r:embed="rId2"/>
          <a:stretch>
            <a:fillRect/>
          </a:stretch>
        </p:blipFill>
        <p:spPr>
          <a:xfrm>
            <a:off x="301752" y="2115978"/>
            <a:ext cx="4172633" cy="3456000"/>
          </a:xfrm>
        </p:spPr>
      </p:pic>
      <p:sp>
        <p:nvSpPr>
          <p:cNvPr id="7" name="6 - Θέση περιεχομένου"/>
          <p:cNvSpPr>
            <a:spLocks noGrp="1"/>
          </p:cNvSpPr>
          <p:nvPr>
            <p:ph sz="half" idx="2"/>
          </p:nvPr>
        </p:nvSpPr>
        <p:spPr>
          <a:xfrm>
            <a:off x="4660900" y="1371600"/>
            <a:ext cx="4483100" cy="5067300"/>
          </a:xfrm>
        </p:spPr>
        <p:txBody>
          <a:bodyPr>
            <a:normAutofit/>
          </a:bodyPr>
          <a:lstStyle/>
          <a:p>
            <a:r>
              <a:rPr lang="el-GR" dirty="0" smtClean="0"/>
              <a:t>Σύμφωνα με τον </a:t>
            </a:r>
            <a:r>
              <a:rPr lang="en-US" dirty="0" smtClean="0"/>
              <a:t>E. </a:t>
            </a:r>
            <a:r>
              <a:rPr lang="en-US" smtClean="0"/>
              <a:t>Berne,  </a:t>
            </a:r>
            <a:r>
              <a:rPr lang="el-GR" dirty="0" smtClean="0"/>
              <a:t>οι απλούστερες συναλλαγές είναι μεταξύ καταστάσεων «Εγώ» Ενηλίκου. </a:t>
            </a:r>
          </a:p>
          <a:p>
            <a:r>
              <a:rPr lang="el-GR" dirty="0" smtClean="0"/>
              <a:t>Ορισμένες, όμως, συναλλαγές αφορούν και άλλες καταστάσεις «Εγώ», π.χ. Γονέα-Παιδιού</a:t>
            </a:r>
          </a:p>
          <a:p>
            <a:pPr>
              <a:buNone/>
            </a:pPr>
            <a:r>
              <a:rPr lang="el-GR" dirty="0" smtClean="0"/>
              <a:t>Το παιδί που διψάει ζητάει ένα ποτήρι νερό από τη μητέρα του και εκείνη του το φέρνει.</a:t>
            </a:r>
            <a:endParaRPr lang="el-GR" dirty="0"/>
          </a:p>
        </p:txBody>
      </p:sp>
      <p:sp>
        <p:nvSpPr>
          <p:cNvPr id="9" name="8 - TextBox"/>
          <p:cNvSpPr txBox="1"/>
          <p:nvPr/>
        </p:nvSpPr>
        <p:spPr>
          <a:xfrm>
            <a:off x="502024" y="5728447"/>
            <a:ext cx="3541058" cy="646331"/>
          </a:xfrm>
          <a:prstGeom prst="rect">
            <a:avLst/>
          </a:prstGeom>
          <a:noFill/>
        </p:spPr>
        <p:txBody>
          <a:bodyPr wrap="square" rtlCol="0">
            <a:spAutoFit/>
          </a:bodyPr>
          <a:lstStyle/>
          <a:p>
            <a:pPr algn="ctr"/>
            <a:r>
              <a:rPr lang="el-GR" dirty="0" smtClean="0">
                <a:sym typeface="Wingdings" pitchFamily="2" charset="2"/>
              </a:rPr>
              <a:t>Υγιής συναλλαγή (συμπληρωματική συναλλαγή)</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Συναλλαγές (2)</a:t>
            </a:r>
            <a:endParaRPr lang="el-GR" dirty="0"/>
          </a:p>
        </p:txBody>
      </p:sp>
      <p:pic>
        <p:nvPicPr>
          <p:cNvPr id="5" name="4 - Θέση περιεχομένου" descr="Crossed_Transaction_in_Transactional_Analysis.jpg"/>
          <p:cNvPicPr>
            <a:picLocks noGrp="1" noChangeAspect="1"/>
          </p:cNvPicPr>
          <p:nvPr>
            <p:ph sz="half" idx="1"/>
          </p:nvPr>
        </p:nvPicPr>
        <p:blipFill>
          <a:blip r:embed="rId2"/>
          <a:stretch>
            <a:fillRect/>
          </a:stretch>
        </p:blipFill>
        <p:spPr>
          <a:xfrm>
            <a:off x="301752" y="1598556"/>
            <a:ext cx="4038600" cy="3791473"/>
          </a:xfrm>
        </p:spPr>
      </p:pic>
      <p:sp>
        <p:nvSpPr>
          <p:cNvPr id="4" name="3 - Θέση περιεχομένου"/>
          <p:cNvSpPr>
            <a:spLocks noGrp="1"/>
          </p:cNvSpPr>
          <p:nvPr>
            <p:ph sz="half" idx="2"/>
          </p:nvPr>
        </p:nvSpPr>
        <p:spPr/>
        <p:txBody>
          <a:bodyPr>
            <a:normAutofit fontScale="77500" lnSpcReduction="20000"/>
          </a:bodyPr>
          <a:lstStyle/>
          <a:p>
            <a:r>
              <a:rPr lang="el-GR" dirty="0" smtClean="0"/>
              <a:t>Δεν είναι, όμως, όλες οι συναλλαγές υγιείς και φυσιολογικές. Σε μια διασταυρούμενη συναλλαγή μία κατάσταση του «Εγώ» διαφορετική από την κατάσταση του «Εγώ» που έλαβε τα ερεθίσματα είναι αυτή που αποκρίνεται. </a:t>
            </a:r>
          </a:p>
          <a:p>
            <a:r>
              <a:rPr lang="el-GR" i="1" dirty="0" smtClean="0"/>
              <a:t>π.χ. Συναλλαγή μεταξύ </a:t>
            </a:r>
            <a:r>
              <a:rPr lang="en-US" i="1" dirty="0" smtClean="0"/>
              <a:t>E</a:t>
            </a:r>
            <a:r>
              <a:rPr lang="el-GR" i="1" dirty="0" err="1" smtClean="0"/>
              <a:t>νηλίκων</a:t>
            </a:r>
            <a:endParaRPr lang="el-GR" i="1" dirty="0" smtClean="0"/>
          </a:p>
          <a:p>
            <a:pPr>
              <a:buFontTx/>
              <a:buChar char="-"/>
            </a:pPr>
            <a:r>
              <a:rPr lang="el-GR" dirty="0" smtClean="0"/>
              <a:t>Ξέρεις που είναι το καινούργιο μου πουκάμισο; (Ενήλικος)</a:t>
            </a:r>
          </a:p>
          <a:p>
            <a:pPr>
              <a:buFontTx/>
              <a:buChar char="-"/>
            </a:pPr>
            <a:r>
              <a:rPr lang="el-GR" dirty="0" smtClean="0"/>
              <a:t>Βαρέθηκα να με κατηγορείς για τα πάντα! (Παιδί)  </a:t>
            </a:r>
          </a:p>
          <a:p>
            <a:pPr algn="ctr">
              <a:buNone/>
            </a:pPr>
            <a:r>
              <a:rPr lang="el-GR" b="1" dirty="0" smtClean="0"/>
              <a:t>ή </a:t>
            </a:r>
            <a:r>
              <a:rPr lang="en-US" b="1" dirty="0" smtClean="0"/>
              <a:t>(?)</a:t>
            </a:r>
            <a:endParaRPr lang="el-GR" b="1" dirty="0" smtClean="0"/>
          </a:p>
          <a:p>
            <a:pPr>
              <a:buFontTx/>
              <a:buChar char="-"/>
            </a:pPr>
            <a:r>
              <a:rPr lang="el-GR" dirty="0" smtClean="0"/>
              <a:t>Νομίζω ότι είναι στο καθαριστήριο. (Ενήλικος) </a:t>
            </a:r>
            <a:endParaRPr lang="el-GR" dirty="0"/>
          </a:p>
        </p:txBody>
      </p:sp>
      <p:sp>
        <p:nvSpPr>
          <p:cNvPr id="6" name="5 - TextBox"/>
          <p:cNvSpPr txBox="1"/>
          <p:nvPr/>
        </p:nvSpPr>
        <p:spPr>
          <a:xfrm>
            <a:off x="555812" y="5620871"/>
            <a:ext cx="3236259" cy="646331"/>
          </a:xfrm>
          <a:prstGeom prst="rect">
            <a:avLst/>
          </a:prstGeom>
          <a:noFill/>
        </p:spPr>
        <p:txBody>
          <a:bodyPr wrap="square" rtlCol="0">
            <a:spAutoFit/>
          </a:bodyPr>
          <a:lstStyle/>
          <a:p>
            <a:pPr algn="ctr"/>
            <a:r>
              <a:rPr lang="el-GR" dirty="0" smtClean="0"/>
              <a:t>Μη υγιής συναλλαγή</a:t>
            </a:r>
          </a:p>
          <a:p>
            <a:pPr algn="ctr"/>
            <a:r>
              <a:rPr lang="el-GR" dirty="0" smtClean="0"/>
              <a:t>(διασταυρούμενη συναλλαγή)</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Συναλλαγές (3)</a:t>
            </a:r>
            <a:endParaRPr lang="el-GR" b="1" dirty="0"/>
          </a:p>
        </p:txBody>
      </p:sp>
      <p:sp>
        <p:nvSpPr>
          <p:cNvPr id="3" name="2 - Θέση περιεχομένου"/>
          <p:cNvSpPr>
            <a:spLocks noGrp="1"/>
          </p:cNvSpPr>
          <p:nvPr>
            <p:ph sz="quarter" idx="1"/>
          </p:nvPr>
        </p:nvSpPr>
        <p:spPr/>
        <p:txBody>
          <a:bodyPr/>
          <a:lstStyle/>
          <a:p>
            <a:r>
              <a:rPr lang="el-GR" dirty="0" smtClean="0"/>
              <a:t>Κατά την ανάλυση των συναλλαγών είναι σημαντικό κανείς να λαμβάνει υπόψη και τα </a:t>
            </a:r>
            <a:r>
              <a:rPr lang="el-GR" dirty="0" err="1" smtClean="0"/>
              <a:t>παραγλωσσικά</a:t>
            </a:r>
            <a:r>
              <a:rPr lang="el-GR" dirty="0" smtClean="0"/>
              <a:t> και </a:t>
            </a:r>
            <a:r>
              <a:rPr lang="el-GR" dirty="0" err="1" smtClean="0"/>
              <a:t>εξωγλωσσικά</a:t>
            </a:r>
            <a:r>
              <a:rPr lang="el-GR" dirty="0" smtClean="0"/>
              <a:t> στοιχεία. </a:t>
            </a:r>
          </a:p>
          <a:p>
            <a:r>
              <a:rPr lang="el-GR" dirty="0" smtClean="0"/>
              <a:t>Ο μη διαχωρισμός των καταστάσεων του «Εγώ» προκαλεί δυσκολίες στην επικοινωνία.</a:t>
            </a:r>
          </a:p>
          <a:p>
            <a:r>
              <a:rPr lang="el-GR" dirty="0" smtClean="0"/>
              <a:t>Εάν μία από τις καταστάσεις του «Εγώ» καταπιεστεί και δεν εκφραστεί ποτέ, μπορεί να συνδεθεί με παθολογική συμπεριφορά 				       του ατόμου.</a:t>
            </a:r>
            <a:endParaRPr lang="el-GR" dirty="0"/>
          </a:p>
          <a:p>
            <a:endParaRPr lang="el-GR" dirty="0" smtClean="0"/>
          </a:p>
        </p:txBody>
      </p:sp>
      <p:pic>
        <p:nvPicPr>
          <p:cNvPr id="4" name="3 - Εικόνα" descr="img061a.jpg"/>
          <p:cNvPicPr>
            <a:picLocks noChangeAspect="1"/>
          </p:cNvPicPr>
          <p:nvPr/>
        </p:nvPicPr>
        <p:blipFill>
          <a:blip r:embed="rId2"/>
          <a:srcRect l="11313" r="10817" b="10746"/>
          <a:stretch>
            <a:fillRect/>
          </a:stretch>
        </p:blipFill>
        <p:spPr>
          <a:xfrm>
            <a:off x="5154706" y="4652682"/>
            <a:ext cx="3184592" cy="160656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Ποιες καταστάσεις του «Εγώ» </a:t>
            </a:r>
            <a:r>
              <a:rPr lang="el-GR" dirty="0" err="1" smtClean="0"/>
              <a:t>συναλλάσονται</a:t>
            </a:r>
            <a:r>
              <a:rPr lang="el-GR" dirty="0" smtClean="0"/>
              <a:t>;</a:t>
            </a:r>
            <a:endParaRPr lang="el-GR" dirty="0"/>
          </a:p>
        </p:txBody>
      </p:sp>
      <p:pic>
        <p:nvPicPr>
          <p:cNvPr id="4" name="3 - Θέση περιεχομένου" descr="axaristos-arkas.jpg"/>
          <p:cNvPicPr>
            <a:picLocks noGrp="1" noChangeAspect="1"/>
          </p:cNvPicPr>
          <p:nvPr>
            <p:ph sz="quarter" idx="1"/>
          </p:nvPr>
        </p:nvPicPr>
        <p:blipFill>
          <a:blip r:embed="rId2"/>
          <a:stretch>
            <a:fillRect/>
          </a:stretch>
        </p:blipFill>
        <p:spPr>
          <a:xfrm>
            <a:off x="1696244" y="1636712"/>
            <a:ext cx="5715000" cy="435292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Βιβλιογραφία</a:t>
            </a:r>
            <a:endParaRPr lang="el-GR" b="1" dirty="0"/>
          </a:p>
        </p:txBody>
      </p:sp>
      <p:sp>
        <p:nvSpPr>
          <p:cNvPr id="4" name="3 - Θέση περιεχομένου"/>
          <p:cNvSpPr>
            <a:spLocks noGrp="1"/>
          </p:cNvSpPr>
          <p:nvPr>
            <p:ph sz="quarter" idx="1"/>
          </p:nvPr>
        </p:nvSpPr>
        <p:spPr/>
        <p:txBody>
          <a:bodyPr/>
          <a:lstStyle/>
          <a:p>
            <a:pPr>
              <a:buNone/>
            </a:pPr>
            <a:r>
              <a:rPr lang="en-US" dirty="0" smtClean="0"/>
              <a:t>Berne, E. (1964). </a:t>
            </a:r>
            <a:r>
              <a:rPr lang="en-US" i="1" dirty="0" smtClean="0"/>
              <a:t>Games People Play</a:t>
            </a:r>
            <a:r>
              <a:rPr lang="en-US" dirty="0" smtClean="0"/>
              <a:t>. New York: Grove Press. </a:t>
            </a:r>
            <a:endParaRPr lang="el-GR" dirty="0" smtClean="0"/>
          </a:p>
          <a:p>
            <a:pPr>
              <a:buNone/>
            </a:pPr>
            <a:r>
              <a:rPr lang="el-GR" dirty="0" err="1" smtClean="0"/>
              <a:t>Γιαννουλέα</a:t>
            </a:r>
            <a:r>
              <a:rPr lang="el-GR" dirty="0" smtClean="0"/>
              <a:t>, Μ. (1997). </a:t>
            </a:r>
            <a:r>
              <a:rPr lang="el-GR" i="1" dirty="0" smtClean="0"/>
              <a:t>Η συμπεριφορά και διαπροσωπική επικοινωνία στον εργασιακό χώρο. </a:t>
            </a:r>
            <a:r>
              <a:rPr lang="el-GR" dirty="0" smtClean="0"/>
              <a:t>Αθήνα: Ελληνικά Γράμματα.</a:t>
            </a:r>
          </a:p>
          <a:p>
            <a:pPr>
              <a:buNone/>
            </a:pPr>
            <a:r>
              <a:rPr lang="el-GR" dirty="0" err="1" smtClean="0"/>
              <a:t>Ρασιδάκη</a:t>
            </a:r>
            <a:r>
              <a:rPr lang="el-GR" dirty="0" smtClean="0"/>
              <a:t>, Χ. &amp; Παντελή, Σ. (1999). </a:t>
            </a:r>
            <a:r>
              <a:rPr lang="el-GR" i="1" dirty="0" smtClean="0"/>
              <a:t>Επιτυχία σε πρώτο πλάνο. Πώς να κερδίσεις το παιχνίδι στο σχολείο. </a:t>
            </a:r>
            <a:r>
              <a:rPr lang="el-GR" dirty="0" smtClean="0"/>
              <a:t>Αθήνα: Ελληνικά Γράμματα.</a:t>
            </a:r>
            <a:endParaRPr lang="en-US" dirty="0" smtClean="0"/>
          </a:p>
          <a:p>
            <a:pPr>
              <a:buNone/>
            </a:pP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Η θεωρία της Συναλλακτικής Ανάλυσης (1)</a:t>
            </a:r>
            <a:endParaRPr lang="el-GR" dirty="0"/>
          </a:p>
        </p:txBody>
      </p:sp>
      <p:pic>
        <p:nvPicPr>
          <p:cNvPr id="6" name="5 - Θέση περιεχομένου" descr="Eric_Berne.jpg"/>
          <p:cNvPicPr>
            <a:picLocks noGrp="1" noChangeAspect="1"/>
          </p:cNvPicPr>
          <p:nvPr>
            <p:ph sz="half" idx="1"/>
          </p:nvPr>
        </p:nvPicPr>
        <p:blipFill>
          <a:blip r:embed="rId2"/>
          <a:stretch>
            <a:fillRect/>
          </a:stretch>
        </p:blipFill>
        <p:spPr>
          <a:xfrm>
            <a:off x="460962" y="1552575"/>
            <a:ext cx="3719925" cy="4681538"/>
          </a:xfrm>
        </p:spPr>
      </p:pic>
      <p:sp>
        <p:nvSpPr>
          <p:cNvPr id="5" name="4 - Θέση περιεχομένου"/>
          <p:cNvSpPr>
            <a:spLocks noGrp="1"/>
          </p:cNvSpPr>
          <p:nvPr>
            <p:ph sz="half" idx="2"/>
          </p:nvPr>
        </p:nvSpPr>
        <p:spPr>
          <a:xfrm>
            <a:off x="4629150" y="1371600"/>
            <a:ext cx="4210050" cy="4681728"/>
          </a:xfrm>
        </p:spPr>
        <p:txBody>
          <a:bodyPr/>
          <a:lstStyle/>
          <a:p>
            <a:pPr lvl="0"/>
            <a:endParaRPr lang="el-GR" dirty="0" smtClean="0"/>
          </a:p>
          <a:p>
            <a:pPr lvl="0"/>
            <a:r>
              <a:rPr lang="el-GR" dirty="0" smtClean="0"/>
              <a:t>Η θεωρία της </a:t>
            </a:r>
            <a:r>
              <a:rPr lang="el-GR" b="1" i="1" dirty="0" smtClean="0"/>
              <a:t>Συναλλακτικής Ανάλυσης </a:t>
            </a:r>
            <a:r>
              <a:rPr lang="el-GR" dirty="0" smtClean="0"/>
              <a:t>(</a:t>
            </a:r>
            <a:r>
              <a:rPr lang="en-US" dirty="0" smtClean="0"/>
              <a:t>Transactional Analysis)</a:t>
            </a:r>
            <a:r>
              <a:rPr lang="el-GR" b="1" i="1" dirty="0" smtClean="0"/>
              <a:t> </a:t>
            </a:r>
            <a:r>
              <a:rPr lang="el-GR" dirty="0" smtClean="0"/>
              <a:t>αναπτύχθηκε από τον Καναδό ψυχίατρο </a:t>
            </a:r>
            <a:r>
              <a:rPr lang="el-GR" dirty="0" err="1" smtClean="0"/>
              <a:t>Eric</a:t>
            </a:r>
            <a:r>
              <a:rPr lang="el-GR" dirty="0" smtClean="0"/>
              <a:t> </a:t>
            </a:r>
            <a:r>
              <a:rPr lang="el-GR" dirty="0" err="1" smtClean="0"/>
              <a:t>Berne</a:t>
            </a:r>
            <a:r>
              <a:rPr lang="el-GR" dirty="0" smtClean="0"/>
              <a:t> (1910-1970).</a:t>
            </a:r>
          </a:p>
          <a:p>
            <a:endParaRPr lang="el-GR" dirty="0"/>
          </a:p>
        </p:txBody>
      </p:sp>
    </p:spTree>
    <p:extLst>
      <p:ext uri="{BB962C8B-B14F-4D97-AF65-F5344CB8AC3E}">
        <p14:creationId xmlns:m="http://schemas.openxmlformats.org/officeDocument/2006/math" xmlns:dgm="http://schemas.openxmlformats.org/drawingml/2006/diagram" xmlns:dsp="http://schemas.microsoft.com/office/drawing/2008/diagram" xmlns:v="urn:schemas-microsoft-com:vml" xmlns:c="http://schemas.openxmlformats.org/drawingml/2006/chart" xmlns:mc="http://schemas.openxmlformats.org/markup-compatibility/2006" xmlns:p14="http://schemas.microsoft.com/office/powerpoint/2010/main" xmlns:a14="http://schemas.microsoft.com/office/drawing/2010/main" xmlns="" val="1866996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θεωρία της Συναλλακτικής Ανάλυσης (2)</a:t>
            </a:r>
            <a:endParaRPr lang="en-US" dirty="0"/>
          </a:p>
        </p:txBody>
      </p:sp>
      <p:sp>
        <p:nvSpPr>
          <p:cNvPr id="3" name="Content Placeholder 2"/>
          <p:cNvSpPr>
            <a:spLocks noGrp="1"/>
          </p:cNvSpPr>
          <p:nvPr>
            <p:ph sz="quarter" idx="1"/>
          </p:nvPr>
        </p:nvSpPr>
        <p:spPr/>
        <p:txBody>
          <a:bodyPr/>
          <a:lstStyle/>
          <a:p>
            <a:pPr lvl="0"/>
            <a:r>
              <a:rPr lang="el-GR" dirty="0" smtClean="0"/>
              <a:t>Είναι μια μέθοδος ανάλυσης που βοηθάει στην κατανόηση του </a:t>
            </a:r>
            <a:r>
              <a:rPr lang="el-GR" i="1" dirty="0" smtClean="0"/>
              <a:t>τρόπου αλληλεπίδρασης των ατόμων </a:t>
            </a:r>
            <a:r>
              <a:rPr lang="el-GR" dirty="0" smtClean="0"/>
              <a:t>κατά τις </a:t>
            </a:r>
            <a:r>
              <a:rPr lang="el-GR" i="1" dirty="0" smtClean="0"/>
              <a:t>διαπροσωπικές τους σχέσεις </a:t>
            </a:r>
            <a:r>
              <a:rPr lang="el-GR" dirty="0" smtClean="0"/>
              <a:t>με στόχο τη βελτίωση αυτών.</a:t>
            </a:r>
          </a:p>
          <a:p>
            <a:pPr lvl="0"/>
            <a:r>
              <a:rPr lang="el-GR" dirty="0" smtClean="0"/>
              <a:t>Υποστηρίζει ότι τα άτομα συμπεριφέρονται με βάση τα </a:t>
            </a:r>
            <a:r>
              <a:rPr lang="el-GR" i="1" dirty="0" smtClean="0"/>
              <a:t>ερεθίσματα-μηνύματα</a:t>
            </a:r>
            <a:r>
              <a:rPr lang="el-GR" dirty="0" smtClean="0"/>
              <a:t> που δέχθηκαν κατά τα </a:t>
            </a:r>
            <a:r>
              <a:rPr lang="el-GR" i="1" dirty="0" smtClean="0"/>
              <a:t>πρώτα χρόνια της ζωής </a:t>
            </a:r>
            <a:r>
              <a:rPr lang="el-GR" dirty="0" smtClean="0"/>
              <a:t>τους. </a:t>
            </a:r>
          </a:p>
          <a:p>
            <a:pPr lvl="0"/>
            <a:r>
              <a:rPr lang="el-GR" dirty="0" smtClean="0"/>
              <a:t>Στηρίζεται στην παραδοχή ότι επικοινωνούμε σύμφωνα με τις </a:t>
            </a:r>
            <a:r>
              <a:rPr lang="el-GR" i="1" dirty="0" smtClean="0"/>
              <a:t>καταστάσεις του «Εγώ»</a:t>
            </a:r>
            <a:r>
              <a:rPr lang="en-US" i="1" dirty="0" smtClean="0"/>
              <a:t>.</a:t>
            </a:r>
            <a:endParaRPr i="1"/>
          </a:p>
        </p:txBody>
      </p:sp>
    </p:spTree>
    <p:extLst>
      <p:ext uri="{BB962C8B-B14F-4D97-AF65-F5344CB8AC3E}">
        <p14:creationId xmlns:m="http://schemas.openxmlformats.org/officeDocument/2006/math" xmlns:dgm="http://schemas.openxmlformats.org/drawingml/2006/diagram" xmlns:dsp="http://schemas.microsoft.com/office/drawing/2008/diagram" xmlns:v="urn:schemas-microsoft-com:vml" xmlns:c="http://schemas.openxmlformats.org/drawingml/2006/chart" xmlns:mc="http://schemas.openxmlformats.org/markup-compatibility/2006" xmlns:p14="http://schemas.microsoft.com/office/powerpoint/2010/main" xmlns:a14="http://schemas.microsoft.com/office/drawing/2010/main" xmlns="" val="1866996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θεωρία της Συναλλακτικής Ανάλυσης (3)</a:t>
            </a:r>
            <a:endParaRPr lang="el-GR" dirty="0"/>
          </a:p>
        </p:txBody>
      </p:sp>
      <p:sp>
        <p:nvSpPr>
          <p:cNvPr id="3" name="2 - Θέση περιεχομένου"/>
          <p:cNvSpPr>
            <a:spLocks noGrp="1"/>
          </p:cNvSpPr>
          <p:nvPr>
            <p:ph sz="quarter" idx="1"/>
          </p:nvPr>
        </p:nvSpPr>
        <p:spPr/>
        <p:txBody>
          <a:bodyPr/>
          <a:lstStyle/>
          <a:p>
            <a:pPr>
              <a:buNone/>
            </a:pPr>
            <a:r>
              <a:rPr lang="en-US" dirty="0" smtClean="0"/>
              <a:t>“The unit of social intercourse is called a transaction. If two or more people encounter each other… sooner or later one of them will speak, or give some other indication of acknowledging the presence of the others. This is called </a:t>
            </a:r>
            <a:r>
              <a:rPr lang="en-US" i="1" dirty="0" smtClean="0"/>
              <a:t>transactional stimulus. </a:t>
            </a:r>
            <a:r>
              <a:rPr lang="en-US" dirty="0" smtClean="0"/>
              <a:t>Another person will then say or do something which is in some way related to the stimulus, and that is called the </a:t>
            </a:r>
            <a:r>
              <a:rPr lang="en-US" i="1" dirty="0" smtClean="0"/>
              <a:t>transactional response” </a:t>
            </a:r>
            <a:r>
              <a:rPr lang="en-US" dirty="0" smtClean="0"/>
              <a:t>(Berne, 1964, p.29)</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200" b="1"/>
              <a:t>Οι τρεις καταστάσεις του </a:t>
            </a:r>
            <a:r>
              <a:rPr lang="en-US" sz="3200" b="1" dirty="0" smtClean="0"/>
              <a:t>"</a:t>
            </a:r>
            <a:r>
              <a:rPr sz="3200" b="1" smtClean="0"/>
              <a:t>Εγώ</a:t>
            </a:r>
            <a:r>
              <a:rPr lang="en-US" sz="3200" b="1" dirty="0" smtClean="0"/>
              <a:t>"</a:t>
            </a:r>
            <a:endParaRPr lang="en-US" b="1" dirty="0"/>
          </a:p>
        </p:txBody>
      </p:sp>
      <p:sp>
        <p:nvSpPr>
          <p:cNvPr id="5" name="4 - Θέση περιεχομένου"/>
          <p:cNvSpPr>
            <a:spLocks noGrp="1"/>
          </p:cNvSpPr>
          <p:nvPr>
            <p:ph sz="half" idx="1"/>
          </p:nvPr>
        </p:nvSpPr>
        <p:spPr/>
        <p:txBody>
          <a:bodyPr/>
          <a:lstStyle/>
          <a:p>
            <a:endParaRPr lang="el-GR"/>
          </a:p>
        </p:txBody>
      </p:sp>
      <p:pic>
        <p:nvPicPr>
          <p:cNvPr id="7" name="6 - Θέση περιεχομένου" descr="recognizingegostates-140506042755-phpapp02-thumbnail-3.jpg"/>
          <p:cNvPicPr>
            <a:picLocks noGrp="1" noChangeAspect="1"/>
          </p:cNvPicPr>
          <p:nvPr>
            <p:ph sz="half" idx="2"/>
          </p:nvPr>
        </p:nvPicPr>
        <p:blipFill>
          <a:blip r:embed="rId2"/>
          <a:stretch>
            <a:fillRect/>
          </a:stretch>
        </p:blipFill>
        <p:spPr>
          <a:xfrm>
            <a:off x="4719728" y="2069117"/>
            <a:ext cx="4224000" cy="3168000"/>
          </a:xfrm>
        </p:spPr>
      </p:pic>
      <p:graphicFrame>
        <p:nvGraphicFramePr>
          <p:cNvPr id="4" name="3 - Διάγραμμα"/>
          <p:cNvGraphicFramePr/>
          <p:nvPr/>
        </p:nvGraphicFramePr>
        <p:xfrm>
          <a:off x="-519952" y="1783976"/>
          <a:ext cx="5513294" cy="442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m="http://schemas.openxmlformats.org/officeDocument/2006/math" xmlns:dgm="http://schemas.openxmlformats.org/drawingml/2006/diagram" xmlns:dsp="http://schemas.microsoft.com/office/drawing/2008/diagram" xmlns:v="urn:schemas-microsoft-com:vml" xmlns:c="http://schemas.openxmlformats.org/drawingml/2006/chart" xmlns:mc="http://schemas.openxmlformats.org/markup-compatibility/2006" xmlns:p14="http://schemas.microsoft.com/office/powerpoint/2010/main" xmlns:a14="http://schemas.microsoft.com/office/drawing/2010/main" xmlns="" val="1866996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Ο Γονέας (1)</a:t>
            </a:r>
            <a:endParaRPr lang="en-US" b="1" dirty="0"/>
          </a:p>
        </p:txBody>
      </p:sp>
      <p:sp>
        <p:nvSpPr>
          <p:cNvPr id="4" name="3 - Θέση περιεχομένου"/>
          <p:cNvSpPr>
            <a:spLocks noGrp="1"/>
          </p:cNvSpPr>
          <p:nvPr>
            <p:ph sz="half" idx="1"/>
          </p:nvPr>
        </p:nvSpPr>
        <p:spPr>
          <a:xfrm>
            <a:off x="301752" y="1595718"/>
            <a:ext cx="4189566" cy="5056094"/>
          </a:xfrm>
        </p:spPr>
        <p:txBody>
          <a:bodyPr>
            <a:normAutofit/>
          </a:bodyPr>
          <a:lstStyle/>
          <a:p>
            <a:r>
              <a:rPr lang="el-GR" sz="2400" dirty="0" smtClean="0"/>
              <a:t>Ο Γονέας είναι το κομμάτι της προσωπικότητάς μας το οποίο αντιπροσωπεύει όλη τη </a:t>
            </a:r>
            <a:r>
              <a:rPr lang="el-GR" sz="2400" b="1" i="1" dirty="0" smtClean="0"/>
              <a:t>διδαγμένη γνώση </a:t>
            </a:r>
            <a:r>
              <a:rPr lang="el-GR" sz="2400" dirty="0" smtClean="0"/>
              <a:t>που έχουμε για τη ζωή.</a:t>
            </a:r>
          </a:p>
          <a:p>
            <a:r>
              <a:rPr lang="el-GR" sz="2400" dirty="0" smtClean="0"/>
              <a:t>Είναι γεμάτος </a:t>
            </a:r>
            <a:r>
              <a:rPr lang="el-GR" sz="2400" i="1" dirty="0" smtClean="0"/>
              <a:t>πληροφορίες</a:t>
            </a:r>
            <a:r>
              <a:rPr lang="el-GR" sz="2400" b="1" dirty="0" smtClean="0"/>
              <a:t> </a:t>
            </a:r>
            <a:r>
              <a:rPr lang="el-GR" sz="2400" dirty="0" smtClean="0"/>
              <a:t>και </a:t>
            </a:r>
            <a:r>
              <a:rPr lang="el-GR" sz="2400" i="1" dirty="0" smtClean="0"/>
              <a:t>διδάγματα</a:t>
            </a:r>
            <a:r>
              <a:rPr lang="el-GR" sz="2400" dirty="0" smtClean="0"/>
              <a:t> που εισπράξαμε από τους </a:t>
            </a:r>
            <a:r>
              <a:rPr lang="el-GR" sz="2400" i="1" dirty="0" smtClean="0"/>
              <a:t>γονείς </a:t>
            </a:r>
            <a:r>
              <a:rPr lang="el-GR" sz="2400" dirty="0" smtClean="0"/>
              <a:t>μας στην παιδική μας ηλικία.</a:t>
            </a:r>
            <a:endParaRPr lang="el-GR" sz="2400" dirty="0"/>
          </a:p>
        </p:txBody>
      </p:sp>
      <p:pic>
        <p:nvPicPr>
          <p:cNvPr id="6" name="5 - Θέση περιεχομένου" descr="720_463e79ed5fab6353b6319ecd65810718.jpg"/>
          <p:cNvPicPr>
            <a:picLocks noGrp="1" noChangeAspect="1"/>
          </p:cNvPicPr>
          <p:nvPr>
            <p:ph sz="half" idx="2"/>
          </p:nvPr>
        </p:nvPicPr>
        <p:blipFill>
          <a:blip r:embed="rId2"/>
          <a:srcRect l="7214" t="4545" r="8213" b="11366"/>
          <a:stretch>
            <a:fillRect/>
          </a:stretch>
        </p:blipFill>
        <p:spPr>
          <a:xfrm>
            <a:off x="4912656" y="4165652"/>
            <a:ext cx="3734732" cy="2088776"/>
          </a:xfrm>
        </p:spPr>
      </p:pic>
      <p:sp>
        <p:nvSpPr>
          <p:cNvPr id="9" name="8 - TextBox"/>
          <p:cNvSpPr txBox="1"/>
          <p:nvPr/>
        </p:nvSpPr>
        <p:spPr>
          <a:xfrm>
            <a:off x="4912656" y="1595718"/>
            <a:ext cx="3923495" cy="2569934"/>
          </a:xfrm>
          <a:prstGeom prst="rect">
            <a:avLst/>
          </a:prstGeom>
          <a:noFill/>
        </p:spPr>
        <p:txBody>
          <a:bodyPr wrap="square" rtlCol="0">
            <a:spAutoFit/>
          </a:bodyPr>
          <a:lstStyle/>
          <a:p>
            <a:r>
              <a:rPr lang="el-GR" sz="2300" b="1" dirty="0" smtClean="0"/>
              <a:t>Λεξιλόγιο Γονέα</a:t>
            </a:r>
            <a:r>
              <a:rPr lang="el-GR" sz="2300" dirty="0" smtClean="0"/>
              <a:t>: πρέπει, μη, μπράβο, αποκλείεται, αδύνατον, πάντα, ξέχασέ το, ούτε να σου περνάει από το μυαλό, πρόσεχε…, κάνε αυτό που σου λέω, εγώ ξέρω, θα σου δείξω εγώ κ.λπ.</a:t>
            </a:r>
            <a:endParaRPr lang="el-GR" sz="2300" dirty="0"/>
          </a:p>
        </p:txBody>
      </p:sp>
    </p:spTree>
    <p:extLst>
      <p:ext uri="{BB962C8B-B14F-4D97-AF65-F5344CB8AC3E}">
        <p14:creationId xmlns:m="http://schemas.openxmlformats.org/officeDocument/2006/math" xmlns:dgm="http://schemas.openxmlformats.org/drawingml/2006/diagram" xmlns:dsp="http://schemas.microsoft.com/office/drawing/2008/diagram" xmlns:v="urn:schemas-microsoft-com:vml" xmlns:c="http://schemas.openxmlformats.org/drawingml/2006/chart" xmlns:mc="http://schemas.openxmlformats.org/markup-compatibility/2006" xmlns:p14="http://schemas.microsoft.com/office/powerpoint/2010/main" xmlns:a14="http://schemas.microsoft.com/office/drawing/2010/main" xmlns="" val="1866996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Γονέας (2)</a:t>
            </a:r>
            <a:endParaRPr lang="el-GR" b="1" dirty="0"/>
          </a:p>
        </p:txBody>
      </p:sp>
      <p:graphicFrame>
        <p:nvGraphicFramePr>
          <p:cNvPr id="6" name="5 - Θέση περιεχομένου"/>
          <p:cNvGraphicFramePr>
            <a:graphicFrameLocks noGrp="1"/>
          </p:cNvGraphicFramePr>
          <p:nvPr>
            <p:ph sz="half" idx="1"/>
          </p:nvPr>
        </p:nvGraphicFramePr>
        <p:xfrm>
          <a:off x="301625" y="1371600"/>
          <a:ext cx="4038600" cy="4681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 Θέση περιεχομένου" descr="600-12142012-600x330.jpg"/>
          <p:cNvPicPr>
            <a:picLocks noGrp="1" noChangeAspect="1"/>
          </p:cNvPicPr>
          <p:nvPr>
            <p:ph sz="half" idx="2"/>
          </p:nvPr>
        </p:nvPicPr>
        <p:blipFill>
          <a:blip r:embed="rId6"/>
          <a:stretch>
            <a:fillRect/>
          </a:stretch>
        </p:blipFill>
        <p:spPr>
          <a:xfrm>
            <a:off x="4797552" y="1534400"/>
            <a:ext cx="4038600" cy="2221230"/>
          </a:xfrm>
        </p:spPr>
      </p:pic>
      <p:pic>
        <p:nvPicPr>
          <p:cNvPr id="9" name="8 - Εικόνα" descr="757462-e0.jpg"/>
          <p:cNvPicPr>
            <a:picLocks noChangeAspect="1"/>
          </p:cNvPicPr>
          <p:nvPr/>
        </p:nvPicPr>
        <p:blipFill>
          <a:blip r:embed="rId7"/>
          <a:srcRect l="3490" r="4341" b="6686"/>
          <a:stretch>
            <a:fillRect/>
          </a:stretch>
        </p:blipFill>
        <p:spPr>
          <a:xfrm>
            <a:off x="5405720" y="3632740"/>
            <a:ext cx="2809122" cy="2844000"/>
          </a:xfrm>
          <a:prstGeom prst="rect">
            <a:avLst/>
          </a:prstGeom>
        </p:spPr>
      </p:pic>
      <p:sp>
        <p:nvSpPr>
          <p:cNvPr id="11" name="10 - Ελλειψοειδής επεξήγηση"/>
          <p:cNvSpPr/>
          <p:nvPr/>
        </p:nvSpPr>
        <p:spPr>
          <a:xfrm>
            <a:off x="7485530" y="987552"/>
            <a:ext cx="1515036" cy="681318"/>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b="1" dirty="0" smtClean="0">
                <a:latin typeface="Tahoma" pitchFamily="34" charset="0"/>
                <a:ea typeface="Tahoma" pitchFamily="34" charset="0"/>
                <a:cs typeface="Tahoma" pitchFamily="34" charset="0"/>
              </a:rPr>
              <a:t>Μήπως χρειάζεσαι κάτι;</a:t>
            </a:r>
            <a:endParaRPr lang="el-GR" sz="1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Το Παιδί (1)</a:t>
            </a:r>
            <a:endParaRPr lang="el-GR" b="1" dirty="0"/>
          </a:p>
        </p:txBody>
      </p:sp>
      <p:sp>
        <p:nvSpPr>
          <p:cNvPr id="4" name="3 - Θέση περιεχομένου"/>
          <p:cNvSpPr>
            <a:spLocks noGrp="1"/>
          </p:cNvSpPr>
          <p:nvPr>
            <p:ph sz="half" idx="1"/>
          </p:nvPr>
        </p:nvSpPr>
        <p:spPr>
          <a:xfrm>
            <a:off x="301752" y="1628507"/>
            <a:ext cx="4038600" cy="4368881"/>
          </a:xfrm>
        </p:spPr>
        <p:txBody>
          <a:bodyPr>
            <a:normAutofit fontScale="92500"/>
          </a:bodyPr>
          <a:lstStyle/>
          <a:p>
            <a:r>
              <a:rPr lang="el-GR" sz="2400" dirty="0" smtClean="0"/>
              <a:t>Το Παιδί είναι το κομμάτι της προσωπικότητάς μας το οποίο αντιπροσωπεύει τη </a:t>
            </a:r>
            <a:r>
              <a:rPr lang="el-GR" sz="2400" b="1" i="1" dirty="0" smtClean="0"/>
              <a:t>συναισθηματική γνώση </a:t>
            </a:r>
            <a:r>
              <a:rPr lang="el-GR" sz="2400" dirty="0" smtClean="0"/>
              <a:t>που έχουμε για τη ζωή.</a:t>
            </a:r>
          </a:p>
          <a:p>
            <a:r>
              <a:rPr lang="el-GR" sz="2400" dirty="0" smtClean="0"/>
              <a:t>Μας επιτρέπει να νιώθουμε, να φανταζόμαστε, να ονειρευόμαστε, να βάζουμε στόχους ανάλογα με τις επιθυμίες μας. Είναι η δημιουργική μας πλευρά.</a:t>
            </a:r>
            <a:endParaRPr lang="el-GR" sz="2400" dirty="0"/>
          </a:p>
        </p:txBody>
      </p:sp>
      <p:pic>
        <p:nvPicPr>
          <p:cNvPr id="8" name="7 - Θέση περιεχομένου" descr="thymos-paidia.png"/>
          <p:cNvPicPr>
            <a:picLocks noGrp="1" noChangeAspect="1"/>
          </p:cNvPicPr>
          <p:nvPr>
            <p:ph sz="half" idx="2"/>
          </p:nvPr>
        </p:nvPicPr>
        <p:blipFill>
          <a:blip r:embed="rId2"/>
          <a:stretch>
            <a:fillRect/>
          </a:stretch>
        </p:blipFill>
        <p:spPr>
          <a:xfrm>
            <a:off x="4797552" y="3629729"/>
            <a:ext cx="4038600" cy="2686604"/>
          </a:xfrm>
        </p:spPr>
      </p:pic>
      <p:sp>
        <p:nvSpPr>
          <p:cNvPr id="9" name="8 - Ορθογώνιο"/>
          <p:cNvSpPr/>
          <p:nvPr/>
        </p:nvSpPr>
        <p:spPr>
          <a:xfrm>
            <a:off x="4797552" y="1506071"/>
            <a:ext cx="4096871" cy="2123658"/>
          </a:xfrm>
          <a:prstGeom prst="rect">
            <a:avLst/>
          </a:prstGeom>
        </p:spPr>
        <p:txBody>
          <a:bodyPr wrap="square">
            <a:spAutoFit/>
          </a:bodyPr>
          <a:lstStyle/>
          <a:p>
            <a:r>
              <a:rPr lang="el-GR" sz="2200" b="1" dirty="0" smtClean="0"/>
              <a:t>Λεξιλόγιο Παιδιού</a:t>
            </a:r>
            <a:r>
              <a:rPr lang="el-GR" sz="2200" dirty="0" smtClean="0"/>
              <a:t>: σε αγαπώ, μου τη δίνει, άντε παράτα μας, δεν μπορώ, βοήθησέ με, πάρε μου, τι να κάνω τώρα; πώς θα αντέξω; δεν με νοιάζει κ.λπ.</a:t>
            </a:r>
            <a:endParaRPr lang="el-GR"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b="1" dirty="0" smtClean="0"/>
              <a:t>Το Παιδί (2)</a:t>
            </a:r>
            <a:endParaRPr lang="el-GR" dirty="0"/>
          </a:p>
        </p:txBody>
      </p:sp>
      <p:graphicFrame>
        <p:nvGraphicFramePr>
          <p:cNvPr id="7" name="6 - Θέση περιεχομένου"/>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302</TotalTime>
  <Words>786</Words>
  <Application>Microsoft Macintosh PowerPoint</Application>
  <PresentationFormat>Προβολή στην οθόνη (4:3)</PresentationFormat>
  <Paragraphs>67</Paragraphs>
  <Slides>15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15</vt:i4>
      </vt:variant>
    </vt:vector>
  </HeadingPairs>
  <TitlesOfParts>
    <vt:vector size="21" baseType="lpstr">
      <vt:lpstr>Arial</vt:lpstr>
      <vt:lpstr>Georgia</vt:lpstr>
      <vt:lpstr>Wingdings 2</vt:lpstr>
      <vt:lpstr>Tahoma</vt:lpstr>
      <vt:lpstr>Wingdings</vt:lpstr>
      <vt:lpstr>Δημοτικός</vt:lpstr>
      <vt:lpstr> Η Θεωρία της Συναλλακτικής Ανάλυσης </vt:lpstr>
      <vt:lpstr>Η θεωρία της Συναλλακτικής Ανάλυσης (1)</vt:lpstr>
      <vt:lpstr>Η θεωρία της Συναλλακτικής Ανάλυσης (2)</vt:lpstr>
      <vt:lpstr>Η θεωρία της Συναλλακτικής Ανάλυσης (3)</vt:lpstr>
      <vt:lpstr>Οι τρεις καταστάσεις του "Εγώ"</vt:lpstr>
      <vt:lpstr>Ο Γονέας (1)</vt:lpstr>
      <vt:lpstr>Γονέας (2)</vt:lpstr>
      <vt:lpstr>Το Παιδί (1)</vt:lpstr>
      <vt:lpstr>Το Παιδί (2)</vt:lpstr>
      <vt:lpstr>Ο Ενήλικος</vt:lpstr>
      <vt:lpstr>Συναλλαγές (1)</vt:lpstr>
      <vt:lpstr>Συναλλαγές (2)</vt:lpstr>
      <vt:lpstr>Συναλλαγές (3)</vt:lpstr>
      <vt:lpstr>Ποιες καταστάσεις του «Εγώ» συναλλάσονται;</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dc:creator>
  <cp:lastModifiedBy>ant</cp:lastModifiedBy>
  <cp:revision>74</cp:revision>
  <dcterms:created xsi:type="dcterms:W3CDTF">2012-04-11T11:10:54Z</dcterms:created>
  <dcterms:modified xsi:type="dcterms:W3CDTF">2017-12-15T18:29:16Z</dcterms:modified>
</cp:coreProperties>
</file>