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Πατ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ήστε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για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επεξ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εργ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ασία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της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μορ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φής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κειμ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ένου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του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τίτλο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υ</a:t>
            </a:r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Δεύτερο επίπεδο διάρθρωσης</a:t>
            </a:r>
            <a:endParaRPr b="0" lang="el-G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Τρίτο επίπεδο διάρθρωσης</a:t>
            </a:r>
            <a:endParaRPr b="0" lang="el-G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Τέταρτο επίπεδο διάρθρωσης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Πέμπτο επίπεδο διάρθρωσης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Έκτο επίπεδο διάρθρωσης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Έβδομο επίπεδο διάρθρωσης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Πατ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ήστε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για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επεξ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εργ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ασία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της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μορ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φής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κειμ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ένου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του 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τίτλο</a:t>
            </a:r>
            <a:r>
              <a:rPr b="0" lang="el-G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υ</a:t>
            </a:r>
            <a:endParaRPr b="0" lang="el-G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Δεύτερο επίπεδο διάρθρωσης</a:t>
            </a:r>
            <a:endParaRPr b="0" lang="el-G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Τρίτο επίπεδο διάρθρωσης</a:t>
            </a:r>
            <a:endParaRPr b="0" lang="el-G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Τέταρτο επίπεδο διάρθρωσης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Πέμπτο επίπεδο διάρθρωσης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Έκτο επίπεδο διάρθρωσης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Έβδομο επίπεδο διάρθρωσης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864000" y="1296000"/>
            <a:ext cx="1078560" cy="358560"/>
          </a:xfrm>
          <a:custGeom>
            <a:avLst/>
            <a:gdLst/>
            <a:ahLst/>
            <a:rect l="l" t="t" r="r" b="b"/>
            <a:pathLst>
              <a:path w="3002" h="1002">
                <a:moveTo>
                  <a:pt x="166" y="0"/>
                </a:moveTo>
                <a:cubicBezTo>
                  <a:pt x="83" y="0"/>
                  <a:pt x="0" y="83"/>
                  <a:pt x="0" y="166"/>
                </a:cubicBezTo>
                <a:lnTo>
                  <a:pt x="0" y="834"/>
                </a:lnTo>
                <a:cubicBezTo>
                  <a:pt x="0" y="917"/>
                  <a:pt x="83" y="1001"/>
                  <a:pt x="166" y="1001"/>
                </a:cubicBezTo>
                <a:lnTo>
                  <a:pt x="2834" y="1001"/>
                </a:lnTo>
                <a:cubicBezTo>
                  <a:pt x="2917" y="1001"/>
                  <a:pt x="3001" y="917"/>
                  <a:pt x="3001" y="834"/>
                </a:cubicBezTo>
                <a:lnTo>
                  <a:pt x="3001" y="166"/>
                </a:lnTo>
                <a:cubicBezTo>
                  <a:pt x="3001" y="83"/>
                  <a:pt x="2917" y="0"/>
                  <a:pt x="2834" y="0"/>
                </a:cubicBezTo>
                <a:lnTo>
                  <a:pt x="1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Κύτταρο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2952000" y="1296000"/>
            <a:ext cx="1078560" cy="358560"/>
          </a:xfrm>
          <a:custGeom>
            <a:avLst/>
            <a:gdLst/>
            <a:ahLst/>
            <a:rect l="l" t="t" r="r" b="b"/>
            <a:pathLst>
              <a:path w="3002" h="1002">
                <a:moveTo>
                  <a:pt x="166" y="0"/>
                </a:moveTo>
                <a:cubicBezTo>
                  <a:pt x="83" y="0"/>
                  <a:pt x="0" y="83"/>
                  <a:pt x="0" y="166"/>
                </a:cubicBezTo>
                <a:lnTo>
                  <a:pt x="0" y="834"/>
                </a:lnTo>
                <a:cubicBezTo>
                  <a:pt x="0" y="917"/>
                  <a:pt x="83" y="1001"/>
                  <a:pt x="166" y="1001"/>
                </a:cubicBezTo>
                <a:lnTo>
                  <a:pt x="2834" y="1001"/>
                </a:lnTo>
                <a:cubicBezTo>
                  <a:pt x="2917" y="1001"/>
                  <a:pt x="3001" y="917"/>
                  <a:pt x="3001" y="834"/>
                </a:cubicBezTo>
                <a:lnTo>
                  <a:pt x="3001" y="166"/>
                </a:lnTo>
                <a:cubicBezTo>
                  <a:pt x="3001" y="83"/>
                  <a:pt x="2917" y="0"/>
                  <a:pt x="2834" y="0"/>
                </a:cubicBezTo>
                <a:lnTo>
                  <a:pt x="1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Ιστός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3"/>
          <p:cNvSpPr/>
          <p:nvPr/>
        </p:nvSpPr>
        <p:spPr>
          <a:xfrm>
            <a:off x="4824000" y="1296000"/>
            <a:ext cx="1078560" cy="358560"/>
          </a:xfrm>
          <a:custGeom>
            <a:avLst/>
            <a:gdLst/>
            <a:ahLst/>
            <a:rect l="l" t="t" r="r" b="b"/>
            <a:pathLst>
              <a:path w="3002" h="1002">
                <a:moveTo>
                  <a:pt x="166" y="0"/>
                </a:moveTo>
                <a:cubicBezTo>
                  <a:pt x="83" y="0"/>
                  <a:pt x="0" y="83"/>
                  <a:pt x="0" y="166"/>
                </a:cubicBezTo>
                <a:lnTo>
                  <a:pt x="0" y="834"/>
                </a:lnTo>
                <a:cubicBezTo>
                  <a:pt x="0" y="917"/>
                  <a:pt x="83" y="1001"/>
                  <a:pt x="166" y="1001"/>
                </a:cubicBezTo>
                <a:lnTo>
                  <a:pt x="2834" y="1001"/>
                </a:lnTo>
                <a:cubicBezTo>
                  <a:pt x="2917" y="1001"/>
                  <a:pt x="3001" y="917"/>
                  <a:pt x="3001" y="834"/>
                </a:cubicBezTo>
                <a:lnTo>
                  <a:pt x="3001" y="166"/>
                </a:lnTo>
                <a:cubicBezTo>
                  <a:pt x="3001" y="83"/>
                  <a:pt x="2917" y="0"/>
                  <a:pt x="2834" y="0"/>
                </a:cubicBezTo>
                <a:lnTo>
                  <a:pt x="1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Οργανο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4"/>
          <p:cNvSpPr/>
          <p:nvPr/>
        </p:nvSpPr>
        <p:spPr>
          <a:xfrm>
            <a:off x="6912000" y="1296000"/>
            <a:ext cx="2086560" cy="358560"/>
          </a:xfrm>
          <a:custGeom>
            <a:avLst/>
            <a:gdLst/>
            <a:ahLst/>
            <a:rect l="l" t="t" r="r" b="b"/>
            <a:pathLst>
              <a:path w="5801" h="1002">
                <a:moveTo>
                  <a:pt x="166" y="0"/>
                </a:moveTo>
                <a:cubicBezTo>
                  <a:pt x="83" y="0"/>
                  <a:pt x="0" y="83"/>
                  <a:pt x="0" y="166"/>
                </a:cubicBezTo>
                <a:lnTo>
                  <a:pt x="0" y="834"/>
                </a:lnTo>
                <a:cubicBezTo>
                  <a:pt x="0" y="917"/>
                  <a:pt x="83" y="1001"/>
                  <a:pt x="166" y="1001"/>
                </a:cubicBezTo>
                <a:lnTo>
                  <a:pt x="5634" y="1001"/>
                </a:lnTo>
                <a:cubicBezTo>
                  <a:pt x="5717" y="1001"/>
                  <a:pt x="5800" y="917"/>
                  <a:pt x="5800" y="834"/>
                </a:cubicBezTo>
                <a:lnTo>
                  <a:pt x="5800" y="166"/>
                </a:lnTo>
                <a:cubicBezTo>
                  <a:pt x="5800" y="83"/>
                  <a:pt x="5717" y="0"/>
                  <a:pt x="5634" y="0"/>
                </a:cubicBezTo>
                <a:lnTo>
                  <a:pt x="1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Σύστημα οργάνων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Line 5"/>
          <p:cNvSpPr/>
          <p:nvPr/>
        </p:nvSpPr>
        <p:spPr>
          <a:xfrm>
            <a:off x="2088000" y="1440000"/>
            <a:ext cx="64800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Line 6"/>
          <p:cNvSpPr/>
          <p:nvPr/>
        </p:nvSpPr>
        <p:spPr>
          <a:xfrm>
            <a:off x="4176000" y="1440000"/>
            <a:ext cx="50400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Line 7"/>
          <p:cNvSpPr/>
          <p:nvPr/>
        </p:nvSpPr>
        <p:spPr>
          <a:xfrm>
            <a:off x="5976000" y="1440000"/>
            <a:ext cx="72000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8"/>
          <p:cNvSpPr/>
          <p:nvPr/>
        </p:nvSpPr>
        <p:spPr>
          <a:xfrm>
            <a:off x="360000" y="144000"/>
            <a:ext cx="1078560" cy="358560"/>
          </a:xfrm>
          <a:custGeom>
            <a:avLst/>
            <a:gdLst/>
            <a:ahLst/>
            <a:rect l="l" t="t" r="r" b="b"/>
            <a:pathLst>
              <a:path w="3002" h="1002">
                <a:moveTo>
                  <a:pt x="166" y="0"/>
                </a:moveTo>
                <a:cubicBezTo>
                  <a:pt x="83" y="0"/>
                  <a:pt x="0" y="83"/>
                  <a:pt x="0" y="166"/>
                </a:cubicBezTo>
                <a:lnTo>
                  <a:pt x="0" y="834"/>
                </a:lnTo>
                <a:cubicBezTo>
                  <a:pt x="0" y="917"/>
                  <a:pt x="83" y="1001"/>
                  <a:pt x="166" y="1001"/>
                </a:cubicBezTo>
                <a:lnTo>
                  <a:pt x="2834" y="1001"/>
                </a:lnTo>
                <a:cubicBezTo>
                  <a:pt x="2917" y="1001"/>
                  <a:pt x="3001" y="917"/>
                  <a:pt x="3001" y="834"/>
                </a:cubicBezTo>
                <a:lnTo>
                  <a:pt x="3001" y="166"/>
                </a:lnTo>
                <a:cubicBezTo>
                  <a:pt x="3001" y="83"/>
                  <a:pt x="2917" y="0"/>
                  <a:pt x="2834" y="0"/>
                </a:cubicBezTo>
                <a:lnTo>
                  <a:pt x="1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Ζυγωτό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Line 9"/>
          <p:cNvSpPr/>
          <p:nvPr/>
        </p:nvSpPr>
        <p:spPr>
          <a:xfrm>
            <a:off x="936000" y="576000"/>
            <a:ext cx="648000" cy="64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10"/>
          <p:cNvSpPr/>
          <p:nvPr/>
        </p:nvSpPr>
        <p:spPr>
          <a:xfrm>
            <a:off x="360000" y="648000"/>
            <a:ext cx="2302560" cy="358560"/>
          </a:xfrm>
          <a:custGeom>
            <a:avLst/>
            <a:gdLst/>
            <a:ahLst/>
            <a:rect l="l" t="t" r="r" b="b"/>
            <a:pathLst>
              <a:path w="6402" h="1002">
                <a:moveTo>
                  <a:pt x="166" y="0"/>
                </a:moveTo>
                <a:cubicBezTo>
                  <a:pt x="83" y="0"/>
                  <a:pt x="0" y="83"/>
                  <a:pt x="0" y="166"/>
                </a:cubicBezTo>
                <a:lnTo>
                  <a:pt x="0" y="834"/>
                </a:lnTo>
                <a:cubicBezTo>
                  <a:pt x="0" y="917"/>
                  <a:pt x="83" y="1001"/>
                  <a:pt x="166" y="1001"/>
                </a:cubicBezTo>
                <a:lnTo>
                  <a:pt x="6234" y="1001"/>
                </a:lnTo>
                <a:cubicBezTo>
                  <a:pt x="6317" y="1001"/>
                  <a:pt x="6401" y="917"/>
                  <a:pt x="6401" y="834"/>
                </a:cubicBezTo>
                <a:lnTo>
                  <a:pt x="6401" y="166"/>
                </a:lnTo>
                <a:cubicBezTo>
                  <a:pt x="6401" y="83"/>
                  <a:pt x="6317" y="0"/>
                  <a:pt x="6234" y="0"/>
                </a:cubicBezTo>
                <a:lnTo>
                  <a:pt x="166" y="0"/>
                </a:lnTo>
              </a:path>
            </a:pathLst>
          </a:custGeom>
          <a:solidFill>
            <a:srgbClr val="ffcc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Μιτωτικές διαιρέσεις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11"/>
          <p:cNvSpPr/>
          <p:nvPr/>
        </p:nvSpPr>
        <p:spPr>
          <a:xfrm>
            <a:off x="2808000" y="648000"/>
            <a:ext cx="1798560" cy="358560"/>
          </a:xfrm>
          <a:custGeom>
            <a:avLst/>
            <a:gdLst/>
            <a:ahLst/>
            <a:rect l="l" t="t" r="r" b="b"/>
            <a:pathLst>
              <a:path w="5002" h="1002">
                <a:moveTo>
                  <a:pt x="166" y="0"/>
                </a:moveTo>
                <a:cubicBezTo>
                  <a:pt x="83" y="0"/>
                  <a:pt x="0" y="83"/>
                  <a:pt x="0" y="166"/>
                </a:cubicBezTo>
                <a:lnTo>
                  <a:pt x="0" y="834"/>
                </a:lnTo>
                <a:cubicBezTo>
                  <a:pt x="0" y="917"/>
                  <a:pt x="83" y="1001"/>
                  <a:pt x="166" y="1001"/>
                </a:cubicBezTo>
                <a:lnTo>
                  <a:pt x="4834" y="1001"/>
                </a:lnTo>
                <a:cubicBezTo>
                  <a:pt x="4917" y="1001"/>
                  <a:pt x="5001" y="917"/>
                  <a:pt x="5001" y="834"/>
                </a:cubicBezTo>
                <a:lnTo>
                  <a:pt x="5001" y="166"/>
                </a:lnTo>
                <a:cubicBezTo>
                  <a:pt x="5001" y="83"/>
                  <a:pt x="4917" y="0"/>
                  <a:pt x="4834" y="0"/>
                </a:cubicBezTo>
                <a:lnTo>
                  <a:pt x="166" y="0"/>
                </a:lnTo>
              </a:path>
            </a:pathLst>
          </a:custGeom>
          <a:solidFill>
            <a:srgbClr val="ffcc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Διαφοροποίηση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12"/>
          <p:cNvSpPr/>
          <p:nvPr/>
        </p:nvSpPr>
        <p:spPr>
          <a:xfrm>
            <a:off x="2448000" y="1872000"/>
            <a:ext cx="2014560" cy="1078560"/>
          </a:xfrm>
          <a:custGeom>
            <a:avLst/>
            <a:gdLst/>
            <a:ahLst/>
            <a:rect l="l" t="t" r="r" b="b"/>
            <a:pathLst>
              <a:path w="5602" h="3002">
                <a:moveTo>
                  <a:pt x="500" y="0"/>
                </a:moveTo>
                <a:cubicBezTo>
                  <a:pt x="250" y="0"/>
                  <a:pt x="0" y="250"/>
                  <a:pt x="0" y="500"/>
                </a:cubicBezTo>
                <a:lnTo>
                  <a:pt x="0" y="2500"/>
                </a:lnTo>
                <a:cubicBezTo>
                  <a:pt x="0" y="2750"/>
                  <a:pt x="250" y="3001"/>
                  <a:pt x="500" y="3001"/>
                </a:cubicBezTo>
                <a:lnTo>
                  <a:pt x="5100" y="3001"/>
                </a:lnTo>
                <a:cubicBezTo>
                  <a:pt x="5350" y="3001"/>
                  <a:pt x="5601" y="2750"/>
                  <a:pt x="5601" y="2500"/>
                </a:cubicBezTo>
                <a:lnTo>
                  <a:pt x="5601" y="500"/>
                </a:lnTo>
                <a:cubicBezTo>
                  <a:pt x="5601" y="250"/>
                  <a:pt x="5350" y="0"/>
                  <a:pt x="5100" y="0"/>
                </a:cubicBezTo>
                <a:lnTo>
                  <a:pt x="500" y="0"/>
                </a:lnTo>
              </a:path>
            </a:pathLst>
          </a:custGeom>
          <a:solidFill>
            <a:srgbClr val="cc99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Επιθηλιακός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Ερειστικός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Μυικός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Νευρικός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Line 13"/>
          <p:cNvSpPr/>
          <p:nvPr/>
        </p:nvSpPr>
        <p:spPr>
          <a:xfrm>
            <a:off x="3456000" y="1656000"/>
            <a:ext cx="360" cy="216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936000" y="216000"/>
            <a:ext cx="2806560" cy="430560"/>
          </a:xfrm>
          <a:custGeom>
            <a:avLst/>
            <a:gdLst/>
            <a:ahLst/>
            <a:rect l="l" t="t" r="r" b="b"/>
            <a:pathLst>
              <a:path w="7802" h="1202">
                <a:moveTo>
                  <a:pt x="200" y="0"/>
                </a:moveTo>
                <a:cubicBezTo>
                  <a:pt x="100" y="0"/>
                  <a:pt x="0" y="100"/>
                  <a:pt x="0" y="200"/>
                </a:cubicBezTo>
                <a:lnTo>
                  <a:pt x="0" y="1000"/>
                </a:lnTo>
                <a:cubicBezTo>
                  <a:pt x="0" y="1100"/>
                  <a:pt x="100" y="1201"/>
                  <a:pt x="200" y="1201"/>
                </a:cubicBezTo>
                <a:lnTo>
                  <a:pt x="7600" y="1201"/>
                </a:lnTo>
                <a:cubicBezTo>
                  <a:pt x="7700" y="1201"/>
                  <a:pt x="7801" y="1100"/>
                  <a:pt x="7801" y="1000"/>
                </a:cubicBezTo>
                <a:lnTo>
                  <a:pt x="7801" y="200"/>
                </a:lnTo>
                <a:cubicBezTo>
                  <a:pt x="7801" y="100"/>
                  <a:pt x="7700" y="0"/>
                  <a:pt x="7600" y="0"/>
                </a:cubicBezTo>
                <a:lnTo>
                  <a:pt x="2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Επιθηλιακός ιστός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5040000" y="144000"/>
            <a:ext cx="4462560" cy="430560"/>
          </a:xfrm>
          <a:custGeom>
            <a:avLst/>
            <a:gdLst/>
            <a:ahLst/>
            <a:rect l="l" t="t" r="r" b="b"/>
            <a:pathLst>
              <a:path w="12402" h="1202">
                <a:moveTo>
                  <a:pt x="200" y="0"/>
                </a:moveTo>
                <a:cubicBezTo>
                  <a:pt x="100" y="0"/>
                  <a:pt x="0" y="100"/>
                  <a:pt x="0" y="200"/>
                </a:cubicBezTo>
                <a:lnTo>
                  <a:pt x="0" y="1000"/>
                </a:lnTo>
                <a:cubicBezTo>
                  <a:pt x="0" y="1100"/>
                  <a:pt x="100" y="1201"/>
                  <a:pt x="200" y="1201"/>
                </a:cubicBezTo>
                <a:lnTo>
                  <a:pt x="12200" y="1201"/>
                </a:lnTo>
                <a:cubicBezTo>
                  <a:pt x="12300" y="1201"/>
                  <a:pt x="12401" y="1100"/>
                  <a:pt x="12401" y="1000"/>
                </a:cubicBezTo>
                <a:lnTo>
                  <a:pt x="12401" y="200"/>
                </a:lnTo>
                <a:cubicBezTo>
                  <a:pt x="12401" y="100"/>
                  <a:pt x="12300" y="0"/>
                  <a:pt x="12200" y="0"/>
                </a:cubicBezTo>
                <a:lnTo>
                  <a:pt x="200" y="0"/>
                </a:lnTo>
              </a:path>
            </a:pathLst>
          </a:custGeom>
          <a:solidFill>
            <a:srgbClr val="99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</a:t>
            </a: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 κύτταρα συνδέονται μεταξύ τους και σχηματίζουν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Εξωτερικές ή εσωτερικές επιφάνειες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83520" y="2232000"/>
            <a:ext cx="2806560" cy="502560"/>
          </a:xfrm>
          <a:custGeom>
            <a:avLst/>
            <a:gdLst/>
            <a:ahLst/>
            <a:rect l="l" t="t" r="r" b="b"/>
            <a:pathLst>
              <a:path w="7802" h="1401">
                <a:moveTo>
                  <a:pt x="233" y="0"/>
                </a:moveTo>
                <a:cubicBezTo>
                  <a:pt x="116" y="0"/>
                  <a:pt x="0" y="116"/>
                  <a:pt x="0" y="233"/>
                </a:cubicBezTo>
                <a:lnTo>
                  <a:pt x="0" y="1167"/>
                </a:lnTo>
                <a:cubicBezTo>
                  <a:pt x="0" y="1283"/>
                  <a:pt x="116" y="1400"/>
                  <a:pt x="233" y="1400"/>
                </a:cubicBezTo>
                <a:lnTo>
                  <a:pt x="7567" y="1400"/>
                </a:lnTo>
                <a:cubicBezTo>
                  <a:pt x="7684" y="1400"/>
                  <a:pt x="7801" y="1283"/>
                  <a:pt x="7801" y="1167"/>
                </a:cubicBezTo>
                <a:lnTo>
                  <a:pt x="7801" y="233"/>
                </a:lnTo>
                <a:cubicBezTo>
                  <a:pt x="7801" y="116"/>
                  <a:pt x="7684" y="0"/>
                  <a:pt x="7567" y="0"/>
                </a:cubicBezTo>
                <a:lnTo>
                  <a:pt x="233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Πεπλατυσμένα κύτταρα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3600000" y="2259000"/>
            <a:ext cx="5758560" cy="1340280"/>
          </a:xfrm>
          <a:custGeom>
            <a:avLst/>
            <a:gdLst/>
            <a:ahLst/>
            <a:rect l="l" t="t" r="r" b="b"/>
            <a:pathLst>
              <a:path w="16002" h="3729">
                <a:moveTo>
                  <a:pt x="621" y="0"/>
                </a:moveTo>
                <a:cubicBezTo>
                  <a:pt x="310" y="0"/>
                  <a:pt x="0" y="310"/>
                  <a:pt x="0" y="621"/>
                </a:cubicBezTo>
                <a:lnTo>
                  <a:pt x="0" y="3106"/>
                </a:lnTo>
                <a:cubicBezTo>
                  <a:pt x="0" y="3417"/>
                  <a:pt x="310" y="3728"/>
                  <a:pt x="621" y="3728"/>
                </a:cubicBezTo>
                <a:lnTo>
                  <a:pt x="15379" y="3728"/>
                </a:lnTo>
                <a:cubicBezTo>
                  <a:pt x="15690" y="3728"/>
                  <a:pt x="16001" y="3417"/>
                  <a:pt x="16001" y="3106"/>
                </a:cubicBezTo>
                <a:lnTo>
                  <a:pt x="16001" y="621"/>
                </a:lnTo>
                <a:cubicBezTo>
                  <a:pt x="16001" y="310"/>
                  <a:pt x="15690" y="0"/>
                  <a:pt x="15379" y="0"/>
                </a:cubicBezTo>
                <a:lnTo>
                  <a:pt x="62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Κύτταρα με :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βλεφαρίδες     </a:t>
            </a: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(απομακρύνουν την βλέννα)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μικρολάχνες     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(βοηθούν την απορρόφηση χρήσιμων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        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προϊόντων πέψης στο λεπτό έντερο)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(Κροσσωτός επιθηλιακός ιστός)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72000" y="2952000"/>
            <a:ext cx="2374560" cy="502560"/>
          </a:xfrm>
          <a:custGeom>
            <a:avLst/>
            <a:gdLst/>
            <a:ahLst/>
            <a:rect l="l" t="t" r="r" b="b"/>
            <a:pathLst>
              <a:path w="6602" h="1401">
                <a:moveTo>
                  <a:pt x="233" y="0"/>
                </a:moveTo>
                <a:cubicBezTo>
                  <a:pt x="116" y="0"/>
                  <a:pt x="0" y="116"/>
                  <a:pt x="0" y="233"/>
                </a:cubicBezTo>
                <a:lnTo>
                  <a:pt x="0" y="1167"/>
                </a:lnTo>
                <a:cubicBezTo>
                  <a:pt x="0" y="1283"/>
                  <a:pt x="116" y="1400"/>
                  <a:pt x="233" y="1400"/>
                </a:cubicBezTo>
                <a:lnTo>
                  <a:pt x="6367" y="1400"/>
                </a:lnTo>
                <a:cubicBezTo>
                  <a:pt x="6484" y="1400"/>
                  <a:pt x="6601" y="1283"/>
                  <a:pt x="6601" y="1167"/>
                </a:cubicBezTo>
                <a:lnTo>
                  <a:pt x="6601" y="233"/>
                </a:lnTo>
                <a:cubicBezTo>
                  <a:pt x="6601" y="116"/>
                  <a:pt x="6484" y="0"/>
                  <a:pt x="6367" y="0"/>
                </a:cubicBezTo>
                <a:lnTo>
                  <a:pt x="233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Τοίχωμα τριχοειδών αγγείων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Πνευμονικές κυψελίδες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6"/>
          <p:cNvSpPr/>
          <p:nvPr/>
        </p:nvSpPr>
        <p:spPr>
          <a:xfrm>
            <a:off x="3672000" y="3744720"/>
            <a:ext cx="2374560" cy="502560"/>
          </a:xfrm>
          <a:custGeom>
            <a:avLst/>
            <a:gdLst/>
            <a:ahLst/>
            <a:rect l="l" t="t" r="r" b="b"/>
            <a:pathLst>
              <a:path w="6602" h="1401">
                <a:moveTo>
                  <a:pt x="233" y="0"/>
                </a:moveTo>
                <a:cubicBezTo>
                  <a:pt x="116" y="0"/>
                  <a:pt x="0" y="116"/>
                  <a:pt x="0" y="233"/>
                </a:cubicBezTo>
                <a:lnTo>
                  <a:pt x="0" y="1167"/>
                </a:lnTo>
                <a:cubicBezTo>
                  <a:pt x="0" y="1283"/>
                  <a:pt x="116" y="1400"/>
                  <a:pt x="233" y="1400"/>
                </a:cubicBezTo>
                <a:lnTo>
                  <a:pt x="6367" y="1400"/>
                </a:lnTo>
                <a:cubicBezTo>
                  <a:pt x="6484" y="1400"/>
                  <a:pt x="6601" y="1283"/>
                  <a:pt x="6601" y="1167"/>
                </a:cubicBezTo>
                <a:lnTo>
                  <a:pt x="6601" y="233"/>
                </a:lnTo>
                <a:cubicBezTo>
                  <a:pt x="6601" y="116"/>
                  <a:pt x="6484" y="0"/>
                  <a:pt x="6367" y="0"/>
                </a:cubicBezTo>
                <a:lnTo>
                  <a:pt x="233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Αεροφόρες οδοί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Line 7"/>
          <p:cNvSpPr/>
          <p:nvPr/>
        </p:nvSpPr>
        <p:spPr>
          <a:xfrm flipV="1">
            <a:off x="3744000" y="288000"/>
            <a:ext cx="129600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Line 8"/>
          <p:cNvSpPr/>
          <p:nvPr/>
        </p:nvSpPr>
        <p:spPr>
          <a:xfrm>
            <a:off x="2808000" y="648000"/>
            <a:ext cx="1800000" cy="1440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Line 9"/>
          <p:cNvSpPr/>
          <p:nvPr/>
        </p:nvSpPr>
        <p:spPr>
          <a:xfrm flipH="1">
            <a:off x="1296000" y="648000"/>
            <a:ext cx="504000" cy="1512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10"/>
          <p:cNvSpPr/>
          <p:nvPr/>
        </p:nvSpPr>
        <p:spPr>
          <a:xfrm>
            <a:off x="1224000" y="792000"/>
            <a:ext cx="3598560" cy="1006560"/>
          </a:xfrm>
          <a:custGeom>
            <a:avLst/>
            <a:gdLst/>
            <a:ahLst/>
            <a:rect l="l" t="t" r="r" b="b"/>
            <a:pathLst>
              <a:path w="10002" h="2802">
                <a:moveTo>
                  <a:pt x="466" y="0"/>
                </a:moveTo>
                <a:cubicBezTo>
                  <a:pt x="233" y="0"/>
                  <a:pt x="0" y="233"/>
                  <a:pt x="0" y="466"/>
                </a:cubicBezTo>
                <a:lnTo>
                  <a:pt x="0" y="2334"/>
                </a:lnTo>
                <a:cubicBezTo>
                  <a:pt x="0" y="2567"/>
                  <a:pt x="233" y="2801"/>
                  <a:pt x="466" y="2801"/>
                </a:cubicBezTo>
                <a:lnTo>
                  <a:pt x="9534" y="2801"/>
                </a:lnTo>
                <a:cubicBezTo>
                  <a:pt x="9767" y="2801"/>
                  <a:pt x="10001" y="2567"/>
                  <a:pt x="10001" y="2334"/>
                </a:cubicBezTo>
                <a:lnTo>
                  <a:pt x="10001" y="466"/>
                </a:lnTo>
                <a:cubicBezTo>
                  <a:pt x="10001" y="233"/>
                  <a:pt x="9767" y="0"/>
                  <a:pt x="9534" y="0"/>
                </a:cubicBezTo>
                <a:lnTo>
                  <a:pt x="466" y="0"/>
                </a:lnTo>
              </a:path>
            </a:pathLst>
          </a:custGeom>
          <a:solidFill>
            <a:srgbClr val="ffcc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Ο ρόλος του είναι :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Προστατευτικός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Απομακρύνει βλέννα και σκόνη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Επιτρέπει διάχυση και απορρόφηση ουσιών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Συμβάλει στην παραγωγή και έκκριση προιόντων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Line 11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12"/>
          <p:cNvSpPr/>
          <p:nvPr/>
        </p:nvSpPr>
        <p:spPr>
          <a:xfrm>
            <a:off x="2822760" y="4248000"/>
            <a:ext cx="3871800" cy="30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Και όταν τα κύτταρα εκλύουν κάποιο προϊόν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13"/>
          <p:cNvSpPr/>
          <p:nvPr/>
        </p:nvSpPr>
        <p:spPr>
          <a:xfrm>
            <a:off x="2376000" y="4680000"/>
            <a:ext cx="2806560" cy="430560"/>
          </a:xfrm>
          <a:custGeom>
            <a:avLst/>
            <a:gdLst/>
            <a:ahLst/>
            <a:rect l="l" t="t" r="r" b="b"/>
            <a:pathLst>
              <a:path w="7802" h="1202">
                <a:moveTo>
                  <a:pt x="200" y="0"/>
                </a:moveTo>
                <a:cubicBezTo>
                  <a:pt x="100" y="0"/>
                  <a:pt x="0" y="100"/>
                  <a:pt x="0" y="200"/>
                </a:cubicBezTo>
                <a:lnTo>
                  <a:pt x="0" y="1000"/>
                </a:lnTo>
                <a:cubicBezTo>
                  <a:pt x="0" y="1100"/>
                  <a:pt x="100" y="1201"/>
                  <a:pt x="200" y="1201"/>
                </a:cubicBezTo>
                <a:lnTo>
                  <a:pt x="7600" y="1201"/>
                </a:lnTo>
                <a:cubicBezTo>
                  <a:pt x="7700" y="1201"/>
                  <a:pt x="7801" y="1100"/>
                  <a:pt x="7801" y="1000"/>
                </a:cubicBezTo>
                <a:lnTo>
                  <a:pt x="7801" y="200"/>
                </a:lnTo>
                <a:cubicBezTo>
                  <a:pt x="7801" y="100"/>
                  <a:pt x="7700" y="0"/>
                  <a:pt x="7600" y="0"/>
                </a:cubicBezTo>
                <a:lnTo>
                  <a:pt x="2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Αδένας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14"/>
          <p:cNvSpPr/>
          <p:nvPr/>
        </p:nvSpPr>
        <p:spPr>
          <a:xfrm>
            <a:off x="5544000" y="4824000"/>
            <a:ext cx="4030560" cy="646560"/>
          </a:xfrm>
          <a:custGeom>
            <a:avLst/>
            <a:gdLst/>
            <a:ahLst/>
            <a:rect l="l" t="t" r="r" b="b"/>
            <a:pathLst>
              <a:path w="11202" h="1801">
                <a:moveTo>
                  <a:pt x="300" y="0"/>
                </a:moveTo>
                <a:cubicBezTo>
                  <a:pt x="150" y="0"/>
                  <a:pt x="0" y="150"/>
                  <a:pt x="0" y="300"/>
                </a:cubicBezTo>
                <a:lnTo>
                  <a:pt x="0" y="1500"/>
                </a:lnTo>
                <a:cubicBezTo>
                  <a:pt x="0" y="1650"/>
                  <a:pt x="150" y="1800"/>
                  <a:pt x="300" y="1800"/>
                </a:cubicBezTo>
                <a:lnTo>
                  <a:pt x="10900" y="1800"/>
                </a:lnTo>
                <a:cubicBezTo>
                  <a:pt x="11050" y="1800"/>
                  <a:pt x="11201" y="1650"/>
                  <a:pt x="11201" y="1500"/>
                </a:cubicBezTo>
                <a:lnTo>
                  <a:pt x="11201" y="300"/>
                </a:lnTo>
                <a:cubicBezTo>
                  <a:pt x="11201" y="150"/>
                  <a:pt x="11050" y="0"/>
                  <a:pt x="10900" y="0"/>
                </a:cubicBezTo>
                <a:lnTo>
                  <a:pt x="3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Μονοκύτταροι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(βλεννογόνα γαστρεντερικού σωλήνα)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15"/>
          <p:cNvSpPr/>
          <p:nvPr/>
        </p:nvSpPr>
        <p:spPr>
          <a:xfrm>
            <a:off x="504000" y="4824000"/>
            <a:ext cx="1654560" cy="646560"/>
          </a:xfrm>
          <a:custGeom>
            <a:avLst/>
            <a:gdLst/>
            <a:ahLst/>
            <a:rect l="l" t="t" r="r" b="b"/>
            <a:pathLst>
              <a:path w="4602" h="1801">
                <a:moveTo>
                  <a:pt x="300" y="0"/>
                </a:moveTo>
                <a:cubicBezTo>
                  <a:pt x="150" y="0"/>
                  <a:pt x="0" y="150"/>
                  <a:pt x="0" y="300"/>
                </a:cubicBezTo>
                <a:lnTo>
                  <a:pt x="0" y="1500"/>
                </a:lnTo>
                <a:cubicBezTo>
                  <a:pt x="0" y="1650"/>
                  <a:pt x="150" y="1800"/>
                  <a:pt x="300" y="1800"/>
                </a:cubicBezTo>
                <a:lnTo>
                  <a:pt x="4300" y="1800"/>
                </a:lnTo>
                <a:cubicBezTo>
                  <a:pt x="4450" y="1800"/>
                  <a:pt x="4601" y="1650"/>
                  <a:pt x="4601" y="1500"/>
                </a:cubicBezTo>
                <a:lnTo>
                  <a:pt x="4601" y="300"/>
                </a:lnTo>
                <a:cubicBezTo>
                  <a:pt x="4601" y="150"/>
                  <a:pt x="4450" y="0"/>
                  <a:pt x="4300" y="0"/>
                </a:cubicBezTo>
                <a:lnTo>
                  <a:pt x="3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Πολυκύτταροι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(σιελογόνοι)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Line 16"/>
          <p:cNvSpPr/>
          <p:nvPr/>
        </p:nvSpPr>
        <p:spPr>
          <a:xfrm flipH="1">
            <a:off x="2160000" y="4968000"/>
            <a:ext cx="216000" cy="14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Line 17"/>
          <p:cNvSpPr/>
          <p:nvPr/>
        </p:nvSpPr>
        <p:spPr>
          <a:xfrm>
            <a:off x="5184000" y="4896000"/>
            <a:ext cx="36000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18"/>
          <p:cNvSpPr/>
          <p:nvPr/>
        </p:nvSpPr>
        <p:spPr>
          <a:xfrm>
            <a:off x="2088000" y="5688000"/>
            <a:ext cx="3598560" cy="1006560"/>
          </a:xfrm>
          <a:custGeom>
            <a:avLst/>
            <a:gdLst/>
            <a:ahLst/>
            <a:rect l="l" t="t" r="r" b="b"/>
            <a:pathLst>
              <a:path w="10002" h="2802">
                <a:moveTo>
                  <a:pt x="466" y="0"/>
                </a:moveTo>
                <a:cubicBezTo>
                  <a:pt x="233" y="0"/>
                  <a:pt x="0" y="233"/>
                  <a:pt x="0" y="466"/>
                </a:cubicBezTo>
                <a:lnTo>
                  <a:pt x="0" y="2334"/>
                </a:lnTo>
                <a:cubicBezTo>
                  <a:pt x="0" y="2567"/>
                  <a:pt x="233" y="2801"/>
                  <a:pt x="466" y="2801"/>
                </a:cubicBezTo>
                <a:lnTo>
                  <a:pt x="9534" y="2801"/>
                </a:lnTo>
                <a:cubicBezTo>
                  <a:pt x="9767" y="2801"/>
                  <a:pt x="10001" y="2567"/>
                  <a:pt x="10001" y="2334"/>
                </a:cubicBezTo>
                <a:lnTo>
                  <a:pt x="10001" y="466"/>
                </a:lnTo>
                <a:cubicBezTo>
                  <a:pt x="10001" y="233"/>
                  <a:pt x="9767" y="0"/>
                  <a:pt x="9534" y="0"/>
                </a:cubicBezTo>
                <a:lnTo>
                  <a:pt x="466" y="0"/>
                </a:lnTo>
              </a:path>
            </a:pathLst>
          </a:custGeom>
          <a:solidFill>
            <a:srgbClr val="ffcc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Εξωκρινείς    </a:t>
            </a: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(ιδρωτοποιοί , σιελογόνοι)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Ενδοκρινείς   </a:t>
            </a: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(υπόφυση)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Μεικτοί          </a:t>
            </a: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(πάγκρεας)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19"/>
          <p:cNvSpPr/>
          <p:nvPr/>
        </p:nvSpPr>
        <p:spPr>
          <a:xfrm>
            <a:off x="2340360" y="1857960"/>
            <a:ext cx="1546200" cy="30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Αποτελείται από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Line 20"/>
          <p:cNvSpPr/>
          <p:nvPr/>
        </p:nvSpPr>
        <p:spPr>
          <a:xfrm>
            <a:off x="2340360" y="2160000"/>
            <a:ext cx="133164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Line 21"/>
          <p:cNvSpPr/>
          <p:nvPr/>
        </p:nvSpPr>
        <p:spPr>
          <a:xfrm flipH="1">
            <a:off x="2016000" y="2160000"/>
            <a:ext cx="324360" cy="7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Line 22"/>
          <p:cNvSpPr/>
          <p:nvPr/>
        </p:nvSpPr>
        <p:spPr>
          <a:xfrm>
            <a:off x="3672000" y="2160000"/>
            <a:ext cx="360000" cy="99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Line 23"/>
          <p:cNvSpPr/>
          <p:nvPr/>
        </p:nvSpPr>
        <p:spPr>
          <a:xfrm>
            <a:off x="936000" y="2735280"/>
            <a:ext cx="360" cy="2167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Line 24"/>
          <p:cNvSpPr/>
          <p:nvPr/>
        </p:nvSpPr>
        <p:spPr>
          <a:xfrm>
            <a:off x="4680000" y="3600000"/>
            <a:ext cx="360" cy="1447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216000" y="150840"/>
            <a:ext cx="2806560" cy="430560"/>
          </a:xfrm>
          <a:custGeom>
            <a:avLst/>
            <a:gdLst/>
            <a:ahLst/>
            <a:rect l="l" t="t" r="r" b="b"/>
            <a:pathLst>
              <a:path w="7802" h="1202">
                <a:moveTo>
                  <a:pt x="200" y="0"/>
                </a:moveTo>
                <a:cubicBezTo>
                  <a:pt x="100" y="0"/>
                  <a:pt x="0" y="100"/>
                  <a:pt x="0" y="200"/>
                </a:cubicBezTo>
                <a:lnTo>
                  <a:pt x="0" y="1000"/>
                </a:lnTo>
                <a:cubicBezTo>
                  <a:pt x="0" y="1100"/>
                  <a:pt x="100" y="1201"/>
                  <a:pt x="200" y="1201"/>
                </a:cubicBezTo>
                <a:lnTo>
                  <a:pt x="7600" y="1201"/>
                </a:lnTo>
                <a:cubicBezTo>
                  <a:pt x="7700" y="1201"/>
                  <a:pt x="7801" y="1100"/>
                  <a:pt x="7801" y="1000"/>
                </a:cubicBezTo>
                <a:lnTo>
                  <a:pt x="7801" y="200"/>
                </a:lnTo>
                <a:cubicBezTo>
                  <a:pt x="7801" y="100"/>
                  <a:pt x="7700" y="0"/>
                  <a:pt x="7600" y="0"/>
                </a:cubicBezTo>
                <a:lnTo>
                  <a:pt x="2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Ερειστικός ιστός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3597120" y="582840"/>
            <a:ext cx="208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Μεσοκυττάρια ουσία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7008480" y="504000"/>
            <a:ext cx="142560" cy="704880"/>
          </a:xfrm>
          <a:custGeom>
            <a:avLst/>
            <a:gdLst/>
            <a:ahLst/>
            <a:rect l="l" t="t" r="r" b="b"/>
            <a:pathLst>
              <a:path w="402" h="1964">
                <a:moveTo>
                  <a:pt x="401" y="0"/>
                </a:moveTo>
                <a:cubicBezTo>
                  <a:pt x="300" y="0"/>
                  <a:pt x="200" y="81"/>
                  <a:pt x="200" y="163"/>
                </a:cubicBezTo>
                <a:lnTo>
                  <a:pt x="200" y="853"/>
                </a:lnTo>
                <a:cubicBezTo>
                  <a:pt x="200" y="935"/>
                  <a:pt x="100" y="1017"/>
                  <a:pt x="0" y="1017"/>
                </a:cubicBezTo>
                <a:cubicBezTo>
                  <a:pt x="100" y="1017"/>
                  <a:pt x="200" y="1098"/>
                  <a:pt x="200" y="1180"/>
                </a:cubicBezTo>
                <a:lnTo>
                  <a:pt x="200" y="1799"/>
                </a:lnTo>
                <a:cubicBezTo>
                  <a:pt x="200" y="1881"/>
                  <a:pt x="300" y="1963"/>
                  <a:pt x="401" y="1963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4"/>
          <p:cNvSpPr/>
          <p:nvPr/>
        </p:nvSpPr>
        <p:spPr>
          <a:xfrm>
            <a:off x="7128000" y="288000"/>
            <a:ext cx="2856960" cy="52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Κολλαγόνο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(προσφέρει αντοχή και ελαστικότητα)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5"/>
          <p:cNvSpPr/>
          <p:nvPr/>
        </p:nvSpPr>
        <p:spPr>
          <a:xfrm>
            <a:off x="7128000" y="882000"/>
            <a:ext cx="2050920" cy="52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Ελαστίνη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(προσφέρει ελαστικότητα)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Line 6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7"/>
          <p:cNvSpPr/>
          <p:nvPr/>
        </p:nvSpPr>
        <p:spPr>
          <a:xfrm>
            <a:off x="576000" y="711360"/>
            <a:ext cx="291636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Τα κύτταρά του βρίσκονται σε άφθονη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Line 8"/>
          <p:cNvSpPr/>
          <p:nvPr/>
        </p:nvSpPr>
        <p:spPr>
          <a:xfrm>
            <a:off x="5688000" y="864000"/>
            <a:ext cx="13204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9"/>
          <p:cNvSpPr/>
          <p:nvPr/>
        </p:nvSpPr>
        <p:spPr>
          <a:xfrm>
            <a:off x="5688000" y="625680"/>
            <a:ext cx="1391040" cy="23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Που αποτελείται από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Line 10"/>
          <p:cNvSpPr/>
          <p:nvPr/>
        </p:nvSpPr>
        <p:spPr>
          <a:xfrm>
            <a:off x="1152000" y="986040"/>
            <a:ext cx="360" cy="17499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11"/>
          <p:cNvSpPr/>
          <p:nvPr/>
        </p:nvSpPr>
        <p:spPr>
          <a:xfrm>
            <a:off x="1224000" y="2448000"/>
            <a:ext cx="187056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Διακρίνεται σε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12"/>
          <p:cNvSpPr/>
          <p:nvPr/>
        </p:nvSpPr>
        <p:spPr>
          <a:xfrm>
            <a:off x="789120" y="2736000"/>
            <a:ext cx="208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Συνδετικό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13"/>
          <p:cNvSpPr/>
          <p:nvPr/>
        </p:nvSpPr>
        <p:spPr>
          <a:xfrm>
            <a:off x="789120" y="3816000"/>
            <a:ext cx="208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Χόνδρινο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(Τα κύτταρά του λέγονται χονδροβλάστες)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14"/>
          <p:cNvSpPr/>
          <p:nvPr/>
        </p:nvSpPr>
        <p:spPr>
          <a:xfrm>
            <a:off x="789120" y="4896000"/>
            <a:ext cx="208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Οστίτη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Στα οστά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15"/>
          <p:cNvSpPr/>
          <p:nvPr/>
        </p:nvSpPr>
        <p:spPr>
          <a:xfrm>
            <a:off x="288000" y="1296000"/>
            <a:ext cx="3598560" cy="790560"/>
          </a:xfrm>
          <a:custGeom>
            <a:avLst/>
            <a:gdLst/>
            <a:ahLst/>
            <a:rect l="l" t="t" r="r" b="b"/>
            <a:pathLst>
              <a:path w="10002" h="2202">
                <a:moveTo>
                  <a:pt x="366" y="0"/>
                </a:moveTo>
                <a:cubicBezTo>
                  <a:pt x="183" y="0"/>
                  <a:pt x="0" y="183"/>
                  <a:pt x="0" y="366"/>
                </a:cubicBezTo>
                <a:lnTo>
                  <a:pt x="0" y="1834"/>
                </a:lnTo>
                <a:cubicBezTo>
                  <a:pt x="0" y="2017"/>
                  <a:pt x="183" y="2201"/>
                  <a:pt x="366" y="2201"/>
                </a:cubicBezTo>
                <a:lnTo>
                  <a:pt x="9634" y="2201"/>
                </a:lnTo>
                <a:cubicBezTo>
                  <a:pt x="9817" y="2201"/>
                  <a:pt x="10001" y="2017"/>
                  <a:pt x="10001" y="1834"/>
                </a:cubicBezTo>
                <a:lnTo>
                  <a:pt x="10001" y="366"/>
                </a:lnTo>
                <a:cubicBezTo>
                  <a:pt x="10001" y="183"/>
                  <a:pt x="9817" y="0"/>
                  <a:pt x="9634" y="0"/>
                </a:cubicBezTo>
                <a:lnTo>
                  <a:pt x="366" y="0"/>
                </a:lnTo>
              </a:path>
            </a:pathLst>
          </a:custGeom>
          <a:solidFill>
            <a:srgbClr val="ffcc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Ο ρόλος του είναι :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Συνδέει δομές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Προσφέρει στήριξη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Προσφέρει προστασία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16"/>
          <p:cNvSpPr/>
          <p:nvPr/>
        </p:nvSpPr>
        <p:spPr>
          <a:xfrm>
            <a:off x="3240000" y="2664000"/>
            <a:ext cx="142560" cy="790560"/>
          </a:xfrm>
          <a:custGeom>
            <a:avLst/>
            <a:gdLst/>
            <a:ahLst/>
            <a:rect l="l" t="t" r="r" b="b"/>
            <a:pathLst>
              <a:path w="402" h="2202">
                <a:moveTo>
                  <a:pt x="401" y="0"/>
                </a:moveTo>
                <a:cubicBezTo>
                  <a:pt x="300" y="0"/>
                  <a:pt x="200" y="91"/>
                  <a:pt x="200" y="183"/>
                </a:cubicBezTo>
                <a:lnTo>
                  <a:pt x="200" y="917"/>
                </a:lnTo>
                <a:cubicBezTo>
                  <a:pt x="200" y="1008"/>
                  <a:pt x="100" y="1100"/>
                  <a:pt x="0" y="1100"/>
                </a:cubicBezTo>
                <a:cubicBezTo>
                  <a:pt x="100" y="1100"/>
                  <a:pt x="200" y="1192"/>
                  <a:pt x="200" y="1283"/>
                </a:cubicBezTo>
                <a:lnTo>
                  <a:pt x="200" y="2017"/>
                </a:lnTo>
                <a:cubicBezTo>
                  <a:pt x="200" y="2109"/>
                  <a:pt x="300" y="2201"/>
                  <a:pt x="401" y="22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17"/>
          <p:cNvSpPr/>
          <p:nvPr/>
        </p:nvSpPr>
        <p:spPr>
          <a:xfrm>
            <a:off x="3477600" y="2493360"/>
            <a:ext cx="2090520" cy="52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Χαλαρός – δέρμα -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(κολλαγόνο , ελαστίνη)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18"/>
          <p:cNvSpPr/>
          <p:nvPr/>
        </p:nvSpPr>
        <p:spPr>
          <a:xfrm>
            <a:off x="3456000" y="3141360"/>
            <a:ext cx="4726800" cy="52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Πυκνός – σύνδεσμοι αρθρώσεων , τένοντες -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(κολλαγόνο ινίδια σε δεσμίδες)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19"/>
          <p:cNvSpPr/>
          <p:nvPr/>
        </p:nvSpPr>
        <p:spPr>
          <a:xfrm>
            <a:off x="6192000" y="2448000"/>
            <a:ext cx="2374560" cy="430560"/>
          </a:xfrm>
          <a:custGeom>
            <a:avLst/>
            <a:gdLst/>
            <a:ahLst/>
            <a:rect l="l" t="t" r="r" b="b"/>
            <a:pathLst>
              <a:path w="6602" h="1202">
                <a:moveTo>
                  <a:pt x="200" y="0"/>
                </a:moveTo>
                <a:cubicBezTo>
                  <a:pt x="100" y="0"/>
                  <a:pt x="0" y="100"/>
                  <a:pt x="0" y="200"/>
                </a:cubicBezTo>
                <a:lnTo>
                  <a:pt x="0" y="1000"/>
                </a:lnTo>
                <a:cubicBezTo>
                  <a:pt x="0" y="1100"/>
                  <a:pt x="100" y="1201"/>
                  <a:pt x="200" y="1201"/>
                </a:cubicBezTo>
                <a:lnTo>
                  <a:pt x="6400" y="1201"/>
                </a:lnTo>
                <a:cubicBezTo>
                  <a:pt x="6500" y="1201"/>
                  <a:pt x="6601" y="1100"/>
                  <a:pt x="6601" y="1000"/>
                </a:cubicBezTo>
                <a:lnTo>
                  <a:pt x="6601" y="200"/>
                </a:lnTo>
                <a:cubicBezTo>
                  <a:pt x="6601" y="100"/>
                  <a:pt x="6500" y="0"/>
                  <a:pt x="6400" y="0"/>
                </a:cubicBezTo>
                <a:lnTo>
                  <a:pt x="2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Λιπώδης ιστός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Line 20"/>
          <p:cNvSpPr/>
          <p:nvPr/>
        </p:nvSpPr>
        <p:spPr>
          <a:xfrm>
            <a:off x="1152000" y="3312000"/>
            <a:ext cx="36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Line 21"/>
          <p:cNvSpPr/>
          <p:nvPr/>
        </p:nvSpPr>
        <p:spPr>
          <a:xfrm>
            <a:off x="2880000" y="4175640"/>
            <a:ext cx="324000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22"/>
          <p:cNvSpPr/>
          <p:nvPr/>
        </p:nvSpPr>
        <p:spPr>
          <a:xfrm>
            <a:off x="3213360" y="3930480"/>
            <a:ext cx="2329560" cy="2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Στέρεος και συγχρόνως εύκαμπτος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3"/>
          <p:cNvSpPr/>
          <p:nvPr/>
        </p:nvSpPr>
        <p:spPr>
          <a:xfrm>
            <a:off x="3240360" y="2664360"/>
            <a:ext cx="142560" cy="790560"/>
          </a:xfrm>
          <a:custGeom>
            <a:avLst/>
            <a:gdLst/>
            <a:ahLst/>
            <a:rect l="l" t="t" r="r" b="b"/>
            <a:pathLst>
              <a:path w="402" h="2202">
                <a:moveTo>
                  <a:pt x="401" y="0"/>
                </a:moveTo>
                <a:cubicBezTo>
                  <a:pt x="300" y="0"/>
                  <a:pt x="200" y="91"/>
                  <a:pt x="200" y="183"/>
                </a:cubicBezTo>
                <a:lnTo>
                  <a:pt x="200" y="917"/>
                </a:lnTo>
                <a:cubicBezTo>
                  <a:pt x="200" y="1008"/>
                  <a:pt x="100" y="1100"/>
                  <a:pt x="0" y="1100"/>
                </a:cubicBezTo>
                <a:cubicBezTo>
                  <a:pt x="100" y="1100"/>
                  <a:pt x="200" y="1192"/>
                  <a:pt x="200" y="1283"/>
                </a:cubicBezTo>
                <a:lnTo>
                  <a:pt x="200" y="2017"/>
                </a:lnTo>
                <a:cubicBezTo>
                  <a:pt x="200" y="2109"/>
                  <a:pt x="300" y="2201"/>
                  <a:pt x="401" y="22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24"/>
          <p:cNvSpPr/>
          <p:nvPr/>
        </p:nvSpPr>
        <p:spPr>
          <a:xfrm>
            <a:off x="6408000" y="3636360"/>
            <a:ext cx="306720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Τον συναντάμε: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στους αρθρικούς χόνδρους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στο πτερύγιο του αυτιού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στους μεσοσπονδύλιους δίσκου</a:t>
            </a: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Line 25"/>
          <p:cNvSpPr/>
          <p:nvPr/>
        </p:nvSpPr>
        <p:spPr>
          <a:xfrm>
            <a:off x="1152000" y="4392000"/>
            <a:ext cx="36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Line 26"/>
          <p:cNvSpPr/>
          <p:nvPr/>
        </p:nvSpPr>
        <p:spPr>
          <a:xfrm>
            <a:off x="2880000" y="5184000"/>
            <a:ext cx="352800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27"/>
          <p:cNvSpPr/>
          <p:nvPr/>
        </p:nvSpPr>
        <p:spPr>
          <a:xfrm>
            <a:off x="2952000" y="4896000"/>
            <a:ext cx="3472560" cy="2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Η εξαιρετικά σκληρή μεσοκυττάρια ουσία του περιέχει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28"/>
          <p:cNvSpPr/>
          <p:nvPr/>
        </p:nvSpPr>
        <p:spPr>
          <a:xfrm>
            <a:off x="6264000" y="3744360"/>
            <a:ext cx="142560" cy="790560"/>
          </a:xfrm>
          <a:custGeom>
            <a:avLst/>
            <a:gdLst/>
            <a:ahLst/>
            <a:rect l="l" t="t" r="r" b="b"/>
            <a:pathLst>
              <a:path w="402" h="2202">
                <a:moveTo>
                  <a:pt x="401" y="0"/>
                </a:moveTo>
                <a:cubicBezTo>
                  <a:pt x="300" y="0"/>
                  <a:pt x="200" y="91"/>
                  <a:pt x="200" y="183"/>
                </a:cubicBezTo>
                <a:lnTo>
                  <a:pt x="200" y="917"/>
                </a:lnTo>
                <a:cubicBezTo>
                  <a:pt x="200" y="1008"/>
                  <a:pt x="100" y="1100"/>
                  <a:pt x="0" y="1100"/>
                </a:cubicBezTo>
                <a:cubicBezTo>
                  <a:pt x="100" y="1100"/>
                  <a:pt x="200" y="1192"/>
                  <a:pt x="200" y="1283"/>
                </a:cubicBezTo>
                <a:lnTo>
                  <a:pt x="200" y="2017"/>
                </a:lnTo>
                <a:cubicBezTo>
                  <a:pt x="200" y="2109"/>
                  <a:pt x="300" y="2201"/>
                  <a:pt x="401" y="22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29"/>
          <p:cNvSpPr/>
          <p:nvPr/>
        </p:nvSpPr>
        <p:spPr>
          <a:xfrm>
            <a:off x="6624000" y="4824000"/>
            <a:ext cx="70560" cy="790560"/>
          </a:xfrm>
          <a:custGeom>
            <a:avLst/>
            <a:gdLst/>
            <a:ahLst/>
            <a:rect l="l" t="t" r="r" b="b"/>
            <a:pathLst>
              <a:path w="201" h="2202">
                <a:moveTo>
                  <a:pt x="200" y="0"/>
                </a:moveTo>
                <a:cubicBezTo>
                  <a:pt x="150" y="0"/>
                  <a:pt x="100" y="91"/>
                  <a:pt x="100" y="183"/>
                </a:cubicBezTo>
                <a:lnTo>
                  <a:pt x="100" y="917"/>
                </a:lnTo>
                <a:cubicBezTo>
                  <a:pt x="100" y="1008"/>
                  <a:pt x="50" y="1100"/>
                  <a:pt x="0" y="1100"/>
                </a:cubicBezTo>
                <a:cubicBezTo>
                  <a:pt x="50" y="1100"/>
                  <a:pt x="100" y="1192"/>
                  <a:pt x="100" y="1283"/>
                </a:cubicBezTo>
                <a:lnTo>
                  <a:pt x="100" y="2017"/>
                </a:lnTo>
                <a:cubicBezTo>
                  <a:pt x="100" y="2109"/>
                  <a:pt x="150" y="2201"/>
                  <a:pt x="200" y="22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30"/>
          <p:cNvSpPr/>
          <p:nvPr/>
        </p:nvSpPr>
        <p:spPr>
          <a:xfrm>
            <a:off x="6725520" y="4824000"/>
            <a:ext cx="1793160" cy="7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άλατα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ινίδια κολλαγόνου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Line 31"/>
          <p:cNvSpPr/>
          <p:nvPr/>
        </p:nvSpPr>
        <p:spPr>
          <a:xfrm>
            <a:off x="1152000" y="5472000"/>
            <a:ext cx="36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32"/>
          <p:cNvSpPr/>
          <p:nvPr/>
        </p:nvSpPr>
        <p:spPr>
          <a:xfrm>
            <a:off x="1080000" y="5701320"/>
            <a:ext cx="201456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Και μια ειδική περίπτωση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33"/>
          <p:cNvSpPr/>
          <p:nvPr/>
        </p:nvSpPr>
        <p:spPr>
          <a:xfrm>
            <a:off x="792000" y="5976000"/>
            <a:ext cx="208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ff6666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Το αίμα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Line 34"/>
          <p:cNvSpPr/>
          <p:nvPr/>
        </p:nvSpPr>
        <p:spPr>
          <a:xfrm>
            <a:off x="2882880" y="6264000"/>
            <a:ext cx="129312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35"/>
          <p:cNvSpPr/>
          <p:nvPr/>
        </p:nvSpPr>
        <p:spPr>
          <a:xfrm>
            <a:off x="2952000" y="6048000"/>
            <a:ext cx="1090800" cy="2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Είδη κυττάρων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36"/>
          <p:cNvSpPr/>
          <p:nvPr/>
        </p:nvSpPr>
        <p:spPr>
          <a:xfrm>
            <a:off x="4248000" y="5832000"/>
            <a:ext cx="70560" cy="790560"/>
          </a:xfrm>
          <a:custGeom>
            <a:avLst/>
            <a:gdLst/>
            <a:ahLst/>
            <a:rect l="l" t="t" r="r" b="b"/>
            <a:pathLst>
              <a:path w="201" h="2202">
                <a:moveTo>
                  <a:pt x="200" y="0"/>
                </a:moveTo>
                <a:cubicBezTo>
                  <a:pt x="150" y="0"/>
                  <a:pt x="100" y="91"/>
                  <a:pt x="100" y="183"/>
                </a:cubicBezTo>
                <a:lnTo>
                  <a:pt x="100" y="1017"/>
                </a:lnTo>
                <a:cubicBezTo>
                  <a:pt x="100" y="1109"/>
                  <a:pt x="50" y="1201"/>
                  <a:pt x="0" y="1201"/>
                </a:cubicBezTo>
                <a:cubicBezTo>
                  <a:pt x="50" y="1201"/>
                  <a:pt x="100" y="1292"/>
                  <a:pt x="100" y="1384"/>
                </a:cubicBezTo>
                <a:lnTo>
                  <a:pt x="100" y="2017"/>
                </a:lnTo>
                <a:cubicBezTo>
                  <a:pt x="100" y="2109"/>
                  <a:pt x="150" y="2201"/>
                  <a:pt x="200" y="22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37"/>
          <p:cNvSpPr/>
          <p:nvPr/>
        </p:nvSpPr>
        <p:spPr>
          <a:xfrm>
            <a:off x="4397400" y="5898600"/>
            <a:ext cx="5393160" cy="7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ερυθρά αιμοσφαίρια  </a:t>
            </a:r>
            <a:r>
              <a:rPr b="0" lang="el-G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(μεταφέρουν οξυγόνο)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λευκά αιμοσφαίρια    </a:t>
            </a:r>
            <a:r>
              <a:rPr b="0" lang="el-G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(συμβάλουν στην άμυνα)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αιμοπετάλια              </a:t>
            </a:r>
            <a:r>
              <a:rPr b="0" lang="el-GR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(συμμετέχουν στην πήξη του αίματος)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Line 38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39"/>
          <p:cNvSpPr/>
          <p:nvPr/>
        </p:nvSpPr>
        <p:spPr>
          <a:xfrm>
            <a:off x="3476880" y="6912000"/>
            <a:ext cx="4442040" cy="2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Η μεσοκυττάρια ουσία είναι υγρή και αποτελεί το πλάσμα του αίματος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216000" y="150840"/>
            <a:ext cx="2806560" cy="430560"/>
          </a:xfrm>
          <a:custGeom>
            <a:avLst/>
            <a:gdLst/>
            <a:ahLst/>
            <a:rect l="l" t="t" r="r" b="b"/>
            <a:pathLst>
              <a:path w="7802" h="1202">
                <a:moveTo>
                  <a:pt x="200" y="0"/>
                </a:moveTo>
                <a:cubicBezTo>
                  <a:pt x="100" y="0"/>
                  <a:pt x="0" y="100"/>
                  <a:pt x="0" y="200"/>
                </a:cubicBezTo>
                <a:lnTo>
                  <a:pt x="0" y="1000"/>
                </a:lnTo>
                <a:cubicBezTo>
                  <a:pt x="0" y="1100"/>
                  <a:pt x="100" y="1201"/>
                  <a:pt x="200" y="1201"/>
                </a:cubicBezTo>
                <a:lnTo>
                  <a:pt x="7600" y="1201"/>
                </a:lnTo>
                <a:cubicBezTo>
                  <a:pt x="7700" y="1201"/>
                  <a:pt x="7801" y="1100"/>
                  <a:pt x="7801" y="1000"/>
                </a:cubicBezTo>
                <a:lnTo>
                  <a:pt x="7801" y="200"/>
                </a:lnTo>
                <a:cubicBezTo>
                  <a:pt x="7801" y="100"/>
                  <a:pt x="7700" y="0"/>
                  <a:pt x="7600" y="0"/>
                </a:cubicBezTo>
                <a:lnTo>
                  <a:pt x="2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Μυϊκός ιστός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Line 2"/>
          <p:cNvSpPr/>
          <p:nvPr/>
        </p:nvSpPr>
        <p:spPr>
          <a:xfrm>
            <a:off x="3096000" y="504000"/>
            <a:ext cx="1872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3"/>
          <p:cNvSpPr/>
          <p:nvPr/>
        </p:nvSpPr>
        <p:spPr>
          <a:xfrm>
            <a:off x="3247560" y="21600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Αποτελείται από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4"/>
          <p:cNvSpPr/>
          <p:nvPr/>
        </p:nvSpPr>
        <p:spPr>
          <a:xfrm>
            <a:off x="5112000" y="360000"/>
            <a:ext cx="287640" cy="503640"/>
          </a:xfrm>
          <a:custGeom>
            <a:avLst/>
            <a:gdLst/>
            <a:ahLst/>
            <a:rect l="l" t="t" r="r" b="b"/>
            <a:pathLst>
              <a:path w="802" h="1401">
                <a:moveTo>
                  <a:pt x="801" y="0"/>
                </a:moveTo>
                <a:cubicBezTo>
                  <a:pt x="400" y="0"/>
                  <a:pt x="0" y="58"/>
                  <a:pt x="0" y="116"/>
                </a:cubicBezTo>
                <a:lnTo>
                  <a:pt x="0" y="1284"/>
                </a:lnTo>
                <a:cubicBezTo>
                  <a:pt x="0" y="1342"/>
                  <a:pt x="400" y="1400"/>
                  <a:pt x="801" y="1400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5"/>
          <p:cNvSpPr/>
          <p:nvPr/>
        </p:nvSpPr>
        <p:spPr>
          <a:xfrm>
            <a:off x="5533920" y="360000"/>
            <a:ext cx="3249720" cy="51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Μυϊκές ίνες που έχουν την ικανότητα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να συστέλλονται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6"/>
          <p:cNvSpPr/>
          <p:nvPr/>
        </p:nvSpPr>
        <p:spPr>
          <a:xfrm>
            <a:off x="865080" y="1080000"/>
            <a:ext cx="2158560" cy="575640"/>
          </a:xfrm>
          <a:custGeom>
            <a:avLst/>
            <a:gdLst/>
            <a:ahLst/>
            <a:rect l="l" t="t" r="r" b="b"/>
            <a:pathLst>
              <a:path w="10002" h="2202">
                <a:moveTo>
                  <a:pt x="366" y="0"/>
                </a:moveTo>
                <a:cubicBezTo>
                  <a:pt x="183" y="0"/>
                  <a:pt x="0" y="183"/>
                  <a:pt x="0" y="366"/>
                </a:cubicBezTo>
                <a:lnTo>
                  <a:pt x="0" y="1834"/>
                </a:lnTo>
                <a:cubicBezTo>
                  <a:pt x="0" y="2017"/>
                  <a:pt x="183" y="2201"/>
                  <a:pt x="366" y="2201"/>
                </a:cubicBezTo>
                <a:lnTo>
                  <a:pt x="9634" y="2201"/>
                </a:lnTo>
                <a:cubicBezTo>
                  <a:pt x="9817" y="2201"/>
                  <a:pt x="10001" y="2017"/>
                  <a:pt x="10001" y="1834"/>
                </a:cubicBezTo>
                <a:lnTo>
                  <a:pt x="10001" y="366"/>
                </a:lnTo>
                <a:cubicBezTo>
                  <a:pt x="10001" y="183"/>
                  <a:pt x="9817" y="0"/>
                  <a:pt x="9634" y="0"/>
                </a:cubicBezTo>
                <a:lnTo>
                  <a:pt x="366" y="0"/>
                </a:lnTo>
              </a:path>
            </a:pathLst>
          </a:custGeom>
          <a:solidFill>
            <a:srgbClr val="ffcc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Ο ρόλος του είναι :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Επιτρέπει την κίνηση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Line 7"/>
          <p:cNvSpPr/>
          <p:nvPr/>
        </p:nvSpPr>
        <p:spPr>
          <a:xfrm>
            <a:off x="1512000" y="792000"/>
            <a:ext cx="360" cy="288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Line 8"/>
          <p:cNvSpPr/>
          <p:nvPr/>
        </p:nvSpPr>
        <p:spPr>
          <a:xfrm>
            <a:off x="1512000" y="1656000"/>
            <a:ext cx="36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9"/>
          <p:cNvSpPr/>
          <p:nvPr/>
        </p:nvSpPr>
        <p:spPr>
          <a:xfrm>
            <a:off x="934200" y="2089080"/>
            <a:ext cx="244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Σκελετικός μυϊκός ιστός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10"/>
          <p:cNvSpPr/>
          <p:nvPr/>
        </p:nvSpPr>
        <p:spPr>
          <a:xfrm>
            <a:off x="3600000" y="2232000"/>
            <a:ext cx="1801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ff99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Η συστολή γίνεται με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την θέλησή μας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11"/>
          <p:cNvSpPr/>
          <p:nvPr/>
        </p:nvSpPr>
        <p:spPr>
          <a:xfrm>
            <a:off x="7056000" y="2232000"/>
            <a:ext cx="287640" cy="503640"/>
          </a:xfrm>
          <a:custGeom>
            <a:avLst/>
            <a:gdLst/>
            <a:ahLst/>
            <a:rect l="l" t="t" r="r" b="b"/>
            <a:pathLst>
              <a:path w="802" h="1401">
                <a:moveTo>
                  <a:pt x="801" y="0"/>
                </a:moveTo>
                <a:cubicBezTo>
                  <a:pt x="400" y="0"/>
                  <a:pt x="0" y="58"/>
                  <a:pt x="0" y="116"/>
                </a:cubicBezTo>
                <a:lnTo>
                  <a:pt x="0" y="1284"/>
                </a:lnTo>
                <a:cubicBezTo>
                  <a:pt x="0" y="1342"/>
                  <a:pt x="400" y="1400"/>
                  <a:pt x="801" y="1400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12"/>
          <p:cNvSpPr/>
          <p:nvPr/>
        </p:nvSpPr>
        <p:spPr>
          <a:xfrm>
            <a:off x="7273440" y="2222280"/>
            <a:ext cx="2518200" cy="51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Σχετικά μακριές κυλινδρικές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μυϊκές ίνες.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13"/>
          <p:cNvSpPr/>
          <p:nvPr/>
        </p:nvSpPr>
        <p:spPr>
          <a:xfrm>
            <a:off x="5544000" y="224532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Αποτελείται από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Line 14"/>
          <p:cNvSpPr/>
          <p:nvPr/>
        </p:nvSpPr>
        <p:spPr>
          <a:xfrm>
            <a:off x="5544000" y="2520000"/>
            <a:ext cx="136044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15"/>
          <p:cNvSpPr/>
          <p:nvPr/>
        </p:nvSpPr>
        <p:spPr>
          <a:xfrm>
            <a:off x="934200" y="3168000"/>
            <a:ext cx="2593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Μυϊκός ιστός της καρδιάς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CustomShape 16"/>
          <p:cNvSpPr/>
          <p:nvPr/>
        </p:nvSpPr>
        <p:spPr>
          <a:xfrm>
            <a:off x="3742200" y="3241080"/>
            <a:ext cx="2305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ff99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Η συστολή ΔΕΝ γίνεται με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την θέλησή μας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17"/>
          <p:cNvSpPr/>
          <p:nvPr/>
        </p:nvSpPr>
        <p:spPr>
          <a:xfrm>
            <a:off x="7632000" y="3312000"/>
            <a:ext cx="287640" cy="503640"/>
          </a:xfrm>
          <a:custGeom>
            <a:avLst/>
            <a:gdLst/>
            <a:ahLst/>
            <a:rect l="l" t="t" r="r" b="b"/>
            <a:pathLst>
              <a:path w="802" h="1401">
                <a:moveTo>
                  <a:pt x="801" y="0"/>
                </a:moveTo>
                <a:cubicBezTo>
                  <a:pt x="400" y="0"/>
                  <a:pt x="0" y="58"/>
                  <a:pt x="0" y="116"/>
                </a:cubicBezTo>
                <a:lnTo>
                  <a:pt x="0" y="1284"/>
                </a:lnTo>
                <a:cubicBezTo>
                  <a:pt x="0" y="1342"/>
                  <a:pt x="400" y="1400"/>
                  <a:pt x="801" y="1400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18"/>
          <p:cNvSpPr/>
          <p:nvPr/>
        </p:nvSpPr>
        <p:spPr>
          <a:xfrm>
            <a:off x="8170200" y="3234600"/>
            <a:ext cx="1477440" cy="72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Κυλινδρικές με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γραμμώσεις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μυϊκές ίνες.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19"/>
          <p:cNvSpPr/>
          <p:nvPr/>
        </p:nvSpPr>
        <p:spPr>
          <a:xfrm>
            <a:off x="6120000" y="332532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Αποτελείται από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Line 20"/>
          <p:cNvSpPr/>
          <p:nvPr/>
        </p:nvSpPr>
        <p:spPr>
          <a:xfrm>
            <a:off x="6120000" y="3600000"/>
            <a:ext cx="136044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Line 21"/>
          <p:cNvSpPr/>
          <p:nvPr/>
        </p:nvSpPr>
        <p:spPr>
          <a:xfrm>
            <a:off x="1512000" y="2664000"/>
            <a:ext cx="36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22"/>
          <p:cNvSpPr/>
          <p:nvPr/>
        </p:nvSpPr>
        <p:spPr>
          <a:xfrm>
            <a:off x="934200" y="4246920"/>
            <a:ext cx="2593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Λείος μυϊκός ιστός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3"/>
          <p:cNvSpPr/>
          <p:nvPr/>
        </p:nvSpPr>
        <p:spPr>
          <a:xfrm>
            <a:off x="3742200" y="4320000"/>
            <a:ext cx="2305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ff99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Η συστολή ΔΕΝ γίνεται με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την θέλησή μας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24"/>
          <p:cNvSpPr/>
          <p:nvPr/>
        </p:nvSpPr>
        <p:spPr>
          <a:xfrm>
            <a:off x="7776000" y="4393080"/>
            <a:ext cx="287640" cy="502560"/>
          </a:xfrm>
          <a:custGeom>
            <a:avLst/>
            <a:gdLst/>
            <a:ahLst/>
            <a:rect l="l" t="t" r="r" b="b"/>
            <a:pathLst>
              <a:path w="802" h="1399">
                <a:moveTo>
                  <a:pt x="801" y="0"/>
                </a:moveTo>
                <a:cubicBezTo>
                  <a:pt x="400" y="0"/>
                  <a:pt x="0" y="58"/>
                  <a:pt x="0" y="116"/>
                </a:cubicBezTo>
                <a:lnTo>
                  <a:pt x="0" y="1281"/>
                </a:lnTo>
                <a:cubicBezTo>
                  <a:pt x="0" y="1339"/>
                  <a:pt x="400" y="1398"/>
                  <a:pt x="801" y="1398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25"/>
          <p:cNvSpPr/>
          <p:nvPr/>
        </p:nvSpPr>
        <p:spPr>
          <a:xfrm>
            <a:off x="8170200" y="4313520"/>
            <a:ext cx="1920600" cy="72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Ατρακτοειδείς χωρίς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γραμμώσεις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μυϊκές ίνες.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CustomShape 26"/>
          <p:cNvSpPr/>
          <p:nvPr/>
        </p:nvSpPr>
        <p:spPr>
          <a:xfrm>
            <a:off x="6120000" y="440424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Αποτελείται από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Line 27"/>
          <p:cNvSpPr/>
          <p:nvPr/>
        </p:nvSpPr>
        <p:spPr>
          <a:xfrm>
            <a:off x="6120000" y="4678920"/>
            <a:ext cx="136044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Line 28"/>
          <p:cNvSpPr/>
          <p:nvPr/>
        </p:nvSpPr>
        <p:spPr>
          <a:xfrm>
            <a:off x="1512000" y="3742920"/>
            <a:ext cx="36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Line 29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30"/>
          <p:cNvSpPr/>
          <p:nvPr/>
        </p:nvSpPr>
        <p:spPr>
          <a:xfrm>
            <a:off x="8064000" y="5254920"/>
            <a:ext cx="2000160" cy="93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Σε τοιχώματα κυρίως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αγγείων και του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γαστρεντερικού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σωλήνα;.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31"/>
          <p:cNvSpPr/>
          <p:nvPr/>
        </p:nvSpPr>
        <p:spPr>
          <a:xfrm>
            <a:off x="6415560" y="5040000"/>
            <a:ext cx="1792080" cy="2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Θα τον συναντήσουμε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32"/>
          <p:cNvSpPr/>
          <p:nvPr/>
        </p:nvSpPr>
        <p:spPr>
          <a:xfrm>
            <a:off x="7920000" y="5328000"/>
            <a:ext cx="143640" cy="863640"/>
          </a:xfrm>
          <a:custGeom>
            <a:avLst/>
            <a:gdLst/>
            <a:ahLst/>
            <a:rect l="l" t="t" r="r" b="b"/>
            <a:pathLst>
              <a:path w="402" h="2402">
                <a:moveTo>
                  <a:pt x="401" y="0"/>
                </a:moveTo>
                <a:cubicBezTo>
                  <a:pt x="200" y="0"/>
                  <a:pt x="0" y="100"/>
                  <a:pt x="0" y="200"/>
                </a:cubicBezTo>
                <a:lnTo>
                  <a:pt x="0" y="2200"/>
                </a:lnTo>
                <a:cubicBezTo>
                  <a:pt x="0" y="2300"/>
                  <a:pt x="200" y="2401"/>
                  <a:pt x="401" y="24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216000" y="150840"/>
            <a:ext cx="2806560" cy="430560"/>
          </a:xfrm>
          <a:custGeom>
            <a:avLst/>
            <a:gdLst/>
            <a:ahLst/>
            <a:rect l="l" t="t" r="r" b="b"/>
            <a:pathLst>
              <a:path w="7802" h="1202">
                <a:moveTo>
                  <a:pt x="200" y="0"/>
                </a:moveTo>
                <a:cubicBezTo>
                  <a:pt x="100" y="0"/>
                  <a:pt x="0" y="100"/>
                  <a:pt x="0" y="200"/>
                </a:cubicBezTo>
                <a:lnTo>
                  <a:pt x="0" y="1000"/>
                </a:lnTo>
                <a:cubicBezTo>
                  <a:pt x="0" y="1100"/>
                  <a:pt x="100" y="1201"/>
                  <a:pt x="200" y="1201"/>
                </a:cubicBezTo>
                <a:lnTo>
                  <a:pt x="7600" y="1201"/>
                </a:lnTo>
                <a:cubicBezTo>
                  <a:pt x="7700" y="1201"/>
                  <a:pt x="7801" y="1100"/>
                  <a:pt x="7801" y="1000"/>
                </a:cubicBezTo>
                <a:lnTo>
                  <a:pt x="7801" y="200"/>
                </a:lnTo>
                <a:cubicBezTo>
                  <a:pt x="7801" y="100"/>
                  <a:pt x="7700" y="0"/>
                  <a:pt x="7600" y="0"/>
                </a:cubicBezTo>
                <a:lnTo>
                  <a:pt x="2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Νευρικός ιστός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Line 2"/>
          <p:cNvSpPr/>
          <p:nvPr/>
        </p:nvSpPr>
        <p:spPr>
          <a:xfrm>
            <a:off x="3096000" y="576000"/>
            <a:ext cx="1800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3"/>
          <p:cNvSpPr/>
          <p:nvPr/>
        </p:nvSpPr>
        <p:spPr>
          <a:xfrm>
            <a:off x="5112000" y="144000"/>
            <a:ext cx="215640" cy="935640"/>
          </a:xfrm>
          <a:custGeom>
            <a:avLst/>
            <a:gdLst/>
            <a:ahLst/>
            <a:rect l="l" t="t" r="r" b="b"/>
            <a:pathLst>
              <a:path w="602" h="2602">
                <a:moveTo>
                  <a:pt x="601" y="0"/>
                </a:moveTo>
                <a:cubicBezTo>
                  <a:pt x="450" y="0"/>
                  <a:pt x="300" y="108"/>
                  <a:pt x="300" y="216"/>
                </a:cubicBezTo>
                <a:lnTo>
                  <a:pt x="300" y="1083"/>
                </a:lnTo>
                <a:cubicBezTo>
                  <a:pt x="300" y="1192"/>
                  <a:pt x="150" y="1300"/>
                  <a:pt x="0" y="1300"/>
                </a:cubicBezTo>
                <a:cubicBezTo>
                  <a:pt x="150" y="1300"/>
                  <a:pt x="300" y="1408"/>
                  <a:pt x="300" y="1517"/>
                </a:cubicBezTo>
                <a:lnTo>
                  <a:pt x="300" y="2384"/>
                </a:lnTo>
                <a:cubicBezTo>
                  <a:pt x="300" y="2492"/>
                  <a:pt x="450" y="2601"/>
                  <a:pt x="601" y="2601"/>
                </a:cubicBezTo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4"/>
          <p:cNvSpPr/>
          <p:nvPr/>
        </p:nvSpPr>
        <p:spPr>
          <a:xfrm>
            <a:off x="3240000" y="288000"/>
            <a:ext cx="1449720" cy="28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Αποτελείται από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5"/>
          <p:cNvSpPr/>
          <p:nvPr/>
        </p:nvSpPr>
        <p:spPr>
          <a:xfrm>
            <a:off x="5381640" y="72000"/>
            <a:ext cx="234144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Νευρικά κύτταρα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(νευρώνες)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6"/>
          <p:cNvSpPr/>
          <p:nvPr/>
        </p:nvSpPr>
        <p:spPr>
          <a:xfrm>
            <a:off x="5400000" y="877320"/>
            <a:ext cx="196632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Νευρογλοιακά κύτταρα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Line 7"/>
          <p:cNvSpPr/>
          <p:nvPr/>
        </p:nvSpPr>
        <p:spPr>
          <a:xfrm>
            <a:off x="7704000" y="216000"/>
            <a:ext cx="288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8"/>
          <p:cNvSpPr/>
          <p:nvPr/>
        </p:nvSpPr>
        <p:spPr>
          <a:xfrm>
            <a:off x="7992000" y="85320"/>
            <a:ext cx="1805040" cy="64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Παράγουν και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μεταβιβάζουν νευρικές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ώσεις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Line 9"/>
          <p:cNvSpPr/>
          <p:nvPr/>
        </p:nvSpPr>
        <p:spPr>
          <a:xfrm>
            <a:off x="7344720" y="996840"/>
            <a:ext cx="288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10"/>
          <p:cNvSpPr/>
          <p:nvPr/>
        </p:nvSpPr>
        <p:spPr>
          <a:xfrm>
            <a:off x="7704000" y="868680"/>
            <a:ext cx="1763640" cy="64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Στηρίζουν , μονώνουν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και τρέφουν τους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Νευρώνες.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216000" y="150840"/>
            <a:ext cx="5039640" cy="430560"/>
          </a:xfrm>
          <a:custGeom>
            <a:avLst/>
            <a:gdLst/>
            <a:ahLst/>
            <a:rect l="l" t="t" r="r" b="b"/>
            <a:pathLst>
              <a:path w="7802" h="1202">
                <a:moveTo>
                  <a:pt x="200" y="0"/>
                </a:moveTo>
                <a:cubicBezTo>
                  <a:pt x="100" y="0"/>
                  <a:pt x="0" y="100"/>
                  <a:pt x="0" y="200"/>
                </a:cubicBezTo>
                <a:lnTo>
                  <a:pt x="0" y="1000"/>
                </a:lnTo>
                <a:cubicBezTo>
                  <a:pt x="0" y="1100"/>
                  <a:pt x="100" y="1201"/>
                  <a:pt x="200" y="1201"/>
                </a:cubicBezTo>
                <a:lnTo>
                  <a:pt x="7600" y="1201"/>
                </a:lnTo>
                <a:cubicBezTo>
                  <a:pt x="7700" y="1201"/>
                  <a:pt x="7801" y="1100"/>
                  <a:pt x="7801" y="1000"/>
                </a:cubicBezTo>
                <a:lnTo>
                  <a:pt x="7801" y="200"/>
                </a:lnTo>
                <a:cubicBezTo>
                  <a:pt x="7801" y="100"/>
                  <a:pt x="7700" y="0"/>
                  <a:pt x="7600" y="0"/>
                </a:cubicBezTo>
                <a:lnTo>
                  <a:pt x="2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Συστήματα οργάνων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Line 2"/>
          <p:cNvSpPr/>
          <p:nvPr/>
        </p:nvSpPr>
        <p:spPr>
          <a:xfrm>
            <a:off x="504000" y="720000"/>
            <a:ext cx="360" cy="648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3"/>
          <p:cNvSpPr/>
          <p:nvPr/>
        </p:nvSpPr>
        <p:spPr>
          <a:xfrm>
            <a:off x="216000" y="1369080"/>
            <a:ext cx="244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Πεπτικό σύστημα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Line 4"/>
          <p:cNvSpPr/>
          <p:nvPr/>
        </p:nvSpPr>
        <p:spPr>
          <a:xfrm flipV="1">
            <a:off x="2808000" y="1224000"/>
            <a:ext cx="72000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Line 5"/>
          <p:cNvSpPr/>
          <p:nvPr/>
        </p:nvSpPr>
        <p:spPr>
          <a:xfrm>
            <a:off x="3528000" y="1224000"/>
            <a:ext cx="1152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6"/>
          <p:cNvSpPr/>
          <p:nvPr/>
        </p:nvSpPr>
        <p:spPr>
          <a:xfrm>
            <a:off x="3384000" y="93600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Αποτελείται από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7"/>
          <p:cNvSpPr/>
          <p:nvPr/>
        </p:nvSpPr>
        <p:spPr>
          <a:xfrm>
            <a:off x="4680000" y="648000"/>
            <a:ext cx="1727640" cy="107964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Στοματική κοιλότητα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Φάρυγγας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Οισοφάγος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Στομάχι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Παχύ και λεπτό έντερο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Προσαρτημένοι αδένες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Line 8"/>
          <p:cNvSpPr/>
          <p:nvPr/>
        </p:nvSpPr>
        <p:spPr>
          <a:xfrm>
            <a:off x="2808000" y="1800000"/>
            <a:ext cx="720000" cy="36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Line 9"/>
          <p:cNvSpPr/>
          <p:nvPr/>
        </p:nvSpPr>
        <p:spPr>
          <a:xfrm>
            <a:off x="3528000" y="2160000"/>
            <a:ext cx="3168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10"/>
          <p:cNvSpPr/>
          <p:nvPr/>
        </p:nvSpPr>
        <p:spPr>
          <a:xfrm>
            <a:off x="3960000" y="1885320"/>
            <a:ext cx="144216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 ρόλος του είναι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11"/>
          <p:cNvSpPr/>
          <p:nvPr/>
        </p:nvSpPr>
        <p:spPr>
          <a:xfrm>
            <a:off x="6696000" y="1440000"/>
            <a:ext cx="2591640" cy="71964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Πρόσληψη μεταφορά τροφής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Πέψη τροφής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Απορρόφηση χρήσιμων συστατικών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Αποβολή άχρηστων συστατικών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12"/>
          <p:cNvSpPr/>
          <p:nvPr/>
        </p:nvSpPr>
        <p:spPr>
          <a:xfrm>
            <a:off x="214200" y="2520000"/>
            <a:ext cx="244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Κυκλοφορικό σύστημα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Line 13"/>
          <p:cNvSpPr/>
          <p:nvPr/>
        </p:nvSpPr>
        <p:spPr>
          <a:xfrm>
            <a:off x="504000" y="1944000"/>
            <a:ext cx="360" cy="57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14"/>
          <p:cNvSpPr/>
          <p:nvPr/>
        </p:nvSpPr>
        <p:spPr>
          <a:xfrm>
            <a:off x="3600000" y="237600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Αποτελείται από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Line 15"/>
          <p:cNvSpPr/>
          <p:nvPr/>
        </p:nvSpPr>
        <p:spPr>
          <a:xfrm>
            <a:off x="2880000" y="3024000"/>
            <a:ext cx="720000" cy="36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Line 16"/>
          <p:cNvSpPr/>
          <p:nvPr/>
        </p:nvSpPr>
        <p:spPr>
          <a:xfrm>
            <a:off x="3600000" y="3384000"/>
            <a:ext cx="3168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17"/>
          <p:cNvSpPr/>
          <p:nvPr/>
        </p:nvSpPr>
        <p:spPr>
          <a:xfrm>
            <a:off x="4032000" y="3109320"/>
            <a:ext cx="144216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 ρόλος του είναι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Line 18"/>
          <p:cNvSpPr/>
          <p:nvPr/>
        </p:nvSpPr>
        <p:spPr>
          <a:xfrm flipV="1">
            <a:off x="2880000" y="2664000"/>
            <a:ext cx="720000" cy="216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Line 19"/>
          <p:cNvSpPr/>
          <p:nvPr/>
        </p:nvSpPr>
        <p:spPr>
          <a:xfrm flipV="1">
            <a:off x="3600000" y="2650320"/>
            <a:ext cx="1360080" cy="136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Line 20"/>
          <p:cNvSpPr/>
          <p:nvPr/>
        </p:nvSpPr>
        <p:spPr>
          <a:xfrm>
            <a:off x="2880000" y="3024360"/>
            <a:ext cx="720000" cy="36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Line 21"/>
          <p:cNvSpPr/>
          <p:nvPr/>
        </p:nvSpPr>
        <p:spPr>
          <a:xfrm>
            <a:off x="3600000" y="3384360"/>
            <a:ext cx="3168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Line 22"/>
          <p:cNvSpPr/>
          <p:nvPr/>
        </p:nvSpPr>
        <p:spPr>
          <a:xfrm>
            <a:off x="504000" y="3096000"/>
            <a:ext cx="0" cy="8654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23"/>
          <p:cNvSpPr/>
          <p:nvPr/>
        </p:nvSpPr>
        <p:spPr>
          <a:xfrm>
            <a:off x="144000" y="3961440"/>
            <a:ext cx="244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Αναπνευστικό σύστημα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24"/>
          <p:cNvSpPr/>
          <p:nvPr/>
        </p:nvSpPr>
        <p:spPr>
          <a:xfrm>
            <a:off x="3312000" y="367200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Αποτελείται από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Line 25"/>
          <p:cNvSpPr/>
          <p:nvPr/>
        </p:nvSpPr>
        <p:spPr>
          <a:xfrm>
            <a:off x="2664360" y="4391640"/>
            <a:ext cx="720000" cy="36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Line 26"/>
          <p:cNvSpPr/>
          <p:nvPr/>
        </p:nvSpPr>
        <p:spPr>
          <a:xfrm>
            <a:off x="3384360" y="4751640"/>
            <a:ext cx="3312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CustomShape 27"/>
          <p:cNvSpPr/>
          <p:nvPr/>
        </p:nvSpPr>
        <p:spPr>
          <a:xfrm>
            <a:off x="3816360" y="4476960"/>
            <a:ext cx="144216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 ρόλος του είναι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Line 28"/>
          <p:cNvSpPr/>
          <p:nvPr/>
        </p:nvSpPr>
        <p:spPr>
          <a:xfrm flipV="1">
            <a:off x="2664000" y="3973680"/>
            <a:ext cx="727920" cy="2746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Line 29"/>
          <p:cNvSpPr/>
          <p:nvPr/>
        </p:nvSpPr>
        <p:spPr>
          <a:xfrm flipV="1">
            <a:off x="3391920" y="3960000"/>
            <a:ext cx="1360080" cy="136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Line 30"/>
          <p:cNvSpPr/>
          <p:nvPr/>
        </p:nvSpPr>
        <p:spPr>
          <a:xfrm>
            <a:off x="504000" y="4536000"/>
            <a:ext cx="720" cy="72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CustomShape 31"/>
          <p:cNvSpPr/>
          <p:nvPr/>
        </p:nvSpPr>
        <p:spPr>
          <a:xfrm>
            <a:off x="214200" y="5256000"/>
            <a:ext cx="244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Ουροποιητικό σύστημα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32"/>
          <p:cNvSpPr/>
          <p:nvPr/>
        </p:nvSpPr>
        <p:spPr>
          <a:xfrm>
            <a:off x="3456000" y="511164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Αποτελείται από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Line 33"/>
          <p:cNvSpPr/>
          <p:nvPr/>
        </p:nvSpPr>
        <p:spPr>
          <a:xfrm>
            <a:off x="2736000" y="5759640"/>
            <a:ext cx="720000" cy="36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Line 34"/>
          <p:cNvSpPr/>
          <p:nvPr/>
        </p:nvSpPr>
        <p:spPr>
          <a:xfrm>
            <a:off x="3456000" y="6119640"/>
            <a:ext cx="3312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35"/>
          <p:cNvSpPr/>
          <p:nvPr/>
        </p:nvSpPr>
        <p:spPr>
          <a:xfrm>
            <a:off x="3888000" y="5844960"/>
            <a:ext cx="144216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 ρόλος του είναι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Line 36"/>
          <p:cNvSpPr/>
          <p:nvPr/>
        </p:nvSpPr>
        <p:spPr>
          <a:xfrm flipV="1">
            <a:off x="2736000" y="5399640"/>
            <a:ext cx="720000" cy="216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Line 37"/>
          <p:cNvSpPr/>
          <p:nvPr/>
        </p:nvSpPr>
        <p:spPr>
          <a:xfrm flipV="1">
            <a:off x="3456000" y="5385960"/>
            <a:ext cx="1360080" cy="136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CustomShape 38"/>
          <p:cNvSpPr/>
          <p:nvPr/>
        </p:nvSpPr>
        <p:spPr>
          <a:xfrm>
            <a:off x="6696360" y="4464000"/>
            <a:ext cx="2735640" cy="28764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Ανταλλαγή των αερίων της αναπνοής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9"/>
          <p:cNvSpPr/>
          <p:nvPr/>
        </p:nvSpPr>
        <p:spPr>
          <a:xfrm>
            <a:off x="6768000" y="5616000"/>
            <a:ext cx="2735640" cy="50364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Απομάκρυνση των άχρηστων και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επιβλαβών ουσιών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40"/>
          <p:cNvSpPr/>
          <p:nvPr/>
        </p:nvSpPr>
        <p:spPr>
          <a:xfrm>
            <a:off x="6768000" y="2952360"/>
            <a:ext cx="2735640" cy="43164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Μεταφορά θρεπτικών ουσιών και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οξυγόνου στο αίμα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41"/>
          <p:cNvSpPr/>
          <p:nvPr/>
        </p:nvSpPr>
        <p:spPr>
          <a:xfrm>
            <a:off x="216000" y="6524640"/>
            <a:ext cx="244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Μ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υ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ϊ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κ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ό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ύ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η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μ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Line 42"/>
          <p:cNvSpPr/>
          <p:nvPr/>
        </p:nvSpPr>
        <p:spPr>
          <a:xfrm>
            <a:off x="3456000" y="7042320"/>
            <a:ext cx="360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43"/>
          <p:cNvSpPr/>
          <p:nvPr/>
        </p:nvSpPr>
        <p:spPr>
          <a:xfrm>
            <a:off x="3885840" y="6754320"/>
            <a:ext cx="144216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ρ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ό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λ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ς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υ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ί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ν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Line 44"/>
          <p:cNvSpPr/>
          <p:nvPr/>
        </p:nvSpPr>
        <p:spPr>
          <a:xfrm flipV="1">
            <a:off x="2736000" y="6538320"/>
            <a:ext cx="720000" cy="216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Line 45"/>
          <p:cNvSpPr/>
          <p:nvPr/>
        </p:nvSpPr>
        <p:spPr>
          <a:xfrm>
            <a:off x="3456000" y="6538320"/>
            <a:ext cx="1152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Line 46"/>
          <p:cNvSpPr/>
          <p:nvPr/>
        </p:nvSpPr>
        <p:spPr>
          <a:xfrm>
            <a:off x="2736000" y="6898320"/>
            <a:ext cx="720000" cy="14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36" name="CustomShape 47"/>
          <p:cNvSpPr/>
          <p:nvPr/>
        </p:nvSpPr>
        <p:spPr>
          <a:xfrm>
            <a:off x="3312000" y="626400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λ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ί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ι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Line 48"/>
          <p:cNvSpPr/>
          <p:nvPr/>
        </p:nvSpPr>
        <p:spPr>
          <a:xfrm>
            <a:off x="504000" y="5832000"/>
            <a:ext cx="0" cy="6926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CustomShape 49"/>
          <p:cNvSpPr/>
          <p:nvPr/>
        </p:nvSpPr>
        <p:spPr>
          <a:xfrm>
            <a:off x="6768000" y="6754320"/>
            <a:ext cx="1944000" cy="28800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υ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μ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β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ά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λ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λ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ε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ι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ι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ς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κ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ι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ν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ή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ε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ι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50"/>
          <p:cNvSpPr/>
          <p:nvPr/>
        </p:nvSpPr>
        <p:spPr>
          <a:xfrm>
            <a:off x="4968360" y="2316600"/>
            <a:ext cx="1727640" cy="70740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Καρδιά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Αρτηρίες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Τριχοειδή αγγεία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Φλέβες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51"/>
          <p:cNvSpPr/>
          <p:nvPr/>
        </p:nvSpPr>
        <p:spPr>
          <a:xfrm>
            <a:off x="4752000" y="3527640"/>
            <a:ext cx="1727640" cy="93600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Μ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ύ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η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Ρ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ι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ν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ο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φ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ά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ρ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υ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γ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γ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Λ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ά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ρ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υ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γ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γ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ρ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χ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ε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ί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Β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ρ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ό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γ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χ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ο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52"/>
          <p:cNvSpPr/>
          <p:nvPr/>
        </p:nvSpPr>
        <p:spPr>
          <a:xfrm>
            <a:off x="4824360" y="4896000"/>
            <a:ext cx="1727640" cy="70740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Νεφρούς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Ουρητήρες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Ουροδόχο κύστη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Ουρήθρα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53"/>
          <p:cNvSpPr/>
          <p:nvPr/>
        </p:nvSpPr>
        <p:spPr>
          <a:xfrm>
            <a:off x="4608360" y="6408000"/>
            <a:ext cx="1151640" cy="28800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Μύες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214200" y="289440"/>
            <a:ext cx="244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Ε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ρ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ε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ι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ι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κ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ό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ύ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η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μ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2"/>
          <p:cNvSpPr/>
          <p:nvPr/>
        </p:nvSpPr>
        <p:spPr>
          <a:xfrm>
            <a:off x="214200" y="1297440"/>
            <a:ext cx="2665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ν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π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ρ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γ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ω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γ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ι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κ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ό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ύ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η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μ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3"/>
          <p:cNvSpPr/>
          <p:nvPr/>
        </p:nvSpPr>
        <p:spPr>
          <a:xfrm>
            <a:off x="3600000" y="15768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λ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ί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ι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Line 4"/>
          <p:cNvSpPr/>
          <p:nvPr/>
        </p:nvSpPr>
        <p:spPr>
          <a:xfrm flipV="1">
            <a:off x="3528000" y="936000"/>
            <a:ext cx="3600000" cy="1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47" name="CustomShape 5"/>
          <p:cNvSpPr/>
          <p:nvPr/>
        </p:nvSpPr>
        <p:spPr>
          <a:xfrm>
            <a:off x="3885480" y="721440"/>
            <a:ext cx="144216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 ρόλος του είναι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Line 6"/>
          <p:cNvSpPr/>
          <p:nvPr/>
        </p:nvSpPr>
        <p:spPr>
          <a:xfrm flipV="1">
            <a:off x="2808000" y="433080"/>
            <a:ext cx="720000" cy="216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49" name="Line 7"/>
          <p:cNvSpPr/>
          <p:nvPr/>
        </p:nvSpPr>
        <p:spPr>
          <a:xfrm flipV="1">
            <a:off x="3528000" y="432000"/>
            <a:ext cx="1656000" cy="1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Line 8"/>
          <p:cNvSpPr/>
          <p:nvPr/>
        </p:nvSpPr>
        <p:spPr>
          <a:xfrm>
            <a:off x="2808000" y="793440"/>
            <a:ext cx="720000" cy="14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CustomShape 9"/>
          <p:cNvSpPr/>
          <p:nvPr/>
        </p:nvSpPr>
        <p:spPr>
          <a:xfrm>
            <a:off x="3679560" y="108144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λ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ί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ι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Line 10"/>
          <p:cNvSpPr/>
          <p:nvPr/>
        </p:nvSpPr>
        <p:spPr>
          <a:xfrm>
            <a:off x="3672000" y="1801080"/>
            <a:ext cx="3456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CustomShape 11"/>
          <p:cNvSpPr/>
          <p:nvPr/>
        </p:nvSpPr>
        <p:spPr>
          <a:xfrm>
            <a:off x="4029480" y="1585440"/>
            <a:ext cx="144216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 ρόλος του είναι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Line 12"/>
          <p:cNvSpPr/>
          <p:nvPr/>
        </p:nvSpPr>
        <p:spPr>
          <a:xfrm flipV="1">
            <a:off x="2952000" y="1297080"/>
            <a:ext cx="720000" cy="216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Line 13"/>
          <p:cNvSpPr/>
          <p:nvPr/>
        </p:nvSpPr>
        <p:spPr>
          <a:xfrm flipV="1">
            <a:off x="3672000" y="1296000"/>
            <a:ext cx="1367640" cy="1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Line 14"/>
          <p:cNvSpPr/>
          <p:nvPr/>
        </p:nvSpPr>
        <p:spPr>
          <a:xfrm>
            <a:off x="2952000" y="1657440"/>
            <a:ext cx="720000" cy="14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57" name="Line 15"/>
          <p:cNvSpPr/>
          <p:nvPr/>
        </p:nvSpPr>
        <p:spPr>
          <a:xfrm>
            <a:off x="504000" y="864360"/>
            <a:ext cx="360" cy="433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CustomShape 16"/>
          <p:cNvSpPr/>
          <p:nvPr/>
        </p:nvSpPr>
        <p:spPr>
          <a:xfrm>
            <a:off x="214200" y="2377440"/>
            <a:ext cx="244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Σύστημα αισθητηρίων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οργάνων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CustomShape 17"/>
          <p:cNvSpPr/>
          <p:nvPr/>
        </p:nvSpPr>
        <p:spPr>
          <a:xfrm>
            <a:off x="214200" y="3385440"/>
            <a:ext cx="2665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Νευρικό </a:t>
            </a: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σύστημα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CustomShape 18"/>
          <p:cNvSpPr/>
          <p:nvPr/>
        </p:nvSpPr>
        <p:spPr>
          <a:xfrm>
            <a:off x="3535560" y="230544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λ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ί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ι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Line 19"/>
          <p:cNvSpPr/>
          <p:nvPr/>
        </p:nvSpPr>
        <p:spPr>
          <a:xfrm flipV="1">
            <a:off x="3528000" y="3024000"/>
            <a:ext cx="4608360" cy="1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62" name="CustomShape 20"/>
          <p:cNvSpPr/>
          <p:nvPr/>
        </p:nvSpPr>
        <p:spPr>
          <a:xfrm>
            <a:off x="3885480" y="2809440"/>
            <a:ext cx="144216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 ρόλος του 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είναι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Line 21"/>
          <p:cNvSpPr/>
          <p:nvPr/>
        </p:nvSpPr>
        <p:spPr>
          <a:xfrm flipV="1">
            <a:off x="2808000" y="2521080"/>
            <a:ext cx="720000" cy="216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64" name="Line 22"/>
          <p:cNvSpPr/>
          <p:nvPr/>
        </p:nvSpPr>
        <p:spPr>
          <a:xfrm flipV="1">
            <a:off x="3528000" y="2520000"/>
            <a:ext cx="1367640" cy="1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Line 23"/>
          <p:cNvSpPr/>
          <p:nvPr/>
        </p:nvSpPr>
        <p:spPr>
          <a:xfrm>
            <a:off x="2808000" y="2881440"/>
            <a:ext cx="720000" cy="14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66" name="CustomShape 24"/>
          <p:cNvSpPr/>
          <p:nvPr/>
        </p:nvSpPr>
        <p:spPr>
          <a:xfrm>
            <a:off x="3679560" y="316944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λ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ε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ί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τ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ι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Line 25"/>
          <p:cNvSpPr/>
          <p:nvPr/>
        </p:nvSpPr>
        <p:spPr>
          <a:xfrm>
            <a:off x="3672000" y="3889080"/>
            <a:ext cx="3744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68" name="CustomShape 26"/>
          <p:cNvSpPr/>
          <p:nvPr/>
        </p:nvSpPr>
        <p:spPr>
          <a:xfrm>
            <a:off x="4029480" y="3673440"/>
            <a:ext cx="144216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 ρόλος του είναι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Line 27"/>
          <p:cNvSpPr/>
          <p:nvPr/>
        </p:nvSpPr>
        <p:spPr>
          <a:xfrm flipV="1">
            <a:off x="2952000" y="3385080"/>
            <a:ext cx="720000" cy="216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Line 28"/>
          <p:cNvSpPr/>
          <p:nvPr/>
        </p:nvSpPr>
        <p:spPr>
          <a:xfrm flipV="1">
            <a:off x="3672000" y="3384000"/>
            <a:ext cx="1440000" cy="1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71" name="Line 29"/>
          <p:cNvSpPr/>
          <p:nvPr/>
        </p:nvSpPr>
        <p:spPr>
          <a:xfrm>
            <a:off x="2952000" y="3745440"/>
            <a:ext cx="720000" cy="14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72" name="Line 30"/>
          <p:cNvSpPr/>
          <p:nvPr/>
        </p:nvSpPr>
        <p:spPr>
          <a:xfrm>
            <a:off x="504000" y="2952360"/>
            <a:ext cx="360" cy="433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73" name="CustomShape 31"/>
          <p:cNvSpPr/>
          <p:nvPr/>
        </p:nvSpPr>
        <p:spPr>
          <a:xfrm>
            <a:off x="214200" y="4393440"/>
            <a:ext cx="2449440" cy="574560"/>
          </a:xfrm>
          <a:custGeom>
            <a:avLst/>
            <a:gdLst/>
            <a:ahLst/>
            <a:rect l="l" t="t" r="r" b="b"/>
            <a:pathLst>
              <a:path w="5809" h="1601">
                <a:moveTo>
                  <a:pt x="266" y="0"/>
                </a:moveTo>
                <a:cubicBezTo>
                  <a:pt x="133" y="0"/>
                  <a:pt x="0" y="133"/>
                  <a:pt x="0" y="266"/>
                </a:cubicBezTo>
                <a:lnTo>
                  <a:pt x="0" y="1334"/>
                </a:lnTo>
                <a:cubicBezTo>
                  <a:pt x="0" y="1467"/>
                  <a:pt x="133" y="1600"/>
                  <a:pt x="266" y="1600"/>
                </a:cubicBezTo>
                <a:lnTo>
                  <a:pt x="5542" y="1600"/>
                </a:lnTo>
                <a:cubicBezTo>
                  <a:pt x="5675" y="1600"/>
                  <a:pt x="5808" y="1467"/>
                  <a:pt x="5808" y="1334"/>
                </a:cubicBezTo>
                <a:lnTo>
                  <a:pt x="5808" y="266"/>
                </a:lnTo>
                <a:cubicBezTo>
                  <a:pt x="5808" y="133"/>
                  <a:pt x="5675" y="0"/>
                  <a:pt x="5542" y="0"/>
                </a:cubicBezTo>
                <a:lnTo>
                  <a:pt x="2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Σύστημα ενδοκρινών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αδένων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CustomShape 32"/>
          <p:cNvSpPr/>
          <p:nvPr/>
        </p:nvSpPr>
        <p:spPr>
          <a:xfrm>
            <a:off x="3535560" y="4321440"/>
            <a:ext cx="13600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Αποτελείται από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Line 33"/>
          <p:cNvSpPr/>
          <p:nvPr/>
        </p:nvSpPr>
        <p:spPr>
          <a:xfrm flipV="1">
            <a:off x="3528000" y="5184000"/>
            <a:ext cx="4248000" cy="14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76" name="CustomShape 34"/>
          <p:cNvSpPr/>
          <p:nvPr/>
        </p:nvSpPr>
        <p:spPr>
          <a:xfrm>
            <a:off x="3600000" y="4968000"/>
            <a:ext cx="144216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Ο ρόλος του είναι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Line 35"/>
          <p:cNvSpPr/>
          <p:nvPr/>
        </p:nvSpPr>
        <p:spPr>
          <a:xfrm flipV="1">
            <a:off x="2808000" y="4537080"/>
            <a:ext cx="720000" cy="216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78" name="Line 36"/>
          <p:cNvSpPr/>
          <p:nvPr/>
        </p:nvSpPr>
        <p:spPr>
          <a:xfrm flipV="1">
            <a:off x="3528000" y="4536000"/>
            <a:ext cx="2016000" cy="1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Line 37"/>
          <p:cNvSpPr/>
          <p:nvPr/>
        </p:nvSpPr>
        <p:spPr>
          <a:xfrm>
            <a:off x="2808000" y="4897440"/>
            <a:ext cx="720000" cy="2865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80" name="Line 38"/>
          <p:cNvSpPr/>
          <p:nvPr/>
        </p:nvSpPr>
        <p:spPr>
          <a:xfrm>
            <a:off x="502200" y="3960360"/>
            <a:ext cx="360" cy="433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81" name="Line 39"/>
          <p:cNvSpPr/>
          <p:nvPr/>
        </p:nvSpPr>
        <p:spPr>
          <a:xfrm>
            <a:off x="501840" y="1872000"/>
            <a:ext cx="360" cy="5054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82" name="CustomShape 40"/>
          <p:cNvSpPr/>
          <p:nvPr/>
        </p:nvSpPr>
        <p:spPr>
          <a:xfrm>
            <a:off x="8136360" y="2736360"/>
            <a:ext cx="1583640" cy="28764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Δέχεται ερεθίσματα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CustomShape 41"/>
          <p:cNvSpPr/>
          <p:nvPr/>
        </p:nvSpPr>
        <p:spPr>
          <a:xfrm>
            <a:off x="7416000" y="3600000"/>
            <a:ext cx="2520000" cy="28944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Αναλύει και ερμηνεύει ερεθίσματα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CustomShape 42"/>
          <p:cNvSpPr/>
          <p:nvPr/>
        </p:nvSpPr>
        <p:spPr>
          <a:xfrm>
            <a:off x="7776000" y="4753800"/>
            <a:ext cx="2088000" cy="43164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Ρυθμίζει και συντονίζει τις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λειτουργίες του σώματος.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5" name="CustomShape 43"/>
          <p:cNvSpPr/>
          <p:nvPr/>
        </p:nvSpPr>
        <p:spPr>
          <a:xfrm>
            <a:off x="7128000" y="504000"/>
            <a:ext cx="2807640" cy="43200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Στηρίζει και προστατεύει τον οργανισμό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Συμβάλει στις κινήσεις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6" name="CustomShape 44"/>
          <p:cNvSpPr/>
          <p:nvPr/>
        </p:nvSpPr>
        <p:spPr>
          <a:xfrm>
            <a:off x="5184360" y="72360"/>
            <a:ext cx="1727640" cy="43164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Τον αρθρωτό σκελετό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CustomShape 45"/>
          <p:cNvSpPr/>
          <p:nvPr/>
        </p:nvSpPr>
        <p:spPr>
          <a:xfrm>
            <a:off x="7128000" y="1296000"/>
            <a:ext cx="2879640" cy="50508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Παράγει τους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γαμέτες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Είναι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απαραίτητο για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την </a:t>
            </a:r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αναπαραγωγή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8" name="CustomShape 46"/>
          <p:cNvSpPr/>
          <p:nvPr/>
        </p:nvSpPr>
        <p:spPr>
          <a:xfrm>
            <a:off x="5112360" y="3096360"/>
            <a:ext cx="1727640" cy="43164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Νευρώνες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CustomShape 47"/>
          <p:cNvSpPr/>
          <p:nvPr/>
        </p:nvSpPr>
        <p:spPr>
          <a:xfrm>
            <a:off x="5544000" y="4032000"/>
            <a:ext cx="1727640" cy="93600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Υπόφυση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Θυροειδής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Πάγκρεας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Επινεφρίδια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l-G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Ωρχεις - Ωοθήκες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2018-09-13T18:03:42Z</dcterms:created>
  <dc:creator/>
  <dc:description/>
  <dc:language>el-GR</dc:language>
  <cp:lastModifiedBy/>
  <dcterms:modified xsi:type="dcterms:W3CDTF">2018-09-16T19:07:13Z</dcterms:modified>
  <cp:revision>12</cp:revision>
  <dc:subject/>
  <dc:title/>
</cp:coreProperties>
</file>