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57" r:id="rId4"/>
    <p:sldId id="258" r:id="rId5"/>
    <p:sldId id="260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42" autoAdjust="0"/>
    <p:restoredTop sz="94600"/>
  </p:normalViewPr>
  <p:slideViewPr>
    <p:cSldViewPr snapToGrid="0">
      <p:cViewPr varScale="1">
        <p:scale>
          <a:sx n="83" d="100"/>
          <a:sy n="83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2A059-B8AD-42F9-A8C3-F18FF1B9A48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FB76F96-49EB-483F-B474-553C3AF9DB33}">
      <dgm:prSet phldrT="[Κείμενο]"/>
      <dgm:spPr/>
      <dgm:t>
        <a:bodyPr/>
        <a:lstStyle/>
        <a:p>
          <a:r>
            <a:rPr lang="el-GR" dirty="0" err="1"/>
            <a:t>Πρωτεϊνες</a:t>
          </a:r>
          <a:endParaRPr lang="el-GR" dirty="0"/>
        </a:p>
        <a:p>
          <a:r>
            <a:rPr lang="el-GR" dirty="0"/>
            <a:t>στο Πλάσμα</a:t>
          </a:r>
        </a:p>
      </dgm:t>
    </dgm:pt>
    <dgm:pt modelId="{13B68E14-BA4C-496D-957B-19C82CBDCED9}" type="parTrans" cxnId="{94C99F5B-FA07-46D8-96E4-E2CED1363510}">
      <dgm:prSet/>
      <dgm:spPr/>
      <dgm:t>
        <a:bodyPr/>
        <a:lstStyle/>
        <a:p>
          <a:endParaRPr lang="el-GR"/>
        </a:p>
      </dgm:t>
    </dgm:pt>
    <dgm:pt modelId="{C26F784C-F2BE-487E-A843-00AD1FE9C3D1}" type="sibTrans" cxnId="{94C99F5B-FA07-46D8-96E4-E2CED1363510}">
      <dgm:prSet/>
      <dgm:spPr/>
      <dgm:t>
        <a:bodyPr/>
        <a:lstStyle/>
        <a:p>
          <a:endParaRPr lang="el-GR"/>
        </a:p>
      </dgm:t>
    </dgm:pt>
    <dgm:pt modelId="{64E0980A-85ED-4049-A739-7E7CE9B06E73}">
      <dgm:prSet phldrT="[Κείμενο]"/>
      <dgm:spPr/>
      <dgm:t>
        <a:bodyPr/>
        <a:lstStyle/>
        <a:p>
          <a:r>
            <a:rPr lang="el-GR"/>
            <a:t>Αλβουμίνες</a:t>
          </a:r>
        </a:p>
      </dgm:t>
    </dgm:pt>
    <dgm:pt modelId="{C8558144-FAC9-4746-978B-C034539B5930}" type="parTrans" cxnId="{1E6AF2DD-0F96-4167-8C9C-7C836829BCB2}">
      <dgm:prSet/>
      <dgm:spPr/>
      <dgm:t>
        <a:bodyPr/>
        <a:lstStyle/>
        <a:p>
          <a:endParaRPr lang="el-GR"/>
        </a:p>
      </dgm:t>
    </dgm:pt>
    <dgm:pt modelId="{FFB094BF-476D-4AB2-883C-811807BE6344}" type="sibTrans" cxnId="{1E6AF2DD-0F96-4167-8C9C-7C836829BCB2}">
      <dgm:prSet/>
      <dgm:spPr/>
      <dgm:t>
        <a:bodyPr/>
        <a:lstStyle/>
        <a:p>
          <a:endParaRPr lang="el-GR"/>
        </a:p>
      </dgm:t>
    </dgm:pt>
    <dgm:pt modelId="{5E7F683B-5BAA-4397-8449-20611F55EDD2}">
      <dgm:prSet phldrT="[Κείμενο]"/>
      <dgm:spPr/>
      <dgm:t>
        <a:bodyPr/>
        <a:lstStyle/>
        <a:p>
          <a:r>
            <a:rPr lang="el-GR"/>
            <a:t>Σφαιρίνες</a:t>
          </a:r>
        </a:p>
      </dgm:t>
    </dgm:pt>
    <dgm:pt modelId="{DE8C79DD-F49C-4449-A8C4-12032CD8A3A0}" type="parTrans" cxnId="{15E54FD4-3446-4767-B771-C374DC093806}">
      <dgm:prSet/>
      <dgm:spPr/>
      <dgm:t>
        <a:bodyPr/>
        <a:lstStyle/>
        <a:p>
          <a:endParaRPr lang="el-GR"/>
        </a:p>
      </dgm:t>
    </dgm:pt>
    <dgm:pt modelId="{78290EF6-761B-4C8A-9FA4-12534CFB3A92}" type="sibTrans" cxnId="{15E54FD4-3446-4767-B771-C374DC093806}">
      <dgm:prSet/>
      <dgm:spPr/>
      <dgm:t>
        <a:bodyPr/>
        <a:lstStyle/>
        <a:p>
          <a:endParaRPr lang="el-GR"/>
        </a:p>
      </dgm:t>
    </dgm:pt>
    <dgm:pt modelId="{3387DE2E-5F3E-44C0-8720-185E87988D31}">
      <dgm:prSet phldrT="[Κείμενο]"/>
      <dgm:spPr/>
      <dgm:t>
        <a:bodyPr/>
        <a:lstStyle/>
        <a:p>
          <a:r>
            <a:rPr lang="el-GR"/>
            <a:t>Ινωδογόνο</a:t>
          </a:r>
        </a:p>
      </dgm:t>
    </dgm:pt>
    <dgm:pt modelId="{61A1EF7D-0A88-4BF4-AE42-632F4ED21063}" type="parTrans" cxnId="{6291D388-36EA-4A76-A36B-0AB7B88ABF53}">
      <dgm:prSet/>
      <dgm:spPr/>
      <dgm:t>
        <a:bodyPr/>
        <a:lstStyle/>
        <a:p>
          <a:endParaRPr lang="el-GR"/>
        </a:p>
      </dgm:t>
    </dgm:pt>
    <dgm:pt modelId="{4672D46F-0EE5-4823-A2D4-C511FAACC382}" type="sibTrans" cxnId="{6291D388-36EA-4A76-A36B-0AB7B88ABF53}">
      <dgm:prSet/>
      <dgm:spPr/>
      <dgm:t>
        <a:bodyPr/>
        <a:lstStyle/>
        <a:p>
          <a:endParaRPr lang="el-GR"/>
        </a:p>
      </dgm:t>
    </dgm:pt>
    <dgm:pt modelId="{C6B7E966-C8C6-4A4E-8F83-69DD500238FB}">
      <dgm:prSet/>
      <dgm:spPr/>
      <dgm:t>
        <a:bodyPr/>
        <a:lstStyle/>
        <a:p>
          <a:r>
            <a:rPr lang="el-GR"/>
            <a:t>Συμπλήρωμα</a:t>
          </a:r>
        </a:p>
      </dgm:t>
    </dgm:pt>
    <dgm:pt modelId="{AA3373FB-A3A2-426D-85A9-0C552850CCB4}" type="parTrans" cxnId="{5C1E2BC6-FDC4-4771-A8EF-BF241627D304}">
      <dgm:prSet/>
      <dgm:spPr/>
      <dgm:t>
        <a:bodyPr/>
        <a:lstStyle/>
        <a:p>
          <a:endParaRPr lang="el-GR"/>
        </a:p>
      </dgm:t>
    </dgm:pt>
    <dgm:pt modelId="{3BF5E772-6FE6-40B5-91FE-76055B1BE865}" type="sibTrans" cxnId="{5C1E2BC6-FDC4-4771-A8EF-BF241627D304}">
      <dgm:prSet/>
      <dgm:spPr/>
      <dgm:t>
        <a:bodyPr/>
        <a:lstStyle/>
        <a:p>
          <a:endParaRPr lang="el-GR"/>
        </a:p>
      </dgm:t>
    </dgm:pt>
    <dgm:pt modelId="{A80FC75B-5E4E-4739-9F67-7E285454B180}" type="pres">
      <dgm:prSet presAssocID="{A632A059-B8AD-42F9-A8C3-F18FF1B9A4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8522F5DE-288C-4580-B683-F7B4A58785E8}" type="pres">
      <dgm:prSet presAssocID="{1FB76F96-49EB-483F-B474-553C3AF9DB33}" presName="hierRoot1" presStyleCnt="0">
        <dgm:presLayoutVars>
          <dgm:hierBranch val="init"/>
        </dgm:presLayoutVars>
      </dgm:prSet>
      <dgm:spPr/>
    </dgm:pt>
    <dgm:pt modelId="{3CF9531C-C8BD-44B0-997F-0A13826358BE}" type="pres">
      <dgm:prSet presAssocID="{1FB76F96-49EB-483F-B474-553C3AF9DB33}" presName="rootComposite1" presStyleCnt="0"/>
      <dgm:spPr/>
    </dgm:pt>
    <dgm:pt modelId="{86541014-5935-409D-931B-D8333A37692E}" type="pres">
      <dgm:prSet presAssocID="{1FB76F96-49EB-483F-B474-553C3AF9DB33}" presName="rootText1" presStyleLbl="node0" presStyleIdx="0" presStyleCnt="1" custLinFactNeighborY="-1100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5E90AAE-D87D-47E5-B4E7-2A1FF0FE3CC7}" type="pres">
      <dgm:prSet presAssocID="{1FB76F96-49EB-483F-B474-553C3AF9DB33}" presName="rootConnector1" presStyleLbl="node1" presStyleIdx="0" presStyleCnt="0"/>
      <dgm:spPr/>
      <dgm:t>
        <a:bodyPr/>
        <a:lstStyle/>
        <a:p>
          <a:endParaRPr lang="el-GR"/>
        </a:p>
      </dgm:t>
    </dgm:pt>
    <dgm:pt modelId="{6E73A08D-D848-4EDC-B212-284E09E5C09C}" type="pres">
      <dgm:prSet presAssocID="{1FB76F96-49EB-483F-B474-553C3AF9DB33}" presName="hierChild2" presStyleCnt="0"/>
      <dgm:spPr/>
    </dgm:pt>
    <dgm:pt modelId="{A34E1E96-7F49-4C0D-AE3C-2D049B9E8505}" type="pres">
      <dgm:prSet presAssocID="{C8558144-FAC9-4746-978B-C034539B5930}" presName="Name37" presStyleLbl="parChTrans1D2" presStyleIdx="0" presStyleCnt="4"/>
      <dgm:spPr/>
      <dgm:t>
        <a:bodyPr/>
        <a:lstStyle/>
        <a:p>
          <a:endParaRPr lang="el-GR"/>
        </a:p>
      </dgm:t>
    </dgm:pt>
    <dgm:pt modelId="{0A93BACC-F10E-45F4-80B7-3B863740202E}" type="pres">
      <dgm:prSet presAssocID="{64E0980A-85ED-4049-A739-7E7CE9B06E73}" presName="hierRoot2" presStyleCnt="0">
        <dgm:presLayoutVars>
          <dgm:hierBranch val="init"/>
        </dgm:presLayoutVars>
      </dgm:prSet>
      <dgm:spPr/>
    </dgm:pt>
    <dgm:pt modelId="{73A5F661-E975-471B-8BA6-5074AF4A0FD8}" type="pres">
      <dgm:prSet presAssocID="{64E0980A-85ED-4049-A739-7E7CE9B06E73}" presName="rootComposite" presStyleCnt="0"/>
      <dgm:spPr/>
    </dgm:pt>
    <dgm:pt modelId="{3CC14A75-0B7D-43DB-9B35-0BCBADD17D3A}" type="pres">
      <dgm:prSet presAssocID="{64E0980A-85ED-4049-A739-7E7CE9B06E7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2DB31D3-0B6E-4B33-BC50-FC7042D4F858}" type="pres">
      <dgm:prSet presAssocID="{64E0980A-85ED-4049-A739-7E7CE9B06E73}" presName="rootConnector" presStyleLbl="node2" presStyleIdx="0" presStyleCnt="4"/>
      <dgm:spPr/>
      <dgm:t>
        <a:bodyPr/>
        <a:lstStyle/>
        <a:p>
          <a:endParaRPr lang="el-GR"/>
        </a:p>
      </dgm:t>
    </dgm:pt>
    <dgm:pt modelId="{0E551ADF-D785-479C-B3E0-F43E4529A971}" type="pres">
      <dgm:prSet presAssocID="{64E0980A-85ED-4049-A739-7E7CE9B06E73}" presName="hierChild4" presStyleCnt="0"/>
      <dgm:spPr/>
    </dgm:pt>
    <dgm:pt modelId="{3242D691-9F8C-42E1-B6BC-920324DB690A}" type="pres">
      <dgm:prSet presAssocID="{64E0980A-85ED-4049-A739-7E7CE9B06E73}" presName="hierChild5" presStyleCnt="0"/>
      <dgm:spPr/>
    </dgm:pt>
    <dgm:pt modelId="{720A87D3-2544-4D39-BE05-430EAFF1324C}" type="pres">
      <dgm:prSet presAssocID="{DE8C79DD-F49C-4449-A8C4-12032CD8A3A0}" presName="Name37" presStyleLbl="parChTrans1D2" presStyleIdx="1" presStyleCnt="4"/>
      <dgm:spPr/>
      <dgm:t>
        <a:bodyPr/>
        <a:lstStyle/>
        <a:p>
          <a:endParaRPr lang="el-GR"/>
        </a:p>
      </dgm:t>
    </dgm:pt>
    <dgm:pt modelId="{932DAA53-59C9-45B7-82EB-12EC9AA86093}" type="pres">
      <dgm:prSet presAssocID="{5E7F683B-5BAA-4397-8449-20611F55EDD2}" presName="hierRoot2" presStyleCnt="0">
        <dgm:presLayoutVars>
          <dgm:hierBranch val="init"/>
        </dgm:presLayoutVars>
      </dgm:prSet>
      <dgm:spPr/>
    </dgm:pt>
    <dgm:pt modelId="{D2016D23-AD20-4886-AA54-C5D2F1DCD829}" type="pres">
      <dgm:prSet presAssocID="{5E7F683B-5BAA-4397-8449-20611F55EDD2}" presName="rootComposite" presStyleCnt="0"/>
      <dgm:spPr/>
    </dgm:pt>
    <dgm:pt modelId="{A0626953-DEE0-4B79-BE67-14678FCA2E0F}" type="pres">
      <dgm:prSet presAssocID="{5E7F683B-5BAA-4397-8449-20611F55EDD2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4A13153-C56B-41CA-BD04-4C67AE96D2B1}" type="pres">
      <dgm:prSet presAssocID="{5E7F683B-5BAA-4397-8449-20611F55EDD2}" presName="rootConnector" presStyleLbl="node2" presStyleIdx="1" presStyleCnt="4"/>
      <dgm:spPr/>
      <dgm:t>
        <a:bodyPr/>
        <a:lstStyle/>
        <a:p>
          <a:endParaRPr lang="el-GR"/>
        </a:p>
      </dgm:t>
    </dgm:pt>
    <dgm:pt modelId="{282128F1-8486-407F-9C1A-5F4505E2F2FB}" type="pres">
      <dgm:prSet presAssocID="{5E7F683B-5BAA-4397-8449-20611F55EDD2}" presName="hierChild4" presStyleCnt="0"/>
      <dgm:spPr/>
    </dgm:pt>
    <dgm:pt modelId="{138DA5D6-1CA5-4C0F-B9D5-8970CB9EB1EA}" type="pres">
      <dgm:prSet presAssocID="{5E7F683B-5BAA-4397-8449-20611F55EDD2}" presName="hierChild5" presStyleCnt="0"/>
      <dgm:spPr/>
    </dgm:pt>
    <dgm:pt modelId="{B19AE23C-76DD-4C20-86CB-D7421A85B351}" type="pres">
      <dgm:prSet presAssocID="{61A1EF7D-0A88-4BF4-AE42-632F4ED21063}" presName="Name37" presStyleLbl="parChTrans1D2" presStyleIdx="2" presStyleCnt="4"/>
      <dgm:spPr/>
      <dgm:t>
        <a:bodyPr/>
        <a:lstStyle/>
        <a:p>
          <a:endParaRPr lang="el-GR"/>
        </a:p>
      </dgm:t>
    </dgm:pt>
    <dgm:pt modelId="{73466BF9-45DD-482C-8A71-EE1A0949AF2D}" type="pres">
      <dgm:prSet presAssocID="{3387DE2E-5F3E-44C0-8720-185E87988D31}" presName="hierRoot2" presStyleCnt="0">
        <dgm:presLayoutVars>
          <dgm:hierBranch val="init"/>
        </dgm:presLayoutVars>
      </dgm:prSet>
      <dgm:spPr/>
    </dgm:pt>
    <dgm:pt modelId="{B87317A4-52F6-433D-8361-8C24B5A719F4}" type="pres">
      <dgm:prSet presAssocID="{3387DE2E-5F3E-44C0-8720-185E87988D31}" presName="rootComposite" presStyleCnt="0"/>
      <dgm:spPr/>
    </dgm:pt>
    <dgm:pt modelId="{34560E10-56C8-4AA1-A0EA-32674C854175}" type="pres">
      <dgm:prSet presAssocID="{3387DE2E-5F3E-44C0-8720-185E87988D3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F819DA6-E26A-4B4E-9A78-5F496C4E25BC}" type="pres">
      <dgm:prSet presAssocID="{3387DE2E-5F3E-44C0-8720-185E87988D31}" presName="rootConnector" presStyleLbl="node2" presStyleIdx="2" presStyleCnt="4"/>
      <dgm:spPr/>
      <dgm:t>
        <a:bodyPr/>
        <a:lstStyle/>
        <a:p>
          <a:endParaRPr lang="el-GR"/>
        </a:p>
      </dgm:t>
    </dgm:pt>
    <dgm:pt modelId="{84DA22B4-62FE-4390-8AC5-F887AD7DAC3F}" type="pres">
      <dgm:prSet presAssocID="{3387DE2E-5F3E-44C0-8720-185E87988D31}" presName="hierChild4" presStyleCnt="0"/>
      <dgm:spPr/>
    </dgm:pt>
    <dgm:pt modelId="{D5310DE0-1DA8-4F6A-A446-6BA2C372CD57}" type="pres">
      <dgm:prSet presAssocID="{3387DE2E-5F3E-44C0-8720-185E87988D31}" presName="hierChild5" presStyleCnt="0"/>
      <dgm:spPr/>
    </dgm:pt>
    <dgm:pt modelId="{BE5C6F8C-F9EF-4A40-8D75-68565444E595}" type="pres">
      <dgm:prSet presAssocID="{AA3373FB-A3A2-426D-85A9-0C552850CCB4}" presName="Name37" presStyleLbl="parChTrans1D2" presStyleIdx="3" presStyleCnt="4"/>
      <dgm:spPr/>
      <dgm:t>
        <a:bodyPr/>
        <a:lstStyle/>
        <a:p>
          <a:endParaRPr lang="el-GR"/>
        </a:p>
      </dgm:t>
    </dgm:pt>
    <dgm:pt modelId="{C6DFD43D-E314-46C5-81C8-4569DC6F7426}" type="pres">
      <dgm:prSet presAssocID="{C6B7E966-C8C6-4A4E-8F83-69DD500238FB}" presName="hierRoot2" presStyleCnt="0">
        <dgm:presLayoutVars>
          <dgm:hierBranch val="init"/>
        </dgm:presLayoutVars>
      </dgm:prSet>
      <dgm:spPr/>
    </dgm:pt>
    <dgm:pt modelId="{8ED3F4C9-A50E-41F4-B485-A3A3F5ED5D60}" type="pres">
      <dgm:prSet presAssocID="{C6B7E966-C8C6-4A4E-8F83-69DD500238FB}" presName="rootComposite" presStyleCnt="0"/>
      <dgm:spPr/>
    </dgm:pt>
    <dgm:pt modelId="{29039E68-331D-4062-BDF0-CEBFF396CFD0}" type="pres">
      <dgm:prSet presAssocID="{C6B7E966-C8C6-4A4E-8F83-69DD500238F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FA2C482-55BA-49FE-968F-3199F95F64BF}" type="pres">
      <dgm:prSet presAssocID="{C6B7E966-C8C6-4A4E-8F83-69DD500238FB}" presName="rootConnector" presStyleLbl="node2" presStyleIdx="3" presStyleCnt="4"/>
      <dgm:spPr/>
      <dgm:t>
        <a:bodyPr/>
        <a:lstStyle/>
        <a:p>
          <a:endParaRPr lang="el-GR"/>
        </a:p>
      </dgm:t>
    </dgm:pt>
    <dgm:pt modelId="{75E71A65-93E6-4ED0-B748-976A8DB8B08D}" type="pres">
      <dgm:prSet presAssocID="{C6B7E966-C8C6-4A4E-8F83-69DD500238FB}" presName="hierChild4" presStyleCnt="0"/>
      <dgm:spPr/>
    </dgm:pt>
    <dgm:pt modelId="{9A169A2B-0DC6-4357-8F5A-D4210A66FC31}" type="pres">
      <dgm:prSet presAssocID="{C6B7E966-C8C6-4A4E-8F83-69DD500238FB}" presName="hierChild5" presStyleCnt="0"/>
      <dgm:spPr/>
    </dgm:pt>
    <dgm:pt modelId="{7075C1C2-70FF-44E8-9173-7DDA77923948}" type="pres">
      <dgm:prSet presAssocID="{1FB76F96-49EB-483F-B474-553C3AF9DB33}" presName="hierChild3" presStyleCnt="0"/>
      <dgm:spPr/>
    </dgm:pt>
  </dgm:ptLst>
  <dgm:cxnLst>
    <dgm:cxn modelId="{9B53094C-564D-414E-9E5C-402CC3F44D79}" type="presOf" srcId="{1FB76F96-49EB-483F-B474-553C3AF9DB33}" destId="{95E90AAE-D87D-47E5-B4E7-2A1FF0FE3CC7}" srcOrd="1" destOrd="0" presId="urn:microsoft.com/office/officeart/2005/8/layout/orgChart1"/>
    <dgm:cxn modelId="{6291D388-36EA-4A76-A36B-0AB7B88ABF53}" srcId="{1FB76F96-49EB-483F-B474-553C3AF9DB33}" destId="{3387DE2E-5F3E-44C0-8720-185E87988D31}" srcOrd="2" destOrd="0" parTransId="{61A1EF7D-0A88-4BF4-AE42-632F4ED21063}" sibTransId="{4672D46F-0EE5-4823-A2D4-C511FAACC382}"/>
    <dgm:cxn modelId="{6837DBBE-4443-4FEF-9C1F-2E1EED0AFAE4}" type="presOf" srcId="{A632A059-B8AD-42F9-A8C3-F18FF1B9A48F}" destId="{A80FC75B-5E4E-4739-9F67-7E285454B180}" srcOrd="0" destOrd="0" presId="urn:microsoft.com/office/officeart/2005/8/layout/orgChart1"/>
    <dgm:cxn modelId="{712AC894-BFB5-4420-97E1-6D9C9C6834E7}" type="presOf" srcId="{61A1EF7D-0A88-4BF4-AE42-632F4ED21063}" destId="{B19AE23C-76DD-4C20-86CB-D7421A85B351}" srcOrd="0" destOrd="0" presId="urn:microsoft.com/office/officeart/2005/8/layout/orgChart1"/>
    <dgm:cxn modelId="{7E3F3426-0C60-48F5-B1D9-8E82F93ADEC6}" type="presOf" srcId="{64E0980A-85ED-4049-A739-7E7CE9B06E73}" destId="{3CC14A75-0B7D-43DB-9B35-0BCBADD17D3A}" srcOrd="0" destOrd="0" presId="urn:microsoft.com/office/officeart/2005/8/layout/orgChart1"/>
    <dgm:cxn modelId="{0775A2E6-E516-4AFA-8A4A-D64E9D3F8FF3}" type="presOf" srcId="{64E0980A-85ED-4049-A739-7E7CE9B06E73}" destId="{12DB31D3-0B6E-4B33-BC50-FC7042D4F858}" srcOrd="1" destOrd="0" presId="urn:microsoft.com/office/officeart/2005/8/layout/orgChart1"/>
    <dgm:cxn modelId="{1E6AF2DD-0F96-4167-8C9C-7C836829BCB2}" srcId="{1FB76F96-49EB-483F-B474-553C3AF9DB33}" destId="{64E0980A-85ED-4049-A739-7E7CE9B06E73}" srcOrd="0" destOrd="0" parTransId="{C8558144-FAC9-4746-978B-C034539B5930}" sibTransId="{FFB094BF-476D-4AB2-883C-811807BE6344}"/>
    <dgm:cxn modelId="{71F43CD8-2F55-4F25-B29D-F661746DCEB7}" type="presOf" srcId="{5E7F683B-5BAA-4397-8449-20611F55EDD2}" destId="{14A13153-C56B-41CA-BD04-4C67AE96D2B1}" srcOrd="1" destOrd="0" presId="urn:microsoft.com/office/officeart/2005/8/layout/orgChart1"/>
    <dgm:cxn modelId="{B2639712-0844-4E2E-A3CE-84C678583A1A}" type="presOf" srcId="{3387DE2E-5F3E-44C0-8720-185E87988D31}" destId="{34560E10-56C8-4AA1-A0EA-32674C854175}" srcOrd="0" destOrd="0" presId="urn:microsoft.com/office/officeart/2005/8/layout/orgChart1"/>
    <dgm:cxn modelId="{A8D67C2D-EA2C-4033-BD76-D379CEC4BAF1}" type="presOf" srcId="{C8558144-FAC9-4746-978B-C034539B5930}" destId="{A34E1E96-7F49-4C0D-AE3C-2D049B9E8505}" srcOrd="0" destOrd="0" presId="urn:microsoft.com/office/officeart/2005/8/layout/orgChart1"/>
    <dgm:cxn modelId="{C3A91EDE-CFDB-45DE-83CD-E9FD95A862EB}" type="presOf" srcId="{DE8C79DD-F49C-4449-A8C4-12032CD8A3A0}" destId="{720A87D3-2544-4D39-BE05-430EAFF1324C}" srcOrd="0" destOrd="0" presId="urn:microsoft.com/office/officeart/2005/8/layout/orgChart1"/>
    <dgm:cxn modelId="{15E54FD4-3446-4767-B771-C374DC093806}" srcId="{1FB76F96-49EB-483F-B474-553C3AF9DB33}" destId="{5E7F683B-5BAA-4397-8449-20611F55EDD2}" srcOrd="1" destOrd="0" parTransId="{DE8C79DD-F49C-4449-A8C4-12032CD8A3A0}" sibTransId="{78290EF6-761B-4C8A-9FA4-12534CFB3A92}"/>
    <dgm:cxn modelId="{51C8DAD0-5ED8-4CF4-9A15-DD441E15CF6C}" type="presOf" srcId="{C6B7E966-C8C6-4A4E-8F83-69DD500238FB}" destId="{1FA2C482-55BA-49FE-968F-3199F95F64BF}" srcOrd="1" destOrd="0" presId="urn:microsoft.com/office/officeart/2005/8/layout/orgChart1"/>
    <dgm:cxn modelId="{D063A536-A7E8-4331-B4F8-0747619342E0}" type="presOf" srcId="{AA3373FB-A3A2-426D-85A9-0C552850CCB4}" destId="{BE5C6F8C-F9EF-4A40-8D75-68565444E595}" srcOrd="0" destOrd="0" presId="urn:microsoft.com/office/officeart/2005/8/layout/orgChart1"/>
    <dgm:cxn modelId="{9429C203-3B04-486B-B845-D43F9483D2D9}" type="presOf" srcId="{5E7F683B-5BAA-4397-8449-20611F55EDD2}" destId="{A0626953-DEE0-4B79-BE67-14678FCA2E0F}" srcOrd="0" destOrd="0" presId="urn:microsoft.com/office/officeart/2005/8/layout/orgChart1"/>
    <dgm:cxn modelId="{46B7696A-C7D8-47E5-858D-00037DEA03FA}" type="presOf" srcId="{1FB76F96-49EB-483F-B474-553C3AF9DB33}" destId="{86541014-5935-409D-931B-D8333A37692E}" srcOrd="0" destOrd="0" presId="urn:microsoft.com/office/officeart/2005/8/layout/orgChart1"/>
    <dgm:cxn modelId="{0865E1B0-41B1-462E-A6FD-8234630C5AB2}" type="presOf" srcId="{C6B7E966-C8C6-4A4E-8F83-69DD500238FB}" destId="{29039E68-331D-4062-BDF0-CEBFF396CFD0}" srcOrd="0" destOrd="0" presId="urn:microsoft.com/office/officeart/2005/8/layout/orgChart1"/>
    <dgm:cxn modelId="{83707B7D-603B-4818-9366-7686D41FA3D7}" type="presOf" srcId="{3387DE2E-5F3E-44C0-8720-185E87988D31}" destId="{0F819DA6-E26A-4B4E-9A78-5F496C4E25BC}" srcOrd="1" destOrd="0" presId="urn:microsoft.com/office/officeart/2005/8/layout/orgChart1"/>
    <dgm:cxn modelId="{5C1E2BC6-FDC4-4771-A8EF-BF241627D304}" srcId="{1FB76F96-49EB-483F-B474-553C3AF9DB33}" destId="{C6B7E966-C8C6-4A4E-8F83-69DD500238FB}" srcOrd="3" destOrd="0" parTransId="{AA3373FB-A3A2-426D-85A9-0C552850CCB4}" sibTransId="{3BF5E772-6FE6-40B5-91FE-76055B1BE865}"/>
    <dgm:cxn modelId="{94C99F5B-FA07-46D8-96E4-E2CED1363510}" srcId="{A632A059-B8AD-42F9-A8C3-F18FF1B9A48F}" destId="{1FB76F96-49EB-483F-B474-553C3AF9DB33}" srcOrd="0" destOrd="0" parTransId="{13B68E14-BA4C-496D-957B-19C82CBDCED9}" sibTransId="{C26F784C-F2BE-487E-A843-00AD1FE9C3D1}"/>
    <dgm:cxn modelId="{0984D718-CDBD-42F2-98B4-23B6666ABE41}" type="presParOf" srcId="{A80FC75B-5E4E-4739-9F67-7E285454B180}" destId="{8522F5DE-288C-4580-B683-F7B4A58785E8}" srcOrd="0" destOrd="0" presId="urn:microsoft.com/office/officeart/2005/8/layout/orgChart1"/>
    <dgm:cxn modelId="{46C8B589-C8A4-43F6-84A3-DEDD4EC2CDC5}" type="presParOf" srcId="{8522F5DE-288C-4580-B683-F7B4A58785E8}" destId="{3CF9531C-C8BD-44B0-997F-0A13826358BE}" srcOrd="0" destOrd="0" presId="urn:microsoft.com/office/officeart/2005/8/layout/orgChart1"/>
    <dgm:cxn modelId="{A94764F3-C2A8-4659-BF65-7A69A35D816F}" type="presParOf" srcId="{3CF9531C-C8BD-44B0-997F-0A13826358BE}" destId="{86541014-5935-409D-931B-D8333A37692E}" srcOrd="0" destOrd="0" presId="urn:microsoft.com/office/officeart/2005/8/layout/orgChart1"/>
    <dgm:cxn modelId="{E3204162-07C0-43EF-AFE5-C9BEB4146B09}" type="presParOf" srcId="{3CF9531C-C8BD-44B0-997F-0A13826358BE}" destId="{95E90AAE-D87D-47E5-B4E7-2A1FF0FE3CC7}" srcOrd="1" destOrd="0" presId="urn:microsoft.com/office/officeart/2005/8/layout/orgChart1"/>
    <dgm:cxn modelId="{BCCB047B-F31A-479D-B976-73F8D0F3ACAD}" type="presParOf" srcId="{8522F5DE-288C-4580-B683-F7B4A58785E8}" destId="{6E73A08D-D848-4EDC-B212-284E09E5C09C}" srcOrd="1" destOrd="0" presId="urn:microsoft.com/office/officeart/2005/8/layout/orgChart1"/>
    <dgm:cxn modelId="{98F021F0-B399-4F3E-9A5F-030596BC2104}" type="presParOf" srcId="{6E73A08D-D848-4EDC-B212-284E09E5C09C}" destId="{A34E1E96-7F49-4C0D-AE3C-2D049B9E8505}" srcOrd="0" destOrd="0" presId="urn:microsoft.com/office/officeart/2005/8/layout/orgChart1"/>
    <dgm:cxn modelId="{E6FEC7A4-8CBA-457F-9C10-5D4C74DB3654}" type="presParOf" srcId="{6E73A08D-D848-4EDC-B212-284E09E5C09C}" destId="{0A93BACC-F10E-45F4-80B7-3B863740202E}" srcOrd="1" destOrd="0" presId="urn:microsoft.com/office/officeart/2005/8/layout/orgChart1"/>
    <dgm:cxn modelId="{4B9CD214-772C-47B4-A216-4A9FFA9700E1}" type="presParOf" srcId="{0A93BACC-F10E-45F4-80B7-3B863740202E}" destId="{73A5F661-E975-471B-8BA6-5074AF4A0FD8}" srcOrd="0" destOrd="0" presId="urn:microsoft.com/office/officeart/2005/8/layout/orgChart1"/>
    <dgm:cxn modelId="{80882041-4B5D-410F-8F2D-E8A820320E92}" type="presParOf" srcId="{73A5F661-E975-471B-8BA6-5074AF4A0FD8}" destId="{3CC14A75-0B7D-43DB-9B35-0BCBADD17D3A}" srcOrd="0" destOrd="0" presId="urn:microsoft.com/office/officeart/2005/8/layout/orgChart1"/>
    <dgm:cxn modelId="{CA38DAFE-995A-40C2-9C43-BD1A8CF8CF7D}" type="presParOf" srcId="{73A5F661-E975-471B-8BA6-5074AF4A0FD8}" destId="{12DB31D3-0B6E-4B33-BC50-FC7042D4F858}" srcOrd="1" destOrd="0" presId="urn:microsoft.com/office/officeart/2005/8/layout/orgChart1"/>
    <dgm:cxn modelId="{AA6D58D2-75D4-422C-969F-E06980D645A4}" type="presParOf" srcId="{0A93BACC-F10E-45F4-80B7-3B863740202E}" destId="{0E551ADF-D785-479C-B3E0-F43E4529A971}" srcOrd="1" destOrd="0" presId="urn:microsoft.com/office/officeart/2005/8/layout/orgChart1"/>
    <dgm:cxn modelId="{FBCB3DB4-63D0-484D-8FC7-58E23D3D5E32}" type="presParOf" srcId="{0A93BACC-F10E-45F4-80B7-3B863740202E}" destId="{3242D691-9F8C-42E1-B6BC-920324DB690A}" srcOrd="2" destOrd="0" presId="urn:microsoft.com/office/officeart/2005/8/layout/orgChart1"/>
    <dgm:cxn modelId="{A8F83539-7E06-48A4-8CC5-D3FA22CDBC08}" type="presParOf" srcId="{6E73A08D-D848-4EDC-B212-284E09E5C09C}" destId="{720A87D3-2544-4D39-BE05-430EAFF1324C}" srcOrd="2" destOrd="0" presId="urn:microsoft.com/office/officeart/2005/8/layout/orgChart1"/>
    <dgm:cxn modelId="{0FEF2ED9-2CEA-40AA-BAD5-38C9C198715C}" type="presParOf" srcId="{6E73A08D-D848-4EDC-B212-284E09E5C09C}" destId="{932DAA53-59C9-45B7-82EB-12EC9AA86093}" srcOrd="3" destOrd="0" presId="urn:microsoft.com/office/officeart/2005/8/layout/orgChart1"/>
    <dgm:cxn modelId="{9B821B3E-8D93-4B41-9E31-C0E3D179C597}" type="presParOf" srcId="{932DAA53-59C9-45B7-82EB-12EC9AA86093}" destId="{D2016D23-AD20-4886-AA54-C5D2F1DCD829}" srcOrd="0" destOrd="0" presId="urn:microsoft.com/office/officeart/2005/8/layout/orgChart1"/>
    <dgm:cxn modelId="{8A0B5F00-2DF4-47AA-B8F5-060D2C417496}" type="presParOf" srcId="{D2016D23-AD20-4886-AA54-C5D2F1DCD829}" destId="{A0626953-DEE0-4B79-BE67-14678FCA2E0F}" srcOrd="0" destOrd="0" presId="urn:microsoft.com/office/officeart/2005/8/layout/orgChart1"/>
    <dgm:cxn modelId="{C3FAF382-2F1B-40DA-88B0-B792C9084523}" type="presParOf" srcId="{D2016D23-AD20-4886-AA54-C5D2F1DCD829}" destId="{14A13153-C56B-41CA-BD04-4C67AE96D2B1}" srcOrd="1" destOrd="0" presId="urn:microsoft.com/office/officeart/2005/8/layout/orgChart1"/>
    <dgm:cxn modelId="{2BAE6628-8243-466C-87AC-0B9667C425C9}" type="presParOf" srcId="{932DAA53-59C9-45B7-82EB-12EC9AA86093}" destId="{282128F1-8486-407F-9C1A-5F4505E2F2FB}" srcOrd="1" destOrd="0" presId="urn:microsoft.com/office/officeart/2005/8/layout/orgChart1"/>
    <dgm:cxn modelId="{3C3A9653-8221-498A-A744-D6ECA9A985CD}" type="presParOf" srcId="{932DAA53-59C9-45B7-82EB-12EC9AA86093}" destId="{138DA5D6-1CA5-4C0F-B9D5-8970CB9EB1EA}" srcOrd="2" destOrd="0" presId="urn:microsoft.com/office/officeart/2005/8/layout/orgChart1"/>
    <dgm:cxn modelId="{EB4B1113-FEBB-4491-86A8-FA1FF4D3848A}" type="presParOf" srcId="{6E73A08D-D848-4EDC-B212-284E09E5C09C}" destId="{B19AE23C-76DD-4C20-86CB-D7421A85B351}" srcOrd="4" destOrd="0" presId="urn:microsoft.com/office/officeart/2005/8/layout/orgChart1"/>
    <dgm:cxn modelId="{51194A3E-9481-4C17-A780-037A2503CFC6}" type="presParOf" srcId="{6E73A08D-D848-4EDC-B212-284E09E5C09C}" destId="{73466BF9-45DD-482C-8A71-EE1A0949AF2D}" srcOrd="5" destOrd="0" presId="urn:microsoft.com/office/officeart/2005/8/layout/orgChart1"/>
    <dgm:cxn modelId="{7290E660-01CB-48C6-93A8-5C0CD44A517E}" type="presParOf" srcId="{73466BF9-45DD-482C-8A71-EE1A0949AF2D}" destId="{B87317A4-52F6-433D-8361-8C24B5A719F4}" srcOrd="0" destOrd="0" presId="urn:microsoft.com/office/officeart/2005/8/layout/orgChart1"/>
    <dgm:cxn modelId="{CD3E85A6-8420-43AA-9734-E62904057E59}" type="presParOf" srcId="{B87317A4-52F6-433D-8361-8C24B5A719F4}" destId="{34560E10-56C8-4AA1-A0EA-32674C854175}" srcOrd="0" destOrd="0" presId="urn:microsoft.com/office/officeart/2005/8/layout/orgChart1"/>
    <dgm:cxn modelId="{3FC149C1-67B0-45EB-AE68-DB83C65F98FE}" type="presParOf" srcId="{B87317A4-52F6-433D-8361-8C24B5A719F4}" destId="{0F819DA6-E26A-4B4E-9A78-5F496C4E25BC}" srcOrd="1" destOrd="0" presId="urn:microsoft.com/office/officeart/2005/8/layout/orgChart1"/>
    <dgm:cxn modelId="{5885F9F4-7416-4FD2-AB55-594602900390}" type="presParOf" srcId="{73466BF9-45DD-482C-8A71-EE1A0949AF2D}" destId="{84DA22B4-62FE-4390-8AC5-F887AD7DAC3F}" srcOrd="1" destOrd="0" presId="urn:microsoft.com/office/officeart/2005/8/layout/orgChart1"/>
    <dgm:cxn modelId="{A630940D-BC97-436D-B28F-1040DCD2B835}" type="presParOf" srcId="{73466BF9-45DD-482C-8A71-EE1A0949AF2D}" destId="{D5310DE0-1DA8-4F6A-A446-6BA2C372CD57}" srcOrd="2" destOrd="0" presId="urn:microsoft.com/office/officeart/2005/8/layout/orgChart1"/>
    <dgm:cxn modelId="{2A9B87D4-AFE8-4EDB-B336-0BD64CFD8A47}" type="presParOf" srcId="{6E73A08D-D848-4EDC-B212-284E09E5C09C}" destId="{BE5C6F8C-F9EF-4A40-8D75-68565444E595}" srcOrd="6" destOrd="0" presId="urn:microsoft.com/office/officeart/2005/8/layout/orgChart1"/>
    <dgm:cxn modelId="{F9B3BE6E-E4DD-43E5-9B84-8202A34B9510}" type="presParOf" srcId="{6E73A08D-D848-4EDC-B212-284E09E5C09C}" destId="{C6DFD43D-E314-46C5-81C8-4569DC6F7426}" srcOrd="7" destOrd="0" presId="urn:microsoft.com/office/officeart/2005/8/layout/orgChart1"/>
    <dgm:cxn modelId="{97559894-5E19-464D-8B72-6B2EFE7DAB00}" type="presParOf" srcId="{C6DFD43D-E314-46C5-81C8-4569DC6F7426}" destId="{8ED3F4C9-A50E-41F4-B485-A3A3F5ED5D60}" srcOrd="0" destOrd="0" presId="urn:microsoft.com/office/officeart/2005/8/layout/orgChart1"/>
    <dgm:cxn modelId="{3D332901-DFCC-46D5-9F2D-4E5B718ACBA7}" type="presParOf" srcId="{8ED3F4C9-A50E-41F4-B485-A3A3F5ED5D60}" destId="{29039E68-331D-4062-BDF0-CEBFF396CFD0}" srcOrd="0" destOrd="0" presId="urn:microsoft.com/office/officeart/2005/8/layout/orgChart1"/>
    <dgm:cxn modelId="{1737ECF4-1E57-4633-AE64-C5A7D0620BDD}" type="presParOf" srcId="{8ED3F4C9-A50E-41F4-B485-A3A3F5ED5D60}" destId="{1FA2C482-55BA-49FE-968F-3199F95F64BF}" srcOrd="1" destOrd="0" presId="urn:microsoft.com/office/officeart/2005/8/layout/orgChart1"/>
    <dgm:cxn modelId="{B67E9414-9056-4600-AA18-E65823D38F69}" type="presParOf" srcId="{C6DFD43D-E314-46C5-81C8-4569DC6F7426}" destId="{75E71A65-93E6-4ED0-B748-976A8DB8B08D}" srcOrd="1" destOrd="0" presId="urn:microsoft.com/office/officeart/2005/8/layout/orgChart1"/>
    <dgm:cxn modelId="{28A82532-1660-491A-BE85-8A32A5379273}" type="presParOf" srcId="{C6DFD43D-E314-46C5-81C8-4569DC6F7426}" destId="{9A169A2B-0DC6-4357-8F5A-D4210A66FC31}" srcOrd="2" destOrd="0" presId="urn:microsoft.com/office/officeart/2005/8/layout/orgChart1"/>
    <dgm:cxn modelId="{E2F84E3A-539D-4277-B7B5-DF74D99EA1B1}" type="presParOf" srcId="{8522F5DE-288C-4580-B683-F7B4A58785E8}" destId="{7075C1C2-70FF-44E8-9173-7DDA7792394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C6F8C-F9EF-4A40-8D75-68565444E595}">
      <dsp:nvSpPr>
        <dsp:cNvPr id="0" name=""/>
        <dsp:cNvSpPr/>
      </dsp:nvSpPr>
      <dsp:spPr>
        <a:xfrm>
          <a:off x="2788712" y="601690"/>
          <a:ext cx="2184136" cy="299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67"/>
              </a:lnTo>
              <a:lnTo>
                <a:pt x="2184136" y="173267"/>
              </a:lnTo>
              <a:lnTo>
                <a:pt x="2184136" y="299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AE23C-76DD-4C20-86CB-D7421A85B351}">
      <dsp:nvSpPr>
        <dsp:cNvPr id="0" name=""/>
        <dsp:cNvSpPr/>
      </dsp:nvSpPr>
      <dsp:spPr>
        <a:xfrm>
          <a:off x="2788712" y="601690"/>
          <a:ext cx="728045" cy="299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67"/>
              </a:lnTo>
              <a:lnTo>
                <a:pt x="728045" y="173267"/>
              </a:lnTo>
              <a:lnTo>
                <a:pt x="728045" y="299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A87D3-2544-4D39-BE05-430EAFF1324C}">
      <dsp:nvSpPr>
        <dsp:cNvPr id="0" name=""/>
        <dsp:cNvSpPr/>
      </dsp:nvSpPr>
      <dsp:spPr>
        <a:xfrm>
          <a:off x="2060666" y="601690"/>
          <a:ext cx="728045" cy="299622"/>
        </a:xfrm>
        <a:custGeom>
          <a:avLst/>
          <a:gdLst/>
          <a:ahLst/>
          <a:cxnLst/>
          <a:rect l="0" t="0" r="0" b="0"/>
          <a:pathLst>
            <a:path>
              <a:moveTo>
                <a:pt x="728045" y="0"/>
              </a:moveTo>
              <a:lnTo>
                <a:pt x="728045" y="173267"/>
              </a:lnTo>
              <a:lnTo>
                <a:pt x="0" y="173267"/>
              </a:lnTo>
              <a:lnTo>
                <a:pt x="0" y="299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E1E96-7F49-4C0D-AE3C-2D049B9E8505}">
      <dsp:nvSpPr>
        <dsp:cNvPr id="0" name=""/>
        <dsp:cNvSpPr/>
      </dsp:nvSpPr>
      <dsp:spPr>
        <a:xfrm>
          <a:off x="604575" y="601690"/>
          <a:ext cx="2184136" cy="299622"/>
        </a:xfrm>
        <a:custGeom>
          <a:avLst/>
          <a:gdLst/>
          <a:ahLst/>
          <a:cxnLst/>
          <a:rect l="0" t="0" r="0" b="0"/>
          <a:pathLst>
            <a:path>
              <a:moveTo>
                <a:pt x="2184136" y="0"/>
              </a:moveTo>
              <a:lnTo>
                <a:pt x="2184136" y="173267"/>
              </a:lnTo>
              <a:lnTo>
                <a:pt x="0" y="173267"/>
              </a:lnTo>
              <a:lnTo>
                <a:pt x="0" y="299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41014-5935-409D-931B-D8333A37692E}">
      <dsp:nvSpPr>
        <dsp:cNvPr id="0" name=""/>
        <dsp:cNvSpPr/>
      </dsp:nvSpPr>
      <dsp:spPr>
        <a:xfrm>
          <a:off x="2187021" y="0"/>
          <a:ext cx="1203381" cy="601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/>
            <a:t>Πρωτεϊνες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/>
            <a:t>στο Πλάσμα</a:t>
          </a:r>
        </a:p>
      </dsp:txBody>
      <dsp:txXfrm>
        <a:off x="2187021" y="0"/>
        <a:ext cx="1203381" cy="601690"/>
      </dsp:txXfrm>
    </dsp:sp>
    <dsp:sp modelId="{3CC14A75-0B7D-43DB-9B35-0BCBADD17D3A}">
      <dsp:nvSpPr>
        <dsp:cNvPr id="0" name=""/>
        <dsp:cNvSpPr/>
      </dsp:nvSpPr>
      <dsp:spPr>
        <a:xfrm>
          <a:off x="2885" y="901313"/>
          <a:ext cx="1203381" cy="601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/>
            <a:t>Αλβουμίνες</a:t>
          </a:r>
        </a:p>
      </dsp:txBody>
      <dsp:txXfrm>
        <a:off x="2885" y="901313"/>
        <a:ext cx="1203381" cy="601690"/>
      </dsp:txXfrm>
    </dsp:sp>
    <dsp:sp modelId="{A0626953-DEE0-4B79-BE67-14678FCA2E0F}">
      <dsp:nvSpPr>
        <dsp:cNvPr id="0" name=""/>
        <dsp:cNvSpPr/>
      </dsp:nvSpPr>
      <dsp:spPr>
        <a:xfrm>
          <a:off x="1458976" y="901313"/>
          <a:ext cx="1203381" cy="601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/>
            <a:t>Σφαιρίνες</a:t>
          </a:r>
        </a:p>
      </dsp:txBody>
      <dsp:txXfrm>
        <a:off x="1458976" y="901313"/>
        <a:ext cx="1203381" cy="601690"/>
      </dsp:txXfrm>
    </dsp:sp>
    <dsp:sp modelId="{34560E10-56C8-4AA1-A0EA-32674C854175}">
      <dsp:nvSpPr>
        <dsp:cNvPr id="0" name=""/>
        <dsp:cNvSpPr/>
      </dsp:nvSpPr>
      <dsp:spPr>
        <a:xfrm>
          <a:off x="2915067" y="901313"/>
          <a:ext cx="1203381" cy="601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/>
            <a:t>Ινωδογόνο</a:t>
          </a:r>
        </a:p>
      </dsp:txBody>
      <dsp:txXfrm>
        <a:off x="2915067" y="901313"/>
        <a:ext cx="1203381" cy="601690"/>
      </dsp:txXfrm>
    </dsp:sp>
    <dsp:sp modelId="{29039E68-331D-4062-BDF0-CEBFF396CFD0}">
      <dsp:nvSpPr>
        <dsp:cNvPr id="0" name=""/>
        <dsp:cNvSpPr/>
      </dsp:nvSpPr>
      <dsp:spPr>
        <a:xfrm>
          <a:off x="4371158" y="901313"/>
          <a:ext cx="1203381" cy="601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/>
            <a:t>Συμπλήρωμα</a:t>
          </a:r>
        </a:p>
      </dsp:txBody>
      <dsp:txXfrm>
        <a:off x="4371158" y="901313"/>
        <a:ext cx="1203381" cy="601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47F5D1-387F-4422-91C8-08BC0293DEF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429233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l-GR" altLang="el-GR" noProof="0" smtClean="0"/>
              <a:t>Στυλ κύριου τίτλου</a:t>
            </a:r>
            <a:endParaRPr lang="en-US" altLang="el-GR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l-GR" altLang="el-GR" noProof="0" smtClean="0"/>
              <a:t>Στυλ κύριου υπότιτλου</a:t>
            </a:r>
            <a:endParaRPr lang="en-US" altLang="el-GR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68B05D-62CA-45A1-B990-70674F46FC38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9B8D1-7FCF-436F-A374-2526CB339BC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42118444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5B34B-65E5-4D91-AFB3-CCD0DAF173B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4289261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l-GR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l-GR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3E9845-EE3D-4E78-BD86-66DAAC30B906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6752A-D660-4F99-ADEF-A57B3F3A100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6253414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A0FEF-8B9F-4715-A525-39A5B518FDA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95084557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F6965-2F34-42FB-AD82-57177C40216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35162856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09859-7A82-4225-8C0E-5AADBC31086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6512871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593ED-4C18-41C9-8A20-9E7C291EE7E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17872127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540B2-B6B8-4B3F-BDF0-936347A82DB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99184764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B789F-ECFB-4219-9714-684C6B7E49C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2020958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FDB87-7F58-4AB7-BC23-B3EB78626C3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293613073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1D62D-A8AE-4924-993D-A89AA1438E4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72407919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2787C-1974-498C-BD3F-4B13DED4C3F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02196079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C0AC8-4595-495D-B822-60F6449FF0F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21952323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A3EBF-680C-459E-810F-EEF02576C38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9945133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640C2-D802-49C3-B5AE-7BF6BF8C33B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5977464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85CBD-6123-46DB-B444-CF92B91B61D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22427970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A6592-F05A-4757-81E7-EA03A56E9A0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1256969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20B54-6274-4DAF-AEAF-2B9FEAE9B75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32139187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17D9C-BF90-47A5-8180-86FC26DAE7A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8396351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A1C53-4538-4A99-B01E-56B385F9334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2406450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  <a:endParaRPr lang="en-US" altLang="el-G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  <a:endParaRPr lang="en-US" altLang="el-G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418B1B-2CFB-4838-8F84-CF9F6E65039D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l-GR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l-G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3778B4-DF8E-42FF-9FBA-715EE1B39786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3940" y="118208"/>
            <a:ext cx="2646485" cy="603250"/>
          </a:xfrm>
        </p:spPr>
        <p:txBody>
          <a:bodyPr/>
          <a:lstStyle/>
          <a:p>
            <a:r>
              <a:rPr lang="el-GR" altLang="el-GR" b="1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Πλάσμα</a:t>
            </a:r>
            <a:endParaRPr lang="el-GR" altLang="el-GR" b="1" dirty="0">
              <a:solidFill>
                <a:srgbClr val="FF0000"/>
              </a:solidFill>
              <a:latin typeface="Segoe Script" panose="020B0504020000000003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124" y="730251"/>
            <a:ext cx="9032876" cy="2155932"/>
          </a:xfrm>
        </p:spPr>
        <p:txBody>
          <a:bodyPr/>
          <a:lstStyle/>
          <a:p>
            <a:r>
              <a:rPr lang="el-GR" altLang="el-GR" dirty="0" smtClean="0">
                <a:latin typeface="Segoe Script" panose="020B0504020000000003" pitchFamily="34" charset="0"/>
              </a:rPr>
              <a:t>Είναι </a:t>
            </a:r>
            <a:r>
              <a:rPr lang="el-GR" altLang="el-GR" dirty="0">
                <a:latin typeface="Segoe Script" panose="020B0504020000000003" pitchFamily="34" charset="0"/>
              </a:rPr>
              <a:t>το υγρό μέρος του αίματος</a:t>
            </a:r>
          </a:p>
          <a:p>
            <a:r>
              <a:rPr lang="el-GR" altLang="el-GR" dirty="0">
                <a:latin typeface="Segoe Script" panose="020B0504020000000003" pitchFamily="34" charset="0"/>
              </a:rPr>
              <a:t>Αποτελείται από νερό μέσα στο οποίο βρίσκονται διαλυμένες ουσίες όπως ανόργανα άλατα, γλυκόζη, πρωτεΐνες, ορμόνες </a:t>
            </a:r>
            <a:r>
              <a:rPr lang="el-GR" altLang="el-GR" dirty="0" err="1">
                <a:latin typeface="Segoe Script" panose="020B0504020000000003" pitchFamily="34" charset="0"/>
              </a:rPr>
              <a:t>κ.α</a:t>
            </a:r>
            <a:endParaRPr lang="el-GR" altLang="el-GR" dirty="0">
              <a:latin typeface="Segoe Script" panose="020B0504020000000003" pitchFamily="34" charset="0"/>
            </a:endParaRPr>
          </a:p>
          <a:p>
            <a:r>
              <a:rPr lang="el-GR" altLang="el-GR" dirty="0">
                <a:latin typeface="Segoe Script" panose="020B0504020000000003" pitchFamily="34" charset="0"/>
              </a:rPr>
              <a:t>Οι πρωτεΐνες στο πλάσμα είναι τεσσάρων κατηγοριών</a:t>
            </a:r>
            <a:r>
              <a:rPr lang="el-GR" altLang="el-GR" dirty="0" smtClean="0">
                <a:latin typeface="Segoe Script" panose="020B0504020000000003" pitchFamily="34" charset="0"/>
              </a:rPr>
              <a:t>:</a:t>
            </a:r>
          </a:p>
          <a:p>
            <a:endParaRPr lang="el-GR" altLang="el-GR" dirty="0" smtClean="0">
              <a:latin typeface="Segoe Script" panose="020B0504020000000003" pitchFamily="34" charset="0"/>
            </a:endParaRPr>
          </a:p>
          <a:p>
            <a:endParaRPr lang="el-GR" altLang="el-GR" dirty="0">
              <a:latin typeface="Segoe Script" panose="020B0504020000000003" pitchFamily="34" charset="0"/>
            </a:endParaRPr>
          </a:p>
          <a:p>
            <a:endParaRPr lang="el-GR" altLang="el-GR" dirty="0" smtClean="0">
              <a:latin typeface="Segoe Script" panose="020B0504020000000003" pitchFamily="34" charset="0"/>
            </a:endParaRPr>
          </a:p>
          <a:p>
            <a:r>
              <a:rPr lang="el-GR" altLang="el-GR" dirty="0" smtClean="0">
                <a:latin typeface="Segoe Script" panose="020B0504020000000003" pitchFamily="34" charset="0"/>
              </a:rPr>
              <a:t>                                 </a:t>
            </a:r>
            <a:r>
              <a:rPr lang="el-GR" altLang="el-GR" sz="1800" dirty="0" smtClean="0">
                <a:latin typeface="Segoe Script" panose="020B0504020000000003" pitchFamily="34" charset="0"/>
              </a:rPr>
              <a:t> 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9210" y="2943332"/>
            <a:ext cx="1513561" cy="1627596"/>
          </a:xfrm>
          <a:prstGeom prst="rect">
            <a:avLst/>
          </a:prstGeom>
        </p:spPr>
      </p:pic>
      <p:sp>
        <p:nvSpPr>
          <p:cNvPr id="18" name="2 - Υπότιτλος"/>
          <p:cNvSpPr txBox="1">
            <a:spLocks/>
          </p:cNvSpPr>
          <p:nvPr/>
        </p:nvSpPr>
        <p:spPr>
          <a:xfrm>
            <a:off x="3635375" y="6453188"/>
            <a:ext cx="2305050" cy="3603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Γαριπίδης Ιορδάνης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Βιολόγος 3</a:t>
            </a:r>
            <a:r>
              <a:rPr lang="el-GR" sz="1100" baseline="300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ο</a:t>
            </a: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 ΓΕΛ Χαϊδαρίου</a:t>
            </a:r>
            <a:endParaRPr lang="el-GR" sz="1100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graphicFrame>
        <p:nvGraphicFramePr>
          <p:cNvPr id="16" name="Διάγραμμα 15"/>
          <p:cNvGraphicFramePr/>
          <p:nvPr>
            <p:extLst>
              <p:ext uri="{D42A27DB-BD31-4B8C-83A1-F6EECF244321}">
                <p14:modId xmlns:p14="http://schemas.microsoft.com/office/powerpoint/2010/main" xmlns="" val="87125042"/>
              </p:ext>
            </p:extLst>
          </p:nvPr>
        </p:nvGraphicFramePr>
        <p:xfrm>
          <a:off x="334108" y="2963862"/>
          <a:ext cx="5577425" cy="1549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http://www.healthcarepackaging.com/sites/default/files/field/image/AD_Plasma_Bag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9983" y="4816106"/>
            <a:ext cx="2536807" cy="168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6782"/>
            <a:ext cx="9047285" cy="4974064"/>
          </a:xfrm>
        </p:spPr>
        <p:txBody>
          <a:bodyPr/>
          <a:lstStyle/>
          <a:p>
            <a:pPr marL="0" indent="0">
              <a:buNone/>
            </a:pPr>
            <a:r>
              <a:rPr lang="el-GR" altLang="el-GR" b="1" i="1" u="sng" dirty="0" smtClean="0">
                <a:latin typeface="Segoe Script" panose="020B0504020000000003" pitchFamily="34" charset="0"/>
              </a:rPr>
              <a:t>Οι </a:t>
            </a:r>
            <a:r>
              <a:rPr lang="el-GR" altLang="el-GR" b="1" i="1" u="sng" dirty="0">
                <a:latin typeface="Segoe Script" panose="020B0504020000000003" pitchFamily="34" charset="0"/>
              </a:rPr>
              <a:t>Αλβουμίνες </a:t>
            </a:r>
            <a:r>
              <a:rPr lang="el-GR" altLang="el-GR" dirty="0">
                <a:latin typeface="Segoe Script" panose="020B0504020000000003" pitchFamily="34" charset="0"/>
              </a:rPr>
              <a:t>συμβάλλουν στη διατήρηση της ωσμωτικής πίεσης του αίματος</a:t>
            </a:r>
          </a:p>
          <a:p>
            <a:pPr marL="0" indent="0">
              <a:buNone/>
            </a:pPr>
            <a:r>
              <a:rPr lang="el-GR" altLang="el-GR" b="1" i="1" u="sng" dirty="0">
                <a:latin typeface="Segoe Script" panose="020B0504020000000003" pitchFamily="34" charset="0"/>
              </a:rPr>
              <a:t>Οι Σφαιρίνες </a:t>
            </a:r>
            <a:r>
              <a:rPr lang="el-GR" altLang="el-GR" dirty="0">
                <a:latin typeface="Segoe Script" panose="020B0504020000000003" pitchFamily="34" charset="0"/>
              </a:rPr>
              <a:t>παράγονται στο ήπαρ και καταστρέφουν μικροοργανισμούς ή έχουν ενζυμική δράση και ορισμένες συμμετέχουν στη διαδικασία της πήξης του αίματος </a:t>
            </a:r>
          </a:p>
          <a:p>
            <a:pPr marL="0" indent="0">
              <a:buNone/>
            </a:pPr>
            <a:r>
              <a:rPr lang="el-GR" altLang="el-GR" b="1" i="1" u="sng" dirty="0">
                <a:latin typeface="Segoe Script" panose="020B0504020000000003" pitchFamily="34" charset="0"/>
              </a:rPr>
              <a:t>Το Ινωδογόνο </a:t>
            </a:r>
            <a:r>
              <a:rPr lang="el-GR" altLang="el-GR" dirty="0">
                <a:latin typeface="Segoe Script" panose="020B0504020000000003" pitchFamily="34" charset="0"/>
              </a:rPr>
              <a:t>έχει σημαντικό ρόλο στη διαδικασία πήξης του αίματος</a:t>
            </a:r>
          </a:p>
          <a:p>
            <a:pPr marL="0" indent="0">
              <a:buNone/>
            </a:pPr>
            <a:r>
              <a:rPr lang="el-GR" altLang="el-GR" dirty="0">
                <a:latin typeface="Segoe Script" panose="020B0504020000000003" pitchFamily="34" charset="0"/>
              </a:rPr>
              <a:t>Αν από το πλάσμα αφαιρέσουμε το ινωδογόνο, το υγρό που παραμένει ονομάζεται </a:t>
            </a:r>
            <a:r>
              <a:rPr lang="el-GR" altLang="el-GR" b="1" i="1" u="sng" dirty="0">
                <a:solidFill>
                  <a:srgbClr val="FF0000"/>
                </a:solidFill>
                <a:latin typeface="Segoe Script" panose="020B0504020000000003" pitchFamily="34" charset="0"/>
              </a:rPr>
              <a:t>ορός </a:t>
            </a:r>
            <a:r>
              <a:rPr lang="el-GR" altLang="el-GR" dirty="0">
                <a:latin typeface="Segoe Script" panose="020B0504020000000003" pitchFamily="34" charset="0"/>
              </a:rPr>
              <a:t>  </a:t>
            </a:r>
          </a:p>
          <a:p>
            <a:pPr marL="0" indent="0">
              <a:buNone/>
            </a:pPr>
            <a:r>
              <a:rPr lang="el-GR" altLang="el-GR" b="1" i="1" u="sng" dirty="0">
                <a:latin typeface="Segoe Script" panose="020B0504020000000003" pitchFamily="34" charset="0"/>
              </a:rPr>
              <a:t>Το Συμπλήρωμα </a:t>
            </a:r>
            <a:r>
              <a:rPr lang="el-GR" altLang="el-GR" dirty="0">
                <a:latin typeface="Segoe Script" panose="020B0504020000000003" pitchFamily="34" charset="0"/>
              </a:rPr>
              <a:t>είναι ομάδα από 20 πρωτεΐνες που συμμετέχει στην διαδικασία αντιμετώπισης των παθογόνων μικροοργανισμών.</a:t>
            </a:r>
          </a:p>
          <a:p>
            <a:pPr marL="0" indent="0">
              <a:buNone/>
            </a:pPr>
            <a:endParaRPr lang="el-GR" altLang="el-GR" dirty="0" smtClean="0">
              <a:latin typeface="Segoe Script" panose="020B0504020000000003" pitchFamily="34" charset="0"/>
            </a:endParaRPr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3635375" y="6453188"/>
            <a:ext cx="2305050" cy="3603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Γαριπίδης Ιορδάνης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Βιολόγος 3</a:t>
            </a:r>
            <a:r>
              <a:rPr lang="el-GR" sz="1100" baseline="300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ο</a:t>
            </a: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 ΓΕΛ Χαϊδαρίου</a:t>
            </a:r>
            <a:endParaRPr lang="el-GR" sz="1100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009" y="0"/>
            <a:ext cx="5651500" cy="630238"/>
          </a:xfrm>
        </p:spPr>
        <p:txBody>
          <a:bodyPr/>
          <a:lstStyle/>
          <a:p>
            <a:r>
              <a:rPr lang="el-GR" altLang="el-GR" b="1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Πρωτεΐνες στο πλάσμα</a:t>
            </a:r>
            <a:endParaRPr lang="el-GR" altLang="el-GR" b="1" dirty="0">
              <a:solidFill>
                <a:srgbClr val="FF0000"/>
              </a:solidFill>
              <a:latin typeface="Segoe Script" panose="020B05040200000000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58596" y="149469"/>
            <a:ext cx="56515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b="1" dirty="0">
                <a:solidFill>
                  <a:srgbClr val="FF0000"/>
                </a:solidFill>
                <a:latin typeface="Segoe Script" panose="020B0504020000000003" pitchFamily="34" charset="0"/>
              </a:rPr>
              <a:t>Λειτουργίες του αίματος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1600" y="1007269"/>
            <a:ext cx="9042400" cy="524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b="1" i="1" dirty="0" smtClean="0">
                <a:latin typeface="Segoe Script" panose="020B0504020000000003" pitchFamily="34" charset="0"/>
              </a:rPr>
              <a:t>Μεταφέρει</a:t>
            </a:r>
            <a:r>
              <a:rPr lang="el-GR" altLang="el-GR" dirty="0" smtClean="0">
                <a:latin typeface="Segoe Script" panose="020B0504020000000003" pitchFamily="34" charset="0"/>
              </a:rPr>
              <a:t> </a:t>
            </a:r>
            <a:r>
              <a:rPr lang="el-GR" altLang="el-GR" dirty="0">
                <a:latin typeface="Segoe Script" panose="020B0504020000000003" pitchFamily="34" charset="0"/>
              </a:rPr>
              <a:t>οξυγόνο από τους πνεύμονες στους ιστούς </a:t>
            </a:r>
            <a:endParaRPr lang="el-GR" altLang="el-GR" dirty="0" smtClean="0">
              <a:latin typeface="Segoe Script" panose="020B0504020000000003" pitchFamily="34" charset="0"/>
            </a:endParaRPr>
          </a:p>
          <a:p>
            <a:r>
              <a:rPr lang="el-GR" altLang="el-GR" dirty="0">
                <a:latin typeface="Segoe Script" panose="020B0504020000000003" pitchFamily="34" charset="0"/>
              </a:rPr>
              <a:t> </a:t>
            </a:r>
            <a:r>
              <a:rPr lang="el-GR" altLang="el-GR" dirty="0" smtClean="0">
                <a:latin typeface="Segoe Script" panose="020B0504020000000003" pitchFamily="34" charset="0"/>
              </a:rPr>
              <a:t>              και διοξείδιο </a:t>
            </a:r>
            <a:r>
              <a:rPr lang="el-GR" altLang="el-GR" dirty="0">
                <a:latin typeface="Segoe Script" panose="020B0504020000000003" pitchFamily="34" charset="0"/>
              </a:rPr>
              <a:t>του άνθρακα αντίθετα.</a:t>
            </a:r>
          </a:p>
          <a:p>
            <a:r>
              <a:rPr lang="el-GR" altLang="el-GR" dirty="0">
                <a:latin typeface="Segoe Script" panose="020B0504020000000003" pitchFamily="34" charset="0"/>
              </a:rPr>
              <a:t>              </a:t>
            </a:r>
            <a:r>
              <a:rPr lang="el-GR" altLang="el-GR" dirty="0" smtClean="0">
                <a:latin typeface="Segoe Script" panose="020B0504020000000003" pitchFamily="34" charset="0"/>
              </a:rPr>
              <a:t> θρεπτικά </a:t>
            </a:r>
            <a:r>
              <a:rPr lang="el-GR" altLang="el-GR" dirty="0">
                <a:latin typeface="Segoe Script" panose="020B0504020000000003" pitchFamily="34" charset="0"/>
              </a:rPr>
              <a:t>συστατικά από το λεπτό έντερο </a:t>
            </a:r>
            <a:endParaRPr lang="el-GR" altLang="el-GR" dirty="0" smtClean="0">
              <a:latin typeface="Segoe Script" panose="020B0504020000000003" pitchFamily="34" charset="0"/>
            </a:endParaRPr>
          </a:p>
          <a:p>
            <a:r>
              <a:rPr lang="el-GR" altLang="el-GR" dirty="0">
                <a:latin typeface="Segoe Script" panose="020B0504020000000003" pitchFamily="34" charset="0"/>
              </a:rPr>
              <a:t> </a:t>
            </a:r>
            <a:r>
              <a:rPr lang="el-GR" altLang="el-GR" dirty="0" smtClean="0">
                <a:latin typeface="Segoe Script" panose="020B0504020000000003" pitchFamily="34" charset="0"/>
              </a:rPr>
              <a:t>              στο </a:t>
            </a:r>
            <a:r>
              <a:rPr lang="el-GR" altLang="el-GR" dirty="0">
                <a:latin typeface="Segoe Script" panose="020B0504020000000003" pitchFamily="34" charset="0"/>
              </a:rPr>
              <a:t>σώμα και </a:t>
            </a:r>
            <a:endParaRPr lang="el-GR" altLang="el-GR" dirty="0" smtClean="0">
              <a:latin typeface="Segoe Script" panose="020B0504020000000003" pitchFamily="34" charset="0"/>
            </a:endParaRPr>
          </a:p>
          <a:p>
            <a:r>
              <a:rPr lang="el-GR" altLang="el-GR" dirty="0">
                <a:latin typeface="Segoe Script" panose="020B0504020000000003" pitchFamily="34" charset="0"/>
              </a:rPr>
              <a:t> </a:t>
            </a:r>
            <a:r>
              <a:rPr lang="el-GR" altLang="el-GR" dirty="0" smtClean="0">
                <a:latin typeface="Segoe Script" panose="020B0504020000000003" pitchFamily="34" charset="0"/>
              </a:rPr>
              <a:t>              άχρηστες </a:t>
            </a:r>
            <a:r>
              <a:rPr lang="el-GR" altLang="el-GR" dirty="0">
                <a:latin typeface="Segoe Script" panose="020B0504020000000003" pitchFamily="34" charset="0"/>
              </a:rPr>
              <a:t>ουσίες στους νεφρούς</a:t>
            </a:r>
          </a:p>
          <a:p>
            <a:r>
              <a:rPr lang="el-GR" altLang="el-GR" dirty="0">
                <a:latin typeface="Segoe Script" panose="020B0504020000000003" pitchFamily="34" charset="0"/>
              </a:rPr>
              <a:t>               </a:t>
            </a:r>
            <a:r>
              <a:rPr lang="el-GR" altLang="el-GR" dirty="0" smtClean="0">
                <a:latin typeface="Segoe Script" panose="020B0504020000000003" pitchFamily="34" charset="0"/>
              </a:rPr>
              <a:t>επίσης ορμόνες </a:t>
            </a:r>
            <a:r>
              <a:rPr lang="el-GR" altLang="el-GR" dirty="0">
                <a:latin typeface="Segoe Script" panose="020B0504020000000003" pitchFamily="34" charset="0"/>
              </a:rPr>
              <a:t>και αντισώματα</a:t>
            </a:r>
          </a:p>
          <a:p>
            <a:r>
              <a:rPr lang="el-GR" altLang="el-GR" b="1" i="1" dirty="0">
                <a:latin typeface="Segoe Script" panose="020B0504020000000003" pitchFamily="34" charset="0"/>
              </a:rPr>
              <a:t>Με την πήξη του </a:t>
            </a:r>
            <a:r>
              <a:rPr lang="el-GR" altLang="el-GR" dirty="0">
                <a:latin typeface="Segoe Script" panose="020B0504020000000003" pitchFamily="34" charset="0"/>
              </a:rPr>
              <a:t>εμποδίζει την απώλεια αίματος και </a:t>
            </a:r>
            <a:endParaRPr lang="el-GR" altLang="el-GR" dirty="0" smtClean="0">
              <a:latin typeface="Segoe Script" panose="020B0504020000000003" pitchFamily="34" charset="0"/>
            </a:endParaRPr>
          </a:p>
          <a:p>
            <a:r>
              <a:rPr lang="el-GR" altLang="el-GR" dirty="0">
                <a:latin typeface="Segoe Script" panose="020B0504020000000003" pitchFamily="34" charset="0"/>
              </a:rPr>
              <a:t> </a:t>
            </a:r>
            <a:r>
              <a:rPr lang="el-GR" altLang="el-GR" dirty="0" smtClean="0">
                <a:latin typeface="Segoe Script" panose="020B0504020000000003" pitchFamily="34" charset="0"/>
              </a:rPr>
              <a:t>                      εμποδίζει </a:t>
            </a:r>
            <a:r>
              <a:rPr lang="el-GR" altLang="el-GR" dirty="0">
                <a:latin typeface="Segoe Script" panose="020B0504020000000003" pitchFamily="34" charset="0"/>
              </a:rPr>
              <a:t>την είσοδο μικροβίων</a:t>
            </a:r>
          </a:p>
          <a:p>
            <a:r>
              <a:rPr lang="el-GR" altLang="el-GR" b="1" i="1" dirty="0">
                <a:latin typeface="Segoe Script" panose="020B0504020000000003" pitchFamily="34" charset="0"/>
              </a:rPr>
              <a:t>Συμβάλλει</a:t>
            </a:r>
            <a:r>
              <a:rPr lang="el-GR" altLang="el-GR" dirty="0">
                <a:latin typeface="Segoe Script" panose="020B0504020000000003" pitchFamily="34" charset="0"/>
              </a:rPr>
              <a:t> στη διατήρηση της θερμοκρασίας του σώματος </a:t>
            </a:r>
            <a:endParaRPr lang="el-GR" altLang="el-GR" dirty="0" smtClean="0">
              <a:latin typeface="Segoe Script" panose="020B0504020000000003" pitchFamily="34" charset="0"/>
            </a:endParaRPr>
          </a:p>
          <a:p>
            <a:r>
              <a:rPr lang="el-GR" altLang="el-GR" dirty="0">
                <a:latin typeface="Segoe Script" panose="020B0504020000000003" pitchFamily="34" charset="0"/>
              </a:rPr>
              <a:t> </a:t>
            </a:r>
            <a:r>
              <a:rPr lang="el-GR" altLang="el-GR" dirty="0" smtClean="0">
                <a:latin typeface="Segoe Script" panose="020B0504020000000003" pitchFamily="34" charset="0"/>
              </a:rPr>
              <a:t>            και </a:t>
            </a:r>
            <a:r>
              <a:rPr lang="el-GR" altLang="el-GR" dirty="0">
                <a:latin typeface="Segoe Script" panose="020B0504020000000003" pitchFamily="34" charset="0"/>
              </a:rPr>
              <a:t>ελέγχει την ποσότητα του νερού στο </a:t>
            </a:r>
            <a:r>
              <a:rPr lang="el-GR" altLang="el-GR" dirty="0" smtClean="0">
                <a:latin typeface="Segoe Script" panose="020B0504020000000003" pitchFamily="34" charset="0"/>
              </a:rPr>
              <a:t>σώμα</a:t>
            </a:r>
            <a:endParaRPr lang="el-GR" altLang="el-GR" dirty="0">
              <a:latin typeface="Segoe Script" panose="020B0504020000000003" pitchFamily="34" charset="0"/>
            </a:endParaRPr>
          </a:p>
          <a:p>
            <a:endParaRPr lang="el-GR" altLang="el-GR" dirty="0" smtClean="0">
              <a:latin typeface="Segoe Script" panose="020B0504020000000003" pitchFamily="34" charset="0"/>
            </a:endParaRPr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3635375" y="6383740"/>
            <a:ext cx="2305050" cy="3603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Γαριπίδης Ιορδάνης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Βιολόγος 3</a:t>
            </a:r>
            <a:r>
              <a:rPr lang="el-GR" sz="1100" baseline="300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ο</a:t>
            </a: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 ΓΕΛ Χαϊδαρίου</a:t>
            </a:r>
            <a:endParaRPr lang="el-GR" sz="1100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39815" y="131885"/>
            <a:ext cx="4396154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2800" b="1" dirty="0">
                <a:solidFill>
                  <a:srgbClr val="FF0000"/>
                </a:solidFill>
                <a:latin typeface="Segoe Script" panose="020B0504020000000003" pitchFamily="34" charset="0"/>
              </a:rPr>
              <a:t>Η πήξη του αίματος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0153" y="1061061"/>
            <a:ext cx="9144000" cy="313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2200" dirty="0" smtClean="0">
                <a:latin typeface="Segoe Script" panose="020B0504020000000003" pitchFamily="34" charset="0"/>
              </a:rPr>
              <a:t>Σε </a:t>
            </a:r>
            <a:r>
              <a:rPr lang="el-GR" altLang="el-GR" sz="2200" dirty="0">
                <a:latin typeface="Segoe Script" panose="020B0504020000000003" pitchFamily="34" charset="0"/>
              </a:rPr>
              <a:t>περίπτωση τραυματισμού μία σειρά αντιδράσεων οδηγούν στην </a:t>
            </a:r>
            <a:r>
              <a:rPr lang="el-GR" altLang="el-GR" sz="2200" dirty="0" smtClean="0">
                <a:latin typeface="Segoe Script" panose="020B0504020000000003" pitchFamily="34" charset="0"/>
              </a:rPr>
              <a:t>πήξη </a:t>
            </a:r>
            <a:r>
              <a:rPr lang="el-GR" altLang="el-GR" sz="2200" dirty="0">
                <a:latin typeface="Segoe Script" panose="020B0504020000000003" pitchFamily="34" charset="0"/>
              </a:rPr>
              <a:t>του αίματος που γίνεται με τη συνεργασία πολλών παραγόντων. </a:t>
            </a:r>
          </a:p>
          <a:p>
            <a:r>
              <a:rPr lang="el-GR" altLang="el-GR" sz="2200" dirty="0">
                <a:latin typeface="Segoe Script" panose="020B0504020000000003" pitchFamily="34" charset="0"/>
              </a:rPr>
              <a:t>Σε αυτούς συγκαταλέγονται </a:t>
            </a:r>
            <a:endParaRPr lang="el-GR" altLang="el-GR" sz="2200" dirty="0" smtClean="0">
              <a:latin typeface="Segoe Script" panose="020B0504020000000003" pitchFamily="34" charset="0"/>
            </a:endParaRPr>
          </a:p>
          <a:p>
            <a:r>
              <a:rPr lang="el-GR" altLang="el-GR" sz="2200" dirty="0" smtClean="0">
                <a:latin typeface="Segoe Script" panose="020B0504020000000003" pitchFamily="34" charset="0"/>
              </a:rPr>
              <a:t>το </a:t>
            </a:r>
            <a:r>
              <a:rPr lang="el-GR" altLang="el-GR" sz="2200" dirty="0">
                <a:latin typeface="Segoe Script" panose="020B0504020000000003" pitchFamily="34" charset="0"/>
              </a:rPr>
              <a:t>ινωδογόνο και η θρομβίνη </a:t>
            </a:r>
            <a:endParaRPr lang="el-GR" altLang="el-GR" sz="2200" dirty="0" smtClean="0">
              <a:latin typeface="Segoe Script" panose="020B0504020000000003" pitchFamily="34" charset="0"/>
            </a:endParaRPr>
          </a:p>
          <a:p>
            <a:r>
              <a:rPr lang="el-GR" altLang="el-GR" sz="2200" dirty="0" smtClean="0">
                <a:latin typeface="Segoe Script" panose="020B0504020000000003" pitchFamily="34" charset="0"/>
              </a:rPr>
              <a:t>και τελικά σχηματίζεται </a:t>
            </a:r>
            <a:r>
              <a:rPr lang="el-GR" altLang="el-GR" sz="2200" dirty="0">
                <a:latin typeface="Segoe Script" panose="020B0504020000000003" pitchFamily="34" charset="0"/>
              </a:rPr>
              <a:t>το ινώδες ένα πλέγμα που σταματά την αιμορραγία. </a:t>
            </a:r>
          </a:p>
          <a:p>
            <a:r>
              <a:rPr lang="el-GR" altLang="el-GR" sz="2200" dirty="0" smtClean="0">
                <a:latin typeface="Segoe Script" panose="020B0504020000000003" pitchFamily="34" charset="0"/>
              </a:rPr>
              <a:t>Συμμετέχουν </a:t>
            </a:r>
            <a:r>
              <a:rPr lang="el-GR" altLang="el-GR" sz="2200" dirty="0">
                <a:latin typeface="Segoe Script" panose="020B0504020000000003" pitchFamily="34" charset="0"/>
              </a:rPr>
              <a:t>και τα αιμοπετάλια. </a:t>
            </a:r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3519628" y="6330157"/>
            <a:ext cx="2305050" cy="3603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Γαριπίδης Ιορδάνης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Βιολόγος 3</a:t>
            </a:r>
            <a:r>
              <a:rPr lang="el-GR" sz="1100" baseline="300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ο</a:t>
            </a: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 ΓΕΛ Χαϊδαρίου</a:t>
            </a:r>
            <a:endParaRPr lang="el-GR" sz="1100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331" y="3787290"/>
            <a:ext cx="3186834" cy="212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75813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11215" y="32361"/>
            <a:ext cx="4396154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2800" b="1" dirty="0">
                <a:solidFill>
                  <a:srgbClr val="FF0000"/>
                </a:solidFill>
                <a:latin typeface="Segoe Script" panose="020B0504020000000003" pitchFamily="34" charset="0"/>
              </a:rPr>
              <a:t>Η πήξη του αίματος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0153" y="662599"/>
            <a:ext cx="2725615" cy="56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2200" dirty="0" smtClean="0">
                <a:latin typeface="Segoe Script" panose="020B0504020000000003" pitchFamily="34" charset="0"/>
              </a:rPr>
              <a:t>Τραυματισμός </a:t>
            </a:r>
            <a:endParaRPr lang="el-GR" altLang="el-GR" sz="2200" dirty="0">
              <a:latin typeface="Segoe Script" panose="020B0504020000000003" pitchFamily="34" charset="0"/>
            </a:endParaRPr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3519628" y="6330157"/>
            <a:ext cx="2305050" cy="3603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Γαριπίδης Ιορδάνης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Βιολόγος 3</a:t>
            </a:r>
            <a:r>
              <a:rPr lang="el-GR" sz="1100" baseline="300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ο</a:t>
            </a: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 ΓΕΛ Χαϊδαρίου</a:t>
            </a:r>
            <a:endParaRPr lang="el-GR" sz="1100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887" y="2556365"/>
            <a:ext cx="2479155" cy="16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63207" y="504986"/>
            <a:ext cx="2256186" cy="53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1600" dirty="0" smtClean="0">
                <a:latin typeface="Segoe Script" panose="020B0504020000000003" pitchFamily="34" charset="0"/>
              </a:rPr>
              <a:t>Το ινώδες είναι ένα πλέγμα από ίνες</a:t>
            </a:r>
            <a:endParaRPr lang="el-GR" altLang="el-GR" sz="1600" dirty="0">
              <a:latin typeface="Segoe Script" panose="020B0504020000000003" pitchFamily="34" charset="0"/>
            </a:endParaRPr>
          </a:p>
        </p:txBody>
      </p:sp>
      <p:sp>
        <p:nvSpPr>
          <p:cNvPr id="2" name="Έλλειψη 1"/>
          <p:cNvSpPr/>
          <p:nvPr/>
        </p:nvSpPr>
        <p:spPr>
          <a:xfrm>
            <a:off x="157302" y="1782780"/>
            <a:ext cx="2611315" cy="17145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σ</a:t>
            </a:r>
            <a:r>
              <a:rPr lang="el-GR" dirty="0" smtClean="0">
                <a:solidFill>
                  <a:schemeClr val="tx1"/>
                </a:solidFill>
              </a:rPr>
              <a:t>χηματισμός </a:t>
            </a:r>
            <a:r>
              <a:rPr lang="el-GR" b="1" dirty="0" smtClean="0">
                <a:solidFill>
                  <a:schemeClr val="tx1"/>
                </a:solidFill>
              </a:rPr>
              <a:t>Θρομβίνης </a:t>
            </a:r>
            <a:r>
              <a:rPr lang="el-GR" dirty="0" smtClean="0">
                <a:solidFill>
                  <a:schemeClr val="tx1"/>
                </a:solidFill>
              </a:rPr>
              <a:t>(ένζυμο)</a:t>
            </a: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4" name="Ευθύγραμμο βέλος σύνδεσης 3"/>
          <p:cNvCxnSpPr/>
          <p:nvPr/>
        </p:nvCxnSpPr>
        <p:spPr>
          <a:xfrm>
            <a:off x="1134208" y="1037492"/>
            <a:ext cx="114299" cy="7452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V="1">
            <a:off x="2825768" y="1782780"/>
            <a:ext cx="1078017" cy="7735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Έλλειψη 12"/>
          <p:cNvSpPr/>
          <p:nvPr/>
        </p:nvSpPr>
        <p:spPr>
          <a:xfrm>
            <a:off x="3930162" y="630238"/>
            <a:ext cx="2611315" cy="17145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μετατροπή </a:t>
            </a:r>
            <a:r>
              <a:rPr lang="el-GR" b="1" dirty="0" smtClean="0">
                <a:solidFill>
                  <a:schemeClr val="tx1"/>
                </a:solidFill>
              </a:rPr>
              <a:t>ινωδογόνου σε ινώδες 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5" name="Έλλειψη 14"/>
          <p:cNvSpPr/>
          <p:nvPr/>
        </p:nvSpPr>
        <p:spPr>
          <a:xfrm>
            <a:off x="6008078" y="2908196"/>
            <a:ext cx="2611315" cy="17145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 το ινώδες </a:t>
            </a:r>
            <a:r>
              <a:rPr lang="el-GR" dirty="0" smtClean="0">
                <a:solidFill>
                  <a:schemeClr val="tx1"/>
                </a:solidFill>
              </a:rPr>
              <a:t>εγκλωβίζει τα ερυθρά αιμοσφαίρια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16" name="Ευθύγραμμο βέλος σύνδεσης 15"/>
          <p:cNvCxnSpPr/>
          <p:nvPr/>
        </p:nvCxnSpPr>
        <p:spPr>
          <a:xfrm>
            <a:off x="6363207" y="1987062"/>
            <a:ext cx="787870" cy="8440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Έλλειψη 19"/>
          <p:cNvSpPr/>
          <p:nvPr/>
        </p:nvSpPr>
        <p:spPr>
          <a:xfrm>
            <a:off x="2825768" y="4474643"/>
            <a:ext cx="2611315" cy="17145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σ</a:t>
            </a:r>
            <a:r>
              <a:rPr lang="el-GR" dirty="0" smtClean="0">
                <a:solidFill>
                  <a:schemeClr val="tx1"/>
                </a:solidFill>
              </a:rPr>
              <a:t>χηματίζεται </a:t>
            </a:r>
            <a:r>
              <a:rPr lang="el-GR" b="1" dirty="0" smtClean="0">
                <a:solidFill>
                  <a:schemeClr val="tx1"/>
                </a:solidFill>
              </a:rPr>
              <a:t>θρόμβος</a:t>
            </a:r>
            <a:r>
              <a:rPr lang="el-GR" dirty="0" smtClean="0">
                <a:solidFill>
                  <a:schemeClr val="tx1"/>
                </a:solidFill>
              </a:rPr>
              <a:t>       και σταματά η αιμορραγία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21" name="Ευθύγραμμο βέλος σύνδεσης 20"/>
          <p:cNvCxnSpPr/>
          <p:nvPr/>
        </p:nvCxnSpPr>
        <p:spPr>
          <a:xfrm flipH="1">
            <a:off x="5486148" y="4742809"/>
            <a:ext cx="1741129" cy="4220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157302" y="3666829"/>
            <a:ext cx="2427636" cy="128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l-GR" sz="1600" dirty="0" smtClean="0">
                <a:latin typeface="Segoe Script" panose="020B0504020000000003" pitchFamily="34" charset="0"/>
              </a:rPr>
              <a:t>στο σχηματισμό της θρομβίνης συμβάλουν     το ασβέστιο,            η βιταμίνη Κ         τα αιμοπετάλια </a:t>
            </a:r>
            <a:endParaRPr lang="el-GR" altLang="el-GR" sz="1600" dirty="0">
              <a:latin typeface="Segoe Script" panose="020B0504020000000003" pitchFamily="34" charset="0"/>
            </a:endParaRPr>
          </a:p>
        </p:txBody>
      </p:sp>
      <p:sp>
        <p:nvSpPr>
          <p:cNvPr id="26" name="Ορθογώνιο 25"/>
          <p:cNvSpPr/>
          <p:nvPr/>
        </p:nvSpPr>
        <p:spPr>
          <a:xfrm>
            <a:off x="6629654" y="1215433"/>
            <a:ext cx="2532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Στον καπνό του τσιγάρου υπάρχουν ουσίες που παρεμποδίζουν </a:t>
            </a:r>
          </a:p>
          <a:p>
            <a:r>
              <a:rPr lang="el-GR" sz="1400" dirty="0"/>
              <a:t>το σχηματισμό του ινώδους. </a:t>
            </a:r>
          </a:p>
        </p:txBody>
      </p:sp>
    </p:spTree>
    <p:extLst>
      <p:ext uri="{BB962C8B-B14F-4D97-AF65-F5344CB8AC3E}">
        <p14:creationId xmlns:p14="http://schemas.microsoft.com/office/powerpoint/2010/main" xmlns="" val="251818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13" grpId="0" animBg="1"/>
      <p:bldP spid="15" grpId="0" animBg="1"/>
      <p:bldP spid="20" grpId="0" animBg="1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39814" y="131885"/>
            <a:ext cx="5398477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2800" b="1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Αιμορροφιλία ή αιμοφιλία </a:t>
            </a:r>
            <a:endParaRPr lang="el-GR" altLang="el-GR" sz="2800" b="1" dirty="0">
              <a:solidFill>
                <a:srgbClr val="FF0000"/>
              </a:solidFill>
              <a:latin typeface="Segoe Script" panose="020B0504020000000003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0153" y="1061060"/>
            <a:ext cx="9144000" cy="378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2200" dirty="0">
                <a:latin typeface="Segoe Script" panose="020B0504020000000003" pitchFamily="34" charset="0"/>
              </a:rPr>
              <a:t>Κάποιοι άνθρωποι γεννιούνται με κάποιο </a:t>
            </a:r>
            <a:r>
              <a:rPr lang="el-GR" altLang="el-GR" sz="2200" dirty="0" smtClean="0">
                <a:latin typeface="Segoe Script" panose="020B0504020000000003" pitchFamily="34" charset="0"/>
              </a:rPr>
              <a:t>πρόβλημα               στην </a:t>
            </a:r>
            <a:r>
              <a:rPr lang="el-GR" altLang="el-GR" sz="2200" dirty="0">
                <a:latin typeface="Segoe Script" panose="020B0504020000000003" pitchFamily="34" charset="0"/>
              </a:rPr>
              <a:t>πήξη του αίματος. </a:t>
            </a:r>
          </a:p>
          <a:p>
            <a:r>
              <a:rPr lang="el-GR" altLang="el-GR" sz="2200" dirty="0">
                <a:latin typeface="Segoe Script" panose="020B0504020000000003" pitchFamily="34" charset="0"/>
              </a:rPr>
              <a:t>Το αίμα τους δεν πήζει γρήγορα όσο πρέπει και έτσι χάνουν                           </a:t>
            </a:r>
          </a:p>
          <a:p>
            <a:r>
              <a:rPr lang="el-GR" altLang="el-GR" sz="2200" dirty="0">
                <a:latin typeface="Segoe Script" panose="020B0504020000000003" pitchFamily="34" charset="0"/>
              </a:rPr>
              <a:t>πολύ αίμα σε περίπτωση τραυματισμού. </a:t>
            </a:r>
          </a:p>
          <a:p>
            <a:r>
              <a:rPr lang="el-GR" altLang="el-GR" sz="2200" dirty="0">
                <a:latin typeface="Segoe Script" panose="020B0504020000000003" pitchFamily="34" charset="0"/>
              </a:rPr>
              <a:t>Η κατάσταση αυτή είναι γνωστή ως αιμορροφιλία ή </a:t>
            </a:r>
            <a:r>
              <a:rPr lang="el-GR" altLang="el-GR" sz="2200" dirty="0" smtClean="0">
                <a:latin typeface="Segoe Script" panose="020B0504020000000003" pitchFamily="34" charset="0"/>
              </a:rPr>
              <a:t>αιμοφιλία</a:t>
            </a:r>
            <a:endParaRPr lang="el-GR" altLang="el-GR" sz="2200" dirty="0">
              <a:latin typeface="Segoe Script" panose="020B0504020000000003" pitchFamily="34" charset="0"/>
            </a:endParaRPr>
          </a:p>
          <a:p>
            <a:r>
              <a:rPr lang="el-GR" altLang="el-GR" sz="2200" dirty="0">
                <a:latin typeface="Segoe Script" panose="020B0504020000000003" pitchFamily="34" charset="0"/>
              </a:rPr>
              <a:t>και είναι κληρονομική.</a:t>
            </a:r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3519628" y="6330157"/>
            <a:ext cx="2305050" cy="3603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Γαριπίδης Ιορδάνης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Βιολόγος 3</a:t>
            </a:r>
            <a:r>
              <a:rPr lang="el-GR" sz="1100" baseline="300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ο</a:t>
            </a:r>
            <a:r>
              <a:rPr lang="el-GR" sz="11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 ΓΕΛ Χαϊδαρίου</a:t>
            </a:r>
            <a:endParaRPr lang="el-GR" sz="1100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pic>
        <p:nvPicPr>
          <p:cNvPr id="2051" name="Picture 3" descr="C:\Users\Jordan\Desktop\Χωρίς τίτλ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6468" y="3650269"/>
            <a:ext cx="2605168" cy="137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9694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Θέμα του Office">
  <a:themeElements>
    <a:clrScheme name="Πορτοκαλί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Θέμα του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Παρουσίαση2" id="{4398D83B-90E8-4F9F-861C-3DC72014E17F}" vid="{D343469C-1A4E-42DF-8889-5237CEDE6C06}"/>
    </a:ext>
  </a:extLst>
</a:theme>
</file>

<file path=ppt/theme/theme2.xml><?xml version="1.0" encoding="utf-8"?>
<a:theme xmlns:a="http://schemas.openxmlformats.org/drawingml/2006/main" name="1_Default Design">
  <a:themeElements>
    <a:clrScheme name="Προσαρμοσμένο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E5EBB0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Παρουσίαση2" id="{4398D83B-90E8-4F9F-861C-3DC72014E17F}" vid="{463B4CF6-D4FC-4A44-B648-2B607CEDB325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372</Words>
  <Application>Microsoft Office PowerPoint</Application>
  <PresentationFormat>Προβολή στην οθόνη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6</vt:i4>
      </vt:variant>
    </vt:vector>
  </HeadingPairs>
  <TitlesOfParts>
    <vt:vector size="8" baseType="lpstr">
      <vt:lpstr>Θέμα του Office</vt:lpstr>
      <vt:lpstr>1_Default Design</vt:lpstr>
      <vt:lpstr>Πλάσμα</vt:lpstr>
      <vt:lpstr>Πρωτεΐνες στο πλάσμα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Jordan</dc:creator>
  <cp:lastModifiedBy>user</cp:lastModifiedBy>
  <cp:revision>26</cp:revision>
  <dcterms:created xsi:type="dcterms:W3CDTF">2015-02-17T17:33:00Z</dcterms:created>
  <dcterms:modified xsi:type="dcterms:W3CDTF">2016-12-15T11:28:35Z</dcterms:modified>
</cp:coreProperties>
</file>