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9" r:id="rId2"/>
    <p:sldId id="257" r:id="rId3"/>
    <p:sldId id="258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667A9A-4B9D-47F9-980C-9B57F7FB3BC2}" type="datetimeFigureOut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Γαριπίδης Ιορδάνης Βιολόπγος 4ο ΓΕΛ Σταυρούπολης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30C4FA-1954-41B0-BA0F-2403310349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7237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3148C7-EF89-4C31-BC2D-7487033BE1B8}" type="datetimeFigureOut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Γαριπίδης Ιορδάνης Βιολόπγος 4ο ΓΕΛ Σταυρούπολης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2B40E3-F05A-4C3C-8CE9-33F56DD3A4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338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3316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4340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5364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6388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7412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7412" name="3 - Θέση υποσέλιδου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Γαριπίδης Ιορδάνης Βιολόπγος 4ο ΓΕΛ Σταυρούπολης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FC07-24AB-4B62-81FC-83F1DC2EF21E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2352-CD63-4F13-BF0A-28CEB31E12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F2CD-EBF3-449D-91FE-7B889FD46FE9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0413-9892-4EB1-A6C4-A1FA5FB2E9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E0D5-63B5-4E72-80D2-12A21C146C23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BC12-CCE3-4B56-B2D5-04D60F4904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ADBD-9E75-407D-B28B-DBDE906A17C6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12BE-B5D9-4571-8E10-8B4FBF7C1D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9A1A-EE9F-4393-B7EA-32F4D8BFB11C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1346-2ECB-4969-9626-8859B53878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681E-CBBD-4560-A5A5-ABC8C5978230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76C2-A171-4D79-BDDF-A0D39036F9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4BA5-F442-445A-B471-C582F8638373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DB68-1F5E-4F9A-8CD0-A4584573CE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98E9-ED1D-4C62-8067-E68A1DF96730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8DDD-D9E6-4584-BE01-26B6A579F6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C617-1D15-4AF7-854A-524013050821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1259-D677-40A9-8F32-A803815F8C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3AD4-A3FB-4331-8896-5643D8391A29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1452-E455-4A8B-9C9D-DA561F2F58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F579-7505-4B44-AF62-BCC84BC5BD48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58C4-41A0-40F5-9C7C-E113898F90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DCC750-E03F-4EE9-98C2-B4823D3EEFF8}" type="datetime1">
              <a:rPr lang="el-GR"/>
              <a:pPr>
                <a:defRPr/>
              </a:pPr>
              <a:t>16/12/2017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/>
              <a:t>Γαριπίδης Ιορδάνης Βιολόγος                     4ο ΓΕΛ Σταυρούπολης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EA8D5-0837-46C0-961F-3A09BCC1AC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8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Περιφερικό Νευρικό Σύστημα</a:t>
            </a:r>
            <a:endParaRPr lang="el-G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  <p:pic>
        <p:nvPicPr>
          <p:cNvPr id="3076" name="8 - Εικόνα" descr="nervo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833438"/>
            <a:ext cx="2895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288" y="752475"/>
            <a:ext cx="8229600" cy="4389438"/>
          </a:xfrm>
        </p:spPr>
        <p:txBody>
          <a:bodyPr/>
          <a:lstStyle/>
          <a:p>
            <a:pPr eaLnBrk="1" hangingPunct="1"/>
            <a:r>
              <a:rPr lang="el-GR" smtClean="0"/>
              <a:t>Αποτελούνται από ομάδες δενδριτών ή νευραξόνων </a:t>
            </a:r>
          </a:p>
          <a:p>
            <a:pPr eaLnBrk="1" hangingPunct="1"/>
            <a:r>
              <a:rPr lang="el-GR" smtClean="0"/>
              <a:t>Περιβάλλονται από νευρογλοιακά κύτταρα</a:t>
            </a:r>
          </a:p>
          <a:p>
            <a:pPr eaLnBrk="1" hangingPunct="1"/>
            <a:r>
              <a:rPr lang="el-GR" smtClean="0"/>
              <a:t>Τα κυτταρικά σώματα των νευρώνων, βρίσκονται είτε στο Κεντρικό Νευρικό Σύστημα είτε στα </a:t>
            </a:r>
            <a:r>
              <a:rPr lang="el-GR" b="1" i="1" u="sng" smtClean="0">
                <a:solidFill>
                  <a:srgbClr val="C00000"/>
                </a:solidFill>
              </a:rPr>
              <a:t>γάγγλια.</a:t>
            </a:r>
            <a:endParaRPr lang="el-GR" smtClean="0"/>
          </a:p>
          <a:p>
            <a:pPr eaLnBrk="1" hangingPunct="1"/>
            <a:endParaRPr lang="el-GR" b="1" i="1" u="sng" smtClean="0">
              <a:solidFill>
                <a:srgbClr val="C0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76600" y="-3175"/>
            <a:ext cx="17557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5BD078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Νεύρα</a:t>
            </a:r>
            <a:endParaRPr lang="el-GR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29000"/>
            <a:ext cx="3238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836613"/>
            <a:ext cx="8964613" cy="2016125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Ανάλογα με τη λειτουργία τους διακρίνονται σε:</a:t>
            </a:r>
          </a:p>
          <a:p>
            <a:pPr eaLnBrk="1" hangingPunct="1"/>
            <a:r>
              <a:rPr lang="el-GR" sz="2400" b="1" i="1" u="sng" dirty="0" smtClean="0">
                <a:solidFill>
                  <a:srgbClr val="C00000"/>
                </a:solidFill>
              </a:rPr>
              <a:t>Αισθητικά:</a:t>
            </a:r>
            <a:r>
              <a:rPr lang="el-GR" sz="2400" dirty="0" smtClean="0"/>
              <a:t> αποτελούνται από αποφυάδες αισθητικών  νευρώνων</a:t>
            </a:r>
          </a:p>
          <a:p>
            <a:pPr eaLnBrk="1" hangingPunct="1"/>
            <a:r>
              <a:rPr lang="el-GR" sz="2400" b="1" i="1" u="sng" dirty="0" smtClean="0">
                <a:solidFill>
                  <a:srgbClr val="C00000"/>
                </a:solidFill>
              </a:rPr>
              <a:t>Κινητικά: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αποτελούνται από αποφυάδες κινητικών νευρώνων</a:t>
            </a:r>
          </a:p>
          <a:p>
            <a:pPr eaLnBrk="1" hangingPunct="1"/>
            <a:r>
              <a:rPr lang="el-GR" sz="2400" b="1" i="1" u="sng" dirty="0" smtClean="0">
                <a:solidFill>
                  <a:srgbClr val="C00000"/>
                </a:solidFill>
              </a:rPr>
              <a:t>Μεικτά: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περιέχουν και τα δύο είδη αποφυάδων</a:t>
            </a:r>
            <a:endParaRPr lang="el-GR" sz="2400" b="1" i="1" u="sng" dirty="0" smtClean="0">
              <a:solidFill>
                <a:srgbClr val="C00000"/>
              </a:solidFill>
            </a:endParaRPr>
          </a:p>
          <a:p>
            <a:pPr eaLnBrk="1" hangingPunct="1"/>
            <a:endParaRPr lang="el-GR" b="1" i="1" u="sng" dirty="0" smtClean="0">
              <a:solidFill>
                <a:srgbClr val="C0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76600" y="-3175"/>
            <a:ext cx="17557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5BD078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Νεύρα</a:t>
            </a:r>
            <a:endParaRPr lang="el-GR" sz="4400" dirty="0">
              <a:latin typeface="+mn-lt"/>
            </a:endParaRPr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99792" y="6453336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  <p:pic>
        <p:nvPicPr>
          <p:cNvPr id="1028" name="Picture 4" descr="D:\Stick_32gb\16gb_1-4-2014\Σχολικό έτος 2013-2014\Α΄ τάξη\Βιολογία\Υλικό\Νεύρο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2727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98871"/>
            <a:ext cx="3709299" cy="24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24936" cy="5760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Περιφερικό Νευρικό Σύστημα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388" y="836613"/>
            <a:ext cx="8785225" cy="1512887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l-GR" sz="2400" b="1" smtClean="0">
                <a:solidFill>
                  <a:srgbClr val="FF0000"/>
                </a:solidFill>
              </a:rPr>
              <a:t>Αποτελείται από: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l-GR" sz="2400" smtClean="0"/>
              <a:t> 12 ζεύγη </a:t>
            </a:r>
            <a:r>
              <a:rPr lang="el-GR" sz="2400" b="1" i="1" u="sng" smtClean="0"/>
              <a:t>εγκεφαλικών νεύρων</a:t>
            </a:r>
            <a:r>
              <a:rPr lang="el-GR" sz="2400" smtClean="0"/>
              <a:t> (νευρώνουν την κεφαλή και είναι     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l-GR" sz="2400" smtClean="0"/>
              <a:t>                                                         αισθητικά, κινητικά ή μεικτά)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l-GR" sz="2400" smtClean="0"/>
              <a:t> 31 ζεύγη </a:t>
            </a:r>
            <a:r>
              <a:rPr lang="el-GR" sz="2400" b="1" i="1" u="sng" smtClean="0"/>
              <a:t>νωτιαίων νεύρων </a:t>
            </a:r>
            <a:r>
              <a:rPr lang="el-GR" sz="2400" smtClean="0"/>
              <a:t>(νευρώνουν τον κορμό και είναι μεικτά)</a:t>
            </a:r>
            <a:endParaRPr lang="el-GR" sz="2400" i="1" u="sng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92375"/>
            <a:ext cx="2236787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92375"/>
            <a:ext cx="62325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4969098"/>
          </a:xfrm>
        </p:spPr>
        <p:txBody>
          <a:bodyPr/>
          <a:lstStyle/>
          <a:p>
            <a:pPr eaLnBrk="1" hangingPunct="1"/>
            <a:r>
              <a:rPr lang="el-GR" dirty="0" smtClean="0"/>
              <a:t>Είναι </a:t>
            </a:r>
            <a:r>
              <a:rPr lang="el-GR" dirty="0" smtClean="0"/>
              <a:t>η διαδρομή που ακολουθούν οι νευρικές ώσεις μέσα στο νευρικό σύστημα</a:t>
            </a:r>
          </a:p>
          <a:p>
            <a:pPr eaLnBrk="1" hangingPunct="1"/>
            <a:r>
              <a:rPr lang="el-GR" dirty="0" smtClean="0"/>
              <a:t>Διακρίνονται σε:</a:t>
            </a:r>
          </a:p>
          <a:p>
            <a:pPr marL="0" indent="0" eaLnBrk="1" hangingPunct="1">
              <a:buNone/>
            </a:pPr>
            <a:r>
              <a:rPr lang="el-GR" dirty="0" smtClean="0"/>
              <a:t>                                Κινητικές ή φυγόκεντρες</a:t>
            </a:r>
          </a:p>
          <a:p>
            <a:pPr marL="0" indent="0" eaLnBrk="1" hangingPunct="1">
              <a:buNone/>
            </a:pPr>
            <a:r>
              <a:rPr lang="el-GR" dirty="0" smtClean="0"/>
              <a:t>                                Αισθητικές ή </a:t>
            </a:r>
            <a:r>
              <a:rPr lang="el-GR" dirty="0" err="1" smtClean="0"/>
              <a:t>κεντρομόλες</a:t>
            </a:r>
            <a:endParaRPr lang="el-GR" dirty="0" smtClean="0"/>
          </a:p>
          <a:p>
            <a:pPr marL="0" indent="0" eaLnBrk="1" hangingPunct="1">
              <a:buNone/>
            </a:pPr>
            <a:endParaRPr lang="el-GR" dirty="0" smtClean="0"/>
          </a:p>
          <a:p>
            <a:pPr marL="0" indent="0" eaLnBrk="1" hangingPunct="1">
              <a:buNone/>
            </a:pPr>
            <a:r>
              <a:rPr lang="el-GR" dirty="0" smtClean="0"/>
              <a:t>Η απλούστερη νευρική οδός είναι </a:t>
            </a:r>
            <a:r>
              <a:rPr lang="el-GR" b="1" dirty="0" smtClean="0">
                <a:solidFill>
                  <a:srgbClr val="FF0000"/>
                </a:solidFill>
              </a:rPr>
              <a:t>το αντανακλαστικό τόξο </a:t>
            </a:r>
            <a:r>
              <a:rPr lang="el-GR" dirty="0" smtClean="0"/>
              <a:t>που αποτελείται από: τον αισθητικό νευρώνα </a:t>
            </a:r>
          </a:p>
          <a:p>
            <a:pPr marL="0" indent="0" eaLnBrk="1" hangingPunct="1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τον ενδιάμεσο νευρώνα και </a:t>
            </a:r>
          </a:p>
          <a:p>
            <a:pPr marL="0" indent="0" eaLnBrk="1" hangingPunct="1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τον κινητικό νευρώνα.</a:t>
            </a:r>
            <a:endParaRPr 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2051050" y="0"/>
            <a:ext cx="5257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 smtClean="0">
                <a:solidFill>
                  <a:srgbClr val="5BD078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Νευρική οδός</a:t>
            </a:r>
            <a:endParaRPr lang="el-GR" sz="4400" dirty="0">
              <a:latin typeface="+mn-lt"/>
            </a:endParaRPr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27784" y="6472416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4389438"/>
          </a:xfrm>
        </p:spPr>
        <p:txBody>
          <a:bodyPr/>
          <a:lstStyle/>
          <a:p>
            <a:pPr eaLnBrk="1" hangingPunct="1"/>
            <a:r>
              <a:rPr lang="el-GR" smtClean="0"/>
              <a:t>Είναι αυτόματες, ακούσιες απαντήσεις που δίνει ο οργανισμός σε αλλαγές που γίνονται μέσα ή έξω από το σώμα.</a:t>
            </a:r>
          </a:p>
          <a:p>
            <a:pPr eaLnBrk="1" hangingPunct="1"/>
            <a:r>
              <a:rPr lang="el-GR" smtClean="0"/>
              <a:t>Παραδείγματα είναι ο χτύπος της καρδιάς, η ρύθμιση της πίεσης στο αίμα, η απομάκρυνση του χεριού από το θερμό ή αιχμηρό αντικείμενο κ.α</a:t>
            </a:r>
          </a:p>
          <a:p>
            <a:pPr eaLnBrk="1" hangingPunct="1"/>
            <a:r>
              <a:rPr lang="el-GR" smtClean="0"/>
              <a:t>Στα αντανακλαστικά συνήθως δε συμμετέχει ο εγκέφαλος.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051050" y="0"/>
            <a:ext cx="5257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rgbClr val="5BD078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Αντανακλαστικά</a:t>
            </a:r>
            <a:endParaRPr lang="el-GR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284538"/>
            <a:ext cx="49926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67000" y="6453336"/>
            <a:ext cx="3352800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</a:t>
            </a:r>
            <a:endParaRPr lang="el-GR" dirty="0" smtClean="0"/>
          </a:p>
          <a:p>
            <a:pPr algn="ctr">
              <a:defRPr/>
            </a:pPr>
            <a:r>
              <a:rPr lang="el-GR" dirty="0" smtClean="0"/>
              <a:t>Βιολόγος 3</a:t>
            </a:r>
            <a:r>
              <a:rPr lang="el-GR" baseline="30000" dirty="0" smtClean="0"/>
              <a:t>ο</a:t>
            </a:r>
            <a:r>
              <a:rPr lang="el-GR" dirty="0" smtClean="0"/>
              <a:t> ΓΕΛ Χαϊδαρίου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6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274</Words>
  <Application>Microsoft Office PowerPoint</Application>
  <PresentationFormat>Προβολή στην οθόνη (4:3)</PresentationFormat>
  <Paragraphs>46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Ροή</vt:lpstr>
      <vt:lpstr>Περιφερικό Νευρικό Σύστημα</vt:lpstr>
      <vt:lpstr>Παρουσίαση του PowerPoint</vt:lpstr>
      <vt:lpstr>Παρουσίαση του PowerPoint</vt:lpstr>
      <vt:lpstr>Περιφερικό Νευρικό Σύστημα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Περιφερικό Νευρικό Σύστημα</dc:title>
  <dc:creator>Ιορδάνης</dc:creator>
  <cp:lastModifiedBy>jon</cp:lastModifiedBy>
  <cp:revision>39</cp:revision>
  <dcterms:created xsi:type="dcterms:W3CDTF">2012-02-04T16:58:15Z</dcterms:created>
  <dcterms:modified xsi:type="dcterms:W3CDTF">2017-12-16T10:22:38Z</dcterms:modified>
</cp:coreProperties>
</file>