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66FF"/>
    <a:srgbClr val="FF99FF"/>
    <a:srgbClr val="CC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E0D3C4A-8302-41E9-A701-5BC57886E679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021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3C4A-8302-41E9-A701-5BC57886E679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3C4A-8302-41E9-A701-5BC57886E679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3C4A-8302-41E9-A701-5BC57886E679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3C4A-8302-41E9-A701-5BC57886E679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3C4A-8302-41E9-A701-5BC57886E679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D3C4A-8302-41E9-A701-5BC57886E679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9AC5F9-49E3-41B8-9435-80E28A628428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8D148-967B-4F33-8FDC-2D46C20A2006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762BC-E368-4B0A-B60A-5FF3FD581F8E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5A239-07EC-4403-A2CB-23AD3A21E28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D50A-38A5-40BA-83A6-A4FF005A986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203F-2DC0-46DF-85C4-F349CF1AA97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632DF-F14E-48DB-B017-6A5C174622E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56CF1-DFF3-4BBC-A4B5-A110387E121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DC3E-C9EF-4B7C-8105-1F0FD82C29A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0FAD9-6E7B-4EFE-B036-8BF57B069B5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5DDE-FB03-4C88-9219-83354A1D2B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Γαριπίδης Ιορδάνης                                                                      Βιολόγος 4ο Ε.Λ Σταυρούπολης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6D9E179-EE22-4550-8A0A-AC419C9F74E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2699792" y="6237312"/>
            <a:ext cx="2895600" cy="457200"/>
          </a:xfrm>
        </p:spPr>
        <p:txBody>
          <a:bodyPr/>
          <a:lstStyle/>
          <a:p>
            <a:pPr algn="ctr"/>
            <a:r>
              <a:rPr lang="el-GR" altLang="en-US" dirty="0"/>
              <a:t>Γαριπίδης Ιορδάνης                                                                      Βιολόγος </a:t>
            </a:r>
            <a:r>
              <a:rPr lang="en-US" altLang="en-US" dirty="0" smtClean="0"/>
              <a:t>3</a:t>
            </a:r>
            <a:r>
              <a:rPr lang="el-GR" altLang="en-US" dirty="0" smtClean="0"/>
              <a:t>ο ΓΕΛ Χαϊδαρίου</a:t>
            </a:r>
            <a:endParaRPr lang="el-GR" alt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20688"/>
            <a:ext cx="7992888" cy="2664296"/>
          </a:xfrm>
        </p:spPr>
        <p:txBody>
          <a:bodyPr>
            <a:normAutofit/>
          </a:bodyPr>
          <a:lstStyle/>
          <a:p>
            <a:pPr algn="ctr"/>
            <a:r>
              <a:rPr lang="el-GR" sz="4000" b="1" dirty="0" smtClean="0"/>
              <a:t>Μηχανισμοί που αντιμετωπίζουν τους παθογόνους μικροοργανισμούς μετά την είσοδό τους                       στον ανθρώπινο οργανισμό.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9515" y="6436827"/>
            <a:ext cx="2895600" cy="365125"/>
          </a:xfrm>
        </p:spPr>
        <p:txBody>
          <a:bodyPr/>
          <a:lstStyle/>
          <a:p>
            <a:r>
              <a:rPr lang="el-GR" altLang="en-US" dirty="0" err="1" smtClean="0">
                <a:solidFill>
                  <a:schemeClr val="tx1"/>
                </a:solidFill>
              </a:rPr>
              <a:t>Γαριπίδης</a:t>
            </a:r>
            <a:r>
              <a:rPr lang="el-GR" altLang="en-US" dirty="0" smtClean="0">
                <a:solidFill>
                  <a:schemeClr val="tx1"/>
                </a:solidFill>
              </a:rPr>
              <a:t> Ιορδάνης                                                                      Βιολόγος </a:t>
            </a:r>
            <a:r>
              <a:rPr lang="en-US" altLang="en-US" dirty="0" smtClean="0">
                <a:solidFill>
                  <a:schemeClr val="tx1"/>
                </a:solidFill>
              </a:rPr>
              <a:t>3</a:t>
            </a:r>
            <a:r>
              <a:rPr lang="el-GR" altLang="en-US" dirty="0" smtClean="0">
                <a:solidFill>
                  <a:schemeClr val="tx1"/>
                </a:solidFill>
              </a:rPr>
              <a:t>ο ΓΕΛ Χαϊδαρίου</a:t>
            </a:r>
            <a:endParaRPr lang="el-G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120" y="332656"/>
            <a:ext cx="881839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Αν ένα μικρόβιο περάσει την πρώτη γραμμή άμυνας </a:t>
            </a:r>
          </a:p>
          <a:p>
            <a:r>
              <a:rPr lang="el-GR" sz="14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 (μηχανισμοί που παρεμποδίζουν την είσοδο των μικροβίων - </a:t>
            </a:r>
            <a:r>
              <a:rPr lang="el-GR" sz="1400" b="1" dirty="0" smtClean="0">
                <a:solidFill>
                  <a:srgbClr val="FF0000"/>
                </a:solidFill>
                <a:latin typeface="Segoe Print" panose="02000600000000000000" pitchFamily="2" charset="0"/>
                <a:ea typeface="Segoe UI Emoji" panose="020B0502040204020203" pitchFamily="34" charset="0"/>
              </a:rPr>
              <a:t>δέρμα και βλεννογόνοι</a:t>
            </a:r>
            <a:r>
              <a:rPr lang="el-GR" sz="14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)</a:t>
            </a:r>
          </a:p>
          <a:p>
            <a:endParaRPr lang="el-GR" sz="1400" dirty="0" smtClean="0"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r>
              <a:rPr lang="el-GR" sz="2000" dirty="0">
                <a:latin typeface="Segoe Print" panose="02000600000000000000" pitchFamily="2" charset="0"/>
                <a:ea typeface="Segoe UI Emoji" panose="020B0502040204020203" pitchFamily="34" charset="0"/>
              </a:rPr>
              <a:t>τ</a:t>
            </a: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ότε θα δράσουν οι μηχανισμοί της </a:t>
            </a:r>
            <a:r>
              <a:rPr lang="el-GR" sz="2000" u="sng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μη ειδικής άμυνας </a:t>
            </a: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που </a:t>
            </a:r>
          </a:p>
          <a:p>
            <a:r>
              <a:rPr lang="el-GR" sz="2000" dirty="0">
                <a:latin typeface="Segoe Print" panose="02000600000000000000" pitchFamily="2" charset="0"/>
                <a:ea typeface="Segoe UI Emoji" panose="020B0502040204020203" pitchFamily="34" charset="0"/>
              </a:rPr>
              <a:t>α</a:t>
            </a: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ντιμετωπίζουν τους μικροοργανισμούς μετά την είσοδό τους </a:t>
            </a:r>
          </a:p>
          <a:p>
            <a:r>
              <a:rPr lang="el-GR" sz="2000" dirty="0">
                <a:latin typeface="Segoe Print" panose="02000600000000000000" pitchFamily="2" charset="0"/>
                <a:ea typeface="Segoe UI Emoji" panose="020B0502040204020203" pitchFamily="34" charset="0"/>
              </a:rPr>
              <a:t>σ</a:t>
            </a: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τον οργανισμό μας.</a:t>
            </a:r>
          </a:p>
          <a:p>
            <a:endParaRPr lang="el-GR" sz="2000" dirty="0" smtClean="0"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endParaRPr lang="el-GR" sz="2000" dirty="0" smtClean="0"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r>
              <a:rPr lang="el-G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Segoe UI Emoji" panose="020B0502040204020203" pitchFamily="34" charset="0"/>
              </a:rPr>
              <a:t>Οι μηχανισμοί αυτοί είναι:</a:t>
            </a:r>
          </a:p>
          <a:p>
            <a:endParaRPr lang="el-GR" sz="20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Η φαγοκυττάρωση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 smtClean="0"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Η φλεγμονώδης αντίδραση ή φλεγμονή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 smtClean="0"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Ο πυρετός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 smtClean="0"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Ουσίες με αντιμικροβιακή δράση</a:t>
            </a:r>
          </a:p>
          <a:p>
            <a:endParaRPr lang="el-GR" dirty="0">
              <a:latin typeface="Segoe Print" panose="02000600000000000000" pitchFamily="2" charset="0"/>
              <a:ea typeface="Segoe UI Emoji" panose="020B05020402040202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246027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74" y="4908713"/>
            <a:ext cx="2454483" cy="1528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Έλλειψη 15"/>
          <p:cNvSpPr/>
          <p:nvPr/>
        </p:nvSpPr>
        <p:spPr>
          <a:xfrm>
            <a:off x="5190733" y="4998400"/>
            <a:ext cx="3536776" cy="132834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1475656" y="3176972"/>
            <a:ext cx="3600400" cy="118813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98935" y="6436574"/>
            <a:ext cx="2895600" cy="365125"/>
          </a:xfrm>
        </p:spPr>
        <p:txBody>
          <a:bodyPr/>
          <a:lstStyle/>
          <a:p>
            <a:r>
              <a:rPr lang="el-GR" altLang="en-US" dirty="0" err="1" smtClean="0">
                <a:solidFill>
                  <a:schemeClr val="tx1"/>
                </a:solidFill>
              </a:rPr>
              <a:t>Γαριπίδης</a:t>
            </a:r>
            <a:r>
              <a:rPr lang="el-GR" altLang="en-US" dirty="0" smtClean="0">
                <a:solidFill>
                  <a:schemeClr val="tx1"/>
                </a:solidFill>
              </a:rPr>
              <a:t> Ιορδάνης                                                                      Βιολόγος </a:t>
            </a:r>
            <a:r>
              <a:rPr lang="en-US" altLang="en-US" dirty="0" smtClean="0">
                <a:solidFill>
                  <a:schemeClr val="tx1"/>
                </a:solidFill>
              </a:rPr>
              <a:t>3</a:t>
            </a:r>
            <a:r>
              <a:rPr lang="el-GR" altLang="en-US" dirty="0" smtClean="0">
                <a:solidFill>
                  <a:schemeClr val="tx1"/>
                </a:solidFill>
              </a:rPr>
              <a:t>ο ΓΕΛ Χαϊδαρίου</a:t>
            </a:r>
            <a:endParaRPr lang="el-G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540" y="-38230"/>
            <a:ext cx="8818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+mj-lt"/>
                <a:ea typeface="Segoe UI Emoji" panose="020B0502040204020203" pitchFamily="34" charset="0"/>
              </a:rPr>
              <a:t>Μηχανισμοί μη ειδικής άμυνας που αντιμετωπίζουν </a:t>
            </a:r>
          </a:p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+mj-lt"/>
                <a:ea typeface="Segoe UI Emoji" panose="020B0502040204020203" pitchFamily="34" charset="0"/>
              </a:rPr>
              <a:t>τους </a:t>
            </a:r>
            <a:r>
              <a:rPr lang="el-GR" sz="2400" b="1" dirty="0">
                <a:solidFill>
                  <a:srgbClr val="FF0000"/>
                </a:solidFill>
                <a:latin typeface="+mj-lt"/>
                <a:ea typeface="Segoe UI Emoji" panose="020B0502040204020203" pitchFamily="34" charset="0"/>
              </a:rPr>
              <a:t>μικροοργανισμούς μετά την είσοδό τους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71" y="1422880"/>
            <a:ext cx="88183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Γίνεται από τα φαγοκύτταρα που είναι </a:t>
            </a:r>
            <a:r>
              <a:rPr lang="el-GR" sz="2000" b="1" u="sng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λευκά αιμοσφαίρια </a:t>
            </a:r>
            <a:endParaRPr lang="el-GR" sz="2000" b="1" u="sng" dirty="0"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endParaRPr lang="el-GR" dirty="0" smtClean="0"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pPr algn="ctr"/>
            <a:r>
              <a:rPr lang="el-GR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Διακρίνονται σε: </a:t>
            </a:r>
            <a:endParaRPr lang="el-GR" dirty="0">
              <a:latin typeface="Segoe Print" panose="02000600000000000000" pitchFamily="2" charset="0"/>
              <a:ea typeface="Segoe UI Emoj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9066" y="807095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 Emoji" panose="020B0502040204020203" pitchFamily="34" charset="0"/>
              </a:rPr>
              <a:t>Φαγοκυττάρωση</a:t>
            </a: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755576" y="2581422"/>
            <a:ext cx="2016224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ουδετερόφιλα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5940152" y="2492896"/>
            <a:ext cx="2016224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μονοκύτταρα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0192" y="4437112"/>
            <a:ext cx="149752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εγκαθίστανται </a:t>
            </a:r>
          </a:p>
          <a:p>
            <a:r>
              <a:rPr lang="el-GR" sz="1400" dirty="0"/>
              <a:t>σ</a:t>
            </a:r>
            <a:r>
              <a:rPr lang="el-GR" sz="1400" dirty="0" smtClean="0"/>
              <a:t>τους ιστούς</a:t>
            </a:r>
            <a:endParaRPr lang="el-GR" dirty="0" smtClean="0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5951009" y="4028489"/>
            <a:ext cx="2016224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μακροφάγα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4" name="Βέλος προς τα κάτω 3"/>
          <p:cNvSpPr/>
          <p:nvPr/>
        </p:nvSpPr>
        <p:spPr>
          <a:xfrm>
            <a:off x="6732240" y="2990045"/>
            <a:ext cx="144016" cy="943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1763688" y="328498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Τα φαγοκύτταρα </a:t>
            </a:r>
          </a:p>
          <a:p>
            <a:pPr algn="ctr"/>
            <a:r>
              <a:rPr lang="el-GR" sz="1400" dirty="0"/>
              <a:t>ε</a:t>
            </a:r>
            <a:r>
              <a:rPr lang="el-GR" sz="1400" dirty="0" smtClean="0"/>
              <a:t>νεργοποιούνται </a:t>
            </a:r>
          </a:p>
          <a:p>
            <a:pPr algn="ctr"/>
            <a:r>
              <a:rPr lang="el-GR" sz="1400" dirty="0"/>
              <a:t>μ</a:t>
            </a:r>
            <a:r>
              <a:rPr lang="el-GR" sz="1400" dirty="0" smtClean="0"/>
              <a:t>ετά τη είσοδο ενός μικροβίου στον οργανισμό.</a:t>
            </a:r>
            <a:endParaRPr lang="el-GR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46953" y="515719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Τα μακροφάγα εγκλωβίζουν το μικρόβιο,</a:t>
            </a:r>
          </a:p>
          <a:p>
            <a:pPr algn="ctr"/>
            <a:r>
              <a:rPr lang="el-GR" sz="1400" dirty="0" smtClean="0"/>
              <a:t>το καταστρέφουν και εκθέτουν στην επιφάνεια τους τμήματα του.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0"/>
            <a:ext cx="2411110" cy="193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2" grpId="0" animBg="1"/>
      <p:bldP spid="11" grpId="0" animBg="1"/>
      <p:bldP spid="3" grpId="0" animBg="1"/>
      <p:bldP spid="12" grpId="0" animBg="1"/>
      <p:bldP spid="4" grpId="0" animBg="1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98935" y="6436574"/>
            <a:ext cx="2895600" cy="365125"/>
          </a:xfrm>
        </p:spPr>
        <p:txBody>
          <a:bodyPr/>
          <a:lstStyle/>
          <a:p>
            <a:r>
              <a:rPr lang="el-GR" altLang="en-US" dirty="0" err="1" smtClean="0">
                <a:solidFill>
                  <a:schemeClr val="tx1"/>
                </a:solidFill>
              </a:rPr>
              <a:t>Γαριπίδης</a:t>
            </a:r>
            <a:r>
              <a:rPr lang="el-GR" altLang="en-US" dirty="0" smtClean="0">
                <a:solidFill>
                  <a:schemeClr val="tx1"/>
                </a:solidFill>
              </a:rPr>
              <a:t> Ιορδάνης                                                                      Βιολόγος </a:t>
            </a:r>
            <a:r>
              <a:rPr lang="en-US" altLang="en-US" dirty="0" smtClean="0">
                <a:solidFill>
                  <a:schemeClr val="tx1"/>
                </a:solidFill>
              </a:rPr>
              <a:t>3</a:t>
            </a:r>
            <a:r>
              <a:rPr lang="el-GR" altLang="en-US" dirty="0" smtClean="0">
                <a:solidFill>
                  <a:schemeClr val="tx1"/>
                </a:solidFill>
              </a:rPr>
              <a:t>ο ΓΕΛ Χαϊδαρίου</a:t>
            </a:r>
            <a:endParaRPr lang="el-GR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14" y="692696"/>
            <a:ext cx="9117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u="sng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συμπτώματα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1967" y="8105"/>
            <a:ext cx="5745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 Emoji" panose="020B0502040204020203" pitchFamily="34" charset="0"/>
              </a:rPr>
              <a:t>Φλεγμονώδης αντίδραση - φλεγμονή</a:t>
            </a: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51263" y="1293654"/>
            <a:ext cx="2016224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κοκκίνισμα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2251956" y="1295123"/>
            <a:ext cx="2016224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οίδημα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0497" y="1816245"/>
            <a:ext cx="1835711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/>
              <a:t>Τραυματισμός</a:t>
            </a:r>
          </a:p>
          <a:p>
            <a:pPr algn="ctr"/>
            <a:r>
              <a:rPr lang="el-GR" sz="1200" dirty="0"/>
              <a:t>ν</a:t>
            </a:r>
            <a:r>
              <a:rPr lang="el-GR" sz="1200" dirty="0" smtClean="0"/>
              <a:t>ευρικών απολήξεων</a:t>
            </a:r>
          </a:p>
          <a:p>
            <a:pPr algn="ctr"/>
            <a:r>
              <a:rPr lang="el-GR" sz="1200" dirty="0"/>
              <a:t>κ</a:t>
            </a:r>
            <a:r>
              <a:rPr lang="el-GR" sz="1200" dirty="0" smtClean="0"/>
              <a:t>αι δράση σε αυτά </a:t>
            </a:r>
          </a:p>
          <a:p>
            <a:pPr algn="ctr"/>
            <a:r>
              <a:rPr lang="el-GR" sz="1200" dirty="0" smtClean="0"/>
              <a:t>των τοξινών</a:t>
            </a:r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4500241" y="1301765"/>
            <a:ext cx="2016224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πόνος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6804248" y="1290652"/>
            <a:ext cx="2016224" cy="715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τ</a:t>
            </a:r>
            <a:r>
              <a:rPr lang="el-GR" b="1" dirty="0" smtClean="0">
                <a:solidFill>
                  <a:srgbClr val="002060"/>
                </a:solidFill>
              </a:rPr>
              <a:t>οπική αύξηση θερμοκρασίας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21" name="Έλλειψη 20"/>
          <p:cNvSpPr/>
          <p:nvPr/>
        </p:nvSpPr>
        <p:spPr>
          <a:xfrm>
            <a:off x="539552" y="2280341"/>
            <a:ext cx="2487294" cy="12156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667075" y="2411097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Νεκρά φαγοκύτταρα και νεκρά μικρόβια σχηματίζουν ένα υγρό </a:t>
            </a:r>
            <a:r>
              <a:rPr lang="el-GR" sz="1400" b="1" dirty="0" smtClean="0">
                <a:solidFill>
                  <a:srgbClr val="FF0000"/>
                </a:solidFill>
              </a:rPr>
              <a:t>το πύον</a:t>
            </a:r>
            <a:endParaRPr lang="el-GR" sz="1400" b="1" u="sng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180" y="3284984"/>
            <a:ext cx="32004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097" y="3645024"/>
            <a:ext cx="153397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" grpId="0" animBg="1"/>
      <p:bldP spid="12" grpId="0" animBg="1"/>
      <p:bldP spid="17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Έλλειψη 4"/>
          <p:cNvSpPr/>
          <p:nvPr/>
        </p:nvSpPr>
        <p:spPr>
          <a:xfrm>
            <a:off x="580980" y="2204864"/>
            <a:ext cx="3600400" cy="87190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98935" y="6436574"/>
            <a:ext cx="2895600" cy="365125"/>
          </a:xfrm>
        </p:spPr>
        <p:txBody>
          <a:bodyPr/>
          <a:lstStyle/>
          <a:p>
            <a:r>
              <a:rPr lang="el-GR" altLang="en-US" dirty="0" err="1" smtClean="0">
                <a:solidFill>
                  <a:schemeClr val="tx1"/>
                </a:solidFill>
              </a:rPr>
              <a:t>Γαριπίδης</a:t>
            </a:r>
            <a:r>
              <a:rPr lang="el-GR" altLang="en-US" dirty="0" smtClean="0">
                <a:solidFill>
                  <a:schemeClr val="tx1"/>
                </a:solidFill>
              </a:rPr>
              <a:t> Ιορδάνης                                                                      Βιολόγος </a:t>
            </a:r>
            <a:r>
              <a:rPr lang="en-US" altLang="en-US" dirty="0" smtClean="0">
                <a:solidFill>
                  <a:schemeClr val="tx1"/>
                </a:solidFill>
              </a:rPr>
              <a:t>3</a:t>
            </a:r>
            <a:r>
              <a:rPr lang="el-GR" altLang="en-US" dirty="0" smtClean="0">
                <a:solidFill>
                  <a:schemeClr val="tx1"/>
                </a:solidFill>
              </a:rPr>
              <a:t>ο ΓΕΛ Χαϊδαρίου</a:t>
            </a:r>
            <a:endParaRPr lang="el-GR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851" y="736980"/>
            <a:ext cx="8818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Σε περίπτωση γενικευμένης μικροβιακής μόλυνσης η θερμοκρασία του σώματος ανεβαίνει πάνω από τους 36,6</a:t>
            </a:r>
            <a:r>
              <a:rPr lang="el-GR" sz="2000" baseline="30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ο</a:t>
            </a: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 </a:t>
            </a:r>
            <a:r>
              <a:rPr lang="en-US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C </a:t>
            </a: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και αυτή η μη φυσιολογική υψηλή θερμοκρασία ονομάζεται </a:t>
            </a:r>
            <a:r>
              <a:rPr lang="el-GR" sz="2000" b="1" dirty="0" smtClean="0">
                <a:solidFill>
                  <a:srgbClr val="FF0000"/>
                </a:solidFill>
                <a:latin typeface="Segoe Print" panose="02000600000000000000" pitchFamily="2" charset="0"/>
                <a:ea typeface="Segoe UI Emoji" panose="020B0502040204020203" pitchFamily="34" charset="0"/>
              </a:rPr>
              <a:t>πυρετός</a:t>
            </a:r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 </a:t>
            </a:r>
            <a:endParaRPr lang="el-GR" sz="2000" b="1" u="sng" dirty="0">
              <a:latin typeface="Segoe Print" panose="02000600000000000000" pitchFamily="2" charset="0"/>
              <a:ea typeface="Segoe UI Emoj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1444" y="116632"/>
            <a:ext cx="27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 Emoji" panose="020B0502040204020203" pitchFamily="34" charset="0"/>
              </a:rPr>
              <a:t>Πυρετός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9012" y="2338108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Εμποδίζει την ανάπτυξη και τον πολλαπλασιασμό των βακτηρίων </a:t>
            </a:r>
          </a:p>
        </p:txBody>
      </p:sp>
      <p:sp>
        <p:nvSpPr>
          <p:cNvPr id="17" name="Έλλειψη 16"/>
          <p:cNvSpPr/>
          <p:nvPr/>
        </p:nvSpPr>
        <p:spPr>
          <a:xfrm>
            <a:off x="4644008" y="2204864"/>
            <a:ext cx="3600400" cy="151216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4932040" y="2404730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Παρεμποδίζει και τη λειτουργία ενζύμων των κυττάρων μας, η οποία σε ιώσεις έχει σαν αποτέλεσμα την αναστολή του πολλαπλασιασμού των ιών.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425" y="4053156"/>
            <a:ext cx="3957910" cy="197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4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3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Έλλειψη 4"/>
          <p:cNvSpPr/>
          <p:nvPr/>
        </p:nvSpPr>
        <p:spPr>
          <a:xfrm>
            <a:off x="4478353" y="1575532"/>
            <a:ext cx="2215418" cy="108012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98935" y="6436574"/>
            <a:ext cx="2895600" cy="365125"/>
          </a:xfrm>
        </p:spPr>
        <p:txBody>
          <a:bodyPr/>
          <a:lstStyle/>
          <a:p>
            <a:r>
              <a:rPr lang="el-GR" altLang="en-US" dirty="0" err="1" smtClean="0">
                <a:solidFill>
                  <a:schemeClr val="tx1"/>
                </a:solidFill>
              </a:rPr>
              <a:t>Γαριπίδης</a:t>
            </a:r>
            <a:r>
              <a:rPr lang="el-GR" altLang="en-US" dirty="0" smtClean="0">
                <a:solidFill>
                  <a:schemeClr val="tx1"/>
                </a:solidFill>
              </a:rPr>
              <a:t> Ιορδάνης                                                                      Βιολόγος </a:t>
            </a:r>
            <a:r>
              <a:rPr lang="en-US" altLang="en-US" dirty="0" smtClean="0">
                <a:solidFill>
                  <a:schemeClr val="tx1"/>
                </a:solidFill>
              </a:rPr>
              <a:t>3</a:t>
            </a:r>
            <a:r>
              <a:rPr lang="el-GR" altLang="en-US" dirty="0" smtClean="0">
                <a:solidFill>
                  <a:schemeClr val="tx1"/>
                </a:solidFill>
              </a:rPr>
              <a:t>ο ΓΕΛ Χαϊδαρίου</a:t>
            </a:r>
            <a:endParaRPr lang="el-GR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762" y="135607"/>
            <a:ext cx="5287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egoe UI Emoji" panose="020B0502040204020203" pitchFamily="34" charset="0"/>
              </a:rPr>
              <a:t>Ουσίες με αντιμικροβιακή δράση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3531" y="1695422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Ομάδα 20 πρωτεϊνών στον ορό του αίματος με αντιμικροβιακή δράση </a:t>
            </a:r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1043608" y="980728"/>
            <a:ext cx="2016224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Ιντερφερόνες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4644008" y="1025108"/>
            <a:ext cx="2016224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Συμπλήρωμα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6948264" y="976285"/>
            <a:ext cx="2016224" cy="408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Προπερδίνη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22"/>
            <a:ext cx="4397344" cy="184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Έλλειψη 21"/>
          <p:cNvSpPr/>
          <p:nvPr/>
        </p:nvSpPr>
        <p:spPr>
          <a:xfrm>
            <a:off x="6768833" y="1575532"/>
            <a:ext cx="2215418" cy="108012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Box 22"/>
          <p:cNvSpPr txBox="1"/>
          <p:nvPr/>
        </p:nvSpPr>
        <p:spPr>
          <a:xfrm>
            <a:off x="6824011" y="1638538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 smtClean="0"/>
              <a:t>Ομάδα 3 πρωτεϊνών στον ορό του αίματος με αντιμικροβιακή δράση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142" y="3886943"/>
            <a:ext cx="88183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FF0000"/>
                </a:solidFill>
                <a:latin typeface="Segoe Print" panose="02000600000000000000" pitchFamily="2" charset="0"/>
                <a:ea typeface="Segoe UI Emoji" panose="020B0502040204020203" pitchFamily="34" charset="0"/>
              </a:rPr>
              <a:t>Προσοχή… </a:t>
            </a:r>
          </a:p>
          <a:p>
            <a:endParaRPr lang="el-GR" sz="2000" dirty="0" smtClean="0">
              <a:latin typeface="Segoe Print" panose="02000600000000000000" pitchFamily="2" charset="0"/>
              <a:ea typeface="Segoe UI Emoji" panose="020B0502040204020203" pitchFamily="34" charset="0"/>
            </a:endParaRPr>
          </a:p>
          <a:p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Οι ιντερφερόνες </a:t>
            </a:r>
          </a:p>
          <a:p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1. δρουν μόνο σε περίπτωση ιώσεων</a:t>
            </a:r>
          </a:p>
          <a:p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2. δεν παρεμποδίζουν τον πολλαπλασιασμό των ιών.</a:t>
            </a:r>
          </a:p>
          <a:p>
            <a:pPr algn="ctr"/>
            <a:r>
              <a:rPr lang="el-GR" sz="2000" dirty="0" smtClean="0">
                <a:latin typeface="Segoe Print" panose="02000600000000000000" pitchFamily="2" charset="0"/>
                <a:ea typeface="Segoe UI Emoji" panose="020B0502040204020203" pitchFamily="34" charset="0"/>
              </a:rPr>
              <a:t> </a:t>
            </a:r>
            <a:endParaRPr lang="el-GR" sz="2000" b="1" u="sng" dirty="0">
              <a:latin typeface="Segoe Print" panose="02000600000000000000" pitchFamily="2" charset="0"/>
              <a:ea typeface="Segoe UI Emoji" panose="020B0502040204020203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550" y="3393738"/>
            <a:ext cx="4130922" cy="142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61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 animBg="1"/>
      <p:bldP spid="15" grpId="0" animBg="1"/>
      <p:bldP spid="16" grpId="0" animBg="1"/>
      <p:bldP spid="22" grpId="0" animBg="1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Εξώφυλλο">
  <a:themeElements>
    <a:clrScheme name="Εξώφυλλο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Εξώφυλλο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Εξώφυλλο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702</TotalTime>
  <Words>314</Words>
  <Application>Microsoft Office PowerPoint</Application>
  <PresentationFormat>Προβολή στην οθόνη (4:3)</PresentationFormat>
  <Paragraphs>73</Paragraphs>
  <Slides>6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Εξώφυλλο</vt:lpstr>
      <vt:lpstr>Μηχανισμοί που αντιμετωπίζουν τους παθογόνους μικροοργανισμούς μετά την είσοδό τους                       στον ανθρώπινο οργανισμό.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Βιολόγος 4ο Ε.Λ Σταυρούπολης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Μεταγραφή του DNA</dc:title>
  <dc:creator>Γαριπίδης Ιορδάνης</dc:creator>
  <cp:lastModifiedBy>Γαριπίδης Ιορδάνης</cp:lastModifiedBy>
  <cp:revision>50</cp:revision>
  <dcterms:created xsi:type="dcterms:W3CDTF">2004-10-19T08:25:58Z</dcterms:created>
  <dcterms:modified xsi:type="dcterms:W3CDTF">2019-12-01T07:46:37Z</dcterms:modified>
</cp:coreProperties>
</file>