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6"/>
  </p:notesMasterIdLst>
  <p:handoutMasterIdLst>
    <p:handoutMasterId r:id="rId17"/>
  </p:handoutMasterIdLst>
  <p:sldIdLst>
    <p:sldId id="451" r:id="rId2"/>
    <p:sldId id="324" r:id="rId3"/>
    <p:sldId id="400" r:id="rId4"/>
    <p:sldId id="452" r:id="rId5"/>
    <p:sldId id="453" r:id="rId6"/>
    <p:sldId id="443" r:id="rId7"/>
    <p:sldId id="434" r:id="rId8"/>
    <p:sldId id="436" r:id="rId9"/>
    <p:sldId id="444" r:id="rId10"/>
    <p:sldId id="446" r:id="rId11"/>
    <p:sldId id="449" r:id="rId12"/>
    <p:sldId id="448" r:id="rId13"/>
    <p:sldId id="447" r:id="rId14"/>
    <p:sldId id="450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E4E6E8"/>
    <a:srgbClr val="CCFFCC"/>
    <a:srgbClr val="99FFCC"/>
    <a:srgbClr val="000099"/>
    <a:srgbClr val="66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595" autoAdjust="0"/>
  </p:normalViewPr>
  <p:slideViewPr>
    <p:cSldViewPr>
      <p:cViewPr varScale="1">
        <p:scale>
          <a:sx n="71" d="100"/>
          <a:sy n="71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1.1 Η ΧΗΜΕΙΑ ΤΗΣ ΖΩΗΣ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B331AD92-EC3A-4132-AF15-3560C9D2D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5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1.1 Η ΧΗΜΕΙΑ ΤΗΣ ΖΩΗΣ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noProof="0"/>
              <a:t>Δεύτερου επιπέδου</a:t>
            </a:r>
          </a:p>
          <a:p>
            <a:pPr lvl="2"/>
            <a:r>
              <a:rPr lang="en-US" noProof="0"/>
              <a:t>Τρίτου επιπέδου</a:t>
            </a:r>
          </a:p>
          <a:p>
            <a:pPr lvl="3"/>
            <a:r>
              <a:rPr lang="en-US" noProof="0"/>
              <a:t>Τέταρτου επιπέδου</a:t>
            </a:r>
          </a:p>
          <a:p>
            <a:pPr lvl="4"/>
            <a:r>
              <a:rPr lang="en-US" noProof="0"/>
              <a:t>Πέμπτου επιπέδου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CDAA2A2-6BD2-48E6-9F16-CCD3648CA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39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F55D8106-EAF4-46DE-8047-70E5F70D77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557A6-C850-4FDF-B65B-518D938181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2864A211-3752-43D3-B7D3-9BCF85E9C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74061-884E-4675-AC97-58D26336AA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6EA6D9-CC96-478D-9D55-0FB5202128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CE2E4-ECFA-42F0-9825-9711C51FB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E9BF9-CECE-4FDB-99FF-655EFE64E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3A224-4196-48EA-A14B-FB81ED548D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0654-8AF9-4474-94EC-4FD4FB8824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D7922-8826-4CC5-AA48-CED6043235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DD09D-33B1-4B26-87BE-4DF6C6854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Παν. Πάλλα - ΕΚΦΕ Ν. ΣΜΥΡΝΗΣ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F3FB79-48A5-4E6F-B77E-C9F35787BD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DBC48A7B-8E3B-316D-1145-6A4DBC3C1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751580"/>
            <a:ext cx="3938357" cy="2091109"/>
          </a:xfrm>
          <a:prstGeom prst="rect">
            <a:avLst/>
          </a:prstGeom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747" y="455255"/>
            <a:ext cx="8229600" cy="6787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chemeClr val="bg1"/>
                </a:solidFill>
              </a:rPr>
              <a:t>Άτομα – μικρά μόρια – Μακρομόρια</a:t>
            </a:r>
            <a:br>
              <a:rPr lang="el-GR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D896652-86A0-44FB-BEEB-FA42156296BF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EC01519-6713-9B89-DC1C-1AA7E66F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47" y="1654937"/>
            <a:ext cx="1950889" cy="173141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70A65EE-4823-ABCE-9D84-3117C8706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" y="3907251"/>
            <a:ext cx="2822693" cy="260931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8A930A9-3D87-080C-358E-A0FA188A3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890" y="1704418"/>
            <a:ext cx="2609314" cy="3231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D3AE71-A906-65A2-C114-76BE39B418E8}"/>
              </a:ext>
            </a:extLst>
          </p:cNvPr>
          <p:cNvSpPr txBox="1"/>
          <p:nvPr/>
        </p:nvSpPr>
        <p:spPr>
          <a:xfrm>
            <a:off x="5751088" y="1948287"/>
            <a:ext cx="2935712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dirty="0"/>
              <a:t>Πρωτεΐνες</a:t>
            </a:r>
          </a:p>
          <a:p>
            <a:r>
              <a:rPr lang="el-GR" sz="2400" dirty="0"/>
              <a:t>Υδατάνθρακες</a:t>
            </a:r>
          </a:p>
          <a:p>
            <a:r>
              <a:rPr lang="el-GR" sz="2400" dirty="0"/>
              <a:t>Νουκλεϊκά οξέα</a:t>
            </a:r>
          </a:p>
          <a:p>
            <a:r>
              <a:rPr lang="el-GR" sz="2400" dirty="0"/>
              <a:t>Λίπη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CC60F5-71F7-FCEC-E824-267AC773B25E}"/>
              </a:ext>
            </a:extLst>
          </p:cNvPr>
          <p:cNvSpPr txBox="1"/>
          <p:nvPr/>
        </p:nvSpPr>
        <p:spPr>
          <a:xfrm>
            <a:off x="6165347" y="4124883"/>
            <a:ext cx="225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Segoe Print" panose="02000600000000000000" pitchFamily="2" charset="0"/>
              </a:rPr>
              <a:t>είναι ενώσεις</a:t>
            </a:r>
          </a:p>
          <a:p>
            <a:r>
              <a:rPr lang="el-GR" sz="2000" dirty="0">
                <a:solidFill>
                  <a:srgbClr val="FF0000"/>
                </a:solidFill>
                <a:latin typeface="Segoe Print" panose="02000600000000000000" pitchFamily="2" charset="0"/>
              </a:rPr>
              <a:t>πολυμερείς</a:t>
            </a:r>
          </a:p>
        </p:txBody>
      </p:sp>
    </p:spTree>
    <p:extLst>
      <p:ext uri="{BB962C8B-B14F-4D97-AF65-F5344CB8AC3E}">
        <p14:creationId xmlns:p14="http://schemas.microsoft.com/office/powerpoint/2010/main" val="2503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E710E5D-4C43-4F00-8CEF-2C91924A181C}" type="slidenum">
              <a:rPr lang="en-US" smtClean="0">
                <a:solidFill>
                  <a:srgbClr val="BCBCBC"/>
                </a:solidFill>
              </a:rPr>
              <a:pPr eaLnBrk="1" hangingPunct="1"/>
              <a:t>10</a:t>
            </a:fld>
            <a:endParaRPr lang="en-US">
              <a:solidFill>
                <a:srgbClr val="BCBCB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358" y="680320"/>
            <a:ext cx="85725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dirty="0">
                <a:solidFill>
                  <a:srgbClr val="000000"/>
                </a:solidFill>
                <a:latin typeface="Times New Roman" pitchFamily="18" charset="0"/>
              </a:rPr>
              <a:t>Τι κάνει διαφορετικές τις πρωτεΐνες μεταξύ τους;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i="1" u="sng" dirty="0">
                <a:solidFill>
                  <a:srgbClr val="FF0000"/>
                </a:solidFill>
                <a:latin typeface="Times New Roman" pitchFamily="18" charset="0"/>
              </a:rPr>
              <a:t>Η διαφορετική αλληλουχία των αμινοξέων.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 b="0" dirty="0">
              <a:latin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Times New Roman" pitchFamily="18" charset="0"/>
              </a:rPr>
              <a:t>Η </a:t>
            </a:r>
            <a:r>
              <a:rPr lang="el-GR" sz="2000" b="0" dirty="0" err="1">
                <a:latin typeface="Times New Roman" pitchFamily="18" charset="0"/>
              </a:rPr>
              <a:t>πρωτοταγής</a:t>
            </a:r>
            <a:r>
              <a:rPr lang="el-GR" sz="2000" b="0" dirty="0">
                <a:latin typeface="Times New Roman" pitchFamily="18" charset="0"/>
              </a:rPr>
              <a:t> δομή της πρωτεΐνης  η οποία καθορίζει και τη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Times New Roman" pitchFamily="18" charset="0"/>
              </a:rPr>
              <a:t>δυνατότητα σχηματισμού δεσμών ανάμεσα στις πλευρικές ομάδες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Times New Roman" pitchFamily="18" charset="0"/>
              </a:rPr>
              <a:t>των αμινοξέων με αποτέλεσμα τη διαφορετική αναδίπλωση της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Times New Roman" pitchFamily="18" charset="0"/>
              </a:rPr>
              <a:t>αλυσίδας και άρα διαφορετική δευτεροταγή και τριτοταγή δομή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Times New Roman" pitchFamily="18" charset="0"/>
              </a:rPr>
              <a:t>και άρα και διαφορετική μορφή στο χώρο.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 b="0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Η τρισδιάστατη δομή της πρωτεΐνης είναι αυτή που καθορίζει τη λειτουργία που εκτελεί.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35358" y="0"/>
            <a:ext cx="7920880" cy="53965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900" dirty="0">
                <a:solidFill>
                  <a:prstClr val="black"/>
                </a:solidFill>
              </a:rPr>
              <a:t>Οργάνωση των πρωτεϊνικών μορίων</a:t>
            </a:r>
            <a:endParaRPr lang="en-US" sz="2900" dirty="0">
              <a:solidFill>
                <a:prstClr val="black"/>
              </a:solidFill>
            </a:endParaRPr>
          </a:p>
        </p:txBody>
      </p:sp>
      <p:pic>
        <p:nvPicPr>
          <p:cNvPr id="10249" name="Picture 9" descr="J:\danaturazione-di-prote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69" y="4659012"/>
            <a:ext cx="3284885" cy="16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M:\Σχολικό έτος 2013-2014\Β΄ τάξη\Υλικό\preview_html_94fd9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91" y="539653"/>
            <a:ext cx="187561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85CB463A-336E-99B7-B30D-2A964027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E710E5D-4C43-4F00-8CEF-2C91924A181C}" type="slidenum">
              <a:rPr lang="en-US" smtClean="0">
                <a:solidFill>
                  <a:srgbClr val="BCBCBC"/>
                </a:solidFill>
              </a:rPr>
              <a:pPr eaLnBrk="1" hangingPunct="1"/>
              <a:t>11</a:t>
            </a:fld>
            <a:endParaRPr lang="en-US">
              <a:solidFill>
                <a:srgbClr val="BCBCBC"/>
              </a:solidFill>
            </a:endParaRPr>
          </a:p>
        </p:txBody>
      </p:sp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A664111C-9DF9-B470-B2E9-749C028A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2E3EF-38D8-6940-5B8D-04347157779D}"/>
              </a:ext>
            </a:extLst>
          </p:cNvPr>
          <p:cNvSpPr txBox="1"/>
          <p:nvPr/>
        </p:nvSpPr>
        <p:spPr>
          <a:xfrm>
            <a:off x="7650" y="766732"/>
            <a:ext cx="909062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dirty="0"/>
              <a:t>Να εξηγήσετε πώς είναι δυνατόν δύο διαφορετικές πρωτεΐνες, αν και αποτελούνται από το ίδιο είδος και αριθμό αμινοξέων, να επιτελούν διαφορετικές λειτουργίες.                                                             Μονάδες 5</a:t>
            </a:r>
          </a:p>
          <a:p>
            <a:pPr algn="l"/>
            <a:endParaRPr lang="el-GR" sz="2400" dirty="0"/>
          </a:p>
          <a:p>
            <a:pPr algn="l"/>
            <a:r>
              <a:rPr lang="el-GR" sz="2000" dirty="0">
                <a:latin typeface="Segoe Print" panose="02000600000000000000" pitchFamily="2" charset="0"/>
              </a:rPr>
              <a:t>Θα έχουν </a:t>
            </a:r>
            <a:r>
              <a:rPr lang="el-GR" sz="2000" u="sng" dirty="0">
                <a:solidFill>
                  <a:srgbClr val="FF0000"/>
                </a:solidFill>
                <a:latin typeface="Segoe Print" panose="02000600000000000000" pitchFamily="2" charset="0"/>
              </a:rPr>
              <a:t>διαφορετική πρωτοταγή δομή</a:t>
            </a:r>
            <a:r>
              <a:rPr lang="el-GR" sz="2000" dirty="0">
                <a:latin typeface="Segoe Print" panose="02000600000000000000" pitchFamily="2" charset="0"/>
              </a:rPr>
              <a:t>, δηλαδή διαφορετική αλληλουχία των αμινοξέων. </a:t>
            </a:r>
          </a:p>
          <a:p>
            <a:pPr algn="l"/>
            <a:r>
              <a:rPr lang="el-GR" sz="2000" dirty="0">
                <a:latin typeface="Segoe Print" panose="02000600000000000000" pitchFamily="2" charset="0"/>
              </a:rPr>
              <a:t>Η </a:t>
            </a:r>
            <a:r>
              <a:rPr lang="el-GR" sz="2000" dirty="0" err="1">
                <a:latin typeface="Segoe Print" panose="02000600000000000000" pitchFamily="2" charset="0"/>
              </a:rPr>
              <a:t>πρωτοταγής</a:t>
            </a:r>
            <a:r>
              <a:rPr lang="el-GR" sz="2000" dirty="0">
                <a:latin typeface="Segoe Print" panose="02000600000000000000" pitchFamily="2" charset="0"/>
              </a:rPr>
              <a:t> δομή καθορίζει τη δευτεροταγή και την τριτοταγή δομή της πρωτεΐνης. </a:t>
            </a:r>
          </a:p>
          <a:p>
            <a:pPr algn="l"/>
            <a:r>
              <a:rPr lang="el-GR" sz="2000" dirty="0">
                <a:latin typeface="Segoe Print" panose="02000600000000000000" pitchFamily="2" charset="0"/>
              </a:rPr>
              <a:t>Η διαφορετική αλληλουχία και συνεπώς η διαφορετική θέση των αμινοξέων έχει ως αποτέλεσμα να σχηματίζονται </a:t>
            </a:r>
            <a:r>
              <a:rPr lang="el-GR" sz="2000" u="sng" dirty="0">
                <a:solidFill>
                  <a:srgbClr val="FF0000"/>
                </a:solidFill>
                <a:latin typeface="Segoe Print" panose="02000600000000000000" pitchFamily="2" charset="0"/>
              </a:rPr>
              <a:t>διαφορετικοί δεσμοί μεταξύ των πλευρικών ομάδων R των αμινοξέων</a:t>
            </a:r>
            <a:endParaRPr lang="el-GR" sz="2000" dirty="0">
              <a:latin typeface="Segoe Print" panose="02000600000000000000" pitchFamily="2" charset="0"/>
            </a:endParaRPr>
          </a:p>
          <a:p>
            <a:pPr algn="l"/>
            <a:r>
              <a:rPr lang="el-GR" sz="2000" dirty="0">
                <a:latin typeface="Segoe Print" panose="02000600000000000000" pitchFamily="2" charset="0"/>
              </a:rPr>
              <a:t>Αυτό οδηγεί σε διαφορετική αναδίπλωση του μορίου, που συνεπάγεται διαφορετική δευτεροταγή και τριτοταγή δομή, επομένως σε </a:t>
            </a:r>
            <a:r>
              <a:rPr lang="el-GR" sz="2000" u="sng" dirty="0">
                <a:solidFill>
                  <a:srgbClr val="FF0000"/>
                </a:solidFill>
                <a:latin typeface="Segoe Print" panose="02000600000000000000" pitchFamily="2" charset="0"/>
              </a:rPr>
              <a:t>διαφορετική διαμόρφωση στο χώρο και άρα σε διαφορετική λειτουργία.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A597CB-10A4-6FDF-E50A-2CFFC94A6FDA}"/>
              </a:ext>
            </a:extLst>
          </p:cNvPr>
          <p:cNvSpPr txBox="1">
            <a:spLocks noChangeArrowheads="1"/>
          </p:cNvSpPr>
          <p:nvPr/>
        </p:nvSpPr>
        <p:spPr>
          <a:xfrm>
            <a:off x="18015" y="86206"/>
            <a:ext cx="3132106" cy="614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ln w="28575" cmpd="sng">
                  <a:solidFill>
                    <a:srgbClr val="C00000">
                      <a:alpha val="38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Θέμα Β5 – 2022 </a:t>
            </a:r>
            <a:endParaRPr lang="en-US" sz="3200" dirty="0">
              <a:ln w="28575" cmpd="sng">
                <a:solidFill>
                  <a:srgbClr val="C00000">
                    <a:alpha val="38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19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E710E5D-4C43-4F00-8CEF-2C91924A181C}" type="slidenum">
              <a:rPr lang="en-US" smtClean="0">
                <a:solidFill>
                  <a:srgbClr val="BCBCBC"/>
                </a:solidFill>
              </a:rPr>
              <a:pPr eaLnBrk="1" hangingPunct="1"/>
              <a:t>12</a:t>
            </a:fld>
            <a:endParaRPr lang="en-US">
              <a:solidFill>
                <a:srgbClr val="BCBCB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358" y="685187"/>
            <a:ext cx="8572500" cy="295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 b="0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u="sng" dirty="0">
                <a:solidFill>
                  <a:srgbClr val="000000"/>
                </a:solidFill>
                <a:latin typeface="Segoe Print" panose="02000600000000000000" pitchFamily="2" charset="0"/>
              </a:rPr>
              <a:t>Η τρισδιάστατη δομή της πρωτεΐνης είναι αυτή που καθορίζει τη λειτουργία που εκτελεί.</a:t>
            </a: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1600" b="0" u="sng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1600" b="0" u="sng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Segoe Print" panose="02000600000000000000" pitchFamily="2" charset="0"/>
              </a:rPr>
              <a:t>Αν μια πρωτεΐνη εκτεθεί σε ακραίες  συνθήκες τότε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Segoe Print" panose="02000600000000000000" pitchFamily="2" charset="0"/>
              </a:rPr>
              <a:t>παθαίνει </a:t>
            </a:r>
            <a:r>
              <a:rPr lang="el-GR" sz="2000" i="1" u="sng" dirty="0">
                <a:solidFill>
                  <a:srgbClr val="FF0000"/>
                </a:solidFill>
                <a:latin typeface="Segoe Print" panose="02000600000000000000" pitchFamily="2" charset="0"/>
              </a:rPr>
              <a:t>μετουσίωση,</a:t>
            </a:r>
            <a:r>
              <a:rPr lang="el-GR" sz="20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Segoe Print" panose="02000600000000000000" pitchFamily="2" charset="0"/>
              </a:rPr>
              <a:t>σπάζουν οι δεσμοί μεταξύ των πλευρικών ομάδων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Segoe Print" panose="02000600000000000000" pitchFamily="2" charset="0"/>
              </a:rPr>
              <a:t>καταστρέφεται </a:t>
            </a:r>
            <a:r>
              <a:rPr lang="el-GR" sz="2000" dirty="0">
                <a:latin typeface="Segoe Print" panose="02000600000000000000" pitchFamily="2" charset="0"/>
              </a:rPr>
              <a:t>η τρισδιάστατη δομή </a:t>
            </a:r>
            <a:r>
              <a:rPr lang="el-GR" sz="2000" b="0" dirty="0">
                <a:latin typeface="Segoe Print" panose="02000600000000000000" pitchFamily="2" charset="0"/>
              </a:rPr>
              <a:t>της πρωτεΐνης                      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b="0" dirty="0">
                <a:latin typeface="Segoe Print" panose="02000600000000000000" pitchFamily="2" charset="0"/>
              </a:rPr>
              <a:t>και άρα </a:t>
            </a:r>
            <a:r>
              <a:rPr lang="el-GR" sz="2000" b="0" i="1" u="sng" dirty="0">
                <a:latin typeface="Segoe Print" panose="02000600000000000000" pitchFamily="2" charset="0"/>
              </a:rPr>
              <a:t>χάνει τη λειτουργικότητά της.  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35358" y="0"/>
            <a:ext cx="7920880" cy="53965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900" dirty="0">
                <a:solidFill>
                  <a:prstClr val="black"/>
                </a:solidFill>
              </a:rPr>
              <a:t>Οργάνωση των πρωτεϊνικών μορίων</a:t>
            </a:r>
            <a:endParaRPr lang="en-US" sz="2900" dirty="0">
              <a:solidFill>
                <a:prstClr val="black"/>
              </a:solidFill>
            </a:endParaRPr>
          </a:p>
        </p:txBody>
      </p:sp>
      <p:pic>
        <p:nvPicPr>
          <p:cNvPr id="10248" name="Picture 8" descr="J:\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55" y="3999170"/>
            <a:ext cx="2232110" cy="16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655766" y="5673725"/>
            <a:ext cx="2592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1600" b="0" dirty="0">
                <a:latin typeface="Times New Roman" pitchFamily="18" charset="0"/>
              </a:rPr>
              <a:t>Το ασπράδι του αβγού (πρωτεΐνη </a:t>
            </a:r>
            <a:r>
              <a:rPr lang="el-GR" sz="1600" b="0" dirty="0" err="1">
                <a:latin typeface="Times New Roman" pitchFamily="18" charset="0"/>
              </a:rPr>
              <a:t>αλβουμίνη</a:t>
            </a:r>
            <a:r>
              <a:rPr lang="el-GR" sz="1600" b="0" dirty="0">
                <a:latin typeface="Times New Roman" pitchFamily="18" charset="0"/>
              </a:rPr>
              <a:t>) </a:t>
            </a:r>
            <a:r>
              <a:rPr lang="el-GR" sz="1600" b="0" dirty="0">
                <a:solidFill>
                  <a:srgbClr val="FF0000"/>
                </a:solidFill>
                <a:latin typeface="Times New Roman" pitchFamily="18" charset="0"/>
              </a:rPr>
              <a:t>μετουσιώνεται</a:t>
            </a:r>
          </a:p>
        </p:txBody>
      </p:sp>
      <p:pic>
        <p:nvPicPr>
          <p:cNvPr id="10249" name="Picture 9" descr="J:\danaturazione-di-prote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3" y="4452501"/>
            <a:ext cx="26606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75A97082-F318-640B-F67B-1610A638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M:\Σχολικό έτος 2013-2014\Β΄ τάξη\Υλικό\img3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2" y="2297365"/>
            <a:ext cx="8820472" cy="240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6CF63-8CE8-4D9C-A3C7-B05882F284F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08175" y="0"/>
            <a:ext cx="50403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Επίπεδα οργάνωσης πρωτεϊνών</a:t>
            </a:r>
            <a:endParaRPr lang="el-GR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0997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i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l-GR" i="1" dirty="0" err="1">
                <a:solidFill>
                  <a:srgbClr val="FF0000"/>
                </a:solidFill>
                <a:latin typeface="Times New Roman" pitchFamily="18" charset="0"/>
              </a:rPr>
              <a:t>Πρωτοταγής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</a:rPr>
              <a:t>                Δευτεροταγής                    Τριτοταγής                         Τεταρτοταγής              </a:t>
            </a:r>
          </a:p>
          <a:p>
            <a:pPr eaLnBrk="1" hangingPunct="1"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i="1" dirty="0">
                <a:solidFill>
                  <a:srgbClr val="FF0000"/>
                </a:solidFill>
                <a:latin typeface="Times New Roman" pitchFamily="18" charset="0"/>
              </a:rPr>
              <a:t>  δομή                                </a:t>
            </a:r>
            <a:r>
              <a:rPr lang="el-GR" i="1" dirty="0" err="1">
                <a:solidFill>
                  <a:srgbClr val="FF0000"/>
                </a:solidFill>
                <a:latin typeface="Times New Roman" pitchFamily="18" charset="0"/>
              </a:rPr>
              <a:t>δομή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</a:rPr>
              <a:t>                            </a:t>
            </a:r>
            <a:r>
              <a:rPr lang="el-GR" i="1" dirty="0" err="1">
                <a:solidFill>
                  <a:srgbClr val="FF0000"/>
                </a:solidFill>
                <a:latin typeface="Times New Roman" pitchFamily="18" charset="0"/>
              </a:rPr>
              <a:t>δομή</a:t>
            </a:r>
            <a:r>
              <a:rPr lang="el-GR" i="1" dirty="0">
                <a:solidFill>
                  <a:srgbClr val="FF0000"/>
                </a:solidFill>
                <a:latin typeface="Times New Roman" pitchFamily="18" charset="0"/>
              </a:rPr>
              <a:t>                                      </a:t>
            </a:r>
            <a:r>
              <a:rPr lang="el-GR" i="1" dirty="0" err="1">
                <a:solidFill>
                  <a:srgbClr val="FF0000"/>
                </a:solidFill>
                <a:latin typeface="Times New Roman" pitchFamily="18" charset="0"/>
              </a:rPr>
              <a:t>δομή</a:t>
            </a:r>
            <a:endParaRPr lang="el-GR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45313" y="1124343"/>
            <a:ext cx="222091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b="0" dirty="0">
                <a:latin typeface="Times New Roman" pitchFamily="18" charset="0"/>
              </a:rPr>
              <a:t>Σύνδεση περισσότερων από μία αλυσίδες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46210" y="1239436"/>
            <a:ext cx="25955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b="0" dirty="0">
                <a:latin typeface="Times New Roman" pitchFamily="18" charset="0"/>
              </a:rPr>
              <a:t>Αναδίπλωση στο επίπεδο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3338" y="1239436"/>
            <a:ext cx="1655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b="0" dirty="0">
                <a:latin typeface="Times New Roman" pitchFamily="18" charset="0"/>
              </a:rPr>
              <a:t>Αλληλουχία αμινοξέων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41772" y="1250156"/>
            <a:ext cx="2506715" cy="8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b="0" dirty="0">
                <a:latin typeface="Times New Roman" pitchFamily="18" charset="0"/>
              </a:rPr>
              <a:t>Αναδίπλωση στο χώρο  τρισδιάστατη δομή  </a:t>
            </a:r>
            <a:r>
              <a:rPr lang="el-GR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μορφή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31" y="5181457"/>
            <a:ext cx="7843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>
                <a:latin typeface="Segoe Print" panose="02000600000000000000" pitchFamily="2" charset="0"/>
              </a:rPr>
              <a:t>Οι πρωτεΐνες με κριτήριο τη λειτουργία τους, διακρίνονται σε</a:t>
            </a:r>
          </a:p>
          <a:p>
            <a:r>
              <a:rPr lang="el-GR" dirty="0">
                <a:latin typeface="Segoe Print" panose="02000600000000000000" pitchFamily="2" charset="0"/>
              </a:rPr>
              <a:t>δομικές και λειτουργικές  </a:t>
            </a:r>
          </a:p>
        </p:txBody>
      </p:sp>
      <p:sp>
        <p:nvSpPr>
          <p:cNvPr id="3" name="Θέση υποσέλιδου 3">
            <a:extLst>
              <a:ext uri="{FF2B5EF4-FFF2-40B4-BE49-F238E27FC236}">
                <a16:creationId xmlns:a16="http://schemas.microsoft.com/office/drawing/2014/main" xmlns="" id="{1BFE669B-A938-0022-B540-B4506F6D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F72DB-DF5B-4BCF-BC54-56BA4E37088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DFB6EE78-6CA1-6000-FE69-00E115EF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4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85179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chemeClr val="bg1"/>
                </a:solidFill>
              </a:rPr>
              <a:t>Μακρομόρια - Πρωτεΐνες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D896652-86A0-44FB-BEEB-FA42156296BF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7C7EF3A3-F740-E63D-00CD-0E8B3396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7" y="3532080"/>
            <a:ext cx="2258378" cy="22583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82412B-ACD6-6151-1B50-72D43D5FE5E6}"/>
              </a:ext>
            </a:extLst>
          </p:cNvPr>
          <p:cNvSpPr txBox="1"/>
          <p:nvPr/>
        </p:nvSpPr>
        <p:spPr>
          <a:xfrm>
            <a:off x="-36512" y="3349405"/>
            <a:ext cx="428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0" dirty="0">
                <a:latin typeface="Segoe Print" panose="02000600000000000000" pitchFamily="2" charset="0"/>
              </a:rPr>
              <a:t>Τρόφιμα πλούσια σε πρωτεΐνες…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8787D9-3481-527F-71D1-39C0823997C8}"/>
              </a:ext>
            </a:extLst>
          </p:cNvPr>
          <p:cNvSpPr txBox="1"/>
          <p:nvPr/>
        </p:nvSpPr>
        <p:spPr>
          <a:xfrm>
            <a:off x="34961" y="5710019"/>
            <a:ext cx="37962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0" dirty="0">
                <a:solidFill>
                  <a:srgbClr val="FF0000"/>
                </a:solidFill>
                <a:latin typeface="Segoe Print" panose="02000600000000000000" pitchFamily="2" charset="0"/>
              </a:rPr>
              <a:t>Αλήθεια…</a:t>
            </a:r>
          </a:p>
          <a:p>
            <a:r>
              <a:rPr lang="el-GR" b="0" dirty="0">
                <a:solidFill>
                  <a:srgbClr val="FF0000"/>
                </a:solidFill>
                <a:latin typeface="Segoe Print" panose="02000600000000000000" pitchFamily="2" charset="0"/>
              </a:rPr>
              <a:t>το μαρουλάκι έχει πρωτεΐνες;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17E6685-9FE4-041E-E780-3FB84725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09" y="4090377"/>
            <a:ext cx="3478391" cy="23266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13631B2-FD2B-F247-3527-6ECFF46F7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564329"/>
            <a:ext cx="3859478" cy="234024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D6CFE7C9-F98D-27F0-1512-59C6F41E9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8" y="1613579"/>
            <a:ext cx="2310694" cy="173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FF5AD-4A2B-4364-A851-BC018446BE9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20072" cy="61406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n w="28575" cmpd="sng">
                  <a:solidFill>
                    <a:srgbClr val="C00000">
                      <a:alpha val="38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Πρωτεΐνες - Αμινοξέα</a:t>
            </a:r>
            <a:endParaRPr lang="en-US" sz="3200" dirty="0">
              <a:ln w="28575" cmpd="sng">
                <a:solidFill>
                  <a:srgbClr val="C00000">
                    <a:alpha val="38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819" y="691853"/>
            <a:ext cx="9064581" cy="15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136525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l-GR" sz="2800" dirty="0">
                <a:latin typeface="Times New Roman" pitchFamily="18" charset="0"/>
              </a:rPr>
              <a:t>Τα μονομερή των πρωτεϊνών είναι </a:t>
            </a:r>
            <a:r>
              <a:rPr lang="el-GR" sz="2800" i="1" u="sng" dirty="0">
                <a:solidFill>
                  <a:srgbClr val="FF0000"/>
                </a:solidFill>
                <a:latin typeface="Times New Roman" pitchFamily="18" charset="0"/>
              </a:rPr>
              <a:t>τα αμινοξέα.</a:t>
            </a:r>
          </a:p>
          <a:p>
            <a:pPr marL="136525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l-GR" sz="2800" dirty="0">
                <a:latin typeface="Times New Roman" pitchFamily="18" charset="0"/>
              </a:rPr>
              <a:t>Στα κύτταρα </a:t>
            </a:r>
            <a:r>
              <a:rPr lang="el-GR" sz="1600" dirty="0">
                <a:latin typeface="Times New Roman" pitchFamily="18" charset="0"/>
              </a:rPr>
              <a:t>(όλων των οργανισμών) </a:t>
            </a:r>
            <a:r>
              <a:rPr lang="el-GR" sz="2800" dirty="0">
                <a:latin typeface="Times New Roman" pitchFamily="18" charset="0"/>
              </a:rPr>
              <a:t>υπάρχουν </a:t>
            </a:r>
          </a:p>
          <a:p>
            <a:pPr marL="136525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l-GR" sz="2800" dirty="0">
                <a:latin typeface="Times New Roman" pitchFamily="18" charset="0"/>
              </a:rPr>
              <a:t>20 διαφορετικά αμινοξέα.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9355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51" y="2788373"/>
            <a:ext cx="4440349" cy="338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A79623D4-B504-24F9-1DE5-29B5532B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2C17ED7-6757-E133-E388-50D8A8FA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2404569"/>
            <a:ext cx="4440350" cy="388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FF5AD-4A2B-4364-A851-BC018446BE9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5554A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627784" cy="61406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n w="28575" cmpd="sng">
                  <a:solidFill>
                    <a:srgbClr val="C00000">
                      <a:alpha val="38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Η απορία…</a:t>
            </a:r>
            <a:endParaRPr lang="en-US" sz="3200" dirty="0">
              <a:ln w="28575" cmpd="sng">
                <a:solidFill>
                  <a:srgbClr val="C00000">
                    <a:alpha val="38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" y="691852"/>
            <a:ext cx="9115400" cy="56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Στους οργανισμούς υπάρχουν μερικά εκατομμύρια </a:t>
            </a:r>
            <a:r>
              <a:rPr lang="el-GR" sz="1600" dirty="0">
                <a:solidFill>
                  <a:prstClr val="black"/>
                </a:solidFill>
                <a:latin typeface="Times New Roman" pitchFamily="18" charset="0"/>
              </a:rPr>
              <a:t>(περίπου 10) </a:t>
            </a: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διαφορετικών πρωτεϊνών.</a:t>
            </a: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Πώς τα 20 διαφορετικά αμινοξέα μπορούν να δώσουν αυτά τα εκατομμύρια διαφορετικών πρωτεϊνών;</a:t>
            </a: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endParaRPr lang="el-GR" sz="24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400" dirty="0">
                <a:solidFill>
                  <a:srgbClr val="C00000"/>
                </a:solidFill>
                <a:latin typeface="Segoe Print" panose="02000600000000000000" pitchFamily="2" charset="0"/>
              </a:rPr>
              <a:t>Όπως τα 24 γράμματα δίνουν χιλιάδες λέξεις ή και εκατομμύρια προτάσεις, έτσι και τα αμινοξέα.</a:t>
            </a: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400" dirty="0">
                <a:solidFill>
                  <a:srgbClr val="C00000"/>
                </a:solidFill>
                <a:latin typeface="Segoe Print" panose="02000600000000000000" pitchFamily="2" charset="0"/>
              </a:rPr>
              <a:t>Η διαφορετική αλληλουχία των αμινοξέων δίνει διαφορετικές πρωτεΐνες.</a:t>
            </a: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endParaRPr lang="el-GR" sz="2400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A79623D4-B504-24F9-1DE5-29B5532B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Γαριπίδης Ιορδάνης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Βιολόγος 3</a:t>
            </a:r>
            <a:r>
              <a:rPr kumimoji="0" lang="el-GR" sz="800" b="1" i="0" u="none" strike="noStrike" kern="1200" cap="none" spc="0" normalizeH="0" baseline="3000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ο</a:t>
            </a: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 ΓΕΛ Χαϊδαρίου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5554A"/>
              </a:solidFill>
              <a:effectLst/>
              <a:uLnTx/>
              <a:uFillTx/>
              <a:latin typeface="Segoe Prin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FF5AD-4A2B-4364-A851-BC018446BE9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55554A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771800" cy="61406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>
                <a:ln w="28575" cmpd="sng">
                  <a:solidFill>
                    <a:srgbClr val="C00000">
                      <a:alpha val="38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Προσοχή !!!</a:t>
            </a:r>
            <a:endParaRPr lang="en-US" sz="3200" dirty="0">
              <a:ln w="28575" cmpd="sng">
                <a:solidFill>
                  <a:srgbClr val="C00000">
                    <a:alpha val="38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" y="691852"/>
            <a:ext cx="9115400" cy="56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Η «πρωτεΐνη»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Alan – Val –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Gly</a:t>
            </a: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Ser  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</a:rPr>
              <a:t>(αποτελείται από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</a:rPr>
              <a:t>4</a:t>
            </a:r>
            <a:r>
              <a:rPr lang="el-GR" dirty="0">
                <a:solidFill>
                  <a:prstClr val="black"/>
                </a:solidFill>
                <a:latin typeface="Times New Roman" pitchFamily="18" charset="0"/>
              </a:rPr>
              <a:t> αμινοξέα?)</a:t>
            </a:r>
          </a:p>
          <a:p>
            <a:pPr marL="136525" lvl="0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kumimoji="0" lang="el-GR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είναι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ίδια με τη</a:t>
            </a:r>
            <a:r>
              <a:rPr kumimoji="0" lang="el-GR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Ser –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Gly</a:t>
            </a: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Val – Alan </a:t>
            </a:r>
            <a:r>
              <a:rPr lang="el-GR" sz="2800" dirty="0">
                <a:solidFill>
                  <a:prstClr val="black"/>
                </a:solidFill>
                <a:latin typeface="Times New Roman" pitchFamily="18" charset="0"/>
              </a:rPr>
              <a:t>;</a:t>
            </a: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charset="0"/>
            </a:endParaRP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lang="el-GR" sz="2400" dirty="0">
                <a:solidFill>
                  <a:srgbClr val="C00000"/>
                </a:solidFill>
                <a:latin typeface="Segoe Print" panose="02000600000000000000" pitchFamily="2" charset="0"/>
              </a:rPr>
              <a:t>Όχι !!!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charset="0"/>
            </a:endParaRP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charset="0"/>
            </a:endParaRPr>
          </a:p>
          <a:p>
            <a:pPr marL="136525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Αν έχουμε τα τρία παραπάνω αμινοξέα, πόσες διαφορετικές πρωτεΐνες με τρία αμινοξέα μπορούμε να φτιάξουμε;</a:t>
            </a:r>
          </a:p>
          <a:p>
            <a:pPr marL="136525" lvl="0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136525" lvl="0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el-GR" sz="2400" dirty="0">
                <a:solidFill>
                  <a:srgbClr val="C00000"/>
                </a:solidFill>
                <a:latin typeface="Segoe Print" panose="02000600000000000000" pitchFamily="2" charset="0"/>
              </a:rPr>
              <a:t>Μόνο 27 !!!</a:t>
            </a:r>
          </a:p>
        </p:txBody>
      </p:sp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A79623D4-B504-24F9-1DE5-29B5532B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Γαριπίδης Ιορδάνης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Βιολόγος 3</a:t>
            </a:r>
            <a:r>
              <a:rPr kumimoji="0" lang="el-GR" sz="800" b="1" i="0" u="none" strike="noStrike" kern="1200" cap="none" spc="0" normalizeH="0" baseline="3000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ο</a:t>
            </a: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srgbClr val="55554A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 ΓΕΛ Χαϊδαρίου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5554A"/>
              </a:solidFill>
              <a:effectLst/>
              <a:uLnTx/>
              <a:uFillTx/>
              <a:latin typeface="Segoe Prin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3535362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073B2-F75B-4A9A-8E2D-5B9B5BACD83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Έλλειψη 1"/>
          <p:cNvSpPr/>
          <p:nvPr/>
        </p:nvSpPr>
        <p:spPr>
          <a:xfrm>
            <a:off x="-104775" y="2781300"/>
            <a:ext cx="3819525" cy="2160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180" y="671123"/>
            <a:ext cx="9036496" cy="1944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547688" indent="-411163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136525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l-GR" sz="2400" b="0" dirty="0">
                <a:latin typeface="Segoe Print" panose="02000600000000000000" pitchFamily="2" charset="0"/>
              </a:rPr>
              <a:t>Κάθε αμινοξύ αποτελείται:</a:t>
            </a:r>
          </a:p>
          <a:p>
            <a:pPr marL="136525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l-GR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σταθερό μέρος</a:t>
            </a:r>
            <a:r>
              <a:rPr lang="el-GR" sz="2400" u="sng" dirty="0">
                <a:latin typeface="Segoe Print" panose="02000600000000000000" pitchFamily="2" charset="0"/>
              </a:rPr>
              <a:t> </a:t>
            </a:r>
            <a:r>
              <a:rPr lang="el-GR" sz="2400" b="0" dirty="0">
                <a:latin typeface="Segoe Print" panose="02000600000000000000" pitchFamily="2" charset="0"/>
              </a:rPr>
              <a:t>που είναι ίδιο και στα 20 αμινοξέα</a:t>
            </a:r>
          </a:p>
          <a:p>
            <a:pPr marL="136525" indent="0" algn="l" eaLnBrk="1" hangingPunct="1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l-GR" sz="2400" b="0" dirty="0">
                <a:latin typeface="Segoe Print" panose="02000600000000000000" pitchFamily="2" charset="0"/>
              </a:rPr>
              <a:t>και από ένα </a:t>
            </a:r>
            <a:r>
              <a:rPr lang="el-GR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μεταβλητό μέρος</a:t>
            </a:r>
            <a:r>
              <a:rPr lang="el-GR" sz="2400" b="0" dirty="0">
                <a:latin typeface="Segoe Print" panose="02000600000000000000" pitchFamily="2" charset="0"/>
              </a:rPr>
              <a:t> που είναι διαφορετικό σε κάθε αμινοξύ και ονομάζεται πλευρική ομάδα  </a:t>
            </a:r>
            <a:endParaRPr lang="el-GR" sz="2400" b="0" i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51275" y="2713038"/>
            <a:ext cx="48974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i="1" u="sng" dirty="0">
                <a:solidFill>
                  <a:srgbClr val="FF0000"/>
                </a:solidFill>
                <a:latin typeface="Times New Roman" pitchFamily="18" charset="0"/>
              </a:rPr>
              <a:t>Το σταθερό μέρος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dirty="0">
                <a:latin typeface="Times New Roman" pitchFamily="18" charset="0"/>
              </a:rPr>
              <a:t>Αποτελείται από έναν </a:t>
            </a:r>
            <a:r>
              <a:rPr lang="en-US" dirty="0">
                <a:latin typeface="Book Antiqua" pitchFamily="18" charset="0"/>
              </a:rPr>
              <a:t>C </a:t>
            </a:r>
            <a:r>
              <a:rPr lang="el-GR" dirty="0">
                <a:latin typeface="Times New Roman" pitchFamily="18" charset="0"/>
              </a:rPr>
              <a:t>που ενώνεται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dirty="0">
                <a:latin typeface="Times New Roman" pitchFamily="18" charset="0"/>
              </a:rPr>
              <a:t>α. με ένα Η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dirty="0">
                <a:latin typeface="Times New Roman" pitchFamily="18" charset="0"/>
              </a:rPr>
              <a:t>β. με μια αμινομάδα </a:t>
            </a:r>
            <a:r>
              <a:rPr lang="en-US" dirty="0">
                <a:latin typeface="Times New Roman" pitchFamily="18" charset="0"/>
              </a:rPr>
              <a:t>(-NH</a:t>
            </a:r>
            <a:r>
              <a:rPr lang="en-US" sz="14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l-GR" dirty="0">
                <a:latin typeface="Times New Roman" pitchFamily="18" charset="0"/>
              </a:rPr>
              <a:t>και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dirty="0">
                <a:latin typeface="Times New Roman" pitchFamily="18" charset="0"/>
              </a:rPr>
              <a:t>γ. μια καρβοξυλομάδα</a:t>
            </a:r>
            <a:r>
              <a:rPr lang="en-US" dirty="0">
                <a:latin typeface="Times New Roman" pitchFamily="18" charset="0"/>
              </a:rPr>
              <a:t> (-COOH)</a:t>
            </a:r>
            <a:r>
              <a:rPr lang="el-GR" dirty="0">
                <a:latin typeface="Times New Roman" pitchFamily="18" charset="0"/>
              </a:rPr>
              <a:t> και από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i="1" u="sng" dirty="0">
                <a:solidFill>
                  <a:srgbClr val="FF0000"/>
                </a:solidFill>
                <a:latin typeface="Times New Roman" pitchFamily="18" charset="0"/>
              </a:rPr>
              <a:t>το μεταβλητό μέρος </a:t>
            </a:r>
            <a:r>
              <a:rPr lang="el-GR" dirty="0">
                <a:latin typeface="Times New Roman" pitchFamily="18" charset="0"/>
              </a:rPr>
              <a:t>ή πλευρική ομάδα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3492500" y="2997200"/>
            <a:ext cx="1366838" cy="3603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H="1">
            <a:off x="1908175" y="4652963"/>
            <a:ext cx="3024188" cy="647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-35342" y="24755"/>
            <a:ext cx="2229340" cy="614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3600" dirty="0">
                <a:ln w="28575" cmpd="sng">
                  <a:solidFill>
                    <a:srgbClr val="C00000">
                      <a:alpha val="38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Αμινοξέα</a:t>
            </a:r>
            <a:endParaRPr lang="en-US" sz="3600" dirty="0">
              <a:ln w="28575" cmpd="sng">
                <a:solidFill>
                  <a:srgbClr val="C00000">
                    <a:alpha val="38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Θέση υποσέλιδου 3">
            <a:extLst>
              <a:ext uri="{FF2B5EF4-FFF2-40B4-BE49-F238E27FC236}">
                <a16:creationId xmlns:a16="http://schemas.microsoft.com/office/drawing/2014/main" xmlns="" id="{CA37B4C2-6330-85D4-2649-5EC547E5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7FB68-B43A-4366-A7FB-8AB088B27B6E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43723" name="Picture 11" descr="I:\Σχολικό έτος 2013-2014\Β΄ τάξη\foto_animation\Χωρίς τίτλ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32543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950" y="476250"/>
            <a:ext cx="8712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800" i="1" u="sng" dirty="0">
                <a:solidFill>
                  <a:srgbClr val="FF0000"/>
                </a:solidFill>
                <a:latin typeface="Times New Roman" pitchFamily="18" charset="0"/>
              </a:rPr>
              <a:t>Ερώτηση</a:t>
            </a:r>
            <a:endParaRPr lang="el-GR" sz="2800" dirty="0">
              <a:latin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800" b="0" dirty="0">
                <a:latin typeface="Times New Roman" pitchFamily="18" charset="0"/>
              </a:rPr>
              <a:t>Η </a:t>
            </a:r>
            <a:r>
              <a:rPr lang="el-GR" sz="2800" b="0" dirty="0" err="1">
                <a:latin typeface="Times New Roman" pitchFamily="18" charset="0"/>
              </a:rPr>
              <a:t>κυστεΐνη</a:t>
            </a:r>
            <a:r>
              <a:rPr lang="el-GR" sz="2800" b="0" dirty="0">
                <a:latin typeface="Times New Roman" pitchFamily="18" charset="0"/>
              </a:rPr>
              <a:t> είναι ένα από τα 20 αμινοξέα.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800" b="0" dirty="0">
                <a:latin typeface="Times New Roman" pitchFamily="18" charset="0"/>
              </a:rPr>
              <a:t>Ποια είναι η πλευρική ομάδα της </a:t>
            </a:r>
            <a:r>
              <a:rPr lang="el-GR" sz="2800" b="0" dirty="0" err="1">
                <a:latin typeface="Times New Roman" pitchFamily="18" charset="0"/>
              </a:rPr>
              <a:t>κυστεΐνης</a:t>
            </a:r>
            <a:r>
              <a:rPr lang="el-GR" sz="2800" b="0" dirty="0">
                <a:latin typeface="Times New Roman" pitchFamily="18" charset="0"/>
              </a:rPr>
              <a:t>;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800" b="0" dirty="0">
              <a:latin typeface="Times New Roman" pitchFamily="18" charset="0"/>
            </a:endParaRPr>
          </a:p>
        </p:txBody>
      </p:sp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D263435B-DCB7-2FE9-9999-E671149D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xmlns="" id="{CEAFB742-782C-435F-4C9F-E31E4FC0B1B9}"/>
              </a:ext>
            </a:extLst>
          </p:cNvPr>
          <p:cNvSpPr/>
          <p:nvPr/>
        </p:nvSpPr>
        <p:spPr>
          <a:xfrm>
            <a:off x="1043608" y="2636912"/>
            <a:ext cx="1800201" cy="129666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2B0D8E-6023-767F-71F0-9DE317A610DA}"/>
              </a:ext>
            </a:extLst>
          </p:cNvPr>
          <p:cNvSpPr txBox="1"/>
          <p:nvPr/>
        </p:nvSpPr>
        <p:spPr>
          <a:xfrm>
            <a:off x="4572000" y="2302362"/>
            <a:ext cx="3384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  <a:latin typeface="Segoe Print" panose="02000600000000000000" pitchFamily="2" charset="0"/>
              </a:rPr>
              <a:t>Η πλευρική ομάδα της</a:t>
            </a:r>
          </a:p>
          <a:p>
            <a:r>
              <a:rPr lang="el-GR" sz="2000" dirty="0">
                <a:solidFill>
                  <a:srgbClr val="FF0000"/>
                </a:solidFill>
                <a:latin typeface="Segoe Print" panose="02000600000000000000" pitchFamily="2" charset="0"/>
              </a:rPr>
              <a:t>Αλανίνης είναι το μεθύλιο.</a:t>
            </a:r>
          </a:p>
          <a:p>
            <a:r>
              <a:rPr lang="el-GR" sz="2000" dirty="0">
                <a:solidFill>
                  <a:srgbClr val="FF0000"/>
                </a:solidFill>
                <a:latin typeface="Segoe Print" panose="02000600000000000000" pitchFamily="2" charset="0"/>
              </a:rPr>
              <a:t>Γράψτε το μοριακό τύπο της Αλανίνης 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CFFA8DC-86B8-5047-6ABB-0FDADE81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516" y="4196010"/>
            <a:ext cx="3156662" cy="205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F72DB-DF5B-4BCF-BC54-56BA4E370882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457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1" y="924190"/>
            <a:ext cx="3604068" cy="296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555913" y="1669"/>
            <a:ext cx="5220072" cy="614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ln w="28575" cmpd="sng">
                  <a:solidFill>
                    <a:srgbClr val="C00000">
                      <a:alpha val="38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Συμπύκνωση - Υδρόλυση</a:t>
            </a:r>
            <a:endParaRPr lang="en-US" sz="3200" dirty="0">
              <a:ln w="28575" cmpd="sng">
                <a:solidFill>
                  <a:srgbClr val="C00000">
                    <a:alpha val="38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1" y="4071778"/>
            <a:ext cx="6517676" cy="21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02" y="917937"/>
            <a:ext cx="3816424" cy="30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DFB6EE78-6CA1-6000-FE69-00E115EF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DCF42E1-DF9D-4F5A-97E7-7EABF6A47FDE}" type="slidenum">
              <a:rPr lang="en-US" smtClean="0">
                <a:solidFill>
                  <a:srgbClr val="BCBCBC"/>
                </a:solidFill>
              </a:rPr>
              <a:pPr eaLnBrk="1" hangingPunct="1"/>
              <a:t>9</a:t>
            </a:fld>
            <a:endParaRPr lang="en-US">
              <a:solidFill>
                <a:srgbClr val="BCBCB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1375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>
                <a:solidFill>
                  <a:srgbClr val="FFFFFF"/>
                </a:solidFill>
                <a:latin typeface="Times New Roman" pitchFamily="18" charset="0"/>
              </a:rPr>
              <a:t>Μια πολυπεπτιδική αλυσίδα δεν είναι βιολογικά λειτουργική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>
                <a:solidFill>
                  <a:srgbClr val="FFFFFF"/>
                </a:solidFill>
                <a:latin typeface="Times New Roman" pitchFamily="18" charset="0"/>
              </a:rPr>
              <a:t>Για να γίνει λειτουργική θα πρέπει να πάρει μια τελική </a:t>
            </a:r>
            <a:r>
              <a:rPr lang="el-GR" sz="2000" i="1" u="sng">
                <a:solidFill>
                  <a:srgbClr val="FFFFFF"/>
                </a:solidFill>
                <a:latin typeface="Times New Roman" pitchFamily="18" charset="0"/>
              </a:rPr>
              <a:t>μορφή στο χώρο.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>
              <a:solidFill>
                <a:srgbClr val="FFFFFF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>
                <a:solidFill>
                  <a:srgbClr val="FFFFFF"/>
                </a:solidFill>
                <a:latin typeface="Times New Roman" pitchFamily="18" charset="0"/>
              </a:rPr>
              <a:t> 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 i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44" name="Picture 4" descr="M:\Σχολικό έτος 2013-2014\Β΄ τάξη\Υλικό\img1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0662"/>
            <a:ext cx="2052291" cy="287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208963" cy="881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Μια </a:t>
            </a:r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πολυπεπτιδική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αλυσίδα δεν είναι βιολογικά λειτουργική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Για να γίνει λειτουργική θα πρέπει να πάρει μια τελική </a:t>
            </a:r>
            <a:r>
              <a:rPr lang="el-GR" sz="20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μορφή στο χώρο.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l-GR" sz="20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el-GR" sz="2000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773238"/>
            <a:ext cx="7668344" cy="32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Πρωτοταγής  δομή</a:t>
            </a:r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πρωτεΐνης είναι η αλληλουχία των αμινοξέων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                   στην πολυπεπτιδική αλυσίδα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Δευτεροταγής δομή</a:t>
            </a: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είναι η αναδίπλωση της πολυπεπτιδικής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                  αλυσίδας  στο επίπεδο</a:t>
            </a:r>
            <a:endParaRPr lang="el-GR" sz="1600" b="0" i="1" u="sng" dirty="0">
              <a:solidFill>
                <a:schemeClr val="tx1">
                  <a:lumMod val="95000"/>
                  <a:lumOff val="5000"/>
                </a:schemeClr>
              </a:solidFill>
              <a:latin typeface="Segoe Print" panose="02000600000000000000" pitchFamily="2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Τριτοταγής δομή</a:t>
            </a: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είναι η αναδίπλωση της στο χώρο, ώστε να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                    αποκτήσει μια καθορισμένη μορφή.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u="sng" dirty="0">
                <a:solidFill>
                  <a:srgbClr val="FF0000"/>
                </a:solidFill>
                <a:latin typeface="Segoe Print" panose="02000600000000000000" pitchFamily="2" charset="0"/>
              </a:rPr>
              <a:t>Τεταρτοταγής δομή</a:t>
            </a: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είναι ο συνδυασμός των επιμέρους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                  αλυσίδων σε ένα μόριο, όταν η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                  πρωτεΐνη αποτελείται από περισσότερες </a:t>
            </a:r>
          </a:p>
          <a:p>
            <a:pPr algn="l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el-GR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                            πολυπεπτιδικές αλυσίδες.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4157594" cy="153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-18479" y="71438"/>
            <a:ext cx="7110759" cy="53965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800" dirty="0">
                <a:solidFill>
                  <a:prstClr val="black"/>
                </a:solidFill>
                <a:effectLst/>
              </a:rPr>
              <a:t>Οργάνωση των πρωτεϊνικών μορίων</a:t>
            </a:r>
            <a:endParaRPr lang="en-US" sz="2800" dirty="0">
              <a:solidFill>
                <a:prstClr val="black"/>
              </a:solidFill>
              <a:effectLst/>
            </a:endParaRPr>
          </a:p>
        </p:txBody>
      </p:sp>
      <p:sp>
        <p:nvSpPr>
          <p:cNvPr id="2" name="Θέση υποσέλιδου 3">
            <a:extLst>
              <a:ext uri="{FF2B5EF4-FFF2-40B4-BE49-F238E27FC236}">
                <a16:creationId xmlns:a16="http://schemas.microsoft.com/office/drawing/2014/main" xmlns="" id="{633F7AF1-19B0-3F98-B0F2-9B1BADAB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345" y="6417034"/>
            <a:ext cx="2231950" cy="360635"/>
          </a:xfrm>
        </p:spPr>
        <p:txBody>
          <a:bodyPr/>
          <a:lstStyle/>
          <a:p>
            <a:pPr>
              <a:defRPr/>
            </a:pPr>
            <a:r>
              <a:rPr lang="el-GR" sz="800" dirty="0">
                <a:latin typeface="Segoe Print" pitchFamily="2" charset="0"/>
              </a:rPr>
              <a:t>Γαριπίδης Ιορδάνης</a:t>
            </a:r>
          </a:p>
          <a:p>
            <a:pPr>
              <a:defRPr/>
            </a:pPr>
            <a:r>
              <a:rPr lang="el-GR" sz="800" dirty="0">
                <a:latin typeface="Segoe Print" pitchFamily="2" charset="0"/>
              </a:rPr>
              <a:t>Βιολόγος 3</a:t>
            </a:r>
            <a:r>
              <a:rPr lang="el-GR" sz="800" baseline="30000" dirty="0">
                <a:latin typeface="Segoe Print" pitchFamily="2" charset="0"/>
              </a:rPr>
              <a:t>ο</a:t>
            </a:r>
            <a:r>
              <a:rPr lang="el-GR" sz="800" dirty="0">
                <a:latin typeface="Segoe Print" pitchFamily="2" charset="0"/>
              </a:rPr>
              <a:t> ΓΕΛ Χαϊδαρίου</a:t>
            </a:r>
            <a:endParaRPr lang="en-US" sz="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4830</TotalTime>
  <Words>755</Words>
  <Application>Microsoft Office PowerPoint</Application>
  <PresentationFormat>Προβολή στην οθόνη (4:3)</PresentationFormat>
  <Paragraphs>148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Decatur</vt:lpstr>
      <vt:lpstr>Άτομα – μικρά μόρια – Μακρομόρια </vt:lpstr>
      <vt:lpstr>Μακρομόρια - Πρωτεΐνες</vt:lpstr>
      <vt:lpstr>Πρωτεΐνες - Αμινοξέα</vt:lpstr>
      <vt:lpstr>Η απορία…</vt:lpstr>
      <vt:lpstr>Προσοχή !!!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teipir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ΒΙΟΛΟΓΙΑ  ΜΕ ANIMATIONS</dc:title>
  <dc:creator>Panagioths Skountzos</dc:creator>
  <cp:lastModifiedBy>HP</cp:lastModifiedBy>
  <cp:revision>156</cp:revision>
  <dcterms:created xsi:type="dcterms:W3CDTF">2003-08-28T21:02:36Z</dcterms:created>
  <dcterms:modified xsi:type="dcterms:W3CDTF">2023-08-04T06:28:46Z</dcterms:modified>
</cp:coreProperties>
</file>