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0"/>
  </p:notesMasterIdLst>
  <p:sldIdLst>
    <p:sldId id="266" r:id="rId2"/>
    <p:sldId id="265" r:id="rId3"/>
    <p:sldId id="257" r:id="rId4"/>
    <p:sldId id="259" r:id="rId5"/>
    <p:sldId id="267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CC9900"/>
    <a:srgbClr val="FF6600"/>
    <a:srgbClr val="9900FF"/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C46688-C4D5-47FF-9358-AB38DBB3BAE0}" type="datetimeFigureOut">
              <a:rPr lang="el-GR"/>
              <a:pPr>
                <a:defRPr/>
              </a:pPr>
              <a:t>2/7/2017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A30FDE-AEE1-466F-855B-875577B528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1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44EF6-F5BA-43A7-8509-FC70558F6ECC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0E99-BC8F-4F11-9BC0-F205B22D7000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6B07E-D6F2-404F-959E-2ED345A937F8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4CDB-0C3B-4E90-9F08-1148A410DE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62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58B98-1B76-419D-B955-EDC387A3D38E}" type="slidenum">
              <a:rPr lang="el-GR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6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706AF-8535-4FC1-97B3-9C109B65270A}" type="slidenum">
              <a:rPr lang="el-GR" smtClean="0">
                <a:solidFill>
                  <a:srgbClr val="FEFAC9"/>
                </a:solidFill>
                <a:latin typeface="Arial" charset="0"/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ED4AD-E071-4493-A449-1A76EB68542D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272A0-986F-4435-8948-50ED16BB588F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FBD1E-CBEB-41F0-A234-052563ADE4CF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A36F-F3D1-4043-A588-CC22063AD73E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920AF-247E-4693-92D5-9C4947204129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5D847-E78D-488F-A7DC-1B9540B784C7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75347-327E-4670-95A6-025D1E4DF9EB}" type="slidenum">
              <a:rPr lang="el-GR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D2706AF-8535-4FC1-97B3-9C109B65270A}" type="slidenum">
              <a:rPr lang="el-GR" smtClean="0">
                <a:solidFill>
                  <a:srgbClr val="FEFAC9"/>
                </a:solidFill>
                <a:latin typeface="Arial" charset="0"/>
              </a:rPr>
              <a:pPr>
                <a:defRPr/>
              </a:pPr>
              <a:t>‹#›</a:t>
            </a:fld>
            <a:endParaRPr lang="el-GR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388134"/>
            <a:ext cx="6336704" cy="684312"/>
          </a:xfrm>
          <a:extLst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dirty="0"/>
              <a:t>Το γενετικό υλικό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824536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el-GR" sz="2200" b="1" u="sng" spc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Το </a:t>
            </a:r>
            <a:r>
              <a:rPr lang="en-US" sz="2200" b="1" u="sng" spc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DNA</a:t>
            </a:r>
            <a:r>
              <a:rPr lang="el-GR" sz="2200" spc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l-GR" sz="2200" spc="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el-GR" sz="2400" b="1" u="sng" spc="100" dirty="0" smtClean="0">
                <a:solidFill>
                  <a:srgbClr val="FF0000"/>
                </a:solidFill>
              </a:rPr>
              <a:t>εντοπίστηκε</a:t>
            </a:r>
            <a:r>
              <a:rPr lang="el-GR" sz="2400" spc="100" dirty="0" smtClean="0">
                <a:solidFill>
                  <a:srgbClr val="FEFAC9"/>
                </a:solidFill>
              </a:rPr>
              <a:t> </a:t>
            </a:r>
            <a:r>
              <a:rPr lang="el-GR" sz="2400" spc="100" dirty="0" smtClean="0"/>
              <a:t>στον πυρήνα του κυττάρου το 1869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el-GR" sz="2400" spc="100" dirty="0" smtClean="0"/>
              <a:t>το </a:t>
            </a:r>
            <a:r>
              <a:rPr lang="el-GR" sz="2400" spc="100" dirty="0"/>
              <a:t>1944 οι </a:t>
            </a:r>
            <a:r>
              <a:rPr lang="en-US" sz="2400" spc="100" dirty="0"/>
              <a:t>Avery</a:t>
            </a:r>
            <a:r>
              <a:rPr lang="el-GR" sz="2400" spc="100" dirty="0"/>
              <a:t>, </a:t>
            </a:r>
            <a:r>
              <a:rPr lang="en-US" sz="2400" spc="100" dirty="0"/>
              <a:t>Mac </a:t>
            </a:r>
            <a:r>
              <a:rPr lang="el-GR" sz="2400" spc="100" dirty="0"/>
              <a:t>-</a:t>
            </a:r>
            <a:r>
              <a:rPr lang="en-US" sz="2400" spc="100" dirty="0" err="1"/>
              <a:t>Cleod</a:t>
            </a:r>
            <a:r>
              <a:rPr lang="en-US" sz="2400" spc="100" dirty="0"/>
              <a:t> </a:t>
            </a:r>
            <a:r>
              <a:rPr lang="el-GR" sz="2400" spc="100" dirty="0"/>
              <a:t>και </a:t>
            </a:r>
            <a:r>
              <a:rPr lang="en-US" sz="2400" spc="100" dirty="0" smtClean="0"/>
              <a:t>McCarthy </a:t>
            </a:r>
            <a:r>
              <a:rPr lang="el-GR" sz="2400" b="1" u="sng" spc="100" dirty="0" smtClean="0">
                <a:solidFill>
                  <a:srgbClr val="FF0000"/>
                </a:solidFill>
              </a:rPr>
              <a:t>διαπιστώνουν</a:t>
            </a:r>
            <a:r>
              <a:rPr lang="el-GR" sz="2400" spc="100" dirty="0" smtClean="0">
                <a:solidFill>
                  <a:srgbClr val="FEFAC9"/>
                </a:solidFill>
              </a:rPr>
              <a:t> </a:t>
            </a:r>
            <a:r>
              <a:rPr lang="el-GR" sz="2400" spc="100" dirty="0"/>
              <a:t>ότι είναι το γενετικό υλικό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el-GR" sz="2400" spc="100" dirty="0" smtClean="0"/>
              <a:t>το </a:t>
            </a:r>
            <a:r>
              <a:rPr lang="el-GR" sz="2400" spc="100" dirty="0"/>
              <a:t>1952 με τα πειράματα </a:t>
            </a:r>
            <a:r>
              <a:rPr lang="el-GR" sz="2400" i="1" u="sng" spc="100" dirty="0"/>
              <a:t>ιχνηθέτησης </a:t>
            </a:r>
            <a:r>
              <a:rPr lang="el-GR" sz="2400" spc="100" dirty="0"/>
              <a:t>οι </a:t>
            </a:r>
            <a:r>
              <a:rPr lang="en-US" sz="2400" spc="100" dirty="0"/>
              <a:t>Hershey </a:t>
            </a:r>
            <a:r>
              <a:rPr lang="el-GR" sz="2400" spc="100" dirty="0" smtClean="0"/>
              <a:t>και</a:t>
            </a:r>
            <a:r>
              <a:rPr lang="en-US" sz="2400" spc="100" dirty="0" smtClean="0"/>
              <a:t> Chase </a:t>
            </a:r>
            <a:r>
              <a:rPr lang="el-GR" sz="2400" b="1" u="sng" spc="100" dirty="0" smtClean="0">
                <a:solidFill>
                  <a:srgbClr val="FF0000"/>
                </a:solidFill>
              </a:rPr>
              <a:t>το </a:t>
            </a:r>
            <a:r>
              <a:rPr lang="el-GR" sz="2400" b="1" u="sng" spc="100" dirty="0">
                <a:solidFill>
                  <a:srgbClr val="FF0000"/>
                </a:solidFill>
              </a:rPr>
              <a:t>επιβεβαιώνουν</a:t>
            </a:r>
            <a:r>
              <a:rPr lang="el-GR" sz="2400" spc="100" dirty="0">
                <a:solidFill>
                  <a:srgbClr val="FEFAC9"/>
                </a:solidFill>
              </a:rPr>
              <a:t> </a:t>
            </a:r>
          </a:p>
          <a:p>
            <a:pPr marL="0" lvl="0" indent="0">
              <a:buClr>
                <a:srgbClr val="F3A447"/>
              </a:buClr>
              <a:buNone/>
            </a:pPr>
            <a:endParaRPr lang="el-GR" sz="2400" spc="100" dirty="0">
              <a:solidFill>
                <a:srgbClr val="FEFAC9"/>
              </a:solidFill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el-GR" sz="2400" spc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Αρχικά πιστεύαμε ότι οι πρωτεΐνες είναι το γενετικό υλικό. </a:t>
            </a:r>
            <a:endParaRPr lang="el-GR" sz="2400" i="1" spc="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Clr>
                <a:srgbClr val="F3A447"/>
              </a:buClr>
              <a:buNone/>
            </a:pPr>
            <a:endParaRPr lang="en-US" sz="2400" i="1" spc="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el-GR" sz="2400" b="1" i="1" spc="100" dirty="0" smtClean="0">
                <a:solidFill>
                  <a:srgbClr val="00B050"/>
                </a:solidFill>
              </a:rPr>
              <a:t>Μπορείτε </a:t>
            </a:r>
            <a:r>
              <a:rPr lang="el-GR" sz="2400" b="1" i="1" spc="100" dirty="0">
                <a:solidFill>
                  <a:srgbClr val="00B050"/>
                </a:solidFill>
              </a:rPr>
              <a:t>να εξηγήσετε γιατί</a:t>
            </a:r>
            <a:r>
              <a:rPr lang="el-GR" sz="2400" b="1" i="1" spc="100" dirty="0" smtClean="0">
                <a:solidFill>
                  <a:srgbClr val="00B050"/>
                </a:solidFill>
              </a:rPr>
              <a:t>;</a:t>
            </a:r>
            <a:endParaRPr lang="el-GR" sz="2400" b="1" i="1" spc="100" dirty="0">
              <a:solidFill>
                <a:srgbClr val="00B050"/>
              </a:solidFill>
            </a:endParaRPr>
          </a:p>
        </p:txBody>
      </p:sp>
      <p:sp>
        <p:nvSpPr>
          <p:cNvPr id="5" name="Θέση υποσέλιδου 1"/>
          <p:cNvSpPr txBox="1">
            <a:spLocks/>
          </p:cNvSpPr>
          <p:nvPr/>
        </p:nvSpPr>
        <p:spPr bwMode="auto">
          <a:xfrm>
            <a:off x="3707904" y="6245801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  <p:pic>
        <p:nvPicPr>
          <p:cNvPr id="1026" name="Picture 2" descr="Αποτέλεσμα εικόνας για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376264" cy="13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90" y="5661248"/>
            <a:ext cx="3751754" cy="43418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/>
              <a:t>Το πείραμα του </a:t>
            </a:r>
            <a:r>
              <a:rPr lang="en-US" sz="2000" b="1" dirty="0"/>
              <a:t>Griffith ( 1928 )</a:t>
            </a:r>
            <a:endParaRPr lang="el-GR" sz="2000" b="1" dirty="0"/>
          </a:p>
        </p:txBody>
      </p: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1216025" y="835024"/>
            <a:ext cx="1527175" cy="779838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l-GR" sz="1600" dirty="0" smtClean="0"/>
              <a:t>Βακτήρια που σχηματίζουν αδρές αποικίες</a:t>
            </a:r>
            <a:r>
              <a:rPr lang="en-US" sz="1600" dirty="0" smtClean="0"/>
              <a:t> </a:t>
            </a:r>
            <a:r>
              <a:rPr lang="el-GR" sz="1600" dirty="0" smtClean="0"/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l-GR" sz="1600" dirty="0" smtClean="0"/>
              <a:t>χωρίς κάλυμμα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l-GR" sz="1600" b="1" u="sng" dirty="0" smtClean="0"/>
          </a:p>
        </p:txBody>
      </p:sp>
      <p:pic>
        <p:nvPicPr>
          <p:cNvPr id="10243" name="Picture 4" descr="M:\Σχολικό έτος 2014-15\Γ΄ τάξη\Αδρά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49338"/>
            <a:ext cx="11604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M:\Σχολικό έτος 2014-15\Γ΄ τάξη\Ένεσ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" y="2690236"/>
            <a:ext cx="1543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M:\Σχολικό έτος 2014-15\Γ΄ τάξη\Ζωντανό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9" y="3959225"/>
            <a:ext cx="1543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M:\Σχολικό έτος 2014-15\Γ΄ τάξη\Λεία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16" y="669492"/>
            <a:ext cx="11382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M:\Σχολικό έτος 2014-15\Γ΄ τάξη\Ένεσ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2746375"/>
            <a:ext cx="1543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M:\Σχολικό έτος 2014-15\Γ΄ τάξη\νεκρο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011910"/>
            <a:ext cx="15986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M:\Σχολικό έτος 2014-15\Γ΄ τάξη\Αδρά_νεκρά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864249"/>
            <a:ext cx="1301749" cy="10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613025"/>
            <a:ext cx="1543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68762"/>
            <a:ext cx="17272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4089697"/>
            <a:ext cx="1357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5670550" y="1390650"/>
            <a:ext cx="701675" cy="2825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11463"/>
            <a:ext cx="144621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 descr="M:\Σχολικό έτος 2014-15\Γ΄ τάξη\Χωρίς τίτλο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720850"/>
            <a:ext cx="7889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78619" y="4819650"/>
            <a:ext cx="10366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Δεν είναι παθογόνα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600" dirty="0">
                <a:latin typeface="Constantia" pitchFamily="18" charset="0"/>
              </a:rPr>
              <a:t> </a:t>
            </a:r>
            <a:endParaRPr lang="el-GR" sz="1600" b="1" u="sng" dirty="0">
              <a:latin typeface="Constantia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864772" y="1614862"/>
            <a:ext cx="1452562" cy="8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 smtClean="0">
                <a:latin typeface="Constantia" pitchFamily="18" charset="0"/>
              </a:rPr>
              <a:t>Βακτήρια που σχηματίζουν λείες αποικίες </a:t>
            </a:r>
            <a:endParaRPr lang="el-GR" sz="12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με κάλυμμα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600" dirty="0">
                <a:latin typeface="Constantia" pitchFamily="18" charset="0"/>
              </a:rPr>
              <a:t> </a:t>
            </a:r>
            <a:endParaRPr lang="el-GR" sz="1600" b="1" u="sng" dirty="0">
              <a:latin typeface="Constantia" pitchFamily="18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094260" y="4869160"/>
            <a:ext cx="15954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Είναι παθογόνα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600" dirty="0">
                <a:latin typeface="Constantia" pitchFamily="18" charset="0"/>
              </a:rPr>
              <a:t> </a:t>
            </a:r>
            <a:endParaRPr lang="el-GR" sz="1600" b="1" u="sng" dirty="0">
              <a:latin typeface="Constantia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3865563" y="2009775"/>
            <a:ext cx="1452562" cy="4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Λεία βακτήρια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      νεκρά </a:t>
            </a:r>
            <a:endParaRPr lang="el-GR" sz="1200" b="1" u="sng" dirty="0">
              <a:latin typeface="Constantia" pitchFamily="18" charset="0"/>
            </a:endParaRPr>
          </a:p>
        </p:txBody>
      </p:sp>
      <p:pic>
        <p:nvPicPr>
          <p:cNvPr id="10262" name="Picture 17" descr="M:\Σχολικό έτος 2014-15\Γ΄ τάξη\Αδρά_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990600"/>
            <a:ext cx="1247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Ευθύγραμμο βέλος σύνδεσης 34"/>
          <p:cNvCxnSpPr/>
          <p:nvPr/>
        </p:nvCxnSpPr>
        <p:spPr>
          <a:xfrm flipH="1">
            <a:off x="6780213" y="1274763"/>
            <a:ext cx="508000" cy="398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034213" y="5168106"/>
            <a:ext cx="7985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200" dirty="0">
                <a:latin typeface="Constantia" pitchFamily="18" charset="0"/>
              </a:rPr>
              <a:t>Όπα!!!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l-GR" sz="1600" dirty="0">
                <a:latin typeface="Constantia" pitchFamily="18" charset="0"/>
              </a:rPr>
              <a:t> </a:t>
            </a:r>
            <a:endParaRPr lang="el-GR" sz="1600" b="1" u="sng" dirty="0">
              <a:latin typeface="Constantia" pitchFamily="18" charset="0"/>
            </a:endParaRPr>
          </a:p>
        </p:txBody>
      </p:sp>
      <p:sp>
        <p:nvSpPr>
          <p:cNvPr id="25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9" grpId="0"/>
      <p:bldP spid="30" grpId="0"/>
      <p:bldP spid="31" grpId="0"/>
      <p:bldP spid="32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07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dirty="0" smtClean="0"/>
              <a:t>Το πείραμα του </a:t>
            </a:r>
            <a:r>
              <a:rPr lang="en-US" sz="3600" b="1" dirty="0" smtClean="0"/>
              <a:t>Griffith ( 1928 )</a:t>
            </a:r>
            <a:endParaRPr lang="el-GR" sz="36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495" y="908720"/>
            <a:ext cx="9001000" cy="2592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Υπάρχουν δύο στελέχη του βακτηρίου </a:t>
            </a:r>
            <a:r>
              <a:rPr lang="el-GR" sz="1800" dirty="0" err="1" smtClean="0"/>
              <a:t>πνευμονιόκοκκος</a:t>
            </a:r>
            <a:r>
              <a:rPr lang="en-US" sz="1800" dirty="0"/>
              <a:t> </a:t>
            </a:r>
            <a:r>
              <a:rPr lang="el-GR" sz="1800" dirty="0" smtClean="0"/>
              <a:t>( </a:t>
            </a:r>
            <a:r>
              <a:rPr lang="en-US" sz="1800" dirty="0" err="1" smtClean="0"/>
              <a:t>Diplococcus</a:t>
            </a:r>
            <a:r>
              <a:rPr lang="en-US" sz="1800" dirty="0" smtClean="0"/>
              <a:t> </a:t>
            </a:r>
            <a:r>
              <a:rPr lang="en-US" sz="1800" dirty="0" err="1" smtClean="0"/>
              <a:t>pneumoniae</a:t>
            </a:r>
            <a:r>
              <a:rPr lang="el-GR" sz="1800" dirty="0" smtClean="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αυτά </a:t>
            </a:r>
            <a:r>
              <a:rPr lang="el-GR" sz="1800" dirty="0" smtClean="0"/>
              <a:t>που </a:t>
            </a:r>
            <a:r>
              <a:rPr lang="el-GR" sz="1800" b="1" u="sng" dirty="0" smtClean="0">
                <a:solidFill>
                  <a:srgbClr val="FF0000"/>
                </a:solidFill>
              </a:rPr>
              <a:t>έχουν κάλυμμα </a:t>
            </a:r>
            <a:r>
              <a:rPr lang="el-GR" sz="1800" dirty="0" smtClean="0"/>
              <a:t>, σχηματίζουν λείες αποικίες και </a:t>
            </a:r>
            <a:r>
              <a:rPr lang="el-GR" sz="1800" b="1" u="sng" dirty="0" smtClean="0">
                <a:solidFill>
                  <a:srgbClr val="FF0000"/>
                </a:solidFill>
              </a:rPr>
              <a:t>είναι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el-GR" sz="1800" b="1" u="sng" dirty="0" smtClean="0">
                <a:solidFill>
                  <a:srgbClr val="FF0000"/>
                </a:solidFill>
              </a:rPr>
              <a:t>παθογόνα </a:t>
            </a:r>
            <a:r>
              <a:rPr lang="el-GR" sz="1800" dirty="0" smtClean="0"/>
              <a:t>στα ποντίκια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αυτά </a:t>
            </a:r>
            <a:r>
              <a:rPr lang="el-GR" sz="1800" dirty="0" smtClean="0"/>
              <a:t>που </a:t>
            </a:r>
            <a:r>
              <a:rPr lang="el-GR" sz="1800" b="1" u="sng" dirty="0" smtClean="0">
                <a:solidFill>
                  <a:srgbClr val="00B050"/>
                </a:solidFill>
              </a:rPr>
              <a:t>δεν έχουν κάλυμμα </a:t>
            </a:r>
            <a:r>
              <a:rPr lang="el-GR" sz="1800" dirty="0" smtClean="0"/>
              <a:t>, σχηματίζουν αδρές αποικίες και </a:t>
            </a:r>
            <a:r>
              <a:rPr lang="el-GR" sz="1800" b="1" u="sng" dirty="0" smtClean="0">
                <a:solidFill>
                  <a:srgbClr val="00B050"/>
                </a:solidFill>
              </a:rPr>
              <a:t>είναι</a:t>
            </a:r>
            <a:r>
              <a:rPr lang="en-US" sz="1800" b="1" u="sng" dirty="0" smtClean="0">
                <a:solidFill>
                  <a:srgbClr val="00B050"/>
                </a:solidFill>
              </a:rPr>
              <a:t> </a:t>
            </a:r>
            <a:r>
              <a:rPr lang="el-GR" sz="1800" b="1" u="sng" dirty="0" smtClean="0">
                <a:solidFill>
                  <a:srgbClr val="00B050"/>
                </a:solidFill>
              </a:rPr>
              <a:t>μη </a:t>
            </a:r>
            <a:r>
              <a:rPr lang="el-GR" sz="1800" b="1" u="sng" dirty="0" smtClean="0">
                <a:solidFill>
                  <a:srgbClr val="00B050"/>
                </a:solidFill>
              </a:rPr>
              <a:t>παθογόνα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μόλυνση με λεία βακτήρια προκαλεί το θάνατο των ποντικών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μόλυνση με αδρά βακτήρια δεν δημιουργεί πρόβλημα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μόλυνση με νεκρά λεία βακτήρια δεν δημιουργεί πρόβλημα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μόλυνση με μίγμα νεκρών λείων και ζωντανών αδρών προκαλεί το </a:t>
            </a:r>
            <a:r>
              <a:rPr lang="el-GR" sz="1800" dirty="0" smtClean="0"/>
              <a:t>θάνατο</a:t>
            </a:r>
            <a:endParaRPr lang="el-GR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Στο αίμα των νεκρών ποντικών βρέθηκαν λεία βακτήρια.</a:t>
            </a:r>
            <a:endParaRPr lang="el-GR" sz="1800" i="1" dirty="0" smtClean="0"/>
          </a:p>
        </p:txBody>
      </p:sp>
      <p:sp>
        <p:nvSpPr>
          <p:cNvPr id="5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  <p:pic>
        <p:nvPicPr>
          <p:cNvPr id="2050" name="Picture 2" descr="Αποτέλεσμα εικόνας για Πείραμα griff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384375" cy="27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72616" y="476672"/>
            <a:ext cx="8686800" cy="5348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2400" b="1" i="1" u="sng" dirty="0" smtClean="0"/>
              <a:t>Ποιο είναι το συμπέρασμα από το πείραμα του </a:t>
            </a:r>
            <a:r>
              <a:rPr lang="en-US" sz="2400" b="1" i="1" u="sng" dirty="0" smtClean="0"/>
              <a:t>Griffith</a:t>
            </a:r>
            <a:r>
              <a:rPr lang="el-GR" sz="2400" b="1" i="1" u="sng" dirty="0" smtClean="0"/>
              <a:t>;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4095" y="1844824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2400" dirty="0" smtClean="0"/>
              <a:t>Μερικά αδρά βακτήρια μετασχηματίστηκαν σε λεία παθογόνα ύστερα από την αλληλεπίδρασή τους με τα νεκρά λεία βακτήρια.</a:t>
            </a: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       </a:t>
            </a:r>
            <a:endParaRPr lang="el-GR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                      </a:t>
            </a:r>
            <a:r>
              <a:rPr lang="el-GR" sz="2400" dirty="0" smtClean="0"/>
              <a:t>     </a:t>
            </a:r>
            <a:r>
              <a:rPr lang="en-US" sz="2400" dirty="0" smtClean="0"/>
              <a:t>                  </a:t>
            </a:r>
            <a:r>
              <a:rPr lang="el-GR" sz="1200" b="1" dirty="0" smtClean="0"/>
              <a:t>Μετασχηματίστηκαν</a:t>
            </a:r>
            <a:endParaRPr lang="el-GR" sz="2400" b="1" dirty="0" smtClean="0"/>
          </a:p>
          <a:p>
            <a:pPr eaLnBrk="1" hangingPunct="1"/>
            <a:r>
              <a:rPr lang="el-GR" sz="2400" dirty="0" smtClean="0"/>
              <a:t>Δεν μπόρεσε να απαντήσει πώς έγινε αυτό.</a:t>
            </a:r>
          </a:p>
          <a:p>
            <a:pPr eaLnBrk="1" hangingPunct="1"/>
            <a:r>
              <a:rPr lang="el-GR" sz="2400" dirty="0" smtClean="0"/>
              <a:t>Η απάντηση δόθηκε το 1944 από τους </a:t>
            </a:r>
            <a:r>
              <a:rPr lang="en-US" sz="2400" dirty="0" smtClean="0"/>
              <a:t>Avery, Mac-</a:t>
            </a:r>
            <a:r>
              <a:rPr lang="en-US" sz="2400" dirty="0" err="1" smtClean="0"/>
              <a:t>Leod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smtClean="0"/>
              <a:t>McCarty </a:t>
            </a:r>
            <a:r>
              <a:rPr lang="el-GR" sz="2400" dirty="0" smtClean="0"/>
              <a:t>όταν επανέλαβαν το πείραμα του </a:t>
            </a:r>
            <a:r>
              <a:rPr lang="en-US" sz="2400" dirty="0" smtClean="0"/>
              <a:t>Griffith    </a:t>
            </a:r>
            <a:r>
              <a:rPr lang="el-GR" sz="2400" dirty="0" smtClean="0"/>
              <a:t>  </a:t>
            </a:r>
            <a:r>
              <a:rPr lang="en-US" sz="2400" dirty="0" smtClean="0"/>
              <a:t>   </a:t>
            </a:r>
            <a:r>
              <a:rPr lang="el-GR" sz="2400" dirty="0" smtClean="0"/>
              <a:t>       </a:t>
            </a:r>
            <a:r>
              <a:rPr lang="en-US" sz="2400" dirty="0" smtClean="0"/>
              <a:t> </a:t>
            </a:r>
            <a:r>
              <a:rPr lang="en-US" sz="2400" b="1" u="sng" dirty="0" smtClean="0"/>
              <a:t>in vitro</a:t>
            </a:r>
            <a:endParaRPr lang="el-GR" sz="2400" b="1" u="sng" dirty="0" smtClean="0"/>
          </a:p>
          <a:p>
            <a:pPr marL="0" indent="0" eaLnBrk="1" hangingPunct="1">
              <a:buNone/>
            </a:pPr>
            <a:r>
              <a:rPr lang="en-US" sz="2400" i="1" dirty="0" smtClean="0"/>
              <a:t>   </a:t>
            </a:r>
            <a:r>
              <a:rPr lang="el-GR" sz="2400" i="1" dirty="0" smtClean="0"/>
              <a:t>(είναι μια βιολογική διαδικασία που πραγματοποιείται στο </a:t>
            </a:r>
            <a:r>
              <a:rPr lang="en-US" sz="2400" i="1" dirty="0" smtClean="0"/>
              <a:t>  </a:t>
            </a:r>
          </a:p>
          <a:p>
            <a:pPr marL="0" indent="0" eaLnBrk="1" hangingPunct="1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el-GR" sz="2400" i="1" dirty="0" smtClean="0"/>
              <a:t>δοκιμαστικό σωλήνα) </a:t>
            </a:r>
          </a:p>
        </p:txBody>
      </p:sp>
      <p:pic>
        <p:nvPicPr>
          <p:cNvPr id="5" name="Picture 17" descr="M:\Σχολικό έτος 2014-15\Γ΄ τάξη\Αδρά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9"/>
            <a:ext cx="1008112" cy="8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Δεξιό βέλος 1"/>
          <p:cNvSpPr/>
          <p:nvPr/>
        </p:nvSpPr>
        <p:spPr>
          <a:xfrm>
            <a:off x="3995936" y="3218901"/>
            <a:ext cx="144016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7" descr="M:\Σχολικό έτος 2014-15\Γ΄ τάξη\Λεία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8452"/>
            <a:ext cx="979285" cy="8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3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43508" y="387734"/>
            <a:ext cx="6984775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Πείραμα των </a:t>
            </a:r>
            <a:r>
              <a:rPr lang="en-US" sz="2400" b="1" dirty="0" smtClean="0">
                <a:solidFill>
                  <a:schemeClr val="tx1"/>
                </a:solidFill>
              </a:rPr>
              <a:t>Avery, Mac-</a:t>
            </a:r>
            <a:r>
              <a:rPr lang="en-US" sz="2400" b="1" dirty="0" err="1" smtClean="0">
                <a:solidFill>
                  <a:schemeClr val="tx1"/>
                </a:solidFill>
              </a:rPr>
              <a:t>Leod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και </a:t>
            </a:r>
            <a:r>
              <a:rPr lang="en-US" sz="2400" b="1" dirty="0" smtClean="0">
                <a:solidFill>
                  <a:schemeClr val="tx1"/>
                </a:solidFill>
              </a:rPr>
              <a:t>McCarty 1944</a:t>
            </a:r>
            <a:endParaRPr lang="el-GR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7667" y="1461302"/>
            <a:ext cx="8784976" cy="28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l-GR" sz="2200" b="1" u="sng" dirty="0">
                <a:solidFill>
                  <a:srgbClr val="FF0000"/>
                </a:solidFill>
                <a:latin typeface="Segoe Print" pitchFamily="2" charset="0"/>
              </a:rPr>
              <a:t>Διαχώρισαν</a:t>
            </a:r>
            <a:r>
              <a:rPr lang="el-GR" sz="22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l-GR" sz="2200" b="1" dirty="0">
                <a:latin typeface="Segoe Print" pitchFamily="2" charset="0"/>
              </a:rPr>
              <a:t>τα συστατικά των νεκρών λείων βακτηρίων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l-GR" sz="2200" b="1" dirty="0">
                <a:latin typeface="Segoe Print" pitchFamily="2" charset="0"/>
              </a:rPr>
              <a:t>σε υδατάνθρακες, </a:t>
            </a:r>
            <a:r>
              <a:rPr lang="el-GR" sz="2200" b="1" dirty="0" smtClean="0">
                <a:latin typeface="Segoe Print" pitchFamily="2" charset="0"/>
              </a:rPr>
              <a:t>πρωτεΐνες</a:t>
            </a:r>
            <a:r>
              <a:rPr lang="el-GR" sz="2200" b="1" dirty="0">
                <a:latin typeface="Segoe Print" pitchFamily="2" charset="0"/>
              </a:rPr>
              <a:t>, </a:t>
            </a:r>
            <a:r>
              <a:rPr lang="el-GR" sz="2200" b="1" dirty="0" smtClean="0">
                <a:latin typeface="Segoe Print" pitchFamily="2" charset="0"/>
              </a:rPr>
              <a:t>λιπίδια</a:t>
            </a:r>
            <a:r>
              <a:rPr lang="el-GR" sz="2200" b="1" dirty="0">
                <a:latin typeface="Segoe Print" pitchFamily="2" charset="0"/>
              </a:rPr>
              <a:t>, </a:t>
            </a:r>
            <a:r>
              <a:rPr lang="en-US" sz="2200" b="1" dirty="0" smtClean="0">
                <a:latin typeface="Segoe Print" pitchFamily="2" charset="0"/>
              </a:rPr>
              <a:t>DNA</a:t>
            </a:r>
            <a:r>
              <a:rPr lang="en-US" sz="2200" b="1" dirty="0">
                <a:latin typeface="Segoe Print" pitchFamily="2" charset="0"/>
              </a:rPr>
              <a:t>, RNA </a:t>
            </a:r>
            <a:endParaRPr lang="el-GR" sz="2200" b="1" dirty="0">
              <a:latin typeface="Segoe Print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2200" b="1" dirty="0" smtClean="0">
              <a:latin typeface="Segoe Print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l-GR" sz="2200" b="1" dirty="0" smtClean="0">
                <a:latin typeface="Segoe Print" pitchFamily="2" charset="0"/>
              </a:rPr>
              <a:t>και </a:t>
            </a:r>
            <a:r>
              <a:rPr lang="el-GR" sz="2200" b="1" u="sng" dirty="0">
                <a:solidFill>
                  <a:srgbClr val="FF0000"/>
                </a:solidFill>
                <a:latin typeface="Segoe Print" pitchFamily="2" charset="0"/>
              </a:rPr>
              <a:t>διαπίστωσαν ότι το </a:t>
            </a:r>
            <a:r>
              <a:rPr lang="en-US" sz="2200" b="1" u="sng" dirty="0">
                <a:solidFill>
                  <a:srgbClr val="FF0000"/>
                </a:solidFill>
                <a:latin typeface="Segoe Print" pitchFamily="2" charset="0"/>
              </a:rPr>
              <a:t>DNA</a:t>
            </a:r>
            <a:r>
              <a:rPr lang="el-GR" sz="22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l-GR" sz="2200" b="1" dirty="0">
                <a:latin typeface="Segoe Print" pitchFamily="2" charset="0"/>
              </a:rPr>
              <a:t>μπορούσε να </a:t>
            </a:r>
            <a:r>
              <a:rPr lang="el-GR" sz="2200" b="1" u="sng" dirty="0">
                <a:latin typeface="Segoe Print" pitchFamily="2" charset="0"/>
              </a:rPr>
              <a:t>μετασχηματίσει</a:t>
            </a:r>
            <a:r>
              <a:rPr lang="el-GR" sz="2200" b="1" dirty="0">
                <a:latin typeface="Segoe Print" pitchFamily="2" charset="0"/>
              </a:rPr>
              <a:t> τα αδρά σε λεία βακτήρια. </a:t>
            </a:r>
            <a:endParaRPr lang="en-US" sz="2200" b="1" dirty="0" smtClean="0">
              <a:latin typeface="Segoe Print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l-GR" sz="2200" b="1" dirty="0">
              <a:latin typeface="Segoe Print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l-GR" sz="2200" b="1" i="1" dirty="0">
                <a:solidFill>
                  <a:srgbClr val="00B050"/>
                </a:solidFill>
                <a:latin typeface="Segoe Print" pitchFamily="2" charset="0"/>
              </a:rPr>
              <a:t>Μπορείτε να περιγράψετε το πείραμα των </a:t>
            </a:r>
            <a:r>
              <a:rPr lang="en-US" sz="2200" b="1" i="1" dirty="0" smtClean="0">
                <a:solidFill>
                  <a:srgbClr val="00B050"/>
                </a:solidFill>
                <a:latin typeface="Segoe Print" pitchFamily="2" charset="0"/>
              </a:rPr>
              <a:t>Avery</a:t>
            </a:r>
            <a:r>
              <a:rPr lang="el-GR" sz="2200" b="1" i="1" dirty="0" smtClean="0">
                <a:solidFill>
                  <a:srgbClr val="00B050"/>
                </a:solidFill>
                <a:latin typeface="Segoe Print" pitchFamily="2" charset="0"/>
              </a:rPr>
              <a:t>, </a:t>
            </a:r>
            <a:r>
              <a:rPr lang="en-US" sz="2200" b="1" i="1" dirty="0" smtClean="0">
                <a:solidFill>
                  <a:srgbClr val="00B050"/>
                </a:solidFill>
                <a:latin typeface="Segoe Print" pitchFamily="2" charset="0"/>
              </a:rPr>
              <a:t> Mac</a:t>
            </a:r>
            <a:r>
              <a:rPr lang="el-GR" sz="2200" b="1" i="1" dirty="0" smtClean="0">
                <a:solidFill>
                  <a:srgbClr val="00B050"/>
                </a:solidFill>
                <a:latin typeface="Segoe Print" pitchFamily="2" charset="0"/>
              </a:rPr>
              <a:t>-</a:t>
            </a:r>
            <a:r>
              <a:rPr lang="en-US" sz="2200" b="1" i="1" dirty="0" err="1" smtClean="0">
                <a:solidFill>
                  <a:srgbClr val="00B050"/>
                </a:solidFill>
                <a:latin typeface="Segoe Print" pitchFamily="2" charset="0"/>
              </a:rPr>
              <a:t>Leod</a:t>
            </a:r>
            <a:r>
              <a:rPr lang="el-GR" sz="2200" b="1" i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l-GR" sz="2200" b="1" i="1" dirty="0">
                <a:solidFill>
                  <a:srgbClr val="00B050"/>
                </a:solidFill>
                <a:latin typeface="Segoe Print" pitchFamily="2" charset="0"/>
              </a:rPr>
              <a:t>και </a:t>
            </a:r>
            <a:r>
              <a:rPr lang="en-US" sz="2200" b="1" i="1" dirty="0">
                <a:solidFill>
                  <a:srgbClr val="00B050"/>
                </a:solidFill>
                <a:latin typeface="Segoe Print" pitchFamily="2" charset="0"/>
              </a:rPr>
              <a:t>McCarthy</a:t>
            </a:r>
            <a:r>
              <a:rPr lang="el-GR" sz="2200" b="1" i="1" dirty="0">
                <a:solidFill>
                  <a:srgbClr val="00B050"/>
                </a:solidFill>
                <a:latin typeface="Segoe Print" pitchFamily="2" charset="0"/>
              </a:rPr>
              <a:t>;</a:t>
            </a:r>
          </a:p>
        </p:txBody>
      </p:sp>
      <p:pic>
        <p:nvPicPr>
          <p:cNvPr id="7" name="Picture 4" descr="M:\Σχολικό έτος 2014-15\Γ΄ τάξη\Hershe_Chase\Avery-MAc-Leod-McCar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4" y="4365104"/>
            <a:ext cx="5472609" cy="17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01330" y="891790"/>
            <a:ext cx="696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3A447"/>
              </a:buClr>
              <a:buNone/>
            </a:pPr>
            <a:r>
              <a:rPr lang="el-GR" b="1" i="1" spc="100" dirty="0" smtClean="0">
                <a:solidFill>
                  <a:srgbClr val="FF0000"/>
                </a:solidFill>
              </a:rPr>
              <a:t>Επανάληψη του πειράματος του </a:t>
            </a:r>
            <a:r>
              <a:rPr lang="en-US" b="1" i="1" spc="100" dirty="0" smtClean="0">
                <a:solidFill>
                  <a:srgbClr val="FF0000"/>
                </a:solidFill>
              </a:rPr>
              <a:t>Griffith in vitro.</a:t>
            </a:r>
            <a:r>
              <a:rPr lang="el-GR" b="1" i="1" spc="100" dirty="0" smtClean="0">
                <a:solidFill>
                  <a:srgbClr val="FF0000"/>
                </a:solidFill>
              </a:rPr>
              <a:t> </a:t>
            </a:r>
            <a:endParaRPr lang="el-GR" b="1" i="1" spc="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5" y="404664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2800" b="1" dirty="0" smtClean="0"/>
              <a:t>Βιοχημικά δεδομένα που υποστήριζαν ότι το </a:t>
            </a:r>
            <a:r>
              <a:rPr lang="en-US" sz="2800" b="1" dirty="0" smtClean="0"/>
              <a:t>DNA </a:t>
            </a:r>
            <a:r>
              <a:rPr lang="el-GR" sz="2800" b="1" dirty="0" smtClean="0"/>
              <a:t>είναι το γενετικό υλικό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435975" cy="503880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Η ποσότητα του </a:t>
            </a:r>
            <a:r>
              <a:rPr lang="en-US" sz="2400" dirty="0" smtClean="0"/>
              <a:t>DNA </a:t>
            </a:r>
            <a:r>
              <a:rPr lang="el-GR" sz="2400" dirty="0" smtClean="0"/>
              <a:t>σε κάθε οργανισμό είναι σταθερή και δε μεταβάλλεται από αλλαγές στο περιβάλλον και είναι ίδια σε όλα τα είδη κυττάρων ενός οργανισμού</a:t>
            </a:r>
            <a:endParaRPr lang="en-US" sz="2400" dirty="0" smtClean="0"/>
          </a:p>
          <a:p>
            <a:pPr eaLnBrk="1" hangingPunct="1"/>
            <a:endParaRPr lang="el-GR" sz="2400" dirty="0" smtClean="0"/>
          </a:p>
          <a:p>
            <a:pPr eaLnBrk="1" hangingPunct="1"/>
            <a:r>
              <a:rPr lang="el-GR" sz="2400" dirty="0" smtClean="0"/>
              <a:t>Οι γαμέτες των ανώτερων οργανισμών, ( απλοειδή κύτταρα ) περιέχουν τη μισή ποσότητα </a:t>
            </a:r>
            <a:r>
              <a:rPr lang="en-US" sz="2400" dirty="0" smtClean="0"/>
              <a:t>DNA</a:t>
            </a:r>
            <a:r>
              <a:rPr lang="el-GR" sz="2400" dirty="0" smtClean="0"/>
              <a:t> από τα σωματικά κύτταρα που είναι διπλοειδή.</a:t>
            </a:r>
            <a:endParaRPr lang="en-US" sz="2400" dirty="0" smtClean="0"/>
          </a:p>
          <a:p>
            <a:pPr eaLnBrk="1" hangingPunct="1"/>
            <a:endParaRPr lang="el-GR" sz="2400" dirty="0" smtClean="0"/>
          </a:p>
          <a:p>
            <a:pPr eaLnBrk="1" hangingPunct="1"/>
            <a:r>
              <a:rPr lang="el-GR" sz="2400" dirty="0" smtClean="0"/>
              <a:t>Η ποσότητα του </a:t>
            </a:r>
            <a:r>
              <a:rPr lang="en-US" sz="2400" dirty="0" smtClean="0"/>
              <a:t>DNA</a:t>
            </a:r>
            <a:r>
              <a:rPr lang="el-GR" sz="2400" dirty="0" smtClean="0"/>
              <a:t> είναι κατά κανόνα ανάλογη με την πολυπλοκότητα του οργανισμού.</a:t>
            </a:r>
          </a:p>
        </p:txBody>
      </p:sp>
      <p:sp>
        <p:nvSpPr>
          <p:cNvPr id="5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:\Σχολικό έτος 2014-15\Γ΄ τάξη\Hershe_Chase\2.p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624736" cy="50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5946" y="278823"/>
            <a:ext cx="8360097" cy="6079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Πείραμα </a:t>
            </a:r>
            <a:r>
              <a:rPr kumimoji="0" lang="el-GR" sz="3200" b="1" i="0" u="none" strike="noStrike" kern="120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ιχνηθέτησης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των </a:t>
            </a:r>
            <a:r>
              <a:rPr kumimoji="0" lang="el-GR" sz="3200" b="1" i="0" u="none" strike="noStrike" kern="120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Hershey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και </a:t>
            </a:r>
            <a:r>
              <a:rPr kumimoji="0" lang="el-GR" sz="3200" b="1" i="0" u="none" strike="noStrike" kern="120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Chase</a:t>
            </a:r>
            <a:endParaRPr kumimoji="0" lang="el-GR" sz="3200" b="1" i="0" u="none" strike="noStrike" kern="1200" cap="none" spc="-100" normalizeH="0" baseline="0" noProof="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7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88" y="188640"/>
            <a:ext cx="8360097" cy="823937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Πείραμα ιχνηθέτησης των </a:t>
            </a:r>
            <a:r>
              <a:rPr lang="en-US" sz="3200" b="1" dirty="0" smtClean="0"/>
              <a:t>Hershey</a:t>
            </a:r>
            <a:r>
              <a:rPr lang="el-GR" sz="3200" b="1" dirty="0" smtClean="0"/>
              <a:t> και </a:t>
            </a:r>
            <a:r>
              <a:rPr lang="en-US" sz="3200" b="1" dirty="0" smtClean="0"/>
              <a:t>Chase</a:t>
            </a:r>
            <a:endParaRPr lang="el-GR" sz="3200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8507412" cy="410368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u="sng" dirty="0" smtClean="0"/>
              <a:t>Ιχνηθέτησαν </a:t>
            </a:r>
            <a:r>
              <a:rPr lang="en-US" sz="2800" b="1" u="sng" dirty="0" smtClean="0"/>
              <a:t> </a:t>
            </a:r>
            <a:r>
              <a:rPr lang="el-GR" sz="2800" b="1" u="sng" dirty="0" smtClean="0"/>
              <a:t>τον βακτηριοφάγο Τ2</a:t>
            </a:r>
            <a:endParaRPr lang="en-US" sz="2800" b="1" dirty="0" smtClean="0"/>
          </a:p>
          <a:p>
            <a:pPr eaLnBrk="1" hangingPunct="1"/>
            <a:r>
              <a:rPr lang="el-GR" sz="2800" b="1" dirty="0" smtClean="0"/>
              <a:t> </a:t>
            </a:r>
            <a:r>
              <a:rPr lang="el-GR" sz="2400" b="1" dirty="0" smtClean="0"/>
              <a:t>με ραδιενεργό </a:t>
            </a:r>
            <a:r>
              <a:rPr lang="en-US" sz="2400" b="1" dirty="0" smtClean="0"/>
              <a:t>S35 </a:t>
            </a:r>
            <a:r>
              <a:rPr lang="el-GR" sz="2400" b="1" dirty="0" smtClean="0"/>
              <a:t>που ενσωματώνεται στις πρωτεΐνες</a:t>
            </a:r>
          </a:p>
          <a:p>
            <a:pPr eaLnBrk="1" hangingPunct="1"/>
            <a:r>
              <a:rPr lang="el-GR" sz="2800" b="1" dirty="0" smtClean="0"/>
              <a:t> </a:t>
            </a:r>
            <a:r>
              <a:rPr lang="el-GR" sz="2400" b="1" dirty="0" smtClean="0"/>
              <a:t>και με ραδιενεργό Ρ32 που ενσωματώνεται στο </a:t>
            </a:r>
            <a:r>
              <a:rPr lang="en-US" sz="2400" b="1" dirty="0" smtClean="0"/>
              <a:t>DNA</a:t>
            </a:r>
            <a:endParaRPr lang="el-GR" sz="2400" b="1" dirty="0" smtClean="0"/>
          </a:p>
          <a:p>
            <a:pPr eaLnBrk="1" hangingPunct="1"/>
            <a:r>
              <a:rPr lang="el-GR" sz="2800" dirty="0" smtClean="0"/>
              <a:t>Στη συνέχεια με ραδιενεργούς φάγους μόλυναν βακτήρια και διαπίστωσαν ότι μόνο το </a:t>
            </a:r>
            <a:r>
              <a:rPr lang="en-US" sz="2800" dirty="0" smtClean="0"/>
              <a:t>DNA</a:t>
            </a:r>
            <a:r>
              <a:rPr lang="el-GR" sz="2800" dirty="0" smtClean="0"/>
              <a:t> των φάγων εισέρχεται στα κύτταρα των βακτηρίων και μπορεί να δώσει τις πληροφορίες για την παραγωγή νέων φάγων</a:t>
            </a:r>
          </a:p>
        </p:txBody>
      </p:sp>
      <p:sp>
        <p:nvSpPr>
          <p:cNvPr id="7" name="Θέση υποσέλιδου 1"/>
          <p:cNvSpPr txBox="1">
            <a:spLocks/>
          </p:cNvSpPr>
          <p:nvPr/>
        </p:nvSpPr>
        <p:spPr bwMode="auto">
          <a:xfrm>
            <a:off x="3635896" y="6235555"/>
            <a:ext cx="18001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l-GR" sz="900" dirty="0">
                <a:latin typeface="Segoe Print" pitchFamily="2" charset="0"/>
              </a:rPr>
              <a:t>Γαριπίδης Ιορδάνης     Βιολόγος 3</a:t>
            </a:r>
            <a:r>
              <a:rPr lang="el-GR" sz="900" baseline="30000" dirty="0">
                <a:latin typeface="Segoe Print" pitchFamily="2" charset="0"/>
              </a:rPr>
              <a:t>ο</a:t>
            </a:r>
            <a:r>
              <a:rPr lang="el-GR" sz="900" dirty="0">
                <a:latin typeface="Segoe Print" pitchFamily="2" charset="0"/>
              </a:rPr>
              <a:t> ΓΕΛ Χαϊδαρίου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501</Words>
  <Application>Microsoft Office PowerPoint</Application>
  <PresentationFormat>Προβολή στην οθόνη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NewsPrint</vt:lpstr>
      <vt:lpstr>Το γενετικό υλικό</vt:lpstr>
      <vt:lpstr>Το πείραμα του Griffith ( 1928 )</vt:lpstr>
      <vt:lpstr>Το πείραμα του Griffith ( 1928 )</vt:lpstr>
      <vt:lpstr>Ποιο είναι το συμπέρασμα από το πείραμα του Griffith;</vt:lpstr>
      <vt:lpstr>Παρουσίαση του PowerPoint</vt:lpstr>
      <vt:lpstr>Βιοχημικά δεδομένα που υποστήριζαν ότι το DNA είναι το γενετικό υλικό</vt:lpstr>
      <vt:lpstr>Παρουσίαση του PowerPoint</vt:lpstr>
      <vt:lpstr>Πείραμα ιχνηθέτησης των Hershey και Chase</vt:lpstr>
    </vt:vector>
  </TitlesOfParts>
  <Company>Βιολόγος 4ο ΓΕΛ Σταυρούπολης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γενετικό υλικό</dc:title>
  <dc:creator>Γαριπίδης Ιορδάνης</dc:creator>
  <cp:lastModifiedBy>Jordan</cp:lastModifiedBy>
  <cp:revision>25</cp:revision>
  <dcterms:created xsi:type="dcterms:W3CDTF">2008-09-17T14:07:09Z</dcterms:created>
  <dcterms:modified xsi:type="dcterms:W3CDTF">2017-07-02T16:45:16Z</dcterms:modified>
</cp:coreProperties>
</file>