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FF"/>
    <a:srgbClr val="FFCC00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6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04D1-7E0C-48FA-99E5-5091C280E429}" type="datetimeFigureOut">
              <a:rPr lang="el-GR" smtClean="0"/>
              <a:t>2/11/2017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554B7-FA57-4A09-B307-D4AF87A0FD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4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600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60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90047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9028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135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965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12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006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86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263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447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521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4470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54B7-FA57-4A09-B307-D4AF87A0FD7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80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1F78-FF6D-41C8-BE41-85B0B8C11EA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FDD2B-430E-4098-B9A7-307EAEF37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A6CF-F296-4D63-8E81-C832BE6007E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7B41507-AAC6-48F0-BB7B-C88593EBEBD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BD1A3-6839-4533-8FD2-122547B1D9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E0CD76-2660-432A-966F-34D8F813C6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78CD5-6B22-4972-87E5-BBE341F3DB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356F-EAB3-468E-BD8C-7B869230363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18EE-39E8-4065-97BE-613FE04E40B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B3B75-C791-400B-9AC5-BE442D249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9EA2-A0D7-4953-B5C1-DC71986A12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422CF-7192-40A3-9545-4B602BB6E7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2417A8-FF3A-4E34-AB4F-941C77746E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9144000" cy="2520950"/>
          </a:xfrm>
        </p:spPr>
        <p:txBody>
          <a:bodyPr/>
          <a:lstStyle/>
          <a:p>
            <a:r>
              <a:rPr lang="el-GR" sz="4800" dirty="0" smtClean="0"/>
              <a:t>ΓονιδιακΗ ρΥθμιση</a:t>
            </a:r>
            <a:r>
              <a:rPr lang="el-GR" sz="4800" dirty="0"/>
              <a:t>: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l-GR" dirty="0" smtClean="0"/>
              <a:t>ΈλεγχοΣ</a:t>
            </a:r>
            <a:r>
              <a:rPr lang="el-GR" sz="4800" dirty="0" smtClean="0"/>
              <a:t> τησ γονιδιακήΣ </a:t>
            </a:r>
            <a:r>
              <a:rPr lang="el-GR" dirty="0" smtClean="0"/>
              <a:t>Ε</a:t>
            </a:r>
            <a:r>
              <a:rPr lang="el-GR" sz="4800" dirty="0" smtClean="0"/>
              <a:t>κφρασησ</a:t>
            </a:r>
            <a:endParaRPr lang="el-GR" sz="4800" dirty="0"/>
          </a:p>
        </p:txBody>
      </p:sp>
      <p:pic>
        <p:nvPicPr>
          <p:cNvPr id="2053" name="Picture 5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213100"/>
            <a:ext cx="3816350" cy="2862263"/>
          </a:xfrm>
          <a:prstGeom prst="rect">
            <a:avLst/>
          </a:prstGeom>
          <a:noFill/>
        </p:spPr>
      </p:pic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64705"/>
            <a:ext cx="2521471" cy="786284"/>
          </a:xfrm>
        </p:spPr>
        <p:txBody>
          <a:bodyPr>
            <a:noAutofit/>
          </a:bodyPr>
          <a:lstStyle/>
          <a:p>
            <a:r>
              <a:rPr lang="el-GR" sz="1800" b="0" dirty="0">
                <a:solidFill>
                  <a:schemeClr val="tx1"/>
                </a:solidFill>
              </a:rPr>
              <a:t>Το ρυθμιστικό γονίδιο</a:t>
            </a:r>
            <a:r>
              <a:rPr lang="el-GR" sz="1800" dirty="0">
                <a:solidFill>
                  <a:schemeClr val="tx1"/>
                </a:solidFill>
              </a:rPr>
              <a:t> </a:t>
            </a:r>
            <a:br>
              <a:rPr lang="el-GR" sz="1800" dirty="0">
                <a:solidFill>
                  <a:schemeClr val="tx1"/>
                </a:solidFill>
              </a:rPr>
            </a:br>
            <a:r>
              <a:rPr lang="el-GR" sz="1800" dirty="0">
                <a:solidFill>
                  <a:schemeClr val="tx1"/>
                </a:solidFill>
              </a:rPr>
              <a:t>μεταφράζεται συνεχώς</a:t>
            </a:r>
          </a:p>
        </p:txBody>
      </p:sp>
      <p:pic>
        <p:nvPicPr>
          <p:cNvPr id="45059" name="Picture 3" descr="χωρίς τίτλο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696" y="1988840"/>
            <a:ext cx="6335713" cy="2820987"/>
          </a:xfrm>
          <a:noFill/>
          <a:ln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499992" y="4797152"/>
            <a:ext cx="3611116" cy="115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b="1" dirty="0">
                <a:latin typeface="Arial" charset="0"/>
              </a:rPr>
              <a:t>Αυτή η πρωτεΐνη συνδέεται με την λακτόζη, αλλάζει το σχήμα της και δεν μπορεί να προσδεθεί  </a:t>
            </a:r>
            <a:r>
              <a:rPr lang="el-GR" b="1" u="sng" dirty="0">
                <a:latin typeface="Arial" charset="0"/>
              </a:rPr>
              <a:t>στο χειριστή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1844824"/>
            <a:ext cx="1691680" cy="201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b="1" dirty="0">
                <a:latin typeface="Arial" charset="0"/>
              </a:rPr>
              <a:t>και παράγει λίγα μόρια μιας πρωτεΐνης που ονομάζεται </a:t>
            </a:r>
            <a:r>
              <a:rPr lang="el-GR" b="1" u="sng" dirty="0">
                <a:latin typeface="Arial" charset="0"/>
              </a:rPr>
              <a:t>καταστολέας.</a:t>
            </a:r>
            <a:r>
              <a:rPr lang="el-GR" dirty="0">
                <a:latin typeface="Arial" charset="0"/>
              </a:rPr>
              <a:t> 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411413" y="1628775"/>
            <a:ext cx="358775" cy="6477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116013" y="3789363"/>
            <a:ext cx="1223962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 flipV="1">
            <a:off x="4356100" y="2636838"/>
            <a:ext cx="1295400" cy="20161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132138" y="404813"/>
            <a:ext cx="3168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b="1" dirty="0"/>
              <a:t>Τότε η </a:t>
            </a:r>
            <a:r>
              <a:rPr lang="en-US" b="1" dirty="0"/>
              <a:t>RNA</a:t>
            </a:r>
            <a:r>
              <a:rPr lang="el-GR" b="1" dirty="0"/>
              <a:t> πολυμεράση αρχίζει τη μεταγραφή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3779838" y="908050"/>
            <a:ext cx="863600" cy="13684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563888" y="0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sz="2400" b="1" u="sng" dirty="0">
                <a:solidFill>
                  <a:srgbClr val="FF00FF"/>
                </a:solidFill>
              </a:rPr>
              <a:t>Το οπερόνιο όταν υπάρχει λακτόζη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435600" y="1268413"/>
            <a:ext cx="3096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b="1" dirty="0"/>
              <a:t>και παράγει </a:t>
            </a:r>
            <a:r>
              <a:rPr lang="en-US" b="1" dirty="0"/>
              <a:t>m-RNA </a:t>
            </a:r>
            <a:endParaRPr lang="el-GR" b="1" dirty="0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5795963" y="1773238"/>
            <a:ext cx="504825" cy="115093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7452320" y="3068960"/>
            <a:ext cx="1800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που μεταφράζεται και δίνει τα 3 ένζυμα για τη διάσπαση της Λακτόζης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l-G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 flipV="1">
            <a:off x="4140200" y="4076700"/>
            <a:ext cx="1511300" cy="5762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5877272"/>
            <a:ext cx="8893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Βλέπουμε δηλαδή ότι η λακτόζη λειτουργεί ως </a:t>
            </a:r>
            <a:r>
              <a:rPr lang="el-GR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επαγωγέας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της μεταγραφής των δομικών γονιδίων στο οπερόνιο της λακτόζης.</a:t>
            </a:r>
          </a:p>
        </p:txBody>
      </p:sp>
      <p:sp>
        <p:nvSpPr>
          <p:cNvPr id="18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857750" y="6400800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0" grpId="0"/>
      <p:bldP spid="45061" grpId="0"/>
      <p:bldP spid="45062" grpId="0" animBg="1"/>
      <p:bldP spid="45063" grpId="0" animBg="1"/>
      <p:bldP spid="45064" grpId="0" animBg="1"/>
      <p:bldP spid="45065" grpId="0"/>
      <p:bldP spid="45066" grpId="0" animBg="1"/>
      <p:bldP spid="45068" grpId="0"/>
      <p:bldP spid="45069" grpId="0" animBg="1"/>
      <p:bldP spid="45070" grpId="0"/>
      <p:bldP spid="45071" grpId="0" animBg="1"/>
      <p:bldP spid="450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1115616" y="1556793"/>
            <a:ext cx="1440259" cy="641896"/>
          </a:xfrm>
        </p:spPr>
        <p:txBody>
          <a:bodyPr>
            <a:noAutofit/>
          </a:bodyPr>
          <a:lstStyle/>
          <a:p>
            <a:r>
              <a:rPr lang="el-GR" sz="1600" dirty="0"/>
              <a:t>Ρυθμιστικό γονίδιο</a:t>
            </a:r>
          </a:p>
        </p:txBody>
      </p:sp>
      <p:pic>
        <p:nvPicPr>
          <p:cNvPr id="41988" name="Picture 4" descr="101GeneRegulationAnimation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6013" y="2349500"/>
            <a:ext cx="7143750" cy="2332038"/>
          </a:xfrm>
          <a:noFill/>
          <a:ln/>
        </p:spPr>
      </p:pic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211638" y="1700213"/>
            <a:ext cx="13065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1600" b="1" dirty="0">
                <a:solidFill>
                  <a:schemeClr val="tx2"/>
                </a:solidFill>
                <a:latin typeface="Arial" charset="0"/>
              </a:rPr>
              <a:t>Χειριστής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115616" y="4653137"/>
            <a:ext cx="1738709" cy="4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1600" b="1" dirty="0">
                <a:solidFill>
                  <a:schemeClr val="tx2"/>
                </a:solidFill>
                <a:latin typeface="Arial" charset="0"/>
              </a:rPr>
              <a:t>Καταστολέας</a:t>
            </a: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2051050" y="2276475"/>
            <a:ext cx="0" cy="5762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348038" y="4869161"/>
            <a:ext cx="1800026" cy="42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1600" b="1" dirty="0">
                <a:solidFill>
                  <a:schemeClr val="tx2"/>
                </a:solidFill>
                <a:latin typeface="Arial" charset="0"/>
              </a:rPr>
              <a:t>Υποκινητής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 flipV="1">
            <a:off x="3419475" y="3573463"/>
            <a:ext cx="431800" cy="1439862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4787900" y="2276475"/>
            <a:ext cx="71438" cy="5762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300788" y="1844675"/>
            <a:ext cx="18716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1600" b="1" dirty="0">
                <a:solidFill>
                  <a:schemeClr val="tx2"/>
                </a:solidFill>
                <a:latin typeface="Arial" charset="0"/>
              </a:rPr>
              <a:t>Δομικά γονίδια</a:t>
            </a:r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>
            <a:off x="7019925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1259632" y="260350"/>
            <a:ext cx="669674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</a:rPr>
              <a:t>Οπερόνιο της Λακτόζης</a:t>
            </a:r>
          </a:p>
        </p:txBody>
      </p:sp>
      <p:sp>
        <p:nvSpPr>
          <p:cNvPr id="14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Οπερόνιο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496944" cy="4114800"/>
          </a:xfrm>
        </p:spPr>
        <p:txBody>
          <a:bodyPr/>
          <a:lstStyle/>
          <a:p>
            <a:r>
              <a:rPr lang="el-GR" sz="2800" dirty="0"/>
              <a:t>Τα τρία δομικά γονίδια δίνουν ένα μόριο </a:t>
            </a:r>
            <a:r>
              <a:rPr lang="en-US" sz="2800" dirty="0"/>
              <a:t>mRNA</a:t>
            </a:r>
            <a:r>
              <a:rPr lang="el-GR" sz="2800" dirty="0"/>
              <a:t> που περιέχει κωδικόνια έναρξης και λήξης για κάθε ένα ένζυμο που </a:t>
            </a:r>
            <a:r>
              <a:rPr lang="el-GR" sz="2800" dirty="0" smtClean="0"/>
              <a:t>κωδικοποιεί</a:t>
            </a:r>
          </a:p>
          <a:p>
            <a:pPr>
              <a:buNone/>
            </a:pPr>
            <a:endParaRPr lang="el-GR" sz="2800" dirty="0"/>
          </a:p>
          <a:p>
            <a:r>
              <a:rPr lang="el-GR" sz="2800" dirty="0"/>
              <a:t>Στα </a:t>
            </a:r>
            <a:r>
              <a:rPr lang="el-GR" sz="2800" dirty="0" err="1"/>
              <a:t>προκαρυωτικά</a:t>
            </a:r>
            <a:r>
              <a:rPr lang="el-GR" sz="2800" dirty="0"/>
              <a:t> κύτταρα τα γονίδια που παίρνουν μέρος σε μια μεταβολική οδό, οργανώνονται σε </a:t>
            </a:r>
            <a:r>
              <a:rPr lang="el-GR" sz="2800" dirty="0" err="1"/>
              <a:t>οπερόνια</a:t>
            </a:r>
            <a:r>
              <a:rPr lang="el-GR" sz="2800" dirty="0"/>
              <a:t>.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16632"/>
            <a:ext cx="8601397" cy="1143000"/>
          </a:xfrm>
        </p:spPr>
        <p:txBody>
          <a:bodyPr>
            <a:noAutofit/>
          </a:bodyPr>
          <a:lstStyle/>
          <a:p>
            <a:r>
              <a:rPr lang="el-GR" dirty="0"/>
              <a:t>Η γονιδιακή ρύθμιση στους ευκαρυωτικούς οργανισμούς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2816"/>
            <a:ext cx="8892480" cy="3816424"/>
          </a:xfrm>
        </p:spPr>
        <p:txBody>
          <a:bodyPr/>
          <a:lstStyle/>
          <a:p>
            <a:pPr>
              <a:buNone/>
            </a:pPr>
            <a:r>
              <a:rPr lang="el-GR" sz="2800" b="1" dirty="0"/>
              <a:t>α. στο επίπεδο της μεταγραφής.</a:t>
            </a:r>
            <a:r>
              <a:rPr lang="el-GR" sz="2800" dirty="0"/>
              <a:t> Μηχανισμοί ελέγχουν ποια γονίδια και με ποια ταχύτητα θα μεταγραφούν. Δεν υπάρχουν </a:t>
            </a:r>
            <a:r>
              <a:rPr lang="el-GR" sz="2800" dirty="0" err="1"/>
              <a:t>οπερόνια</a:t>
            </a:r>
            <a:r>
              <a:rPr lang="el-GR" sz="2800" dirty="0"/>
              <a:t> και κάθε γονίδιο έχει το δικό του υποκινητή. Υπάρχει μεγάλη ποικιλία μεταγραφικών παραγόντων και μόνο ο σωστός συνδυασμός μεταγραφικών παραγόντων επιτρέπει σε κάθε κυτταρικό τύπο τη μεταγραφή του γονιδίου.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8964488" cy="5832946"/>
          </a:xfrm>
        </p:spPr>
        <p:txBody>
          <a:bodyPr>
            <a:normAutofit/>
          </a:bodyPr>
          <a:lstStyle/>
          <a:p>
            <a:r>
              <a:rPr lang="el-GR" sz="2800" b="1" dirty="0"/>
              <a:t>β. στο επίπεδο μετά τη μεταγραφή. </a:t>
            </a:r>
            <a:r>
              <a:rPr lang="el-GR" sz="2800" dirty="0"/>
              <a:t>Υπάρχουν μηχανισμοί με τους οποίους γίνεται η ωρίμανση του πρόδρομου μορίου και καθορίζεται η ταχύτητα με την οποία το ώριμο </a:t>
            </a:r>
            <a:r>
              <a:rPr lang="en-US" sz="2800" dirty="0"/>
              <a:t>mRNA </a:t>
            </a:r>
            <a:r>
              <a:rPr lang="el-GR" sz="2800" dirty="0"/>
              <a:t>θα βγει από τον </a:t>
            </a:r>
            <a:r>
              <a:rPr lang="el-GR" sz="2800" dirty="0" smtClean="0"/>
              <a:t>πυρήνα</a:t>
            </a:r>
          </a:p>
          <a:p>
            <a:pPr>
              <a:buNone/>
            </a:pPr>
            <a:endParaRPr lang="el-GR" sz="2800" dirty="0"/>
          </a:p>
          <a:p>
            <a:r>
              <a:rPr lang="el-GR" sz="2800" b="1" dirty="0"/>
              <a:t>γ. στο επίπεδο της μετάφρασης. </a:t>
            </a:r>
            <a:r>
              <a:rPr lang="el-GR" sz="2800" dirty="0"/>
              <a:t>Ο χρόνος ζωής των μορίων </a:t>
            </a:r>
            <a:r>
              <a:rPr lang="en-US" sz="2800" dirty="0"/>
              <a:t>mRNA</a:t>
            </a:r>
            <a:r>
              <a:rPr lang="el-GR" sz="2800" dirty="0"/>
              <a:t> στο κυτταρόπλασμα διαφέρει καθώς και η δυνατότητα πρόσδεσης τους στα </a:t>
            </a:r>
            <a:r>
              <a:rPr lang="el-GR" sz="2800" dirty="0" smtClean="0"/>
              <a:t>ριβοσώματα</a:t>
            </a:r>
          </a:p>
          <a:p>
            <a:pPr>
              <a:buNone/>
            </a:pPr>
            <a:endParaRPr lang="el-GR" sz="2800" b="1" dirty="0"/>
          </a:p>
          <a:p>
            <a:r>
              <a:rPr lang="el-GR" sz="2800" b="1" dirty="0"/>
              <a:t>δ. στο επίπεδο μετά τη μετάφραση. </a:t>
            </a:r>
            <a:r>
              <a:rPr lang="el-GR" sz="2800" dirty="0"/>
              <a:t>Μετά την παραγωγή της η πρωτεΐνη πρέπει να υποστεί τροποποιήσεις για να γίνει βιολογικά λειτουργική</a:t>
            </a: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el-GR" dirty="0"/>
              <a:t>Γονιδιακή έκφραση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980728"/>
            <a:ext cx="9144000" cy="511527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Είναι </a:t>
            </a:r>
            <a:r>
              <a:rPr lang="el-GR" dirty="0"/>
              <a:t>η όλη διαδικασία με την οποία ένα γονίδιο ενεργοποιείται, για να παράγει μια πρωτεΐνη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>
                <a:solidFill>
                  <a:srgbClr val="000099"/>
                </a:solidFill>
              </a:rPr>
              <a:t>     </a:t>
            </a:r>
            <a:r>
              <a:rPr lang="el-GR" b="1" dirty="0" smtClean="0">
                <a:solidFill>
                  <a:srgbClr val="FF0000"/>
                </a:solidFill>
              </a:rPr>
              <a:t>Απορία</a:t>
            </a:r>
            <a:r>
              <a:rPr lang="el-GR" b="1" dirty="0">
                <a:solidFill>
                  <a:srgbClr val="FF0000"/>
                </a:solidFill>
              </a:rPr>
              <a:t>:</a:t>
            </a:r>
            <a:r>
              <a:rPr lang="el-GR" dirty="0">
                <a:solidFill>
                  <a:srgbClr val="FF0000"/>
                </a:solidFill>
              </a:rPr>
              <a:t> ποιες διαδικασίες απαιτούνται για την </a:t>
            </a:r>
          </a:p>
          <a:p>
            <a:pPr>
              <a:buFont typeface="Wingdings" pitchFamily="2" charset="2"/>
              <a:buNone/>
            </a:pPr>
            <a:r>
              <a:rPr lang="el-GR" dirty="0">
                <a:solidFill>
                  <a:srgbClr val="FF0000"/>
                </a:solidFill>
              </a:rPr>
              <a:t>             </a:t>
            </a:r>
            <a:r>
              <a:rPr lang="el-GR" dirty="0" smtClean="0">
                <a:solidFill>
                  <a:srgbClr val="FF0000"/>
                </a:solidFill>
              </a:rPr>
              <a:t>       </a:t>
            </a:r>
            <a:r>
              <a:rPr lang="el-GR" dirty="0">
                <a:solidFill>
                  <a:srgbClr val="FF0000"/>
                </a:solidFill>
              </a:rPr>
              <a:t>ενεργοποίηση ενός γονιδίου;</a:t>
            </a:r>
          </a:p>
          <a:p>
            <a:pPr>
              <a:buNone/>
            </a:pPr>
            <a:r>
              <a:rPr lang="el-GR" dirty="0" smtClean="0"/>
              <a:t>    </a:t>
            </a:r>
          </a:p>
          <a:p>
            <a:pPr>
              <a:buNone/>
            </a:pPr>
            <a:r>
              <a:rPr lang="el-GR" dirty="0" smtClean="0"/>
              <a:t>    Τα </a:t>
            </a:r>
            <a:r>
              <a:rPr lang="el-GR" dirty="0"/>
              <a:t>κύτταρα δεν παράγουν όλες τις πρωτεΐνες συνεχώς, αλλά υπάρχει σε αυτά ένας έλεγχος του είδους και της ποσότητας της πρωτεΐνης που θα παραχθεί κάθε χρονική στιγμή. 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368450"/>
          </a:xfrm>
        </p:spPr>
        <p:txBody>
          <a:bodyPr/>
          <a:lstStyle/>
          <a:p>
            <a:r>
              <a:rPr lang="el-GR" dirty="0"/>
              <a:t>Η ρύθμιση της γονιδιακής έκφρασης αποσκοπεί:</a:t>
            </a:r>
            <a:endParaRPr lang="el-GR" u="sng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848"/>
            <a:ext cx="9144000" cy="3528740"/>
          </a:xfrm>
        </p:spPr>
        <p:txBody>
          <a:bodyPr/>
          <a:lstStyle/>
          <a:p>
            <a:r>
              <a:rPr lang="el-GR" b="1" u="sng" dirty="0"/>
              <a:t>Στα βακτήρια </a:t>
            </a:r>
            <a:r>
              <a:rPr lang="el-GR" b="1" dirty="0"/>
              <a:t> </a:t>
            </a:r>
            <a:r>
              <a:rPr lang="el-GR" dirty="0"/>
              <a:t>κυρίως στην προσαρμογή του οργανισμού στις εναλλαγές του περιβάλλοντος, έτσι ώστε να εξασφαλίζονται οι καλύτερες συνθήκες για την αύξηση και τη διαίρεσή </a:t>
            </a:r>
            <a:r>
              <a:rPr lang="el-GR" dirty="0" smtClean="0"/>
              <a:t>του</a:t>
            </a:r>
          </a:p>
          <a:p>
            <a:pPr>
              <a:buNone/>
            </a:pPr>
            <a:endParaRPr lang="el-GR" u="sng" dirty="0"/>
          </a:p>
          <a:p>
            <a:r>
              <a:rPr lang="el-GR" b="1" u="sng" dirty="0"/>
              <a:t>Στους πολυκύτταρους </a:t>
            </a:r>
            <a:r>
              <a:rPr lang="el-GR" dirty="0"/>
              <a:t>οργανισμούς </a:t>
            </a:r>
            <a:r>
              <a:rPr lang="el-GR" b="1" i="1" dirty="0">
                <a:solidFill>
                  <a:srgbClr val="FFFF00"/>
                </a:solidFill>
              </a:rPr>
              <a:t>στη κυτταρική διαφοροποίηση.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64488" cy="1143000"/>
          </a:xfrm>
        </p:spPr>
        <p:txBody>
          <a:bodyPr>
            <a:noAutofit/>
          </a:bodyPr>
          <a:lstStyle/>
          <a:p>
            <a:r>
              <a:rPr lang="el-GR" dirty="0"/>
              <a:t>Η γονιδιακή ρύθμιση στους </a:t>
            </a:r>
            <a:r>
              <a:rPr lang="el-GR" dirty="0" err="1"/>
              <a:t>προκαρυωτικούς</a:t>
            </a:r>
            <a:r>
              <a:rPr lang="el-GR" dirty="0"/>
              <a:t> οργανισμούς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64488" cy="3629000"/>
          </a:xfrm>
        </p:spPr>
        <p:txBody>
          <a:bodyPr/>
          <a:lstStyle/>
          <a:p>
            <a:r>
              <a:rPr lang="el-GR" dirty="0"/>
              <a:t>Ένα βακτήριο </a:t>
            </a:r>
            <a:r>
              <a:rPr lang="en-US" dirty="0"/>
              <a:t>E</a:t>
            </a:r>
            <a:r>
              <a:rPr lang="el-GR" dirty="0"/>
              <a:t>. </a:t>
            </a:r>
            <a:r>
              <a:rPr lang="en-US" dirty="0"/>
              <a:t>coli </a:t>
            </a:r>
            <a:r>
              <a:rPr lang="el-GR" dirty="0"/>
              <a:t>έχει περισσότερα από 4000 </a:t>
            </a:r>
            <a:r>
              <a:rPr lang="el-GR" dirty="0" smtClean="0"/>
              <a:t>γονίδια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Μερικά μεταγράφονται συνέχεια και δίνουν πρωτεΐνες απαραίτητες για τις λειτουργίες του </a:t>
            </a:r>
            <a:r>
              <a:rPr lang="el-GR" dirty="0" smtClean="0"/>
              <a:t>κυττάρου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Άλλα γονίδια μεταγράφονται όταν το κύτταρο αναπτύσσεται σε ειδικές περιβαλλοντικές συνθήκες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846931"/>
          </a:xfrm>
        </p:spPr>
        <p:txBody>
          <a:bodyPr/>
          <a:lstStyle/>
          <a:p>
            <a:r>
              <a:rPr lang="el-GR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οπερόνιο της λακτόζης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1"/>
            <a:ext cx="4537075" cy="4133056"/>
          </a:xfrm>
        </p:spPr>
        <p:txBody>
          <a:bodyPr/>
          <a:lstStyle/>
          <a:p>
            <a:r>
              <a:rPr lang="el-GR" sz="2800" dirty="0"/>
              <a:t>Η </a:t>
            </a:r>
            <a:r>
              <a:rPr lang="en-US" sz="2800" dirty="0"/>
              <a:t>E</a:t>
            </a:r>
            <a:r>
              <a:rPr lang="el-GR" sz="2800" dirty="0"/>
              <a:t>. </a:t>
            </a:r>
            <a:r>
              <a:rPr lang="en-US" sz="2800" dirty="0"/>
              <a:t>coli </a:t>
            </a:r>
            <a:r>
              <a:rPr lang="el-GR" sz="2800" dirty="0"/>
              <a:t>χρησιμοποιεί ως πηγή </a:t>
            </a:r>
            <a:r>
              <a:rPr lang="en-US" sz="2800" dirty="0"/>
              <a:t>C</a:t>
            </a:r>
            <a:r>
              <a:rPr lang="el-GR" sz="2800" dirty="0"/>
              <a:t> </a:t>
            </a:r>
            <a:r>
              <a:rPr lang="el-GR" sz="2800" b="1" u="sng" dirty="0"/>
              <a:t>τη γλυκόζη.</a:t>
            </a:r>
            <a:r>
              <a:rPr lang="el-GR" sz="2800" dirty="0"/>
              <a:t> Μπορεί όμως να διασπάσει το δισακχαρίτη λακτόζη </a:t>
            </a:r>
          </a:p>
          <a:p>
            <a:pPr>
              <a:buFont typeface="Wingdings" pitchFamily="2" charset="2"/>
              <a:buNone/>
            </a:pPr>
            <a:r>
              <a:rPr lang="el-GR" sz="2800" dirty="0">
                <a:solidFill>
                  <a:srgbClr val="6600FF"/>
                </a:solidFill>
              </a:rPr>
              <a:t>  </a:t>
            </a:r>
            <a:r>
              <a:rPr lang="el-GR" sz="2800" b="1" u="sng" dirty="0">
                <a:solidFill>
                  <a:srgbClr val="FFC000"/>
                </a:solidFill>
              </a:rPr>
              <a:t>σε γλυκόζη και γαλακτόζη</a:t>
            </a:r>
            <a:r>
              <a:rPr lang="el-GR" sz="2800" b="1" dirty="0">
                <a:solidFill>
                  <a:srgbClr val="FFC000"/>
                </a:solidFill>
              </a:rPr>
              <a:t> </a:t>
            </a:r>
            <a:r>
              <a:rPr lang="el-GR" sz="2800" dirty="0"/>
              <a:t>παράγοντας τα κατάλληλα ένζυμα για τη διάσπασή του δισακχαρίτη</a:t>
            </a:r>
          </a:p>
          <a:p>
            <a:endParaRPr lang="el-GR" sz="2800" b="1" dirty="0">
              <a:solidFill>
                <a:srgbClr val="6600FF"/>
              </a:solidFill>
            </a:endParaRPr>
          </a:p>
        </p:txBody>
      </p:sp>
      <p:pic>
        <p:nvPicPr>
          <p:cNvPr id="18436" name="Picture 4" descr="spaltung_338x2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348880"/>
            <a:ext cx="4038600" cy="3022976"/>
          </a:xfrm>
          <a:noFill/>
          <a:ln/>
        </p:spPr>
      </p:pic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οπερόνιο της λακτόζης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8640960" cy="2764904"/>
          </a:xfrm>
        </p:spPr>
        <p:txBody>
          <a:bodyPr/>
          <a:lstStyle/>
          <a:p>
            <a:r>
              <a:rPr lang="el-GR" dirty="0"/>
              <a:t>Το 1961 οι </a:t>
            </a:r>
            <a:r>
              <a:rPr lang="en-US" dirty="0" err="1"/>
              <a:t>Jocob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/>
              <a:t>Monod</a:t>
            </a:r>
            <a:r>
              <a:rPr lang="el-GR" dirty="0"/>
              <a:t> απέδειξαν ότι τα γονίδια που κωδικοποιούν τα τρία ένζυμα που είναι απαραίτητα για τη διάσπαση της λακτόζης βρίσκονται το ένα δίπλα στο άλλο και αποτελούν μια μονάδα που την ονόμασαν </a:t>
            </a:r>
            <a:r>
              <a:rPr lang="el-GR" b="1" u="sng" dirty="0"/>
              <a:t>οπερόνιο της λακτόζης</a:t>
            </a:r>
          </a:p>
        </p:txBody>
      </p:sp>
      <p:pic>
        <p:nvPicPr>
          <p:cNvPr id="19463" name="Picture 7" descr="p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84438" y="4005064"/>
            <a:ext cx="4038600" cy="1606550"/>
          </a:xfrm>
          <a:noFill/>
          <a:ln/>
        </p:spPr>
      </p:pic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l-GR" b="1" dirty="0"/>
              <a:t>Στο οπερόνιο της λακτόζης περιλαμβάνονται: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412777"/>
            <a:ext cx="8892480" cy="2736304"/>
          </a:xfrm>
        </p:spPr>
        <p:txBody>
          <a:bodyPr/>
          <a:lstStyle/>
          <a:p>
            <a:pPr marL="812800" indent="-812800">
              <a:buNone/>
            </a:pPr>
            <a:r>
              <a:rPr lang="el-GR" sz="2800" dirty="0" smtClean="0"/>
              <a:t>   α</a:t>
            </a:r>
            <a:r>
              <a:rPr lang="el-GR" sz="2800" dirty="0"/>
              <a:t>. τα τρία δομικά γονίδια</a:t>
            </a:r>
          </a:p>
          <a:p>
            <a:pPr marL="812800" indent="-812800">
              <a:buNone/>
            </a:pPr>
            <a:r>
              <a:rPr lang="el-GR" sz="2800" dirty="0" smtClean="0"/>
              <a:t>   β</a:t>
            </a:r>
            <a:r>
              <a:rPr lang="el-GR" sz="2800" dirty="0"/>
              <a:t>. αλληλουχίες </a:t>
            </a:r>
            <a:r>
              <a:rPr lang="en-US" sz="2800" dirty="0"/>
              <a:t>DNA</a:t>
            </a:r>
            <a:r>
              <a:rPr lang="el-GR" sz="2800" dirty="0"/>
              <a:t> μπροστά </a:t>
            </a:r>
            <a:r>
              <a:rPr lang="el-GR" sz="2800" dirty="0" smtClean="0"/>
              <a:t>από αυτά </a:t>
            </a:r>
            <a:r>
              <a:rPr lang="el-GR" sz="2800" dirty="0"/>
              <a:t>που ρυθμίζουν </a:t>
            </a:r>
            <a:endParaRPr lang="el-GR" dirty="0" smtClean="0"/>
          </a:p>
          <a:p>
            <a:pPr marL="812800" indent="-812800">
              <a:buNone/>
            </a:pPr>
            <a:r>
              <a:rPr lang="el-GR" sz="2800" dirty="0" smtClean="0"/>
              <a:t>       τη </a:t>
            </a:r>
            <a:r>
              <a:rPr lang="el-GR" sz="2800" dirty="0"/>
              <a:t>μεταγραφή τους και που </a:t>
            </a:r>
            <a:r>
              <a:rPr lang="el-GR" sz="2800" dirty="0" smtClean="0"/>
              <a:t>είναι:</a:t>
            </a:r>
          </a:p>
          <a:p>
            <a:pPr marL="812800" indent="-81280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           </a:t>
            </a:r>
            <a:r>
              <a:rPr lang="el-GR" sz="2000" b="1" dirty="0" smtClean="0">
                <a:solidFill>
                  <a:srgbClr val="FF0000"/>
                </a:solidFill>
              </a:rPr>
              <a:t>α.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ένα </a:t>
            </a:r>
            <a:r>
              <a:rPr lang="el-GR" sz="2000" b="1" i="1" u="sng" dirty="0">
                <a:solidFill>
                  <a:srgbClr val="FF0000"/>
                </a:solidFill>
              </a:rPr>
              <a:t>ρυθμιστικό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γονίδιο</a:t>
            </a:r>
          </a:p>
          <a:p>
            <a:pPr marL="812800" indent="-812800">
              <a:buNone/>
            </a:pPr>
            <a:r>
              <a:rPr lang="el-GR" sz="2000" dirty="0" smtClean="0">
                <a:solidFill>
                  <a:srgbClr val="FF0000"/>
                </a:solidFill>
              </a:rPr>
              <a:t>           </a:t>
            </a:r>
            <a:r>
              <a:rPr lang="el-GR" sz="2000" b="1" dirty="0" smtClean="0">
                <a:solidFill>
                  <a:srgbClr val="FF0000"/>
                </a:solidFill>
              </a:rPr>
              <a:t>β.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ο υποκινητής</a:t>
            </a:r>
          </a:p>
          <a:p>
            <a:pPr marL="812800" indent="-812800">
              <a:buNone/>
            </a:pPr>
            <a:r>
              <a:rPr lang="el-GR" sz="2000" b="1" dirty="0" smtClean="0">
                <a:solidFill>
                  <a:srgbClr val="FF0000"/>
                </a:solidFill>
              </a:rPr>
              <a:t>           γ.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και </a:t>
            </a:r>
            <a:r>
              <a:rPr lang="el-GR" sz="2000" b="1" i="1" u="sng" dirty="0">
                <a:solidFill>
                  <a:srgbClr val="FF0000"/>
                </a:solidFill>
              </a:rPr>
              <a:t>ο </a:t>
            </a:r>
            <a:r>
              <a:rPr lang="el-GR" sz="2000" b="1" i="1" u="sng" dirty="0" smtClean="0">
                <a:solidFill>
                  <a:srgbClr val="FF0000"/>
                </a:solidFill>
              </a:rPr>
              <a:t>χειριστής</a:t>
            </a:r>
            <a:endParaRPr lang="el-GR" sz="2000" b="1" i="1" u="sng" dirty="0">
              <a:solidFill>
                <a:srgbClr val="FF0000"/>
              </a:solidFill>
            </a:endParaRPr>
          </a:p>
        </p:txBody>
      </p:sp>
      <p:pic>
        <p:nvPicPr>
          <p:cNvPr id="25604" name="Picture 4" descr="fig11_03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4149080"/>
            <a:ext cx="5903913" cy="2044700"/>
          </a:xfrm>
          <a:noFill/>
          <a:ln/>
        </p:spPr>
      </p:pic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404813"/>
            <a:ext cx="8892480" cy="1989137"/>
          </a:xfrm>
        </p:spPr>
        <p:txBody>
          <a:bodyPr/>
          <a:lstStyle/>
          <a:p>
            <a:pPr>
              <a:buNone/>
            </a:pPr>
            <a:r>
              <a:rPr lang="el-GR" sz="2600" dirty="0" smtClean="0"/>
              <a:t>     Το </a:t>
            </a:r>
            <a:r>
              <a:rPr lang="el-GR" sz="2600" dirty="0"/>
              <a:t>οπερόνιο δε μεταγράφεται όταν απουσιάζει από το θρεπτικό υλικό η λακτόζη </a:t>
            </a:r>
          </a:p>
          <a:p>
            <a:pPr>
              <a:buFont typeface="Wingdings" pitchFamily="2" charset="2"/>
              <a:buNone/>
            </a:pPr>
            <a:r>
              <a:rPr lang="el-GR" sz="2600" dirty="0"/>
              <a:t>    και τότε λέμε ότι τα γονίδια του </a:t>
            </a:r>
            <a:r>
              <a:rPr lang="el-GR" sz="2600" u="sng" dirty="0"/>
              <a:t>βρίσκονται </a:t>
            </a:r>
            <a:r>
              <a:rPr lang="el-GR" sz="2600" b="1" u="sng" dirty="0"/>
              <a:t>σε καταστολή</a:t>
            </a:r>
            <a:r>
              <a:rPr lang="el-GR" sz="2600" b="1" dirty="0"/>
              <a:t> </a:t>
            </a:r>
            <a:r>
              <a:rPr lang="el-GR" sz="2600" dirty="0"/>
              <a:t>η οποία επιτυγχάνεται ως εξής:</a:t>
            </a:r>
          </a:p>
        </p:txBody>
      </p:sp>
      <p:pic>
        <p:nvPicPr>
          <p:cNvPr id="30729" name="Picture 9" descr="transl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721843"/>
            <a:ext cx="8353425" cy="2219325"/>
          </a:xfrm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899592" y="692696"/>
            <a:ext cx="2161431" cy="714276"/>
          </a:xfrm>
        </p:spPr>
        <p:txBody>
          <a:bodyPr>
            <a:noAutofit/>
          </a:bodyPr>
          <a:lstStyle/>
          <a:p>
            <a:r>
              <a:rPr lang="el-G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 ρυθμιστικό γονίδιο </a:t>
            </a:r>
            <a:br>
              <a:rPr lang="el-G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l-G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μεταφράζεται συνεχώς</a:t>
            </a:r>
          </a:p>
        </p:txBody>
      </p:sp>
      <p:pic>
        <p:nvPicPr>
          <p:cNvPr id="39940" name="Picture 4" descr="χωρίς τίτλο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150" y="1989138"/>
            <a:ext cx="6335713" cy="2820987"/>
          </a:xfrm>
          <a:noFill/>
          <a:ln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851274" y="1341438"/>
            <a:ext cx="439313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b="1" dirty="0">
                <a:latin typeface="Arial" charset="0"/>
              </a:rPr>
              <a:t>Αυτή η πρωτεΐνη απουσία της λακτόζης προσδένεται </a:t>
            </a:r>
            <a:r>
              <a:rPr lang="el-GR" b="1" u="sng" dirty="0">
                <a:latin typeface="Arial" charset="0"/>
              </a:rPr>
              <a:t>στο χειριστή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628800"/>
            <a:ext cx="1835696" cy="22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l-GR" b="1" dirty="0">
                <a:latin typeface="Arial" charset="0"/>
              </a:rPr>
              <a:t>και παράγει λίγα μόρια μιας πρωτεΐνης που ονομάζεται </a:t>
            </a:r>
            <a:r>
              <a:rPr lang="el-GR" b="1" u="sng" dirty="0">
                <a:latin typeface="Arial" charset="0"/>
              </a:rPr>
              <a:t>καταστολέας.</a:t>
            </a:r>
            <a:r>
              <a:rPr lang="el-GR" dirty="0">
                <a:latin typeface="Arial" charset="0"/>
              </a:rPr>
              <a:t> 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2411413" y="1628775"/>
            <a:ext cx="358775" cy="6477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1116013" y="3789363"/>
            <a:ext cx="1223962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4500563" y="1844675"/>
            <a:ext cx="792162" cy="431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132138" y="404813"/>
            <a:ext cx="45362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b="1" dirty="0"/>
              <a:t>και δεν επιτρέπει στην </a:t>
            </a:r>
            <a:r>
              <a:rPr lang="en-US" b="1" dirty="0"/>
              <a:t>RNA</a:t>
            </a:r>
            <a:r>
              <a:rPr lang="el-GR" b="1" dirty="0"/>
              <a:t> πολυμεράση να αρχίσει τη μεταγραφή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3779912" y="908720"/>
            <a:ext cx="287337" cy="136842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908175" y="5516563"/>
            <a:ext cx="655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l-GR" sz="2400" b="1" u="sng" dirty="0">
                <a:solidFill>
                  <a:srgbClr val="FF00FF"/>
                </a:solidFill>
              </a:rPr>
              <a:t>Το οπερόνιο βρίσκονται σε καταστολή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9469" y="3645024"/>
            <a:ext cx="57079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203848" y="6284168"/>
            <a:ext cx="2895600" cy="457200"/>
          </a:xfrm>
        </p:spPr>
        <p:txBody>
          <a:bodyPr/>
          <a:lstStyle/>
          <a:p>
            <a:pPr algn="ctr">
              <a:defRPr/>
            </a:pPr>
            <a:r>
              <a:rPr lang="el-GR" dirty="0"/>
              <a:t>Γαριπίδης Ιορδάνης                                           Βιολόγος </a:t>
            </a:r>
            <a:r>
              <a:rPr lang="el-GR" dirty="0" smtClean="0"/>
              <a:t>3ο </a:t>
            </a:r>
            <a:r>
              <a:rPr lang="el-GR" dirty="0"/>
              <a:t>ΓΕΛ </a:t>
            </a:r>
            <a:r>
              <a:rPr lang="el-GR" dirty="0" smtClean="0"/>
              <a:t>Χαϊδαρίου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C 0.06806 -0.07731 0.13611 -0.15463 0.16372 -0.18588 " pathEditMode="relative" ptsTypes="aA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3" grpId="0"/>
      <p:bldP spid="39944" grpId="0"/>
      <p:bldP spid="39945" grpId="0" animBg="1"/>
      <p:bldP spid="39946" grpId="0" animBg="1"/>
      <p:bldP spid="39947" grpId="0" animBg="1"/>
      <p:bldP spid="39948" grpId="0"/>
      <p:bldP spid="3994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238</TotalTime>
  <Words>700</Words>
  <Application>Microsoft Office PowerPoint</Application>
  <PresentationFormat>Προβολή στην οθόνη (4:3)</PresentationFormat>
  <Paragraphs>90</Paragraphs>
  <Slides>14</Slides>
  <Notes>14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Αποκορύφωμα</vt:lpstr>
      <vt:lpstr>ΓονιδιακΗ ρΥθμιση:  ΈλεγχοΣ τησ γονιδιακήΣ Εκφρασησ</vt:lpstr>
      <vt:lpstr>Γονιδιακή έκφραση</vt:lpstr>
      <vt:lpstr>Η ρύθμιση της γονιδιακής έκφρασης αποσκοπεί:</vt:lpstr>
      <vt:lpstr>Η γονιδιακή ρύθμιση στους προκαρυωτικούς οργανισμούς</vt:lpstr>
      <vt:lpstr>οπερόνιο της λακτόζης</vt:lpstr>
      <vt:lpstr>οπερόνιο της λακτόζης</vt:lpstr>
      <vt:lpstr>Στο οπερόνιο της λακτόζης περιλαμβάνονται:</vt:lpstr>
      <vt:lpstr>Παρουσίαση του PowerPoint</vt:lpstr>
      <vt:lpstr>Το ρυθμιστικό γονίδιο  μεταφράζεται συνεχώς</vt:lpstr>
      <vt:lpstr>Το ρυθμιστικό γονίδιο  μεταφράζεται συνεχώς</vt:lpstr>
      <vt:lpstr>Ρυθμιστικό γονίδιο</vt:lpstr>
      <vt:lpstr>Οπερόνιο</vt:lpstr>
      <vt:lpstr>Η γονιδιακή ρύθμιση στους ευκαρυωτικούς οργανισμούς</vt:lpstr>
      <vt:lpstr>Παρουσίαση του PowerPoint</vt:lpstr>
    </vt:vector>
  </TitlesOfParts>
  <Company>Βιολόγος 4ο ΓΕΛ Σταυρούπολης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Γονιδιακή ρύθμιση:  Έλεγχος της γονιδιακής έκφρασης</dc:title>
  <dc:creator>Γαριπίδης Ιορδάνης</dc:creator>
  <cp:lastModifiedBy>Jordan</cp:lastModifiedBy>
  <cp:revision>13</cp:revision>
  <dcterms:created xsi:type="dcterms:W3CDTF">2008-11-08T17:14:07Z</dcterms:created>
  <dcterms:modified xsi:type="dcterms:W3CDTF">2017-11-02T10:15:52Z</dcterms:modified>
</cp:coreProperties>
</file>