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2" r:id="rId2"/>
    <p:sldMasterId id="2147483826" r:id="rId3"/>
  </p:sldMasterIdLst>
  <p:notesMasterIdLst>
    <p:notesMasterId r:id="rId25"/>
  </p:notesMasterIdLst>
  <p:sldIdLst>
    <p:sldId id="277" r:id="rId4"/>
    <p:sldId id="257" r:id="rId5"/>
    <p:sldId id="258" r:id="rId6"/>
    <p:sldId id="264" r:id="rId7"/>
    <p:sldId id="259" r:id="rId8"/>
    <p:sldId id="286" r:id="rId9"/>
    <p:sldId id="260" r:id="rId10"/>
    <p:sldId id="261" r:id="rId11"/>
    <p:sldId id="275" r:id="rId12"/>
    <p:sldId id="278" r:id="rId13"/>
    <p:sldId id="263" r:id="rId14"/>
    <p:sldId id="265" r:id="rId15"/>
    <p:sldId id="266" r:id="rId16"/>
    <p:sldId id="267" r:id="rId17"/>
    <p:sldId id="279" r:id="rId18"/>
    <p:sldId id="268" r:id="rId19"/>
    <p:sldId id="269" r:id="rId20"/>
    <p:sldId id="285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1F08"/>
    <a:srgbClr val="3333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99" autoAdjust="0"/>
  </p:normalViewPr>
  <p:slideViewPr>
    <p:cSldViewPr>
      <p:cViewPr varScale="1">
        <p:scale>
          <a:sx n="113" d="100"/>
          <a:sy n="113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82903D-5186-4727-920E-A32DD40731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8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08A36-C3C1-4A7C-942A-7C2D8D3136D9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9933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44284-5E5D-470F-81BE-5368E8FCA197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4359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1BCDF-362D-41AB-8387-07AD3E07793F}" type="slidenum">
              <a:rPr lang="el-GR" smtClean="0"/>
              <a:pPr/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75197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0D475-8036-46FD-9CD3-810CAAAB6672}" type="slidenum">
              <a:rPr lang="el-GR" smtClean="0"/>
              <a:pPr/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7341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7D9BC-8B47-45FE-BDB1-E268D79EF92E}" type="slidenum">
              <a:rPr lang="el-GR" smtClean="0"/>
              <a:pPr/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22858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7D9BC-8B47-45FE-BDB1-E268D79EF92E}" type="slidenum">
              <a:rPr lang="el-GR" smtClean="0"/>
              <a:pPr/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1925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44238-E85E-4E0B-8EEF-057CA18A7E1A}" type="slidenum">
              <a:rPr lang="el-GR" smtClean="0"/>
              <a:pPr/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180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17FBA5-B147-45A9-BB6E-957459BB5057}" type="slidenum">
              <a:rPr lang="el-GR" smtClean="0"/>
              <a:pPr/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6229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8AB4B-D397-4D1B-A25E-CFA64E9C148C}" type="slidenum">
              <a:rPr lang="el-GR" smtClean="0"/>
              <a:pPr/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05313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FC46D-99E6-4EAD-9F4E-60F9049BE9CE}" type="slidenum">
              <a:rPr lang="el-GR" smtClean="0"/>
              <a:pPr/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68832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618D6-BA23-441A-A9AA-C01B56E4F28F}" type="slidenum">
              <a:rPr lang="el-GR" smtClean="0"/>
              <a:pPr/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1300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07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14094-07FC-4A69-BC2D-3AA1F3D0CC1B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344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60F7A-C88C-4C19-8B65-56D037B60A12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2161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B6112-E8CA-46E3-997D-66DF09AFCD09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854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07F97-1EFE-4ADA-A5BA-66B6DB25AB02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8416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ADB65-5246-4C12-892A-A2185D32E101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2697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E81BB-157E-4C47-B0DD-00756BE5B9F5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427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B76F5-1305-43CC-9463-598BA7F2A4C8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365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E81BB-157E-4C47-B0DD-00756BE5B9F5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8230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3EDD8-5F3B-44BD-91E1-80F5069190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32C6-5190-4086-98F5-2BF31FEC82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91C7-4BAA-488C-B224-FF4D7BF2F2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19FC-2857-44A8-90D9-8570667C67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E0D4-254C-4808-BD53-0B30B9322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5D93F-C885-4782-A03D-72EDA70EC0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CA6B-EF9C-4655-9265-AAE30C88AD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16C1-507C-483C-BA12-3AF5BCFB79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A2A1-01EE-48DD-8982-FAF5889009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190A-4D66-4B80-A292-5884DBDE8C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9945-52A5-4A8F-B132-7892ED4052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FBF9-A588-4A9A-AFDE-2B6DECB484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A3B0-414C-4838-979D-7083A6519F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40C0-EB64-4635-B2DB-9D177F5273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D4EE-F895-4A3D-82FF-390C0ED248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Τίτλος και 2 Αντικείμενα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AC33-BA1E-47D6-9559-7DE5AC9E1C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1127-8996-4792-98BD-A9D219DC8D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1B7F-D503-4550-9D8F-67D6EDF7ED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2DA7-DF5D-4412-833A-6FBECF5F8A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6130-C253-44A3-AC9E-4765F20517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EF31-75E1-4FE2-8BFF-7C74518125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5138-7301-4967-B57A-CE9441555F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486D-3C07-4DE6-A4CC-0E4BE44786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1775-1441-4E38-8578-9FC1F078DA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3C74-9D9F-4BCA-81BD-BC20CC6C78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D42C-2F55-45D6-9265-A0A1ECF5E8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BFA5-BA4F-495D-AD23-FEF7F43416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0CEF-8FD7-4C24-9E81-840470E527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A1CD-73D8-470A-8C9D-799FAFC1AE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87A5-D1F1-481F-AC67-2E93DB0D1A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331D6-94A3-46DB-A68B-D16946A66A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F3154-D449-4091-A797-B1E4D746CA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9CF7-CBB4-4BFE-80ED-59F57C07DC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E1E6-404E-4627-94DD-CC4D32475F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3976-96F8-4998-AC22-6384B9E74F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D68E-C02F-4820-84A6-75864765CB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82A617-1585-4619-9FD4-F3A9888280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51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E268383-752F-444F-B84B-4EF3F8905A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16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17" r:id="rId12"/>
    <p:sldLayoutId id="2147483918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/>
              <a:t>Γαριπίδης Ιορδάνης                                         Βιολόγος 4ο Ε.Λ Σταυρούπολης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7487D0-8038-4645-9B7D-47D17A3255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19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2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6. </a:t>
            </a:r>
            <a:r>
              <a:rPr lang="el-GR" sz="4400" dirty="0" smtClean="0">
                <a:solidFill>
                  <a:srgbClr val="C00000"/>
                </a:solidFill>
              </a:rPr>
              <a:t>Μεταλλάξεις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3068960"/>
            <a:ext cx="8229600" cy="1108075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l-GR" sz="4000" b="1" dirty="0" smtClean="0">
                <a:solidFill>
                  <a:srgbClr val="FF0000"/>
                </a:solidFill>
              </a:rPr>
              <a:t>Είναι αλλαγές στην αλληλουχία του </a:t>
            </a:r>
            <a:r>
              <a:rPr lang="en-US" sz="4000" b="1" dirty="0" smtClean="0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</a:t>
            </a:r>
            <a:r>
              <a:rPr lang="el-GR" dirty="0">
                <a:latin typeface="Segoe Print" pitchFamily="2" charset="0"/>
              </a:rPr>
              <a:t>ΓΕΛ </a:t>
            </a:r>
            <a:r>
              <a:rPr lang="el-GR" dirty="0" smtClean="0">
                <a:latin typeface="Segoe Print" pitchFamily="2" charset="0"/>
              </a:rPr>
              <a:t>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3528" y="260648"/>
            <a:ext cx="8388424" cy="5112568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Παρακάτω υπάρχουν μια ουδέτερη και μια σιωπηλή μετάλλαξη στην κωδική αλυσίδα ενός γονιδίου. </a:t>
            </a:r>
          </a:p>
          <a:p>
            <a:pPr marL="136525" indent="0" eaLnBrk="1" hangingPunct="1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Ποια είναι ουδέτερη και ποια σιωπηλή;</a:t>
            </a:r>
            <a:endParaRPr lang="el-GR" b="1" dirty="0">
              <a:solidFill>
                <a:srgbClr val="FF0000"/>
              </a:solidFill>
            </a:endParaRPr>
          </a:p>
          <a:p>
            <a:pPr marL="136525" indent="0" eaLnBrk="1" hangingPunct="1">
              <a:buNone/>
            </a:pPr>
            <a:endParaRPr lang="en-US" dirty="0"/>
          </a:p>
          <a:p>
            <a:pPr marL="136525" indent="0" eaLnBrk="1" hangingPunct="1">
              <a:buNone/>
            </a:pPr>
            <a:r>
              <a:rPr lang="en-US" dirty="0" smtClean="0"/>
              <a:t> ACT – ATG – ACC – CTA …3’  </a:t>
            </a:r>
            <a:r>
              <a:rPr lang="el-GR" dirty="0" smtClean="0"/>
              <a:t>φυσιολογικό γονίδιο</a:t>
            </a:r>
            <a:endParaRPr lang="el-GR" dirty="0"/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r>
              <a:rPr lang="en-US" dirty="0" smtClean="0"/>
              <a:t> ACT – GTG – ACC – CTA …</a:t>
            </a:r>
            <a:endParaRPr lang="el-GR" dirty="0" smtClean="0"/>
          </a:p>
          <a:p>
            <a:pPr marL="136525" indent="0" eaLnBrk="1" hangingPunct="1">
              <a:buNone/>
            </a:pPr>
            <a:endParaRPr lang="el-GR" dirty="0"/>
          </a:p>
          <a:p>
            <a:pPr marL="136525" indent="0" eaLnBrk="1" hangingPunct="1">
              <a:buNone/>
            </a:pPr>
            <a:r>
              <a:rPr lang="en-US" dirty="0" smtClean="0"/>
              <a:t> ACT – ATG – ACA – CTA …</a:t>
            </a:r>
          </a:p>
          <a:p>
            <a:pPr marL="136525" indent="0" eaLnBrk="1" hangingPunct="1">
              <a:buNone/>
            </a:pPr>
            <a:endParaRPr lang="en-US" sz="1200" dirty="0"/>
          </a:p>
          <a:p>
            <a:pPr marL="136525" indent="0" eaLnBrk="1" hangingPunct="1">
              <a:buNone/>
            </a:pPr>
            <a:r>
              <a:rPr lang="el-GR" sz="2400" dirty="0" smtClean="0"/>
              <a:t>Δεν έχετε στη διάθεσή σας τον Γενετικό κώδικα.</a:t>
            </a:r>
            <a:endParaRPr lang="el-GR" sz="1200" dirty="0" smtClean="0"/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6977" y="0"/>
            <a:ext cx="8385175" cy="11277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Ποια κύτταρα μπορούν να υποστούν μεταλλάξεις;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65039" y="1159768"/>
            <a:ext cx="4454525" cy="3828256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b="1" dirty="0" smtClean="0"/>
              <a:t>Τα σωματικά κύτταρα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dirty="0" smtClean="0"/>
              <a:t> </a:t>
            </a:r>
            <a:r>
              <a:rPr lang="el-GR" u="sng" dirty="0" smtClean="0"/>
              <a:t>δεν κληρονομούνται</a:t>
            </a:r>
            <a:r>
              <a:rPr lang="el-GR" dirty="0" smtClean="0"/>
              <a:t> αλλά είναι πιο συχνές</a:t>
            </a:r>
          </a:p>
          <a:p>
            <a:pPr eaLnBrk="1" hangingPunct="1">
              <a:buFont typeface="Wingdings" pitchFamily="2" charset="2"/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r>
              <a:rPr lang="el-GR" b="1" dirty="0" smtClean="0"/>
              <a:t>Τα γεννητικά κύτταρα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dirty="0" smtClean="0"/>
              <a:t>  </a:t>
            </a:r>
            <a:r>
              <a:rPr lang="el-GR" u="sng" dirty="0" smtClean="0"/>
              <a:t>είναι σπάνιες</a:t>
            </a:r>
            <a:r>
              <a:rPr lang="el-GR" dirty="0" smtClean="0"/>
              <a:t> αλλά </a:t>
            </a:r>
            <a:r>
              <a:rPr lang="el-GR" u="sng" dirty="0" smtClean="0"/>
              <a:t>κληρονομούνται</a:t>
            </a:r>
          </a:p>
        </p:txBody>
      </p:sp>
      <p:sp>
        <p:nvSpPr>
          <p:cNvPr id="7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59768"/>
            <a:ext cx="3379701" cy="3701767"/>
          </a:xfrm>
        </p:spPr>
      </p:pic>
      <p:sp>
        <p:nvSpPr>
          <p:cNvPr id="8" name="Rectangle 11"/>
          <p:cNvSpPr txBox="1">
            <a:spLocks noChangeArrowheads="1"/>
          </p:cNvSpPr>
          <p:nvPr/>
        </p:nvSpPr>
        <p:spPr>
          <a:xfrm>
            <a:off x="0" y="4846931"/>
            <a:ext cx="9144000" cy="1289050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eaLnBrk="1" hangingPunct="1">
              <a:buNone/>
            </a:pPr>
            <a:r>
              <a:rPr lang="el-GR" dirty="0" smtClean="0">
                <a:solidFill>
                  <a:srgbClr val="FF0000"/>
                </a:solidFill>
              </a:rPr>
              <a:t>Απορία! Αν το σπερματοζωάριο έχει υποστεί μετάλλαξη ποια από τα σπερματοζωάρια που θα παράγει το άτομο θα έχουν τη μετάλλαξη; Αυτά που έχουν το Χ ή το Υ χρωμόσωμα; </a:t>
            </a:r>
            <a:endParaRPr lang="el-GR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457"/>
            <a:ext cx="8229600" cy="10352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Δρεπανοκυτταρική αναιμία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21548"/>
            <a:ext cx="8499267" cy="5143756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/>
              <a:t>Είναι η πρώτη γενετική ασθένεια που βρέθηκε ότι είναι αποτέλεσμα συγκεκριμένης γονιδιακής μετάλλαξης</a:t>
            </a:r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endParaRPr lang="el-GR" dirty="0"/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r>
              <a:rPr lang="el-GR" dirty="0" smtClean="0"/>
              <a:t>Στους ενήλικες υπάρχει η αιμοσφαιρίνη </a:t>
            </a:r>
            <a:r>
              <a:rPr lang="en-US" dirty="0" err="1" smtClean="0"/>
              <a:t>HbA</a:t>
            </a:r>
            <a:r>
              <a:rPr lang="en-US" dirty="0" smtClean="0"/>
              <a:t> </a:t>
            </a:r>
            <a:r>
              <a:rPr lang="el-GR" dirty="0" smtClean="0"/>
              <a:t>που αποτελείται από τέσσερις πολυπεπτιδικές αλυσίδες , δύο α και δύο β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35" y="2187361"/>
            <a:ext cx="2159115" cy="172504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65049"/>
            <a:ext cx="2297190" cy="17250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/>
          </p:nvPr>
        </p:nvSpPr>
        <p:spPr>
          <a:xfrm>
            <a:off x="0" y="476250"/>
            <a:ext cx="9144000" cy="5473030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/>
              <a:t>Στα άτομα με δρεπανοκυτταρική αναιμία η αιμοσφαιρίνη τους είναι η </a:t>
            </a:r>
            <a:r>
              <a:rPr lang="en-US" dirty="0" err="1" smtClean="0"/>
              <a:t>HbS</a:t>
            </a:r>
            <a:r>
              <a:rPr lang="el-GR" dirty="0" smtClean="0"/>
              <a:t> και αποτελείται από δύο α και δύο β</a:t>
            </a:r>
            <a:r>
              <a:rPr lang="en-US" baseline="30000" dirty="0" smtClean="0"/>
              <a:t>s</a:t>
            </a:r>
            <a:endParaRPr lang="el-GR" baseline="30000" dirty="0" smtClean="0"/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r>
              <a:rPr lang="el-GR" dirty="0" smtClean="0"/>
              <a:t>Η διαφορά μεταξύ β και β</a:t>
            </a:r>
            <a:r>
              <a:rPr lang="en-US" baseline="30000" dirty="0" smtClean="0"/>
              <a:t>s</a:t>
            </a:r>
            <a:r>
              <a:rPr lang="el-GR" baseline="30000" dirty="0" smtClean="0"/>
              <a:t> </a:t>
            </a:r>
            <a:r>
              <a:rPr lang="el-GR" dirty="0" smtClean="0"/>
              <a:t>είναι στο 6 αμινοξύ που από γλουταμινικό οξύ που είναι στη φυσιολογική αλυσίδα έχει αντικατασταθεί με τη βαλίνη</a:t>
            </a:r>
          </a:p>
          <a:p>
            <a:pPr marL="136525" indent="0" eaLnBrk="1" hangingPunct="1">
              <a:buNone/>
            </a:pPr>
            <a:endParaRPr lang="el-GR" dirty="0" smtClean="0"/>
          </a:p>
          <a:p>
            <a:pPr marL="136525" indent="0" eaLnBrk="1" hangingPunct="1">
              <a:buNone/>
            </a:pPr>
            <a:r>
              <a:rPr lang="el-GR" dirty="0" smtClean="0"/>
              <a:t>Η αλλαγή είναι αποτέλεσμα μιας </a:t>
            </a:r>
            <a:r>
              <a:rPr lang="el-GR" b="1" i="1" u="sng" dirty="0" smtClean="0"/>
              <a:t>γονιδιακής μετάλλαξης </a:t>
            </a:r>
            <a:r>
              <a:rPr lang="el-GR" dirty="0" smtClean="0"/>
              <a:t>και συγκεκριμένα αντικατάστασης της δεύτερης βάσης του </a:t>
            </a:r>
            <a:r>
              <a:rPr lang="el-GR" dirty="0" err="1" smtClean="0"/>
              <a:t>κωδικονίου</a:t>
            </a:r>
            <a:r>
              <a:rPr lang="el-GR" dirty="0" smtClean="0"/>
              <a:t> που καθορίζει το 6ο αμινοξύ από Α σε Τ στην κωδική αλυσίδα του </a:t>
            </a:r>
            <a:r>
              <a:rPr lang="en-US" dirty="0" smtClean="0"/>
              <a:t>DNA</a:t>
            </a:r>
            <a:endParaRPr lang="el-GR" dirty="0" smtClean="0"/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17367"/>
            <a:ext cx="8229600" cy="777875"/>
          </a:xfrm>
        </p:spPr>
        <p:txBody>
          <a:bodyPr/>
          <a:lstStyle/>
          <a:p>
            <a:pPr eaLnBrk="1" hangingPunct="1"/>
            <a:r>
              <a:rPr lang="el-GR" sz="1800" dirty="0" smtClean="0">
                <a:solidFill>
                  <a:srgbClr val="FE1F08"/>
                </a:solidFill>
              </a:rPr>
              <a:t>Κάνοντας χρήση του γενετικού κώδικα να βρείτε τη συγκεκριμένη αλλαγή.</a:t>
            </a:r>
            <a:r>
              <a:rPr lang="el-GR" sz="4000" dirty="0" smtClean="0">
                <a:solidFill>
                  <a:srgbClr val="FE1F08"/>
                </a:solidFill>
              </a:rPr>
              <a:t> </a:t>
            </a:r>
            <a:br>
              <a:rPr lang="el-GR" sz="4000" dirty="0" smtClean="0">
                <a:solidFill>
                  <a:srgbClr val="FE1F08"/>
                </a:solidFill>
              </a:rPr>
            </a:br>
            <a:endParaRPr lang="el-GR" sz="4000" dirty="0" smtClean="0">
              <a:solidFill>
                <a:srgbClr val="FE1F08"/>
              </a:solidFill>
            </a:endParaRPr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60832" cy="5001419"/>
          </a:xfrm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0" y="5459437"/>
            <a:ext cx="7344816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800" dirty="0" smtClean="0">
                <a:solidFill>
                  <a:schemeClr val="bg1"/>
                </a:solidFill>
              </a:rPr>
              <a:t>Θα χαρακτηρίζατε τη μετάλλαξη αυτή ως σιωπηλή ή ουδέτερη;</a:t>
            </a:r>
            <a:r>
              <a:rPr lang="el-GR" sz="40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1800" dirty="0" smtClean="0">
                <a:solidFill>
                  <a:srgbClr val="FE1F08"/>
                </a:solidFill>
              </a:rPr>
              <a:t>Σε γονιδιακή μετάλλαξη η θρεονίνη έγινε σερίνη. Ποια μπορεί να είναι η αλλαγή;</a:t>
            </a:r>
            <a:r>
              <a:rPr lang="el-GR" sz="4000" dirty="0" smtClean="0">
                <a:solidFill>
                  <a:srgbClr val="FE1F08"/>
                </a:solidFill>
              </a:rPr>
              <a:t> </a:t>
            </a:r>
            <a:br>
              <a:rPr lang="el-GR" sz="4000" dirty="0" smtClean="0">
                <a:solidFill>
                  <a:srgbClr val="FE1F08"/>
                </a:solidFill>
              </a:rPr>
            </a:br>
            <a:endParaRPr lang="el-GR" sz="4000" dirty="0" smtClean="0">
              <a:solidFill>
                <a:srgbClr val="FE1F08"/>
              </a:solidFill>
            </a:endParaRPr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460832" cy="5001419"/>
          </a:xfrm>
        </p:spPr>
      </p:pic>
    </p:spTree>
    <p:extLst>
      <p:ext uri="{BB962C8B-B14F-4D97-AF65-F5344CB8AC3E}">
        <p14:creationId xmlns:p14="http://schemas.microsoft.com/office/powerpoint/2010/main" val="103426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8385175" cy="4320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C00000"/>
                </a:solidFill>
              </a:rPr>
              <a:t>Επιπτώσεις της </a:t>
            </a:r>
            <a:r>
              <a:rPr lang="el-GR" sz="4000" dirty="0" smtClean="0">
                <a:solidFill>
                  <a:srgbClr val="C00000"/>
                </a:solidFill>
              </a:rPr>
              <a:t>μετάλλαξης</a:t>
            </a: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34693" y="940966"/>
            <a:ext cx="9144000" cy="5080322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Αλλάζει η </a:t>
            </a:r>
            <a:r>
              <a:rPr lang="el-GR" dirty="0" err="1" smtClean="0">
                <a:solidFill>
                  <a:schemeClr val="bg1"/>
                </a:solidFill>
              </a:rPr>
              <a:t>στερεοδιάταξη</a:t>
            </a:r>
            <a:r>
              <a:rPr lang="el-GR" dirty="0" smtClean="0">
                <a:solidFill>
                  <a:schemeClr val="bg1"/>
                </a:solidFill>
              </a:rPr>
              <a:t> της αιμοσφαιρίνης </a:t>
            </a: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Αυτό έχει ως αποτέλεσμα την αλλαγή της μορφής των ερυθροκυττάρων, τα οποία σε συνθήκες έλλειψης οξυγόνου αποκτούν σχήμα δρεπανοειδές</a:t>
            </a: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Εμποδίζεται έτσι η κυκλοφορία του </a:t>
            </a: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αίματος στα τριχοειδή αγγεία</a:t>
            </a: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Δημιουργούνται προβλήματα σε διάφορα όργανα όπως στο σπλήνα και στους πνεύμονες</a:t>
            </a: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Τα δρεπανοκύτταρα καταστρέφονται ταχύτερα από τα φυσιολογικά και έτσι έχουμε αναιμία 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31" y="2348880"/>
            <a:ext cx="2430459" cy="1584176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669953" y="188640"/>
            <a:ext cx="4107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στη δρεπανοκυτταρική αναιμία</a:t>
            </a:r>
            <a:r>
              <a:rPr lang="el-GR" sz="40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8397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Γενετική μελέτη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836712"/>
            <a:ext cx="8521700" cy="5329262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Το μεταλλαγμένο γονίδιο είναι υπολειπόμενο</a:t>
            </a:r>
          </a:p>
          <a:p>
            <a:pPr marL="136525" indent="0" eaLnBrk="1" hangingPunct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Άτομα ομόζυγα για το μεταλλαγμένο γονίδιο είναι ασθενείς με δρεπανοκυτταρική αναιμία</a:t>
            </a:r>
          </a:p>
          <a:p>
            <a:pPr marL="136525" indent="0" eaLnBrk="1" hangingPunct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Παράγουν μόνο </a:t>
            </a:r>
            <a:r>
              <a:rPr lang="en-US" dirty="0" err="1" smtClean="0">
                <a:solidFill>
                  <a:schemeClr val="bg1"/>
                </a:solidFill>
              </a:rPr>
              <a:t>Hb</a:t>
            </a:r>
            <a:r>
              <a:rPr lang="en-US" dirty="0" smtClean="0">
                <a:solidFill>
                  <a:schemeClr val="bg1"/>
                </a:solidFill>
              </a:rPr>
              <a:t> S</a:t>
            </a:r>
            <a:r>
              <a:rPr lang="el-GR" dirty="0" smtClean="0">
                <a:solidFill>
                  <a:schemeClr val="bg1"/>
                </a:solidFill>
              </a:rPr>
              <a:t> και καθόλου </a:t>
            </a:r>
            <a:r>
              <a:rPr lang="en-US" dirty="0" err="1" smtClean="0">
                <a:solidFill>
                  <a:schemeClr val="bg1"/>
                </a:solidFill>
              </a:rPr>
              <a:t>Hb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l-GR" dirty="0" smtClean="0">
                <a:solidFill>
                  <a:schemeClr val="bg1"/>
                </a:solidFill>
              </a:rPr>
              <a:t>ο γονότυπός τους είναι  β</a:t>
            </a:r>
            <a:r>
              <a:rPr lang="en-US" baseline="30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</a:t>
            </a:r>
            <a:r>
              <a:rPr lang="en-US" baseline="30000" dirty="0" smtClean="0">
                <a:solidFill>
                  <a:schemeClr val="bg1"/>
                </a:solidFill>
              </a:rPr>
              <a:t>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 marL="136525" indent="0" eaLnBrk="1" hangingPunct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136525" indent="0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Άτομα ετερόζυγα είναι φορείς και δεν εμφανίζουν συμπτώματα ασθένειας αλλά σε μεγάλο υψόμετρο          ( έλλειψη οξυγόνου ) παρατηρείται </a:t>
            </a:r>
            <a:r>
              <a:rPr lang="el-GR" dirty="0" err="1" smtClean="0">
                <a:solidFill>
                  <a:schemeClr val="bg1"/>
                </a:solidFill>
              </a:rPr>
              <a:t>δρεπάνωση</a:t>
            </a:r>
            <a:r>
              <a:rPr lang="el-GR" dirty="0" smtClean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509120"/>
            <a:ext cx="4832114" cy="151216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6025" y="612845"/>
            <a:ext cx="9127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Με 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βάση τα δεδομένα του γενεαλογικού δέντρου να βρείτε </a:t>
            </a:r>
            <a:endParaRPr lang="el-GR" sz="2600" dirty="0" smtClean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αν 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η δρεπανοκυτταρική αναιμία </a:t>
            </a: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α. κληρονομείται ως επικρατής ή υπολειπόμενος χαρακτήρας. </a:t>
            </a: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β. οφείλεται σε αυτοσωμικό ή φυλοσύνδετο γονίδιο      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μ 2</a:t>
            </a:r>
            <a:endParaRPr lang="el-GR" sz="2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Να αιτιολογήσετε τις απαντήσεις σας και να προσδιορίσετε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τους 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γονότυπους των μελών της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οικογένειας                    μ 12 </a:t>
            </a:r>
          </a:p>
          <a:p>
            <a:pPr>
              <a:spcAft>
                <a:spcPts val="0"/>
              </a:spcAft>
            </a:pP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Πού οφείλεται η δρεπανοκυτταρική αναιμία;                   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μ  5 </a:t>
            </a:r>
            <a:endParaRPr lang="el-GR" sz="26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Τι προβλήματα προκαλούν τα δρεπανοκύτταρα στους </a:t>
            </a:r>
            <a:endParaRPr lang="el-GR" sz="2600" dirty="0" smtClean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ασθενείς  με 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δρεπανοκυτταρική αναιμία; </a:t>
            </a:r>
          </a:p>
          <a:p>
            <a:pPr>
              <a:spcAft>
                <a:spcPts val="0"/>
              </a:spcAft>
            </a:pP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                                   </a:t>
            </a:r>
            <a:r>
              <a:rPr lang="el-GR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μ 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  </a:t>
            </a:r>
            <a:endParaRPr lang="el-GR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2028"/>
            <a:ext cx="8385175" cy="592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>
                <a:solidFill>
                  <a:srgbClr val="C00000"/>
                </a:solidFill>
              </a:rPr>
              <a:t>Θέμα 3</a:t>
            </a:r>
            <a:r>
              <a:rPr lang="el-GR" sz="4000" baseline="30000" dirty="0" smtClean="0">
                <a:solidFill>
                  <a:srgbClr val="C00000"/>
                </a:solidFill>
              </a:rPr>
              <a:t>ο</a:t>
            </a:r>
            <a:r>
              <a:rPr lang="el-GR" sz="4000" dirty="0" smtClean="0">
                <a:solidFill>
                  <a:srgbClr val="C00000"/>
                </a:solidFill>
              </a:rPr>
              <a:t> 2005 </a:t>
            </a:r>
            <a:endParaRPr lang="el-G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93175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ΠΑΡΑΓΟΝΤΕΣ ΠΟΥ ΠΡΟΚΑΛΟΥΝ ΜΕΤΑΛΛΑΞΕΙΣ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8748464" cy="4248472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l-GR" b="1" dirty="0" smtClean="0">
                <a:solidFill>
                  <a:schemeClr val="bg1"/>
                </a:solidFill>
              </a:rPr>
              <a:t>Αυτόματες μεταλλάξεις </a:t>
            </a:r>
          </a:p>
          <a:p>
            <a:pPr algn="ctr"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(εμφανίζονται αιφνίδια στον πληθυσμό)</a:t>
            </a:r>
          </a:p>
          <a:p>
            <a:pPr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α. Προκαλούνται από λάθη που γίνονται κατά την αντιγραφή του </a:t>
            </a:r>
            <a:r>
              <a:rPr lang="en-US" u="sng" dirty="0" smtClean="0">
                <a:solidFill>
                  <a:schemeClr val="bg1"/>
                </a:solidFill>
              </a:rPr>
              <a:t>DNA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l-GR" dirty="0" smtClean="0">
                <a:solidFill>
                  <a:schemeClr val="bg1"/>
                </a:solidFill>
              </a:rPr>
              <a:t>β.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Προκαλούνται κατά τη διαίρεση των χρωμοσωμάτων </a:t>
            </a:r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C00000"/>
                </a:solidFill>
              </a:rPr>
              <a:t>Συνήθως δημιουργούν </a:t>
            </a:r>
            <a:r>
              <a:rPr lang="el-GR" sz="4000" dirty="0" smtClean="0">
                <a:solidFill>
                  <a:srgbClr val="C00000"/>
                </a:solidFill>
              </a:rPr>
              <a:t>ένα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διαφορετικό φαινότυπο</a:t>
            </a:r>
            <a:endParaRPr lang="el-GR" sz="4000" dirty="0">
              <a:solidFill>
                <a:srgbClr val="C00000"/>
              </a:solidFill>
            </a:endParaRPr>
          </a:p>
        </p:txBody>
      </p:sp>
      <p:pic>
        <p:nvPicPr>
          <p:cNvPr id="10243" name="Picture 189" descr="j03049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22000"/>
          </a:blip>
          <a:srcRect/>
          <a:stretch>
            <a:fillRect/>
          </a:stretch>
        </p:blipFill>
        <p:spPr>
          <a:xfrm>
            <a:off x="1566863" y="1852613"/>
            <a:ext cx="1819275" cy="1666875"/>
          </a:xfrm>
        </p:spPr>
      </p:pic>
      <p:pic>
        <p:nvPicPr>
          <p:cNvPr id="10244" name="Picture 96" descr="j03049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contrast="-28000"/>
          </a:blip>
          <a:srcRect/>
          <a:stretch>
            <a:fillRect/>
          </a:stretch>
        </p:blipFill>
        <p:spPr>
          <a:xfrm>
            <a:off x="5003800" y="1773238"/>
            <a:ext cx="1946275" cy="2014537"/>
          </a:xfrm>
        </p:spPr>
      </p:pic>
      <p:sp>
        <p:nvSpPr>
          <p:cNvPr id="6155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40175"/>
            <a:ext cx="8229600" cy="1289050"/>
          </a:xfrm>
        </p:spPr>
        <p:txBody>
          <a:bodyPr/>
          <a:lstStyle/>
          <a:p>
            <a:pPr eaLnBrk="1" hangingPunct="1"/>
            <a:r>
              <a:rPr lang="el-GR" dirty="0" smtClean="0"/>
              <a:t>Αυτό εξαρτάται από τον τρόπο με τον οποίο η αλλαγή επιδρά στο τελικό προϊόν </a:t>
            </a:r>
            <a:r>
              <a:rPr lang="el-GR" dirty="0" err="1" smtClean="0"/>
              <a:t>δηλ</a:t>
            </a:r>
            <a:r>
              <a:rPr lang="el-GR" dirty="0" smtClean="0"/>
              <a:t> </a:t>
            </a:r>
            <a:r>
              <a:rPr lang="el-GR" u="sng" dirty="0" smtClean="0"/>
              <a:t>την πρωτεΐνη</a:t>
            </a:r>
          </a:p>
        </p:txBody>
      </p:sp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dirty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</a:t>
            </a:r>
            <a:r>
              <a:rPr lang="el-GR" dirty="0">
                <a:latin typeface="Segoe Print" pitchFamily="2" charset="0"/>
              </a:rPr>
              <a:t>ΓΕΛ </a:t>
            </a:r>
            <a:r>
              <a:rPr lang="el-GR" dirty="0" smtClean="0">
                <a:latin typeface="Segoe Print" pitchFamily="2" charset="0"/>
              </a:rPr>
              <a:t>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385175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C00000"/>
                </a:solidFill>
              </a:rPr>
              <a:t>ΠΑΡΑΓΟΝΤΕΣ ΠΟΥ ΠΡΟΚΑΛΟΥΝ ΜΕΤΑΛΛΑΞΕΙΣ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8890000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l-GR" b="1" dirty="0" smtClean="0">
                <a:solidFill>
                  <a:schemeClr val="bg1"/>
                </a:solidFill>
              </a:rPr>
              <a:t>Επίδραση μεταλλαξογόνων παραγόντων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l-GR" b="1" i="1" u="sng" dirty="0" smtClean="0">
                <a:solidFill>
                  <a:schemeClr val="bg1"/>
                </a:solidFill>
              </a:rPr>
              <a:t>α</a:t>
            </a:r>
            <a:r>
              <a:rPr lang="en-US" b="1" i="1" u="sng" dirty="0" smtClean="0">
                <a:solidFill>
                  <a:schemeClr val="bg1"/>
                </a:solidFill>
              </a:rPr>
              <a:t>. </a:t>
            </a:r>
            <a:r>
              <a:rPr lang="el-GR" b="1" i="1" u="sng" dirty="0" smtClean="0">
                <a:solidFill>
                  <a:schemeClr val="bg1"/>
                </a:solidFill>
              </a:rPr>
              <a:t>Διάφορες ακτινοβολίες</a:t>
            </a:r>
            <a:r>
              <a:rPr lang="en-US" b="1" i="1" u="sng" dirty="0" smtClean="0">
                <a:solidFill>
                  <a:schemeClr val="bg1"/>
                </a:solidFill>
              </a:rPr>
              <a:t> </a:t>
            </a:r>
            <a:r>
              <a:rPr lang="el-GR" b="1" i="1" u="sng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b="1" dirty="0" smtClean="0">
                <a:solidFill>
                  <a:schemeClr val="bg1"/>
                </a:solidFill>
              </a:rPr>
              <a:t>    χ και γ ακτινοβολία αλλά και κοσμική και υπεριώδης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b="1" dirty="0" smtClean="0">
                <a:solidFill>
                  <a:schemeClr val="bg1"/>
                </a:solidFill>
              </a:rPr>
              <a:t>    ακτινοβολία</a:t>
            </a:r>
          </a:p>
          <a:p>
            <a:pPr eaLnBrk="1" hangingPunct="1">
              <a:lnSpc>
                <a:spcPct val="90000"/>
              </a:lnSpc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l-GR" b="1" i="1" u="sng" dirty="0" smtClean="0">
                <a:solidFill>
                  <a:schemeClr val="bg1"/>
                </a:solidFill>
              </a:rPr>
              <a:t>β. Διάφορες Χημικές ουσίες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b="1" dirty="0" smtClean="0">
                <a:solidFill>
                  <a:schemeClr val="bg1"/>
                </a:solidFill>
              </a:rPr>
              <a:t>  χρωστικές, αρωματικές, καφεΐνη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b="1" dirty="0" smtClean="0">
                <a:solidFill>
                  <a:schemeClr val="bg1"/>
                </a:solidFill>
              </a:rPr>
              <a:t>  γεωργικά, βιομηχανικά και φαρμακευτικά προϊόντα</a:t>
            </a:r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954962" cy="836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C00000"/>
                </a:solidFill>
              </a:rPr>
              <a:t>ΑΚΤΙΝΟΒΟΛΙΑ ΚΑΙ ΜΕΤΑΛΛΑΞΕΙΣ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Ο άνθρωπος εκτίθεται με πολλούς τρόπους σε ακτινοβολίες, όπως:</a:t>
            </a:r>
          </a:p>
          <a:p>
            <a:pPr eaLnBrk="1" hangingPunct="1">
              <a:lnSpc>
                <a:spcPct val="80000"/>
              </a:lnSpc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Για ιατρικούς σκοπούς (ακτινοσκοπήσεις – ακτινοθεραπείες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  </a:t>
            </a:r>
            <a:endParaRPr lang="el-GR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Για επαγγελματικούς λόγους (ερευνητικά – πυρηνικά εργαστήρια)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Κοσμική ακτινοβολία που φτάνει στη Γη από το διάστημα </a:t>
            </a:r>
          </a:p>
          <a:p>
            <a:pPr eaLnBrk="1" hangingPunct="1">
              <a:lnSpc>
                <a:spcPct val="80000"/>
              </a:lnSpc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Ακτινοβολία που εκπέμπουν τα ραδιενεργά κοιτάσματα</a:t>
            </a:r>
          </a:p>
          <a:p>
            <a:pPr eaLnBrk="1" hangingPunct="1">
              <a:lnSpc>
                <a:spcPct val="80000"/>
              </a:lnSpc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Ακτινοβολίες που εκλύονται κατά τη διάρκεια δοκιμών ατομικών όπλων  και πυρηνικών ατυχημάτων 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30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u="sng" dirty="0">
                <a:solidFill>
                  <a:srgbClr val="FE1F08"/>
                </a:solidFill>
              </a:rPr>
              <a:t>Επιπτώσεις των μεταλλάξεων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/>
              <a:t>Συμβάλλουν στη δημιουργία </a:t>
            </a:r>
            <a:r>
              <a:rPr lang="el-GR" b="1" dirty="0" smtClean="0"/>
              <a:t>γενετικής ποικιλότητας στον πληθυσμό</a:t>
            </a:r>
          </a:p>
          <a:p>
            <a:pPr marL="136525" indent="0" eaLnBrk="1" hangingPunct="1">
              <a:buNone/>
            </a:pPr>
            <a:endParaRPr lang="el-GR" b="1" dirty="0" smtClean="0"/>
          </a:p>
          <a:p>
            <a:pPr marL="136525" indent="0" eaLnBrk="1" hangingPunct="1">
              <a:buNone/>
            </a:pPr>
            <a:r>
              <a:rPr lang="el-GR" dirty="0" smtClean="0"/>
              <a:t>Ευθύνονται για πολλές </a:t>
            </a:r>
            <a:r>
              <a:rPr lang="el-GR" b="1" dirty="0" smtClean="0"/>
              <a:t>κληρονομικές ασθένειες</a:t>
            </a:r>
          </a:p>
          <a:p>
            <a:pPr marL="136525" indent="0" eaLnBrk="1" hangingPunct="1">
              <a:buNone/>
            </a:pPr>
            <a:endParaRPr lang="el-GR" b="1" dirty="0" smtClean="0"/>
          </a:p>
          <a:p>
            <a:pPr marL="136525" indent="0" eaLnBrk="1" hangingPunct="1">
              <a:buNone/>
            </a:pPr>
            <a:r>
              <a:rPr lang="el-GR" dirty="0" smtClean="0"/>
              <a:t>Ευθύνονται για πολλές </a:t>
            </a:r>
            <a:r>
              <a:rPr lang="el-GR" b="1" dirty="0" smtClean="0"/>
              <a:t>περιπτώσεις καρκίνου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744838" cy="199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0402" y="28352"/>
            <a:ext cx="8229600" cy="8689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Διάκριση των μεταλλάξεων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53883"/>
            <a:ext cx="8229600" cy="4320480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l-GR" dirty="0" smtClean="0"/>
              <a:t>Ανάλογα με την έκταση της αλλαγής </a:t>
            </a:r>
          </a:p>
          <a:p>
            <a:pPr algn="ctr" eaLnBrk="1" hangingPunct="1">
              <a:buFontTx/>
              <a:buNone/>
            </a:pPr>
            <a:r>
              <a:rPr lang="el-GR" dirty="0" smtClean="0"/>
              <a:t>αν δηλαδή είναι σε μικρή ή μεγάλη έκταση έχουμε</a:t>
            </a:r>
          </a:p>
          <a:p>
            <a:pPr algn="ctr"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r>
              <a:rPr lang="el-GR" b="1" u="sng" dirty="0" smtClean="0"/>
              <a:t>Γονιδιακές μεταλλάξεις</a:t>
            </a:r>
          </a:p>
          <a:p>
            <a:pPr eaLnBrk="1" hangingPunct="1">
              <a:buFontTx/>
              <a:buNone/>
            </a:pPr>
            <a:endParaRPr lang="en-US" b="1" u="sng" dirty="0" smtClean="0"/>
          </a:p>
          <a:p>
            <a:pPr eaLnBrk="1" hangingPunct="1">
              <a:buFontTx/>
              <a:buNone/>
            </a:pPr>
            <a:endParaRPr lang="en-US" b="1" u="sng" dirty="0" smtClean="0"/>
          </a:p>
          <a:p>
            <a:pPr eaLnBrk="1" hangingPunct="1">
              <a:buFontTx/>
              <a:buNone/>
            </a:pPr>
            <a:endParaRPr lang="el-GR" b="1" u="sng" dirty="0" smtClean="0"/>
          </a:p>
          <a:p>
            <a:pPr eaLnBrk="1" hangingPunct="1">
              <a:buFontTx/>
              <a:buNone/>
            </a:pPr>
            <a:r>
              <a:rPr lang="el-GR" b="1" u="sng" dirty="0" smtClean="0"/>
              <a:t>Χρωμοσωμικές ανωμαλίες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89" y="2276872"/>
            <a:ext cx="3009935" cy="13681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6" y="4277791"/>
            <a:ext cx="2078419" cy="1380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503" y="20410"/>
            <a:ext cx="5714256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C00000"/>
                </a:solidFill>
              </a:rPr>
              <a:t>Γονιδιακές μεταλλάξεις</a:t>
            </a:r>
            <a:br>
              <a:rPr lang="el-GR" sz="4000" dirty="0">
                <a:solidFill>
                  <a:srgbClr val="C00000"/>
                </a:solidFill>
              </a:rPr>
            </a:br>
            <a:r>
              <a:rPr lang="el-GR" sz="2800" dirty="0">
                <a:solidFill>
                  <a:srgbClr val="C00000"/>
                </a:solidFill>
              </a:rPr>
              <a:t>( μικρής έκτασης 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17242" y="1047651"/>
            <a:ext cx="9125746" cy="3965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sz="2600" b="1" i="1" u="sng" dirty="0" smtClean="0"/>
              <a:t>Αντικατάσταση</a:t>
            </a:r>
            <a:r>
              <a:rPr lang="el-GR" sz="2600" i="1" u="sng" dirty="0" smtClean="0"/>
              <a:t> </a:t>
            </a:r>
            <a:r>
              <a:rPr lang="el-GR" sz="2600" dirty="0" smtClean="0"/>
              <a:t>μιας ή και</a:t>
            </a:r>
            <a:r>
              <a:rPr lang="en-US" sz="2600" dirty="0" smtClean="0"/>
              <a:t> </a:t>
            </a:r>
            <a:r>
              <a:rPr lang="el-GR" sz="2600" dirty="0" smtClean="0"/>
              <a:t>περισσότερων βάσεων</a:t>
            </a:r>
          </a:p>
          <a:p>
            <a:pPr marL="136525" indent="0" eaLnBrk="1" hangingPunct="1">
              <a:buNone/>
            </a:pPr>
            <a:endParaRPr lang="en-US" sz="2600" dirty="0" smtClean="0"/>
          </a:p>
          <a:p>
            <a:pPr marL="136525" indent="0" eaLnBrk="1" hangingPunct="1">
              <a:buNone/>
            </a:pPr>
            <a:endParaRPr lang="el-GR" sz="2600" dirty="0" smtClean="0"/>
          </a:p>
          <a:p>
            <a:pPr marL="136525" indent="0" eaLnBrk="1" hangingPunct="1">
              <a:buNone/>
            </a:pPr>
            <a:r>
              <a:rPr lang="el-GR" sz="2600" b="1" i="1" u="sng" dirty="0" smtClean="0"/>
              <a:t>Έλλειψη</a:t>
            </a:r>
            <a:r>
              <a:rPr lang="el-GR" sz="2600" dirty="0" smtClean="0"/>
              <a:t> μιας ή και</a:t>
            </a:r>
            <a:r>
              <a:rPr lang="en-US" sz="2600" dirty="0" smtClean="0"/>
              <a:t> </a:t>
            </a:r>
            <a:r>
              <a:rPr lang="el-GR" sz="2600" dirty="0" smtClean="0"/>
              <a:t>περισσότερων βάσεων</a:t>
            </a:r>
          </a:p>
          <a:p>
            <a:pPr marL="136525" indent="0" eaLnBrk="1" hangingPunct="1">
              <a:buNone/>
            </a:pPr>
            <a:endParaRPr lang="en-US" sz="2600" b="1" i="1" u="sng" dirty="0" smtClean="0"/>
          </a:p>
          <a:p>
            <a:pPr marL="136525" indent="0" eaLnBrk="1" hangingPunct="1">
              <a:buNone/>
            </a:pPr>
            <a:endParaRPr lang="en-US" sz="2600" b="1" i="1" u="sng" dirty="0" smtClean="0"/>
          </a:p>
          <a:p>
            <a:pPr marL="136525" indent="0" eaLnBrk="1" hangingPunct="1">
              <a:buNone/>
            </a:pPr>
            <a:endParaRPr lang="el-GR" sz="2600" b="1" i="1" u="sng" dirty="0" smtClean="0"/>
          </a:p>
          <a:p>
            <a:pPr marL="136525" indent="0" eaLnBrk="1" hangingPunct="1">
              <a:buNone/>
            </a:pPr>
            <a:r>
              <a:rPr lang="el-GR" sz="2600" b="1" i="1" u="sng" dirty="0" smtClean="0"/>
              <a:t>Προσθήκη</a:t>
            </a:r>
            <a:r>
              <a:rPr lang="el-GR" sz="2600" b="1" dirty="0" smtClean="0"/>
              <a:t> </a:t>
            </a:r>
            <a:r>
              <a:rPr lang="el-GR" sz="2600" dirty="0" smtClean="0"/>
              <a:t>μιας ή και περισσότερων βάσεων</a:t>
            </a:r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210943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11" y="3140968"/>
            <a:ext cx="21097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5"/>
            <a:ext cx="21097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Δεξιό βέλος 1"/>
          <p:cNvSpPr/>
          <p:nvPr/>
        </p:nvSpPr>
        <p:spPr>
          <a:xfrm>
            <a:off x="3913027" y="1988840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53" y="3535363"/>
            <a:ext cx="896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38" y="5414811"/>
            <a:ext cx="8969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1" y="1556792"/>
            <a:ext cx="21611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1" y="3140968"/>
            <a:ext cx="20208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36" y="4959199"/>
            <a:ext cx="25558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966"/>
            <a:ext cx="4701643" cy="33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71" y="404664"/>
            <a:ext cx="2076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264024" cy="183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4635"/>
            <a:ext cx="227687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3 - Θέση υποσέλιδου"/>
          <p:cNvSpPr txBox="1">
            <a:spLocks/>
          </p:cNvSpPr>
          <p:nvPr/>
        </p:nvSpPr>
        <p:spPr>
          <a:xfrm>
            <a:off x="3289236" y="634476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Χρωμοσωμικές ανωμαλίες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8229600" cy="4896544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b="1" i="1" u="sng" dirty="0" smtClean="0"/>
              <a:t>Δομικές</a:t>
            </a:r>
            <a:r>
              <a:rPr lang="el-GR" b="1" dirty="0" smtClean="0"/>
              <a:t> </a:t>
            </a:r>
            <a:r>
              <a:rPr lang="el-GR" dirty="0" err="1" smtClean="0"/>
              <a:t>χρωμοσωμικές</a:t>
            </a:r>
            <a:r>
              <a:rPr lang="el-GR" dirty="0" smtClean="0"/>
              <a:t> ανωμαλίες</a:t>
            </a:r>
            <a:endParaRPr lang="en-US" dirty="0" smtClean="0"/>
          </a:p>
          <a:p>
            <a:pPr marL="136525" indent="0" eaLnBrk="1" hangingPunct="1">
              <a:buNone/>
            </a:pPr>
            <a:r>
              <a:rPr lang="el-GR" sz="2000" dirty="0" smtClean="0"/>
              <a:t>                         (σύνδρομο φωνή της γάτας)</a:t>
            </a:r>
          </a:p>
          <a:p>
            <a:pPr marL="136525" indent="0" eaLnBrk="1" hangingPunct="1">
              <a:buNone/>
            </a:pPr>
            <a:r>
              <a:rPr lang="en-US" b="1" i="1" u="sng" dirty="0" smtClean="0"/>
              <a:t> </a:t>
            </a:r>
          </a:p>
          <a:p>
            <a:pPr marL="136525" indent="0" eaLnBrk="1" hangingPunct="1">
              <a:buNone/>
            </a:pPr>
            <a:endParaRPr lang="en-US" b="1" i="1" u="sng" dirty="0"/>
          </a:p>
          <a:p>
            <a:pPr marL="136525" indent="0" eaLnBrk="1" hangingPunct="1">
              <a:buNone/>
            </a:pPr>
            <a:endParaRPr lang="en-US" b="1" i="1" u="sng" dirty="0" smtClean="0"/>
          </a:p>
          <a:p>
            <a:pPr marL="136525" indent="0" eaLnBrk="1" hangingPunct="1">
              <a:buNone/>
            </a:pPr>
            <a:endParaRPr lang="el-GR" b="1" i="1" u="sng" dirty="0" smtClean="0"/>
          </a:p>
          <a:p>
            <a:pPr marL="136525" indent="0" eaLnBrk="1" hangingPunct="1">
              <a:buNone/>
            </a:pPr>
            <a:r>
              <a:rPr lang="el-GR" b="1" i="1" u="sng" dirty="0" smtClean="0"/>
              <a:t>Αριθμητικές </a:t>
            </a:r>
            <a:r>
              <a:rPr lang="el-GR" dirty="0" err="1" smtClean="0"/>
              <a:t>χρωμοσωμικές</a:t>
            </a:r>
            <a:r>
              <a:rPr lang="el-GR" dirty="0" smtClean="0"/>
              <a:t> ανωμαλίες</a:t>
            </a:r>
          </a:p>
          <a:p>
            <a:pPr marL="136525" indent="0" eaLnBrk="1" hangingPunct="1">
              <a:buNone/>
            </a:pPr>
            <a:r>
              <a:rPr lang="en-US" sz="2000" dirty="0" smtClean="0"/>
              <a:t>                                    </a:t>
            </a:r>
            <a:r>
              <a:rPr lang="el-GR" sz="2000" dirty="0" smtClean="0"/>
              <a:t>(σύνδρομο </a:t>
            </a:r>
            <a:r>
              <a:rPr lang="en-US" sz="2000" dirty="0" err="1" smtClean="0"/>
              <a:t>Klinefelter</a:t>
            </a:r>
            <a:r>
              <a:rPr lang="en-US" sz="2000" dirty="0" smtClean="0"/>
              <a:t>)</a:t>
            </a:r>
            <a:endParaRPr lang="el-GR" sz="2000" dirty="0" smtClean="0"/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1406406" cy="18002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00407"/>
            <a:ext cx="111726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536" y="5760"/>
            <a:ext cx="8229600" cy="10469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C00000"/>
                </a:solidFill>
              </a:rPr>
              <a:t>Τι είναι οι γονιδιακές μεταλλάξεις; 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23528" y="1484784"/>
            <a:ext cx="8229600" cy="1223963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l-GR" dirty="0" smtClean="0"/>
              <a:t>Είναι οι </a:t>
            </a:r>
            <a:r>
              <a:rPr lang="el-GR" u="sng" dirty="0" smtClean="0"/>
              <a:t>αλλαγές</a:t>
            </a:r>
            <a:r>
              <a:rPr lang="el-GR" dirty="0" smtClean="0"/>
              <a:t> που γίνονται </a:t>
            </a:r>
            <a:r>
              <a:rPr lang="en-US" dirty="0" smtClean="0"/>
              <a:t> </a:t>
            </a:r>
            <a:r>
              <a:rPr lang="el-GR" u="sng" dirty="0" smtClean="0"/>
              <a:t>στο γενετικό υλικό</a:t>
            </a:r>
            <a:r>
              <a:rPr lang="el-GR" dirty="0" smtClean="0"/>
              <a:t> στο επίπεδο των βάσεων νουκλεοτιδίων</a:t>
            </a:r>
          </a:p>
          <a:p>
            <a:pPr eaLnBrk="1" hangingPunct="1"/>
            <a:endParaRPr lang="el-GR" dirty="0" smtClean="0"/>
          </a:p>
        </p:txBody>
      </p:sp>
      <p:sp>
        <p:nvSpPr>
          <p:cNvPr id="5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18586"/>
            <a:ext cx="3979174" cy="31302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400" dirty="0" smtClean="0">
                <a:solidFill>
                  <a:srgbClr val="C00000"/>
                </a:solidFill>
              </a:rPr>
              <a:t>Είναι όλες οι μεταλλάξεις βλαβερές</a:t>
            </a:r>
            <a:r>
              <a:rPr lang="en-US" sz="3400" dirty="0" smtClean="0">
                <a:solidFill>
                  <a:srgbClr val="C00000"/>
                </a:solidFill>
              </a:rPr>
              <a:t>;</a:t>
            </a:r>
            <a:endParaRPr lang="el-GR" sz="3400" dirty="0">
              <a:solidFill>
                <a:srgbClr val="C00000"/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567" y="908720"/>
            <a:ext cx="8664575" cy="504056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l-GR" sz="24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dirty="0"/>
              <a:t>Χωρίς τις μεταλλάξεις η </a:t>
            </a:r>
            <a:r>
              <a:rPr lang="el-GR" sz="2400" b="1" u="sng" dirty="0"/>
              <a:t>ΓΕΝΕΤΙΚΗ ΠΟΙΚΙΛΟΤΗΤΑ </a:t>
            </a:r>
            <a:r>
              <a:rPr lang="el-GR" sz="2400" dirty="0"/>
              <a:t>θα περιορίζονταν και η εξέλιξη όπως τη γνωρίζουμε σήμερα δε θα είχε συμβεί </a:t>
            </a:r>
            <a:endParaRPr lang="el-GR" sz="24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l-GR" sz="24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l-GR" sz="2400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b="1" u="sng" dirty="0"/>
              <a:t>ΟΥΔΕΤΕΡΕΣ</a:t>
            </a:r>
            <a:r>
              <a:rPr lang="el-GR" sz="2400" dirty="0"/>
              <a:t> είναι οι μεταλλάξεις που δεν είναι επιβλαβείς  </a:t>
            </a:r>
            <a:endParaRPr lang="el-GR" sz="24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l-GR" sz="2400" dirty="0"/>
              <a:t>	(οδηγούν σε αλλαγή ενός μόνο αμινοξέως και έχουν ελάχιστη επίδραση στο γονιδιακό προϊόν</a:t>
            </a:r>
            <a:r>
              <a:rPr lang="el-GR" sz="2400" b="1" dirty="0" smtClean="0"/>
              <a:t>)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l-GR" sz="24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l-GR" sz="2400" b="1" dirty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b="1" u="sng" dirty="0"/>
              <a:t>ΣΙΩΠΗΛΕΣ ΜΕΤΑΛΛΑΞΕΙΣ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l-GR" sz="2400" b="1" dirty="0"/>
              <a:t>(αλλαγές που οδηγούν σε συνώνυμα κωδικόνια λόγω εκφυλισμού του γενετικού κώδικα </a:t>
            </a:r>
            <a:r>
              <a:rPr lang="el-GR" sz="2400" b="1" dirty="0" smtClean="0"/>
              <a:t>)</a:t>
            </a:r>
            <a:endParaRPr lang="el-GR" sz="24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l-GR" sz="2400" dirty="0"/>
          </a:p>
        </p:txBody>
      </p:sp>
      <p:sp>
        <p:nvSpPr>
          <p:cNvPr id="6" name="3 - Θέση υποσέλιδου"/>
          <p:cNvSpPr txBox="1">
            <a:spLocks/>
          </p:cNvSpPr>
          <p:nvPr/>
        </p:nvSpPr>
        <p:spPr>
          <a:xfrm>
            <a:off x="3275856" y="6237312"/>
            <a:ext cx="2895600" cy="509141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>
                    <a:shade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>
                <a:latin typeface="Segoe Print" pitchFamily="2" charset="0"/>
              </a:rPr>
              <a:t>Γαριπίδης Ιορδάνης                                         Βιολόγος </a:t>
            </a:r>
            <a:r>
              <a:rPr lang="en-US" dirty="0" smtClean="0">
                <a:latin typeface="Segoe Print" pitchFamily="2" charset="0"/>
              </a:rPr>
              <a:t>3</a:t>
            </a:r>
            <a:r>
              <a:rPr lang="el-GR" dirty="0" smtClean="0">
                <a:latin typeface="Segoe Print" pitchFamily="2" charset="0"/>
              </a:rPr>
              <a:t>ο ΓΕΛ Χαϊδαρίου</a:t>
            </a:r>
            <a:endParaRPr lang="el-GR" dirty="0"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Αποκορύφωμα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Αποκορύφωμα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1036</TotalTime>
  <Words>899</Words>
  <Application>Microsoft Office PowerPoint</Application>
  <PresentationFormat>Προβολή στην οθόνη (4:3)</PresentationFormat>
  <Paragraphs>178</Paragraphs>
  <Slides>21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Προεπιλεγμένη σχεδίαση</vt:lpstr>
      <vt:lpstr>Αποκορύφωμα</vt:lpstr>
      <vt:lpstr>1_Αποκορύφωμα</vt:lpstr>
      <vt:lpstr>6. Μεταλλάξεις</vt:lpstr>
      <vt:lpstr>Συνήθως δημιουργούν ένα διαφορετικό φαινότυπο</vt:lpstr>
      <vt:lpstr>Επιπτώσεις των μεταλλάξεων</vt:lpstr>
      <vt:lpstr>Διάκριση των μεταλλάξεων</vt:lpstr>
      <vt:lpstr>Γονιδιακές μεταλλάξεις ( μικρής έκτασης )</vt:lpstr>
      <vt:lpstr>Παρουσίαση του PowerPoint</vt:lpstr>
      <vt:lpstr>Χρωμοσωμικές ανωμαλίες</vt:lpstr>
      <vt:lpstr>Τι είναι οι γονιδιακές μεταλλάξεις; </vt:lpstr>
      <vt:lpstr>Είναι όλες οι μεταλλάξεις βλαβερές;</vt:lpstr>
      <vt:lpstr>Παρουσίαση του PowerPoint</vt:lpstr>
      <vt:lpstr>Ποια κύτταρα μπορούν να υποστούν μεταλλάξεις;</vt:lpstr>
      <vt:lpstr>Δρεπανοκυτταρική αναιμία</vt:lpstr>
      <vt:lpstr>Παρουσίαση του PowerPoint</vt:lpstr>
      <vt:lpstr>Κάνοντας χρήση του γενετικού κώδικα να βρείτε τη συγκεκριμένη αλλαγή.  </vt:lpstr>
      <vt:lpstr>Σε γονιδιακή μετάλλαξη η θρεονίνη έγινε σερίνη. Ποια μπορεί να είναι η αλλαγή;  </vt:lpstr>
      <vt:lpstr>Επιπτώσεις της μετάλλαξης </vt:lpstr>
      <vt:lpstr>Γενετική μελέτη</vt:lpstr>
      <vt:lpstr>Θέμα 3ο 2005 </vt:lpstr>
      <vt:lpstr>ΠΑΡΑΓΟΝΤΕΣ ΠΟΥ ΠΡΟΚΑΛΟΥΝ ΜΕΤΑΛΛΑΞΕΙΣ</vt:lpstr>
      <vt:lpstr>ΠΑΡΑΓΟΝΤΕΣ ΠΟΥ ΠΡΟΚΑΛΟΥΝ ΜΕΤΑΛΛΑΞΕΙΣ</vt:lpstr>
      <vt:lpstr>ΑΚΤΙΝΟΒΟΛΙΑ ΚΑΙ ΜΕΤΑΛΛΑΞΕΙΣ</vt:lpstr>
    </vt:vector>
  </TitlesOfParts>
  <Company>Βιολόγος 4ο Ε.Λ Σταυρούπολης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Μεταλλάξεις</dc:title>
  <dc:creator>Γαριπίδης Ιορδάνης</dc:creator>
  <cp:lastModifiedBy>jon</cp:lastModifiedBy>
  <cp:revision>64</cp:revision>
  <dcterms:created xsi:type="dcterms:W3CDTF">2004-02-21T19:55:50Z</dcterms:created>
  <dcterms:modified xsi:type="dcterms:W3CDTF">2018-02-04T11:01:36Z</dcterms:modified>
</cp:coreProperties>
</file>