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57" r:id="rId4"/>
    <p:sldId id="261" r:id="rId5"/>
    <p:sldId id="262" r:id="rId6"/>
    <p:sldId id="263" r:id="rId7"/>
    <p:sldId id="264" r:id="rId8"/>
    <p:sldId id="265" r:id="rId9"/>
    <p:sldId id="268" r:id="rId10"/>
    <p:sldId id="269" r:id="rId11"/>
    <p:sldId id="267" r:id="rId12"/>
    <p:sldId id="270" r:id="rId13"/>
    <p:sldId id="266" r:id="rId14"/>
    <p:sldId id="260"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p>
            <a:r>
              <a:rPr lang="el-GR" smtClean="0"/>
              <a:t>Στυλ κύριου τίτλου</a:t>
            </a:r>
            <a:endParaRPr lang="el-GR"/>
          </a:p>
        </p:txBody>
      </p:sp>
      <p:sp>
        <p:nvSpPr>
          <p:cNvPr id="3" name="Υπότιτλο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3D4306CF-DCBB-4A7A-8A30-EF35EA2E8F0E}" type="datetimeFigureOut">
              <a:rPr lang="el-GR" smtClean="0"/>
              <a:t>6/5/2018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4165D58-CCC7-48AF-85D8-778CBE5CDA0A}" type="slidenum">
              <a:rPr lang="el-GR" smtClean="0"/>
              <a:t>‹#›</a:t>
            </a:fld>
            <a:endParaRPr lang="el-GR"/>
          </a:p>
        </p:txBody>
      </p:sp>
    </p:spTree>
    <p:extLst>
      <p:ext uri="{BB962C8B-B14F-4D97-AF65-F5344CB8AC3E}">
        <p14:creationId xmlns:p14="http://schemas.microsoft.com/office/powerpoint/2010/main" val="3793277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D4306CF-DCBB-4A7A-8A30-EF35EA2E8F0E}" type="datetimeFigureOut">
              <a:rPr lang="el-GR" smtClean="0"/>
              <a:t>6/5/2018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4165D58-CCC7-48AF-85D8-778CBE5CDA0A}" type="slidenum">
              <a:rPr lang="el-GR" smtClean="0"/>
              <a:t>‹#›</a:t>
            </a:fld>
            <a:endParaRPr lang="el-GR"/>
          </a:p>
        </p:txBody>
      </p:sp>
    </p:spTree>
    <p:extLst>
      <p:ext uri="{BB962C8B-B14F-4D97-AF65-F5344CB8AC3E}">
        <p14:creationId xmlns:p14="http://schemas.microsoft.com/office/powerpoint/2010/main" val="1481598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D4306CF-DCBB-4A7A-8A30-EF35EA2E8F0E}" type="datetimeFigureOut">
              <a:rPr lang="el-GR" smtClean="0"/>
              <a:t>6/5/2018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4165D58-CCC7-48AF-85D8-778CBE5CDA0A}" type="slidenum">
              <a:rPr lang="el-GR" smtClean="0"/>
              <a:t>‹#›</a:t>
            </a:fld>
            <a:endParaRPr lang="el-GR"/>
          </a:p>
        </p:txBody>
      </p:sp>
    </p:spTree>
    <p:extLst>
      <p:ext uri="{BB962C8B-B14F-4D97-AF65-F5344CB8AC3E}">
        <p14:creationId xmlns:p14="http://schemas.microsoft.com/office/powerpoint/2010/main" val="1962636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3D4306CF-DCBB-4A7A-8A30-EF35EA2E8F0E}" type="datetimeFigureOut">
              <a:rPr lang="el-GR" smtClean="0"/>
              <a:t>6/5/2018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4165D58-CCC7-48AF-85D8-778CBE5CDA0A}" type="slidenum">
              <a:rPr lang="el-GR" smtClean="0"/>
              <a:t>‹#›</a:t>
            </a:fld>
            <a:endParaRPr lang="el-GR"/>
          </a:p>
        </p:txBody>
      </p:sp>
    </p:spTree>
    <p:extLst>
      <p:ext uri="{BB962C8B-B14F-4D97-AF65-F5344CB8AC3E}">
        <p14:creationId xmlns:p14="http://schemas.microsoft.com/office/powerpoint/2010/main" val="2904681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1" cap="all"/>
            </a:lvl1pPr>
          </a:lstStyle>
          <a:p>
            <a:r>
              <a:rPr lang="el-GR" smtClean="0"/>
              <a:t>Στυλ κύριου τίτλου</a:t>
            </a:r>
            <a:endParaRPr lang="el-G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3D4306CF-DCBB-4A7A-8A30-EF35EA2E8F0E}" type="datetimeFigureOut">
              <a:rPr lang="el-GR" smtClean="0"/>
              <a:t>6/5/2018</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14165D58-CCC7-48AF-85D8-778CBE5CDA0A}" type="slidenum">
              <a:rPr lang="el-GR" smtClean="0"/>
              <a:t>‹#›</a:t>
            </a:fld>
            <a:endParaRPr lang="el-GR"/>
          </a:p>
        </p:txBody>
      </p:sp>
    </p:spTree>
    <p:extLst>
      <p:ext uri="{BB962C8B-B14F-4D97-AF65-F5344CB8AC3E}">
        <p14:creationId xmlns:p14="http://schemas.microsoft.com/office/powerpoint/2010/main" val="2362481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3D4306CF-DCBB-4A7A-8A30-EF35EA2E8F0E}" type="datetimeFigureOut">
              <a:rPr lang="el-GR" smtClean="0"/>
              <a:t>6/5/2018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4165D58-CCC7-48AF-85D8-778CBE5CDA0A}" type="slidenum">
              <a:rPr lang="el-GR" smtClean="0"/>
              <a:t>‹#›</a:t>
            </a:fld>
            <a:endParaRPr lang="el-GR"/>
          </a:p>
        </p:txBody>
      </p:sp>
    </p:spTree>
    <p:extLst>
      <p:ext uri="{BB962C8B-B14F-4D97-AF65-F5344CB8AC3E}">
        <p14:creationId xmlns:p14="http://schemas.microsoft.com/office/powerpoint/2010/main" val="886178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lvl1pPr>
          </a:lstStyle>
          <a:p>
            <a:r>
              <a:rPr lang="el-GR" smtClean="0"/>
              <a:t>Στυλ κύριου τίτλου</a:t>
            </a:r>
            <a:endParaRPr lang="el-GR"/>
          </a:p>
        </p:txBody>
      </p:sp>
      <p:sp>
        <p:nvSpPr>
          <p:cNvPr id="3" name="Θέση κειμένου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3D4306CF-DCBB-4A7A-8A30-EF35EA2E8F0E}" type="datetimeFigureOut">
              <a:rPr lang="el-GR" smtClean="0"/>
              <a:t>6/5/2018</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14165D58-CCC7-48AF-85D8-778CBE5CDA0A}" type="slidenum">
              <a:rPr lang="el-GR" smtClean="0"/>
              <a:t>‹#›</a:t>
            </a:fld>
            <a:endParaRPr lang="el-GR"/>
          </a:p>
        </p:txBody>
      </p:sp>
    </p:spTree>
    <p:extLst>
      <p:ext uri="{BB962C8B-B14F-4D97-AF65-F5344CB8AC3E}">
        <p14:creationId xmlns:p14="http://schemas.microsoft.com/office/powerpoint/2010/main" val="2886030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3D4306CF-DCBB-4A7A-8A30-EF35EA2E8F0E}" type="datetimeFigureOut">
              <a:rPr lang="el-GR" smtClean="0"/>
              <a:t>6/5/2018</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14165D58-CCC7-48AF-85D8-778CBE5CDA0A}" type="slidenum">
              <a:rPr lang="el-GR" smtClean="0"/>
              <a:t>‹#›</a:t>
            </a:fld>
            <a:endParaRPr lang="el-GR"/>
          </a:p>
        </p:txBody>
      </p:sp>
    </p:spTree>
    <p:extLst>
      <p:ext uri="{BB962C8B-B14F-4D97-AF65-F5344CB8AC3E}">
        <p14:creationId xmlns:p14="http://schemas.microsoft.com/office/powerpoint/2010/main" val="2302573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3D4306CF-DCBB-4A7A-8A30-EF35EA2E8F0E}" type="datetimeFigureOut">
              <a:rPr lang="el-GR" smtClean="0"/>
              <a:t>6/5/2018</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14165D58-CCC7-48AF-85D8-778CBE5CDA0A}" type="slidenum">
              <a:rPr lang="el-GR" smtClean="0"/>
              <a:t>‹#›</a:t>
            </a:fld>
            <a:endParaRPr lang="el-GR"/>
          </a:p>
        </p:txBody>
      </p:sp>
    </p:spTree>
    <p:extLst>
      <p:ext uri="{BB962C8B-B14F-4D97-AF65-F5344CB8AC3E}">
        <p14:creationId xmlns:p14="http://schemas.microsoft.com/office/powerpoint/2010/main" val="243095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3050"/>
            <a:ext cx="3008313" cy="1162050"/>
          </a:xfrm>
        </p:spPr>
        <p:txBody>
          <a:bodyPr anchor="b"/>
          <a:lstStyle>
            <a:lvl1pPr algn="l">
              <a:defRPr sz="2000" b="1"/>
            </a:lvl1pPr>
          </a:lstStyle>
          <a:p>
            <a:r>
              <a:rPr lang="el-GR" smtClean="0"/>
              <a:t>Στυλ κύριου τίτλου</a:t>
            </a:r>
            <a:endParaRPr lang="el-GR"/>
          </a:p>
        </p:txBody>
      </p:sp>
      <p:sp>
        <p:nvSpPr>
          <p:cNvPr id="3" name="Θέση περιεχομένου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D4306CF-DCBB-4A7A-8A30-EF35EA2E8F0E}" type="datetimeFigureOut">
              <a:rPr lang="el-GR" smtClean="0"/>
              <a:t>6/5/2018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4165D58-CCC7-48AF-85D8-778CBE5CDA0A}" type="slidenum">
              <a:rPr lang="el-GR" smtClean="0"/>
              <a:t>‹#›</a:t>
            </a:fld>
            <a:endParaRPr lang="el-GR"/>
          </a:p>
        </p:txBody>
      </p:sp>
    </p:spTree>
    <p:extLst>
      <p:ext uri="{BB962C8B-B14F-4D97-AF65-F5344CB8AC3E}">
        <p14:creationId xmlns:p14="http://schemas.microsoft.com/office/powerpoint/2010/main" val="518899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1792288" y="4800600"/>
            <a:ext cx="5486400" cy="566738"/>
          </a:xfrm>
        </p:spPr>
        <p:txBody>
          <a:bodyPr anchor="b"/>
          <a:lstStyle>
            <a:lvl1pPr algn="l">
              <a:defRPr sz="2000" b="1"/>
            </a:lvl1pPr>
          </a:lstStyle>
          <a:p>
            <a:r>
              <a:rPr lang="el-GR" smtClean="0"/>
              <a:t>Στυλ κύριου τίτλου</a:t>
            </a:r>
            <a:endParaRPr lang="el-GR"/>
          </a:p>
        </p:txBody>
      </p:sp>
      <p:sp>
        <p:nvSpPr>
          <p:cNvPr id="3" name="Θέση εικόνας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3D4306CF-DCBB-4A7A-8A30-EF35EA2E8F0E}" type="datetimeFigureOut">
              <a:rPr lang="el-GR" smtClean="0"/>
              <a:t>6/5/2018</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14165D58-CCC7-48AF-85D8-778CBE5CDA0A}" type="slidenum">
              <a:rPr lang="el-GR" smtClean="0"/>
              <a:t>‹#›</a:t>
            </a:fld>
            <a:endParaRPr lang="el-GR"/>
          </a:p>
        </p:txBody>
      </p:sp>
    </p:spTree>
    <p:extLst>
      <p:ext uri="{BB962C8B-B14F-4D97-AF65-F5344CB8AC3E}">
        <p14:creationId xmlns:p14="http://schemas.microsoft.com/office/powerpoint/2010/main" val="2364872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306CF-DCBB-4A7A-8A30-EF35EA2E8F0E}" type="datetimeFigureOut">
              <a:rPr lang="el-GR" smtClean="0"/>
              <a:t>6/5/2018</a:t>
            </a:fld>
            <a:endParaRPr lang="el-GR"/>
          </a:p>
        </p:txBody>
      </p:sp>
      <p:sp>
        <p:nvSpPr>
          <p:cNvPr id="5" name="Θέση υποσέλιδου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65D58-CCC7-48AF-85D8-778CBE5CDA0A}" type="slidenum">
              <a:rPr lang="el-GR" smtClean="0"/>
              <a:t>‹#›</a:t>
            </a:fld>
            <a:endParaRPr lang="el-GR"/>
          </a:p>
        </p:txBody>
      </p:sp>
    </p:spTree>
    <p:extLst>
      <p:ext uri="{BB962C8B-B14F-4D97-AF65-F5344CB8AC3E}">
        <p14:creationId xmlns:p14="http://schemas.microsoft.com/office/powerpoint/2010/main" val="16683325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611560" y="764704"/>
            <a:ext cx="7772400" cy="1470025"/>
          </a:xfrm>
        </p:spPr>
        <p:txBody>
          <a:bodyPr/>
          <a:lstStyle/>
          <a:p>
            <a:r>
              <a:rPr lang="el-GR" dirty="0" smtClean="0"/>
              <a:t>Ερωτήσεις από τον Πανελλήνιο Διαγωνισμό Βιολογίας</a:t>
            </a:r>
            <a:endParaRPr lang="el-GR" dirty="0"/>
          </a:p>
        </p:txBody>
      </p:sp>
      <p:sp>
        <p:nvSpPr>
          <p:cNvPr id="4" name="3 - Θέση υποσέλιδου"/>
          <p:cNvSpPr>
            <a:spLocks noGrp="1"/>
          </p:cNvSpPr>
          <p:nvPr>
            <p:ph type="ftr" sz="quarter" idx="11"/>
          </p:nvPr>
        </p:nvSpPr>
        <p:spPr bwMode="auto">
          <a:xfrm>
            <a:off x="3059113" y="6475413"/>
            <a:ext cx="33924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l-GR" altLang="el-GR" sz="900" dirty="0" smtClean="0">
                <a:latin typeface="Segoe Print" pitchFamily="2" charset="0"/>
              </a:rPr>
              <a:t>Γαριπίδης Ιορδάνης                                         Βιολόγος 3</a:t>
            </a:r>
            <a:r>
              <a:rPr lang="el-GR" altLang="el-GR" sz="900" baseline="30000" dirty="0" smtClean="0">
                <a:latin typeface="Segoe Print" pitchFamily="2" charset="0"/>
              </a:rPr>
              <a:t>ο</a:t>
            </a:r>
            <a:r>
              <a:rPr lang="el-GR" altLang="el-GR" sz="900" dirty="0" smtClean="0">
                <a:latin typeface="Segoe Print" pitchFamily="2" charset="0"/>
              </a:rPr>
              <a:t> ΓΕΛ Χαϊδαρίου</a:t>
            </a:r>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0" y="2492896"/>
            <a:ext cx="3238500" cy="3162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317156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Έλλειψη 1"/>
          <p:cNvSpPr/>
          <p:nvPr/>
        </p:nvSpPr>
        <p:spPr>
          <a:xfrm>
            <a:off x="107504" y="2708920"/>
            <a:ext cx="360040"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Θέση περιεχομένου 2"/>
          <p:cNvSpPr>
            <a:spLocks noGrp="1"/>
          </p:cNvSpPr>
          <p:nvPr>
            <p:ph idx="1"/>
          </p:nvPr>
        </p:nvSpPr>
        <p:spPr>
          <a:xfrm>
            <a:off x="106536" y="144250"/>
            <a:ext cx="8928992" cy="6309086"/>
          </a:xfrm>
        </p:spPr>
        <p:txBody>
          <a:bodyPr>
            <a:normAutofit/>
          </a:bodyPr>
          <a:lstStyle/>
          <a:p>
            <a:pPr marL="0" indent="0">
              <a:buNone/>
            </a:pPr>
            <a:r>
              <a:rPr lang="el-GR" sz="2000" dirty="0" smtClean="0">
                <a:latin typeface="Segoe Script" panose="020B0504020000000003" pitchFamily="34" charset="0"/>
              </a:rPr>
              <a:t>Στις μέλισσες το φύλο καθορίζεται από τον αριθμό των χρωμοσωμάτων που κληρονομεί κάθε απόγονος από τον πρόγονό</a:t>
            </a:r>
            <a:r>
              <a:rPr lang="el-GR" sz="2000" dirty="0">
                <a:latin typeface="Segoe Script" panose="020B0504020000000003" pitchFamily="34" charset="0"/>
              </a:rPr>
              <a:t> </a:t>
            </a:r>
            <a:r>
              <a:rPr lang="el-GR" sz="2000" dirty="0" smtClean="0">
                <a:latin typeface="Segoe Script" panose="020B0504020000000003" pitchFamily="34" charset="0"/>
              </a:rPr>
              <a:t>του. Το γονιμοποιημένο ωάριο παράγει θηλυκό άτομο (32 χρωμοσώματα) ενώ το μη γονιμοποιημένο ωάριο</a:t>
            </a:r>
            <a:r>
              <a:rPr lang="el-GR" sz="2000" dirty="0">
                <a:latin typeface="Segoe Script" panose="020B0504020000000003" pitchFamily="34" charset="0"/>
              </a:rPr>
              <a:t> </a:t>
            </a:r>
            <a:r>
              <a:rPr lang="el-GR" sz="2000" dirty="0" smtClean="0">
                <a:latin typeface="Segoe Script" panose="020B0504020000000003" pitchFamily="34" charset="0"/>
              </a:rPr>
              <a:t>παράγει αρσενικό άτομο (16 χρωμοσώματα). Έτσι όλα τα αρσενικά άτομα έχουν τον μισό αριθμό χρωμοσωμάτων από ότι τα θηλυκά και είναι απλοειδή ενώ τα θηλυκά είναι διπλοειδή. Σύμφωνα με τα παραπάνω, ποια από τις προτάσεις που ακολουθούν είναι σωστή;</a:t>
            </a:r>
          </a:p>
          <a:p>
            <a:pPr marL="0" indent="0">
              <a:buNone/>
            </a:pPr>
            <a:r>
              <a:rPr lang="el-GR" sz="2000" dirty="0">
                <a:latin typeface="Segoe Script" panose="020B0504020000000003" pitchFamily="34" charset="0"/>
              </a:rPr>
              <a:t>α</a:t>
            </a:r>
            <a:r>
              <a:rPr lang="el-GR" sz="2000" dirty="0" smtClean="0">
                <a:latin typeface="Segoe Script" panose="020B0504020000000003" pitchFamily="34" charset="0"/>
              </a:rPr>
              <a:t>. Ένα αρσενικό άτομο δεν έχει πατέρα και δεν μπορεί να δώσει  </a:t>
            </a:r>
          </a:p>
          <a:p>
            <a:pPr marL="0" indent="0">
              <a:buNone/>
            </a:pPr>
            <a:r>
              <a:rPr lang="el-GR" sz="2000" dirty="0">
                <a:latin typeface="Segoe Script" panose="020B0504020000000003" pitchFamily="34" charset="0"/>
              </a:rPr>
              <a:t> </a:t>
            </a:r>
            <a:r>
              <a:rPr lang="el-GR" sz="2000" dirty="0" smtClean="0">
                <a:latin typeface="Segoe Script" panose="020B0504020000000003" pitchFamily="34" charset="0"/>
              </a:rPr>
              <a:t>  γιους αλλά έχει παππού και εγγόνια. </a:t>
            </a:r>
          </a:p>
          <a:p>
            <a:pPr marL="0" indent="0">
              <a:buNone/>
            </a:pPr>
            <a:r>
              <a:rPr lang="el-GR" sz="2000" dirty="0">
                <a:latin typeface="Segoe Script" panose="020B0504020000000003" pitchFamily="34" charset="0"/>
              </a:rPr>
              <a:t>β</a:t>
            </a:r>
            <a:r>
              <a:rPr lang="el-GR" sz="2000" dirty="0" smtClean="0">
                <a:latin typeface="Segoe Script" panose="020B0504020000000003" pitchFamily="34" charset="0"/>
              </a:rPr>
              <a:t>. Ένα θηλυκό άτομο έχει πατέρα αλλά δεν μπορεί να έχει γιους.</a:t>
            </a:r>
          </a:p>
          <a:p>
            <a:pPr marL="0" indent="0">
              <a:buNone/>
            </a:pPr>
            <a:r>
              <a:rPr lang="el-GR" sz="2000" dirty="0">
                <a:latin typeface="Segoe Script" panose="020B0504020000000003" pitchFamily="34" charset="0"/>
              </a:rPr>
              <a:t>γ</a:t>
            </a:r>
            <a:r>
              <a:rPr lang="el-GR" sz="2000" dirty="0" smtClean="0">
                <a:latin typeface="Segoe Script" panose="020B0504020000000003" pitchFamily="34" charset="0"/>
              </a:rPr>
              <a:t>. Ένα αρσενικό άτομο έχει μητέρα αλλά δεν μπορεί να έχει </a:t>
            </a:r>
          </a:p>
          <a:p>
            <a:pPr marL="0" indent="0">
              <a:buNone/>
            </a:pPr>
            <a:r>
              <a:rPr lang="el-GR" sz="2000" dirty="0">
                <a:latin typeface="Segoe Script" panose="020B0504020000000003" pitchFamily="34" charset="0"/>
              </a:rPr>
              <a:t> </a:t>
            </a:r>
            <a:r>
              <a:rPr lang="el-GR" sz="2000" dirty="0" smtClean="0">
                <a:latin typeface="Segoe Script" panose="020B0504020000000003" pitchFamily="34" charset="0"/>
              </a:rPr>
              <a:t>  θυγατέρες.</a:t>
            </a:r>
          </a:p>
          <a:p>
            <a:pPr marL="0" indent="0">
              <a:buNone/>
            </a:pPr>
            <a:r>
              <a:rPr lang="el-GR" sz="2000" dirty="0">
                <a:latin typeface="Segoe Script" panose="020B0504020000000003" pitchFamily="34" charset="0"/>
              </a:rPr>
              <a:t>δ</a:t>
            </a:r>
            <a:r>
              <a:rPr lang="el-GR" sz="2000" dirty="0" smtClean="0">
                <a:latin typeface="Segoe Script" panose="020B0504020000000003" pitchFamily="34" charset="0"/>
              </a:rPr>
              <a:t>. Ένα θηλυκό άτομο δεν έχει μητέρα και δεν μπορεί να έχει </a:t>
            </a:r>
          </a:p>
          <a:p>
            <a:pPr marL="0" indent="0">
              <a:buNone/>
            </a:pPr>
            <a:r>
              <a:rPr lang="el-GR" sz="2000" dirty="0">
                <a:latin typeface="Segoe Script" panose="020B0504020000000003" pitchFamily="34" charset="0"/>
              </a:rPr>
              <a:t> </a:t>
            </a:r>
            <a:r>
              <a:rPr lang="el-GR" sz="2000" dirty="0" smtClean="0">
                <a:latin typeface="Segoe Script" panose="020B0504020000000003" pitchFamily="34" charset="0"/>
              </a:rPr>
              <a:t>  θυγατέρες. </a:t>
            </a:r>
          </a:p>
        </p:txBody>
      </p:sp>
      <p:sp>
        <p:nvSpPr>
          <p:cNvPr id="4" name="3 - Θέση υποσέλιδου"/>
          <p:cNvSpPr>
            <a:spLocks noGrp="1"/>
          </p:cNvSpPr>
          <p:nvPr>
            <p:ph type="ftr" sz="quarter" idx="11"/>
          </p:nvPr>
        </p:nvSpPr>
        <p:spPr bwMode="auto">
          <a:xfrm>
            <a:off x="3059113" y="6475413"/>
            <a:ext cx="33924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l-GR" altLang="el-GR" sz="900" dirty="0" smtClean="0">
                <a:latin typeface="Segoe Print" pitchFamily="2" charset="0"/>
              </a:rPr>
              <a:t>Γαριπίδης Ιορδάνης                                         Βιολόγος 3</a:t>
            </a:r>
            <a:r>
              <a:rPr lang="el-GR" altLang="el-GR" sz="900" baseline="30000" dirty="0" smtClean="0">
                <a:latin typeface="Segoe Print" pitchFamily="2" charset="0"/>
              </a:rPr>
              <a:t>ο</a:t>
            </a:r>
            <a:r>
              <a:rPr lang="el-GR" altLang="el-GR" sz="900" dirty="0" smtClean="0">
                <a:latin typeface="Segoe Print" pitchFamily="2" charset="0"/>
              </a:rPr>
              <a:t> ΓΕΛ Χαϊδαρίου</a:t>
            </a:r>
          </a:p>
        </p:txBody>
      </p:sp>
    </p:spTree>
    <p:extLst>
      <p:ext uri="{BB962C8B-B14F-4D97-AF65-F5344CB8AC3E}">
        <p14:creationId xmlns:p14="http://schemas.microsoft.com/office/powerpoint/2010/main" val="148897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Έλλειψη 4"/>
          <p:cNvSpPr/>
          <p:nvPr/>
        </p:nvSpPr>
        <p:spPr>
          <a:xfrm>
            <a:off x="107504" y="4941168"/>
            <a:ext cx="360040"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29872" y="836712"/>
            <a:ext cx="3170298" cy="19442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Θέση περιεχομένου 2"/>
          <p:cNvSpPr>
            <a:spLocks noGrp="1"/>
          </p:cNvSpPr>
          <p:nvPr>
            <p:ph idx="1"/>
          </p:nvPr>
        </p:nvSpPr>
        <p:spPr>
          <a:xfrm>
            <a:off x="106536" y="144250"/>
            <a:ext cx="8928992" cy="6713750"/>
          </a:xfrm>
        </p:spPr>
        <p:txBody>
          <a:bodyPr>
            <a:normAutofit/>
          </a:bodyPr>
          <a:lstStyle/>
          <a:p>
            <a:pPr marL="0" indent="0">
              <a:buNone/>
            </a:pPr>
            <a:r>
              <a:rPr lang="el-GR" sz="2000" dirty="0" smtClean="0">
                <a:latin typeface="Segoe Script" panose="020B0504020000000003" pitchFamily="34" charset="0"/>
              </a:rPr>
              <a:t>Το διάγραμμα παρουσιάζει σχηματικά, το κεντρικό δόγμα της Μοριακής Βιολογίας. Στον</a:t>
            </a:r>
            <a:r>
              <a:rPr lang="el-GR" sz="2000" dirty="0">
                <a:latin typeface="Segoe Script" panose="020B0504020000000003" pitchFamily="34" charset="0"/>
              </a:rPr>
              <a:t> </a:t>
            </a:r>
            <a:r>
              <a:rPr lang="el-GR" sz="2000" dirty="0" smtClean="0">
                <a:latin typeface="Segoe Script" panose="020B0504020000000003" pitchFamily="34" charset="0"/>
              </a:rPr>
              <a:t>πίνακα που ακολουθεί, ποια επιλογή περιλαμβάνει τη σωστή θέση από την οποία</a:t>
            </a:r>
          </a:p>
          <a:p>
            <a:pPr marL="0" indent="0">
              <a:buNone/>
            </a:pPr>
            <a:r>
              <a:rPr lang="el-GR" sz="2000" dirty="0" smtClean="0">
                <a:latin typeface="Segoe Script" panose="020B0504020000000003" pitchFamily="34" charset="0"/>
              </a:rPr>
              <a:t>ξεκινάει κάθε μία από τις διαδικασίες </a:t>
            </a:r>
          </a:p>
          <a:p>
            <a:pPr marL="0" indent="0">
              <a:buNone/>
            </a:pPr>
            <a:r>
              <a:rPr lang="el-GR" sz="2000" dirty="0" smtClean="0">
                <a:latin typeface="Segoe Script" panose="020B0504020000000003" pitchFamily="34" charset="0"/>
              </a:rPr>
              <a:t>(1, 2, 3) του κεντρικού δόγματος:</a:t>
            </a:r>
          </a:p>
          <a:p>
            <a:pPr marL="0" indent="0">
              <a:buNone/>
            </a:pPr>
            <a:endParaRPr lang="el-GR" sz="2000" dirty="0">
              <a:latin typeface="Segoe Script" panose="020B0504020000000003" pitchFamily="34" charset="0"/>
            </a:endParaRPr>
          </a:p>
          <a:p>
            <a:pPr marL="0" indent="0">
              <a:buNone/>
            </a:pPr>
            <a:endParaRPr lang="el-GR" sz="2000" dirty="0" smtClean="0">
              <a:latin typeface="Segoe Script" panose="020B0504020000000003" pitchFamily="34" charset="0"/>
            </a:endParaRPr>
          </a:p>
          <a:p>
            <a:pPr marL="0" indent="0">
              <a:buNone/>
            </a:pPr>
            <a:endParaRPr lang="el-GR" sz="2000" dirty="0" smtClean="0">
              <a:latin typeface="Segoe Script" panose="020B0504020000000003" pitchFamily="34" charset="0"/>
            </a:endParaRPr>
          </a:p>
          <a:p>
            <a:pPr marL="0" indent="0">
              <a:buNone/>
            </a:pPr>
            <a:r>
              <a:rPr lang="el-GR" sz="2000" dirty="0" smtClean="0">
                <a:latin typeface="Segoe Script" panose="020B0504020000000003" pitchFamily="34" charset="0"/>
              </a:rPr>
              <a:t>Στην ακρίδα, το ρόδινο χρώμα του σώματος </a:t>
            </a:r>
          </a:p>
          <a:p>
            <a:pPr marL="0" indent="0">
              <a:buNone/>
            </a:pPr>
            <a:r>
              <a:rPr lang="el-GR" sz="2000" dirty="0" smtClean="0">
                <a:latin typeface="Segoe Script" panose="020B0504020000000003" pitchFamily="34" charset="0"/>
              </a:rPr>
              <a:t>προκαλείται από μια υπολειπόμενη μετάλλαξη. Το φυσιολογικό χρώμα του </a:t>
            </a:r>
            <a:r>
              <a:rPr lang="el-GR" sz="2000" dirty="0" err="1" smtClean="0">
                <a:latin typeface="Segoe Script" panose="020B0504020000000003" pitchFamily="34" charset="0"/>
              </a:rPr>
              <a:t>σώμτος</a:t>
            </a:r>
            <a:r>
              <a:rPr lang="el-GR" sz="2000" dirty="0" smtClean="0">
                <a:latin typeface="Segoe Script" panose="020B0504020000000003" pitchFamily="34" charset="0"/>
              </a:rPr>
              <a:t> είναι πράσινο. Αν το γονίδιο για το χρώμα του σώματος είναι φυλοσύνδετο, ποιοι απόγονοι θα </a:t>
            </a:r>
            <a:r>
              <a:rPr lang="el-GR" sz="2000" dirty="0" err="1" smtClean="0">
                <a:latin typeface="Segoe Script" panose="020B0504020000000003" pitchFamily="34" charset="0"/>
              </a:rPr>
              <a:t>προκύπταν</a:t>
            </a:r>
            <a:r>
              <a:rPr lang="el-GR" sz="2000" dirty="0" smtClean="0">
                <a:latin typeface="Segoe Script" panose="020B0504020000000003" pitchFamily="34" charset="0"/>
              </a:rPr>
              <a:t> από τη διασταύρωση μεταξύ μιας ρόδινης θηλυκής ακρίδας και μία πράσινη αρσενική; Το φύλο καθορίζεται όπως στον άνθρωπο.</a:t>
            </a:r>
          </a:p>
          <a:p>
            <a:pPr marL="0" indent="0">
              <a:buNone/>
            </a:pPr>
            <a:r>
              <a:rPr lang="el-GR" sz="2000" dirty="0">
                <a:latin typeface="Segoe Script" panose="020B0504020000000003" pitchFamily="34" charset="0"/>
              </a:rPr>
              <a:t>α</a:t>
            </a:r>
            <a:r>
              <a:rPr lang="el-GR" sz="2000" dirty="0" smtClean="0">
                <a:latin typeface="Segoe Script" panose="020B0504020000000003" pitchFamily="34" charset="0"/>
              </a:rPr>
              <a:t>. Όλες οι θηλυκές πράσινες και όλες οι αρσενικές θα είναι ρόδινες</a:t>
            </a:r>
          </a:p>
          <a:p>
            <a:pPr marL="0" indent="0">
              <a:buNone/>
            </a:pPr>
            <a:r>
              <a:rPr lang="el-GR" sz="2000" dirty="0">
                <a:latin typeface="Segoe Script" panose="020B0504020000000003" pitchFamily="34" charset="0"/>
              </a:rPr>
              <a:t>β</a:t>
            </a:r>
            <a:r>
              <a:rPr lang="el-GR" sz="2000" dirty="0" smtClean="0">
                <a:latin typeface="Segoe Script" panose="020B0504020000000003" pitchFamily="34" charset="0"/>
              </a:rPr>
              <a:t>. 50% θηλυκών πράσινες και 50% των αρσενικών ρόδινες</a:t>
            </a:r>
          </a:p>
          <a:p>
            <a:pPr marL="0" indent="0">
              <a:buNone/>
            </a:pPr>
            <a:r>
              <a:rPr lang="el-GR" sz="2000" dirty="0">
                <a:latin typeface="Segoe Script" panose="020B0504020000000003" pitchFamily="34" charset="0"/>
              </a:rPr>
              <a:t>γ</a:t>
            </a:r>
            <a:r>
              <a:rPr lang="el-GR" sz="2000" dirty="0" smtClean="0">
                <a:latin typeface="Segoe Script" panose="020B0504020000000003" pitchFamily="34" charset="0"/>
              </a:rPr>
              <a:t>. Όλοι οι απόγονοι θα είναι πράσινοι</a:t>
            </a:r>
          </a:p>
          <a:p>
            <a:pPr marL="0" indent="0">
              <a:buNone/>
            </a:pPr>
            <a:r>
              <a:rPr lang="el-GR" sz="2000" dirty="0">
                <a:latin typeface="Segoe Script" panose="020B0504020000000003" pitchFamily="34" charset="0"/>
              </a:rPr>
              <a:t>δ</a:t>
            </a:r>
            <a:r>
              <a:rPr lang="el-GR" sz="2000" dirty="0" smtClean="0">
                <a:latin typeface="Segoe Script" panose="020B0504020000000003" pitchFamily="34" charset="0"/>
              </a:rPr>
              <a:t>. Όλοι οι απόγονοι θα είναι ρόδινοι</a:t>
            </a:r>
          </a:p>
        </p:txBody>
      </p:sp>
      <p:sp>
        <p:nvSpPr>
          <p:cNvPr id="4" name="3 - Θέση υποσέλιδου"/>
          <p:cNvSpPr>
            <a:spLocks noGrp="1"/>
          </p:cNvSpPr>
          <p:nvPr>
            <p:ph type="ftr" sz="quarter" idx="11"/>
          </p:nvPr>
        </p:nvSpPr>
        <p:spPr bwMode="auto">
          <a:xfrm>
            <a:off x="3059113" y="6475413"/>
            <a:ext cx="33924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l-GR" altLang="el-GR" sz="900" dirty="0" smtClean="0">
                <a:latin typeface="Segoe Print" pitchFamily="2" charset="0"/>
              </a:rPr>
              <a:t>Γαριπίδης Ιορδάνης                                         Βιολόγος 3</a:t>
            </a:r>
            <a:r>
              <a:rPr lang="el-GR" altLang="el-GR" sz="900" baseline="30000" dirty="0" smtClean="0">
                <a:latin typeface="Segoe Print" pitchFamily="2" charset="0"/>
              </a:rPr>
              <a:t>ο</a:t>
            </a:r>
            <a:r>
              <a:rPr lang="el-GR" altLang="el-GR" sz="900" dirty="0" smtClean="0">
                <a:latin typeface="Segoe Print" pitchFamily="2" charset="0"/>
              </a:rPr>
              <a:t> ΓΕΛ Χαϊδαρίου</a:t>
            </a: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772816"/>
            <a:ext cx="2600325" cy="666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Έλλειψη 1"/>
          <p:cNvSpPr/>
          <p:nvPr/>
        </p:nvSpPr>
        <p:spPr>
          <a:xfrm>
            <a:off x="5868144" y="1556792"/>
            <a:ext cx="360040"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782501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fade">
                                      <p:cBhvr>
                                        <p:cTn id="15" dur="500"/>
                                        <p:tgtEl>
                                          <p:spTgt spid="3">
                                            <p:txEl>
                                              <p:pRg st="7" end="7"/>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8" end="8"/>
                                            </p:txEl>
                                          </p:spTgt>
                                        </p:tgtEl>
                                        <p:attrNameLst>
                                          <p:attrName>style.visibility</p:attrName>
                                        </p:attrNameLst>
                                      </p:cBhvr>
                                      <p:to>
                                        <p:strVal val="visible"/>
                                      </p:to>
                                    </p:set>
                                    <p:animEffect transition="in" filter="fade">
                                      <p:cBhvr>
                                        <p:cTn id="18" dur="500"/>
                                        <p:tgtEl>
                                          <p:spTgt spid="3">
                                            <p:txEl>
                                              <p:pRg st="8" end="8"/>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9" end="9"/>
                                            </p:txEl>
                                          </p:spTgt>
                                        </p:tgtEl>
                                        <p:attrNameLst>
                                          <p:attrName>style.visibility</p:attrName>
                                        </p:attrNameLst>
                                      </p:cBhvr>
                                      <p:to>
                                        <p:strVal val="visible"/>
                                      </p:to>
                                    </p:set>
                                    <p:animEffect transition="in" filter="fade">
                                      <p:cBhvr>
                                        <p:cTn id="21" dur="500"/>
                                        <p:tgtEl>
                                          <p:spTgt spid="3">
                                            <p:txEl>
                                              <p:pRg st="9" end="9"/>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10" end="10"/>
                                            </p:txEl>
                                          </p:spTgt>
                                        </p:tgtEl>
                                        <p:attrNameLst>
                                          <p:attrName>style.visibility</p:attrName>
                                        </p:attrNameLst>
                                      </p:cBhvr>
                                      <p:to>
                                        <p:strVal val="visible"/>
                                      </p:to>
                                    </p:set>
                                    <p:animEffect transition="in" filter="fade">
                                      <p:cBhvr>
                                        <p:cTn id="24" dur="500"/>
                                        <p:tgtEl>
                                          <p:spTgt spid="3">
                                            <p:txEl>
                                              <p:pRg st="10" end="1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Effect transition="in" filter="fade">
                                      <p:cBhvr>
                                        <p:cTn id="27" dur="500"/>
                                        <p:tgtEl>
                                          <p:spTgt spid="3">
                                            <p:txEl>
                                              <p:pRg st="11" end="1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0" y="116632"/>
            <a:ext cx="8928992" cy="6192688"/>
          </a:xfrm>
        </p:spPr>
        <p:txBody>
          <a:bodyPr>
            <a:normAutofit/>
          </a:bodyPr>
          <a:lstStyle/>
          <a:p>
            <a:pPr marL="0" indent="0">
              <a:buNone/>
            </a:pPr>
            <a:r>
              <a:rPr lang="el-GR" sz="2000" dirty="0" smtClean="0">
                <a:latin typeface="Segoe Script" panose="020B0504020000000003" pitchFamily="34" charset="0"/>
              </a:rPr>
              <a:t>Ας υποθέσουμε ότι σε όλες τις διασταυρώσεις που καταλήγουν στις παρακάτω φαινοτυπικές αναλογίες τα αλληλόμορφα συνδυάζονται ανεξάρτητα. </a:t>
            </a:r>
          </a:p>
          <a:p>
            <a:pPr marL="0" indent="0">
              <a:buNone/>
            </a:pPr>
            <a:r>
              <a:rPr lang="el-GR" sz="2000" dirty="0" smtClean="0">
                <a:latin typeface="Segoe Script" panose="020B0504020000000003" pitchFamily="34" charset="0"/>
              </a:rPr>
              <a:t>Επιλέξτε το κατάλληλο</a:t>
            </a:r>
            <a:r>
              <a:rPr lang="el-GR" sz="2000" dirty="0">
                <a:latin typeface="Segoe Script" panose="020B0504020000000003" pitchFamily="34" charset="0"/>
              </a:rPr>
              <a:t> </a:t>
            </a:r>
            <a:r>
              <a:rPr lang="el-GR" sz="2000" dirty="0" smtClean="0">
                <a:latin typeface="Segoe Script" panose="020B0504020000000003" pitchFamily="34" charset="0"/>
              </a:rPr>
              <a:t>γράμμα του</a:t>
            </a:r>
            <a:r>
              <a:rPr lang="el-GR" sz="2000" dirty="0">
                <a:latin typeface="Segoe Script" panose="020B0504020000000003" pitchFamily="34" charset="0"/>
              </a:rPr>
              <a:t> </a:t>
            </a:r>
            <a:r>
              <a:rPr lang="el-GR" sz="2000" dirty="0" smtClean="0">
                <a:latin typeface="Segoe Script" panose="020B0504020000000003" pitchFamily="34" charset="0"/>
              </a:rPr>
              <a:t>πίνακα που ταιριάζει</a:t>
            </a:r>
            <a:r>
              <a:rPr lang="el-GR" sz="2000" dirty="0">
                <a:latin typeface="Segoe Script" panose="020B0504020000000003" pitchFamily="34" charset="0"/>
              </a:rPr>
              <a:t> </a:t>
            </a:r>
            <a:r>
              <a:rPr lang="el-GR" sz="2000" dirty="0" smtClean="0">
                <a:latin typeface="Segoe Script" panose="020B0504020000000003" pitchFamily="34" charset="0"/>
              </a:rPr>
              <a:t>σε κάθε μία από τις παρακάτω προτάσεις:</a:t>
            </a:r>
          </a:p>
          <a:p>
            <a:pPr marL="0" indent="0">
              <a:buNone/>
            </a:pPr>
            <a:endParaRPr lang="en-US" sz="2000" dirty="0" smtClean="0">
              <a:latin typeface="Segoe Script" panose="020B0504020000000003" pitchFamily="34" charset="0"/>
            </a:endParaRPr>
          </a:p>
          <a:p>
            <a:pPr marL="0" indent="0">
              <a:buNone/>
            </a:pPr>
            <a:r>
              <a:rPr lang="el-GR" sz="2000" dirty="0">
                <a:latin typeface="Segoe Script" panose="020B0504020000000003" pitchFamily="34" charset="0"/>
              </a:rPr>
              <a:t>α</a:t>
            </a:r>
            <a:r>
              <a:rPr lang="el-GR" sz="2000" dirty="0" smtClean="0">
                <a:latin typeface="Segoe Script" panose="020B0504020000000003" pitchFamily="34" charset="0"/>
              </a:rPr>
              <a:t>. Η πιθανότητα ώστε ο γονότυπος Αα να προκύπτει από γονείς  </a:t>
            </a:r>
          </a:p>
          <a:p>
            <a:pPr marL="0" indent="0">
              <a:buNone/>
            </a:pPr>
            <a:r>
              <a:rPr lang="el-GR" sz="2000" dirty="0">
                <a:latin typeface="Segoe Script" panose="020B0504020000000003" pitchFamily="34" charset="0"/>
              </a:rPr>
              <a:t> </a:t>
            </a:r>
            <a:r>
              <a:rPr lang="el-GR" sz="2000" dirty="0" smtClean="0">
                <a:latin typeface="Segoe Script" panose="020B0504020000000003" pitchFamily="34" charset="0"/>
              </a:rPr>
              <a:t>  Αα Χ Αα είναι:  </a:t>
            </a:r>
            <a:endParaRPr lang="el-GR" sz="2000" b="1" dirty="0" smtClean="0">
              <a:latin typeface="Segoe Script" panose="020B0504020000000003" pitchFamily="34" charset="0"/>
            </a:endParaRPr>
          </a:p>
          <a:p>
            <a:pPr marL="0" indent="0">
              <a:buNone/>
            </a:pPr>
            <a:endParaRPr lang="el-GR" sz="2000" dirty="0" smtClean="0">
              <a:latin typeface="Segoe Script" panose="020B0504020000000003" pitchFamily="34" charset="0"/>
            </a:endParaRPr>
          </a:p>
          <a:p>
            <a:pPr marL="0" indent="0">
              <a:buNone/>
            </a:pPr>
            <a:r>
              <a:rPr lang="el-GR" sz="2000" dirty="0">
                <a:latin typeface="Segoe Script" panose="020B0504020000000003" pitchFamily="34" charset="0"/>
              </a:rPr>
              <a:t>β</a:t>
            </a:r>
            <a:r>
              <a:rPr lang="el-GR" sz="2000" dirty="0" smtClean="0">
                <a:latin typeface="Segoe Script" panose="020B0504020000000003" pitchFamily="34" charset="0"/>
              </a:rPr>
              <a:t>. Η πιθανότητα ώστε ο γονότυπος </a:t>
            </a:r>
            <a:r>
              <a:rPr lang="el-GR" sz="2000" dirty="0" err="1" smtClean="0">
                <a:latin typeface="Segoe Script" panose="020B0504020000000003" pitchFamily="34" charset="0"/>
              </a:rPr>
              <a:t>γγδδ</a:t>
            </a:r>
            <a:r>
              <a:rPr lang="el-GR" sz="2000" dirty="0" smtClean="0">
                <a:latin typeface="Segoe Script" panose="020B0504020000000003" pitchFamily="34" charset="0"/>
              </a:rPr>
              <a:t> να προκύπτει από γονείς </a:t>
            </a:r>
          </a:p>
          <a:p>
            <a:pPr marL="0" indent="0">
              <a:buNone/>
            </a:pPr>
            <a:r>
              <a:rPr lang="el-GR" sz="2000" dirty="0">
                <a:latin typeface="Segoe Script" panose="020B0504020000000003" pitchFamily="34" charset="0"/>
              </a:rPr>
              <a:t> </a:t>
            </a:r>
            <a:r>
              <a:rPr lang="el-GR" sz="2000" dirty="0" smtClean="0">
                <a:latin typeface="Segoe Script" panose="020B0504020000000003" pitchFamily="34" charset="0"/>
              </a:rPr>
              <a:t>  </a:t>
            </a:r>
            <a:r>
              <a:rPr lang="el-GR" sz="2000" dirty="0" err="1" smtClean="0">
                <a:latin typeface="Segoe Script" panose="020B0504020000000003" pitchFamily="34" charset="0"/>
              </a:rPr>
              <a:t>ΓγΔδ</a:t>
            </a:r>
            <a:r>
              <a:rPr lang="el-GR" sz="2000" dirty="0" smtClean="0">
                <a:latin typeface="Segoe Script" panose="020B0504020000000003" pitchFamily="34" charset="0"/>
              </a:rPr>
              <a:t> Χ </a:t>
            </a:r>
            <a:r>
              <a:rPr lang="el-GR" sz="2000" dirty="0" err="1" smtClean="0">
                <a:latin typeface="Segoe Script" panose="020B0504020000000003" pitchFamily="34" charset="0"/>
              </a:rPr>
              <a:t>ΓγΔδ</a:t>
            </a:r>
            <a:r>
              <a:rPr lang="el-GR" sz="2000" dirty="0" smtClean="0">
                <a:latin typeface="Segoe Script" panose="020B0504020000000003" pitchFamily="34" charset="0"/>
              </a:rPr>
              <a:t> είναι: </a:t>
            </a:r>
          </a:p>
          <a:p>
            <a:pPr marL="0" indent="0">
              <a:buNone/>
            </a:pPr>
            <a:endParaRPr lang="el-GR" sz="2000" dirty="0" smtClean="0">
              <a:latin typeface="Segoe Script" panose="020B0504020000000003" pitchFamily="34" charset="0"/>
            </a:endParaRPr>
          </a:p>
          <a:p>
            <a:pPr marL="0" indent="0">
              <a:buNone/>
            </a:pPr>
            <a:r>
              <a:rPr lang="el-GR" sz="2000" dirty="0">
                <a:latin typeface="Segoe Script" panose="020B0504020000000003" pitchFamily="34" charset="0"/>
              </a:rPr>
              <a:t>γ</a:t>
            </a:r>
            <a:r>
              <a:rPr lang="el-GR" sz="2000" dirty="0" smtClean="0">
                <a:latin typeface="Segoe Script" panose="020B0504020000000003" pitchFamily="34" charset="0"/>
              </a:rPr>
              <a:t>. Η πιθανότητα ώστε ο γονότυπος </a:t>
            </a:r>
            <a:r>
              <a:rPr lang="el-GR" sz="2000" dirty="0" err="1" smtClean="0">
                <a:latin typeface="Segoe Script" panose="020B0504020000000003" pitchFamily="34" charset="0"/>
              </a:rPr>
              <a:t>Λλ</a:t>
            </a:r>
            <a:r>
              <a:rPr lang="el-GR" sz="2000" dirty="0" smtClean="0">
                <a:latin typeface="Segoe Script" panose="020B0504020000000003" pitchFamily="34" charset="0"/>
              </a:rPr>
              <a:t> να προκύπτει από γονείς   </a:t>
            </a:r>
          </a:p>
          <a:p>
            <a:pPr marL="0" indent="0">
              <a:buNone/>
            </a:pPr>
            <a:r>
              <a:rPr lang="el-GR" sz="2000" dirty="0">
                <a:latin typeface="Segoe Script" panose="020B0504020000000003" pitchFamily="34" charset="0"/>
              </a:rPr>
              <a:t> </a:t>
            </a:r>
            <a:r>
              <a:rPr lang="el-GR" sz="2000" dirty="0" smtClean="0">
                <a:latin typeface="Segoe Script" panose="020B0504020000000003" pitchFamily="34" charset="0"/>
              </a:rPr>
              <a:t>  </a:t>
            </a:r>
            <a:r>
              <a:rPr lang="el-GR" sz="2000" dirty="0" err="1" smtClean="0">
                <a:latin typeface="Segoe Script" panose="020B0504020000000003" pitchFamily="34" charset="0"/>
              </a:rPr>
              <a:t>Λλ</a:t>
            </a:r>
            <a:r>
              <a:rPr lang="el-GR" sz="2000" dirty="0" smtClean="0">
                <a:latin typeface="Segoe Script" panose="020B0504020000000003" pitchFamily="34" charset="0"/>
              </a:rPr>
              <a:t> Χ </a:t>
            </a:r>
            <a:r>
              <a:rPr lang="el-GR" sz="2000" dirty="0" err="1" smtClean="0">
                <a:latin typeface="Segoe Script" panose="020B0504020000000003" pitchFamily="34" charset="0"/>
              </a:rPr>
              <a:t>λλ</a:t>
            </a:r>
            <a:r>
              <a:rPr lang="el-GR" sz="2000" dirty="0" smtClean="0">
                <a:latin typeface="Segoe Script" panose="020B0504020000000003" pitchFamily="34" charset="0"/>
              </a:rPr>
              <a:t> είναι: </a:t>
            </a:r>
          </a:p>
          <a:p>
            <a:pPr marL="0" indent="0">
              <a:buNone/>
            </a:pPr>
            <a:endParaRPr lang="el-GR" sz="2000" dirty="0" smtClean="0">
              <a:latin typeface="Segoe Script" panose="020B0504020000000003" pitchFamily="34" charset="0"/>
            </a:endParaRPr>
          </a:p>
          <a:p>
            <a:pPr marL="0" indent="0">
              <a:buNone/>
            </a:pPr>
            <a:r>
              <a:rPr lang="el-GR" sz="2000" dirty="0" smtClean="0">
                <a:latin typeface="Segoe Script" panose="020B0504020000000003" pitchFamily="34" charset="0"/>
              </a:rPr>
              <a:t>δ. Η πιθανότητα ώστε ο γονότυπος </a:t>
            </a:r>
            <a:r>
              <a:rPr lang="el-GR" sz="2000" dirty="0" err="1" smtClean="0">
                <a:latin typeface="Segoe Script" panose="020B0504020000000003" pitchFamily="34" charset="0"/>
              </a:rPr>
              <a:t>ΒΒΣσ</a:t>
            </a:r>
            <a:r>
              <a:rPr lang="el-GR" sz="2000" dirty="0" smtClean="0">
                <a:latin typeface="Segoe Script" panose="020B0504020000000003" pitchFamily="34" charset="0"/>
              </a:rPr>
              <a:t> να προκύπτει από γονείς   </a:t>
            </a:r>
          </a:p>
          <a:p>
            <a:pPr marL="0" indent="0">
              <a:buNone/>
            </a:pPr>
            <a:r>
              <a:rPr lang="el-GR" sz="2000" dirty="0">
                <a:latin typeface="Segoe Script" panose="020B0504020000000003" pitchFamily="34" charset="0"/>
              </a:rPr>
              <a:t> </a:t>
            </a:r>
            <a:r>
              <a:rPr lang="el-GR" sz="2000" dirty="0" smtClean="0">
                <a:latin typeface="Segoe Script" panose="020B0504020000000003" pitchFamily="34" charset="0"/>
              </a:rPr>
              <a:t>  </a:t>
            </a:r>
            <a:r>
              <a:rPr lang="el-GR" sz="2000" dirty="0" err="1" smtClean="0">
                <a:latin typeface="Segoe Script" panose="020B0504020000000003" pitchFamily="34" charset="0"/>
              </a:rPr>
              <a:t>ΒΒΣσ</a:t>
            </a:r>
            <a:r>
              <a:rPr lang="el-GR" sz="2000" dirty="0" smtClean="0">
                <a:latin typeface="Segoe Script" panose="020B0504020000000003" pitchFamily="34" charset="0"/>
              </a:rPr>
              <a:t> Χ </a:t>
            </a:r>
            <a:r>
              <a:rPr lang="el-GR" sz="2000" dirty="0" err="1" smtClean="0">
                <a:latin typeface="Segoe Script" panose="020B0504020000000003" pitchFamily="34" charset="0"/>
              </a:rPr>
              <a:t>ΒβΣΣ</a:t>
            </a:r>
            <a:r>
              <a:rPr lang="el-GR" sz="2000" dirty="0" smtClean="0">
                <a:latin typeface="Segoe Script" panose="020B0504020000000003" pitchFamily="34" charset="0"/>
              </a:rPr>
              <a:t> είναι: </a:t>
            </a:r>
          </a:p>
        </p:txBody>
      </p:sp>
      <p:sp>
        <p:nvSpPr>
          <p:cNvPr id="4" name="3 - Θέση υποσέλιδου"/>
          <p:cNvSpPr>
            <a:spLocks noGrp="1"/>
          </p:cNvSpPr>
          <p:nvPr>
            <p:ph type="ftr" sz="quarter" idx="11"/>
          </p:nvPr>
        </p:nvSpPr>
        <p:spPr bwMode="auto">
          <a:xfrm>
            <a:off x="3059113" y="6475413"/>
            <a:ext cx="33924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l-GR" altLang="el-GR" sz="900" dirty="0" smtClean="0">
                <a:latin typeface="Segoe Print" pitchFamily="2" charset="0"/>
              </a:rPr>
              <a:t>Γαριπίδης Ιορδάνης                                         Βιολόγος 3</a:t>
            </a:r>
            <a:r>
              <a:rPr lang="el-GR" altLang="el-GR" sz="900" baseline="30000" dirty="0" smtClean="0">
                <a:latin typeface="Segoe Print" pitchFamily="2" charset="0"/>
              </a:rPr>
              <a:t>ο</a:t>
            </a:r>
            <a:r>
              <a:rPr lang="el-GR" altLang="el-GR" sz="900" dirty="0" smtClean="0">
                <a:latin typeface="Segoe Print" pitchFamily="2" charset="0"/>
              </a:rPr>
              <a:t> ΓΕΛ Χαϊδαρίου</a:t>
            </a:r>
          </a:p>
        </p:txBody>
      </p:sp>
      <p:pic>
        <p:nvPicPr>
          <p:cNvPr id="717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1556792"/>
            <a:ext cx="4010046" cy="5040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555776" y="2420888"/>
            <a:ext cx="311304" cy="461665"/>
          </a:xfrm>
          <a:prstGeom prst="rect">
            <a:avLst/>
          </a:prstGeom>
          <a:noFill/>
        </p:spPr>
        <p:txBody>
          <a:bodyPr wrap="none" rtlCol="0">
            <a:spAutoFit/>
          </a:bodyPr>
          <a:lstStyle/>
          <a:p>
            <a:r>
              <a:rPr lang="el-GR" sz="2400" b="1" dirty="0" smtClean="0">
                <a:solidFill>
                  <a:srgbClr val="C00000"/>
                </a:solidFill>
              </a:rPr>
              <a:t>Γ</a:t>
            </a:r>
            <a:endParaRPr lang="el-GR" sz="2400" b="1" dirty="0">
              <a:solidFill>
                <a:srgbClr val="C00000"/>
              </a:solidFill>
            </a:endParaRPr>
          </a:p>
        </p:txBody>
      </p:sp>
      <p:sp>
        <p:nvSpPr>
          <p:cNvPr id="5" name="TextBox 4"/>
          <p:cNvSpPr txBox="1"/>
          <p:nvPr/>
        </p:nvSpPr>
        <p:spPr>
          <a:xfrm>
            <a:off x="2298404" y="4653136"/>
            <a:ext cx="311304" cy="461665"/>
          </a:xfrm>
          <a:prstGeom prst="rect">
            <a:avLst/>
          </a:prstGeom>
          <a:noFill/>
        </p:spPr>
        <p:txBody>
          <a:bodyPr wrap="none" rtlCol="0">
            <a:spAutoFit/>
          </a:bodyPr>
          <a:lstStyle/>
          <a:p>
            <a:r>
              <a:rPr lang="el-GR" sz="2400" b="1" dirty="0" smtClean="0">
                <a:solidFill>
                  <a:srgbClr val="C00000"/>
                </a:solidFill>
              </a:rPr>
              <a:t>Γ</a:t>
            </a:r>
            <a:endParaRPr lang="el-GR" sz="2400" b="1" dirty="0">
              <a:solidFill>
                <a:srgbClr val="C00000"/>
              </a:solidFill>
            </a:endParaRPr>
          </a:p>
        </p:txBody>
      </p:sp>
      <p:sp>
        <p:nvSpPr>
          <p:cNvPr id="9" name="TextBox 8"/>
          <p:cNvSpPr txBox="1"/>
          <p:nvPr/>
        </p:nvSpPr>
        <p:spPr>
          <a:xfrm>
            <a:off x="2987824" y="3501008"/>
            <a:ext cx="370614" cy="461665"/>
          </a:xfrm>
          <a:prstGeom prst="rect">
            <a:avLst/>
          </a:prstGeom>
          <a:noFill/>
        </p:spPr>
        <p:txBody>
          <a:bodyPr wrap="none" rtlCol="0">
            <a:spAutoFit/>
          </a:bodyPr>
          <a:lstStyle/>
          <a:p>
            <a:r>
              <a:rPr lang="el-GR" sz="2400" b="1" dirty="0" smtClean="0">
                <a:solidFill>
                  <a:srgbClr val="C00000"/>
                </a:solidFill>
              </a:rPr>
              <a:t>Α</a:t>
            </a:r>
            <a:endParaRPr lang="el-GR" sz="2400" b="1" dirty="0">
              <a:solidFill>
                <a:srgbClr val="C00000"/>
              </a:solidFill>
            </a:endParaRPr>
          </a:p>
        </p:txBody>
      </p:sp>
      <p:sp>
        <p:nvSpPr>
          <p:cNvPr id="10" name="TextBox 9"/>
          <p:cNvSpPr txBox="1"/>
          <p:nvPr/>
        </p:nvSpPr>
        <p:spPr>
          <a:xfrm>
            <a:off x="3059832" y="5733256"/>
            <a:ext cx="357790" cy="461665"/>
          </a:xfrm>
          <a:prstGeom prst="rect">
            <a:avLst/>
          </a:prstGeom>
          <a:noFill/>
        </p:spPr>
        <p:txBody>
          <a:bodyPr wrap="none" rtlCol="0">
            <a:spAutoFit/>
          </a:bodyPr>
          <a:lstStyle/>
          <a:p>
            <a:r>
              <a:rPr lang="el-GR" sz="2400" b="1" dirty="0" smtClean="0">
                <a:solidFill>
                  <a:srgbClr val="C00000"/>
                </a:solidFill>
              </a:rPr>
              <a:t>Β</a:t>
            </a:r>
            <a:endParaRPr lang="el-GR" sz="2400" b="1" dirty="0">
              <a:solidFill>
                <a:srgbClr val="C00000"/>
              </a:solidFill>
            </a:endParaRPr>
          </a:p>
        </p:txBody>
      </p:sp>
    </p:spTree>
    <p:extLst>
      <p:ext uri="{BB962C8B-B14F-4D97-AF65-F5344CB8AC3E}">
        <p14:creationId xmlns:p14="http://schemas.microsoft.com/office/powerpoint/2010/main" val="255312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Effect transition="in" filter="fade">
                                      <p:cBhvr>
                                        <p:cTn id="12" dur="500"/>
                                        <p:tgtEl>
                                          <p:spTgt spid="3">
                                            <p:txEl>
                                              <p:pRg st="6" end="6"/>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fade">
                                      <p:cBhvr>
                                        <p:cTn id="15" dur="500"/>
                                        <p:tgtEl>
                                          <p:spTgt spid="3">
                                            <p:txEl>
                                              <p:pRg st="7" end="7"/>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fade">
                                      <p:cBhvr>
                                        <p:cTn id="25" dur="500"/>
                                        <p:tgtEl>
                                          <p:spTgt spid="3">
                                            <p:txEl>
                                              <p:pRg st="9" end="9"/>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fade">
                                      <p:cBhvr>
                                        <p:cTn id="28" dur="500"/>
                                        <p:tgtEl>
                                          <p:spTgt spid="3">
                                            <p:txEl>
                                              <p:pRg st="10" end="1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500"/>
                                        <p:tgtEl>
                                          <p:spTgt spid="5"/>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animEffect transition="in" filter="fade">
                                      <p:cBhvr>
                                        <p:cTn id="38" dur="500"/>
                                        <p:tgtEl>
                                          <p:spTgt spid="3">
                                            <p:txEl>
                                              <p:pRg st="12" end="12"/>
                                            </p:txEl>
                                          </p:spTgt>
                                        </p:tgtEl>
                                      </p:cBhvr>
                                    </p:animEffect>
                                  </p:childTnLst>
                                </p:cTn>
                              </p:par>
                              <p:par>
                                <p:cTn id="39" presetID="10" presetClass="entr" presetSubtype="0" fill="hold" nodeType="with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animEffect transition="in" filter="fade">
                                      <p:cBhvr>
                                        <p:cTn id="41" dur="500"/>
                                        <p:tgtEl>
                                          <p:spTgt spid="3">
                                            <p:txEl>
                                              <p:pRg st="13" end="13"/>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Effect transition="in" filter="fade">
                                      <p:cBhvr>
                                        <p:cTn id="4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Έλλειψη 1"/>
          <p:cNvSpPr/>
          <p:nvPr/>
        </p:nvSpPr>
        <p:spPr>
          <a:xfrm>
            <a:off x="92692" y="3999480"/>
            <a:ext cx="432048" cy="24380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48264" y="1412776"/>
            <a:ext cx="2160240" cy="26365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Θέση περιεχομένου 2"/>
          <p:cNvSpPr>
            <a:spLocks noGrp="1"/>
          </p:cNvSpPr>
          <p:nvPr>
            <p:ph idx="1"/>
          </p:nvPr>
        </p:nvSpPr>
        <p:spPr>
          <a:xfrm>
            <a:off x="106536" y="144250"/>
            <a:ext cx="8928992" cy="6713750"/>
          </a:xfrm>
        </p:spPr>
        <p:txBody>
          <a:bodyPr>
            <a:normAutofit/>
          </a:bodyPr>
          <a:lstStyle/>
          <a:p>
            <a:pPr marL="0" indent="0">
              <a:buNone/>
            </a:pPr>
            <a:r>
              <a:rPr lang="el-GR" sz="2000" dirty="0" smtClean="0">
                <a:latin typeface="Segoe Script" panose="020B0504020000000003" pitchFamily="34" charset="0"/>
              </a:rPr>
              <a:t>Δίνεται το κάτωθι μόριο t-</a:t>
            </a:r>
            <a:r>
              <a:rPr lang="el-GR" sz="2000" dirty="0" err="1" smtClean="0">
                <a:latin typeface="Segoe Script" panose="020B0504020000000003" pitchFamily="34" charset="0"/>
              </a:rPr>
              <a:t>RNAμε</a:t>
            </a:r>
            <a:r>
              <a:rPr lang="el-GR" sz="2000" dirty="0" smtClean="0">
                <a:latin typeface="Segoe Script" panose="020B0504020000000003" pitchFamily="34" charset="0"/>
              </a:rPr>
              <a:t> την αλληλουχία του </a:t>
            </a:r>
            <a:r>
              <a:rPr lang="el-GR" sz="2000" dirty="0" err="1" smtClean="0">
                <a:latin typeface="Segoe Script" panose="020B0504020000000003" pitchFamily="34" charset="0"/>
              </a:rPr>
              <a:t>αντικωδικωνίου</a:t>
            </a:r>
            <a:r>
              <a:rPr lang="el-GR" sz="2000" dirty="0">
                <a:latin typeface="Segoe Script" panose="020B0504020000000003" pitchFamily="34" charset="0"/>
              </a:rPr>
              <a:t> </a:t>
            </a:r>
            <a:r>
              <a:rPr lang="el-GR" sz="2000" dirty="0" smtClean="0">
                <a:latin typeface="Segoe Script" panose="020B0504020000000003" pitchFamily="34" charset="0"/>
              </a:rPr>
              <a:t>του:</a:t>
            </a:r>
            <a:r>
              <a:rPr lang="el-GR" sz="2000" dirty="0">
                <a:latin typeface="Segoe Script" panose="020B0504020000000003" pitchFamily="34" charset="0"/>
              </a:rPr>
              <a:t> </a:t>
            </a:r>
            <a:r>
              <a:rPr lang="el-GR" sz="2000" dirty="0" smtClean="0">
                <a:latin typeface="Segoe Script" panose="020B0504020000000003" pitchFamily="34" charset="0"/>
              </a:rPr>
              <a:t>Ακολουθεί ένα τμήμα του γονιδίου που κωδικοποιεί το εν λόγω t-RNA. Δεν περιλαμβάνεται η αλληλουχία του υποκινητή, αλλά περιλαμβάνεται</a:t>
            </a:r>
            <a:r>
              <a:rPr lang="el-GR" sz="2000" dirty="0">
                <a:latin typeface="Segoe Script" panose="020B0504020000000003" pitchFamily="34" charset="0"/>
              </a:rPr>
              <a:t> </a:t>
            </a:r>
            <a:r>
              <a:rPr lang="el-GR" sz="2000" dirty="0" smtClean="0">
                <a:latin typeface="Segoe Script" panose="020B0504020000000003" pitchFamily="34" charset="0"/>
              </a:rPr>
              <a:t>η αλληλουχία</a:t>
            </a:r>
            <a:r>
              <a:rPr lang="el-GR" sz="2000" dirty="0">
                <a:latin typeface="Segoe Script" panose="020B0504020000000003" pitchFamily="34" charset="0"/>
              </a:rPr>
              <a:t> </a:t>
            </a:r>
            <a:r>
              <a:rPr lang="el-GR" sz="2000" dirty="0" smtClean="0">
                <a:latin typeface="Segoe Script" panose="020B0504020000000003" pitchFamily="34" charset="0"/>
              </a:rPr>
              <a:t>η οποία καθορίζει</a:t>
            </a:r>
            <a:r>
              <a:rPr lang="el-GR" sz="2000" dirty="0">
                <a:latin typeface="Segoe Script" panose="020B0504020000000003" pitchFamily="34" charset="0"/>
              </a:rPr>
              <a:t> </a:t>
            </a:r>
            <a:r>
              <a:rPr lang="el-GR" sz="2000" dirty="0" smtClean="0">
                <a:latin typeface="Segoe Script" panose="020B0504020000000003" pitchFamily="34" charset="0"/>
              </a:rPr>
              <a:t>το</a:t>
            </a:r>
            <a:r>
              <a:rPr lang="el-GR" sz="2000" dirty="0">
                <a:latin typeface="Segoe Script" panose="020B0504020000000003" pitchFamily="34" charset="0"/>
              </a:rPr>
              <a:t> </a:t>
            </a:r>
            <a:r>
              <a:rPr lang="el-GR" sz="2000" dirty="0" smtClean="0">
                <a:latin typeface="Segoe Script" panose="020B0504020000000003" pitchFamily="34" charset="0"/>
              </a:rPr>
              <a:t>αμινοξύ που προσδένεται:</a:t>
            </a:r>
          </a:p>
          <a:p>
            <a:pPr marL="0" indent="0">
              <a:buNone/>
            </a:pPr>
            <a:endParaRPr lang="el-GR" sz="2000" dirty="0" smtClean="0">
              <a:latin typeface="Segoe Script" panose="020B0504020000000003" pitchFamily="34" charset="0"/>
            </a:endParaRPr>
          </a:p>
          <a:p>
            <a:pPr marL="0" indent="0">
              <a:buNone/>
            </a:pPr>
            <a:endParaRPr lang="el-GR" sz="2000" dirty="0">
              <a:latin typeface="Segoe Script" panose="020B0504020000000003" pitchFamily="34" charset="0"/>
            </a:endParaRPr>
          </a:p>
          <a:p>
            <a:pPr marL="0" indent="0">
              <a:buNone/>
            </a:pPr>
            <a:endParaRPr lang="el-GR" sz="2000" dirty="0" smtClean="0">
              <a:latin typeface="Segoe Script" panose="020B0504020000000003" pitchFamily="34" charset="0"/>
            </a:endParaRPr>
          </a:p>
          <a:p>
            <a:pPr marL="0" indent="0">
              <a:buNone/>
            </a:pPr>
            <a:r>
              <a:rPr lang="el-GR" sz="2000" dirty="0" smtClean="0">
                <a:latin typeface="Segoe Script" panose="020B0504020000000003" pitchFamily="34" charset="0"/>
              </a:rPr>
              <a:t>Για το εν λόγω γονίδιο ισχύει:</a:t>
            </a:r>
          </a:p>
          <a:p>
            <a:pPr marL="0" indent="0">
              <a:buNone/>
            </a:pPr>
            <a:r>
              <a:rPr lang="el-GR" sz="2000" dirty="0">
                <a:latin typeface="Segoe Script" panose="020B0504020000000003" pitchFamily="34" charset="0"/>
              </a:rPr>
              <a:t>α</a:t>
            </a:r>
            <a:r>
              <a:rPr lang="el-GR" sz="2000" dirty="0" smtClean="0">
                <a:latin typeface="Segoe Script" panose="020B0504020000000003" pitchFamily="34" charset="0"/>
              </a:rPr>
              <a:t>. η αλυσίδα 1 είναι η </a:t>
            </a:r>
            <a:r>
              <a:rPr lang="el-GR" sz="2000" dirty="0" err="1" smtClean="0">
                <a:latin typeface="Segoe Script" panose="020B0504020000000003" pitchFamily="34" charset="0"/>
              </a:rPr>
              <a:t>κωδική</a:t>
            </a:r>
            <a:r>
              <a:rPr lang="el-GR" sz="2000" dirty="0" smtClean="0">
                <a:latin typeface="Segoe Script" panose="020B0504020000000003" pitchFamily="34" charset="0"/>
              </a:rPr>
              <a:t> με 3’ άκρο το αριστερό </a:t>
            </a:r>
          </a:p>
          <a:p>
            <a:pPr marL="0" indent="0">
              <a:buNone/>
            </a:pPr>
            <a:r>
              <a:rPr lang="el-GR" sz="2000" dirty="0">
                <a:latin typeface="Segoe Script" panose="020B0504020000000003" pitchFamily="34" charset="0"/>
              </a:rPr>
              <a:t>β</a:t>
            </a:r>
            <a:r>
              <a:rPr lang="el-GR" sz="2000" dirty="0" smtClean="0">
                <a:latin typeface="Segoe Script" panose="020B0504020000000003" pitchFamily="34" charset="0"/>
              </a:rPr>
              <a:t>. η αλυσίδα 1 είναι η </a:t>
            </a:r>
            <a:r>
              <a:rPr lang="el-GR" sz="2000" dirty="0" err="1" smtClean="0">
                <a:latin typeface="Segoe Script" panose="020B0504020000000003" pitchFamily="34" charset="0"/>
              </a:rPr>
              <a:t>κωδική</a:t>
            </a:r>
            <a:r>
              <a:rPr lang="el-GR" sz="2000" dirty="0" smtClean="0">
                <a:latin typeface="Segoe Script" panose="020B0504020000000003" pitchFamily="34" charset="0"/>
              </a:rPr>
              <a:t> με 5’ άκρο το αριστερό</a:t>
            </a:r>
          </a:p>
          <a:p>
            <a:pPr marL="0" indent="0">
              <a:buNone/>
            </a:pPr>
            <a:r>
              <a:rPr lang="el-GR" sz="2000" dirty="0">
                <a:latin typeface="Segoe Script" panose="020B0504020000000003" pitchFamily="34" charset="0"/>
              </a:rPr>
              <a:t>γ</a:t>
            </a:r>
            <a:r>
              <a:rPr lang="el-GR" sz="2000" dirty="0" smtClean="0">
                <a:latin typeface="Segoe Script" panose="020B0504020000000003" pitchFamily="34" charset="0"/>
              </a:rPr>
              <a:t>. η αλυσίδα 2 είναι η </a:t>
            </a:r>
            <a:r>
              <a:rPr lang="el-GR" sz="2000" dirty="0" err="1" smtClean="0">
                <a:latin typeface="Segoe Script" panose="020B0504020000000003" pitchFamily="34" charset="0"/>
              </a:rPr>
              <a:t>κωδική</a:t>
            </a:r>
            <a:r>
              <a:rPr lang="el-GR" sz="2000" dirty="0" smtClean="0">
                <a:latin typeface="Segoe Script" panose="020B0504020000000003" pitchFamily="34" charset="0"/>
              </a:rPr>
              <a:t> με 3’ άκρο το αριστερό</a:t>
            </a:r>
          </a:p>
          <a:p>
            <a:pPr marL="0" indent="0">
              <a:buNone/>
            </a:pPr>
            <a:r>
              <a:rPr lang="el-GR" sz="2000" dirty="0">
                <a:latin typeface="Segoe Script" panose="020B0504020000000003" pitchFamily="34" charset="0"/>
              </a:rPr>
              <a:t>δ</a:t>
            </a:r>
            <a:r>
              <a:rPr lang="el-GR" sz="2000" dirty="0" smtClean="0">
                <a:latin typeface="Segoe Script" panose="020B0504020000000003" pitchFamily="34" charset="0"/>
              </a:rPr>
              <a:t>. η αλυσίδα 2 είναι η </a:t>
            </a:r>
            <a:r>
              <a:rPr lang="el-GR" sz="2000" dirty="0" err="1" smtClean="0">
                <a:latin typeface="Segoe Script" panose="020B0504020000000003" pitchFamily="34" charset="0"/>
              </a:rPr>
              <a:t>κωδική</a:t>
            </a:r>
            <a:r>
              <a:rPr lang="el-GR" sz="2000" dirty="0" smtClean="0">
                <a:latin typeface="Segoe Script" panose="020B0504020000000003" pitchFamily="34" charset="0"/>
              </a:rPr>
              <a:t> με 5’ άκρο το αριστερό </a:t>
            </a:r>
            <a:endParaRPr lang="en-US" sz="2000" dirty="0" smtClean="0">
              <a:latin typeface="Segoe Script" panose="020B0504020000000003" pitchFamily="34" charset="0"/>
            </a:endParaRPr>
          </a:p>
          <a:p>
            <a:pPr marL="0" indent="0">
              <a:buNone/>
            </a:pPr>
            <a:endParaRPr lang="el-GR" sz="2000" dirty="0" smtClean="0">
              <a:latin typeface="Segoe Script" panose="020B0504020000000003" pitchFamily="34" charset="0"/>
            </a:endParaRPr>
          </a:p>
          <a:p>
            <a:pPr marL="0" indent="0">
              <a:buNone/>
            </a:pPr>
            <a:endParaRPr lang="el-GR" sz="2000" dirty="0" smtClean="0">
              <a:latin typeface="Segoe Script" panose="020B0504020000000003" pitchFamily="34" charset="0"/>
            </a:endParaRPr>
          </a:p>
          <a:p>
            <a:pPr marL="0" indent="0">
              <a:buNone/>
            </a:pPr>
            <a:r>
              <a:rPr lang="el-GR" sz="2000" dirty="0" smtClean="0">
                <a:latin typeface="Segoe Script" panose="020B0504020000000003" pitchFamily="34" charset="0"/>
              </a:rPr>
              <a:t>Στα σημεία που υποδεικνύονται με τα βέλη γίνεται θραύση του δίκλωνου μορίου του DNA και ακολουθεί αναστροφή του τμήματος. Τι ισχύει μετά την αναστροφή του τμήματος;</a:t>
            </a:r>
          </a:p>
        </p:txBody>
      </p:sp>
      <p:sp>
        <p:nvSpPr>
          <p:cNvPr id="4" name="3 - Θέση υποσέλιδου"/>
          <p:cNvSpPr>
            <a:spLocks noGrp="1"/>
          </p:cNvSpPr>
          <p:nvPr>
            <p:ph type="ftr" sz="quarter" idx="11"/>
          </p:nvPr>
        </p:nvSpPr>
        <p:spPr bwMode="auto">
          <a:xfrm>
            <a:off x="3059113" y="6475413"/>
            <a:ext cx="33924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l-GR" altLang="el-GR" sz="900" dirty="0" smtClean="0">
                <a:latin typeface="Segoe Print" pitchFamily="2" charset="0"/>
              </a:rPr>
              <a:t>Γαριπίδης Ιορδάνης                                         Βιολόγος 3</a:t>
            </a:r>
            <a:r>
              <a:rPr lang="el-GR" altLang="el-GR" sz="900" baseline="30000" dirty="0" smtClean="0">
                <a:latin typeface="Segoe Print" pitchFamily="2" charset="0"/>
              </a:rPr>
              <a:t>ο</a:t>
            </a:r>
            <a:r>
              <a:rPr lang="el-GR" altLang="el-GR" sz="900" dirty="0" smtClean="0">
                <a:latin typeface="Segoe Print" pitchFamily="2" charset="0"/>
              </a:rPr>
              <a:t> ΓΕΛ Χαϊδαρίου</a:t>
            </a: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536" y="1772816"/>
            <a:ext cx="4721819" cy="936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2501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1" end="11"/>
                                            </p:txEl>
                                          </p:spTgt>
                                        </p:tgtEl>
                                        <p:attrNameLst>
                                          <p:attrName>style.visibility</p:attrName>
                                        </p:attrNameLst>
                                      </p:cBhvr>
                                      <p:to>
                                        <p:strVal val="visible"/>
                                      </p:to>
                                    </p:set>
                                    <p:animEffect transition="in" filter="fade">
                                      <p:cBhvr>
                                        <p:cTn id="1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107504" y="116632"/>
            <a:ext cx="8928992" cy="6264696"/>
          </a:xfrm>
        </p:spPr>
        <p:txBody>
          <a:bodyPr/>
          <a:lstStyle/>
          <a:p>
            <a:endParaRPr lang="el-GR" dirty="0"/>
          </a:p>
        </p:txBody>
      </p:sp>
      <p:sp>
        <p:nvSpPr>
          <p:cNvPr id="4" name="3 - Θέση υποσέλιδου"/>
          <p:cNvSpPr>
            <a:spLocks noGrp="1"/>
          </p:cNvSpPr>
          <p:nvPr>
            <p:ph type="ftr" sz="quarter" idx="11"/>
          </p:nvPr>
        </p:nvSpPr>
        <p:spPr bwMode="auto">
          <a:xfrm>
            <a:off x="3059113" y="6475413"/>
            <a:ext cx="33924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l-GR" altLang="el-GR" sz="900" dirty="0" smtClean="0">
                <a:latin typeface="Segoe Print" pitchFamily="2" charset="0"/>
              </a:rPr>
              <a:t>Γαριπίδης Ιορδάνης                                         Βιολόγος 3</a:t>
            </a:r>
            <a:r>
              <a:rPr lang="el-GR" altLang="el-GR" sz="900" baseline="30000" dirty="0" smtClean="0">
                <a:latin typeface="Segoe Print" pitchFamily="2" charset="0"/>
              </a:rPr>
              <a:t>ο</a:t>
            </a:r>
            <a:r>
              <a:rPr lang="el-GR" altLang="el-GR" sz="900" dirty="0" smtClean="0">
                <a:latin typeface="Segoe Print" pitchFamily="2" charset="0"/>
              </a:rPr>
              <a:t> ΓΕΛ Χαϊδαρίου</a:t>
            </a:r>
          </a:p>
        </p:txBody>
      </p:sp>
    </p:spTree>
    <p:extLst>
      <p:ext uri="{BB962C8B-B14F-4D97-AF65-F5344CB8AC3E}">
        <p14:creationId xmlns:p14="http://schemas.microsoft.com/office/powerpoint/2010/main" val="1651383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Έλλειψη 4"/>
          <p:cNvSpPr/>
          <p:nvPr/>
        </p:nvSpPr>
        <p:spPr>
          <a:xfrm>
            <a:off x="2852686" y="4509120"/>
            <a:ext cx="288032"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Έλλειψη 1"/>
          <p:cNvSpPr/>
          <p:nvPr/>
        </p:nvSpPr>
        <p:spPr>
          <a:xfrm>
            <a:off x="139056" y="1772816"/>
            <a:ext cx="360040"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Θέση περιεχομένου 2"/>
          <p:cNvSpPr>
            <a:spLocks noGrp="1"/>
          </p:cNvSpPr>
          <p:nvPr>
            <p:ph idx="1"/>
          </p:nvPr>
        </p:nvSpPr>
        <p:spPr>
          <a:xfrm>
            <a:off x="106536" y="144250"/>
            <a:ext cx="8928992" cy="5877038"/>
          </a:xfrm>
        </p:spPr>
        <p:txBody>
          <a:bodyPr>
            <a:normAutofit/>
          </a:bodyPr>
          <a:lstStyle/>
          <a:p>
            <a:pPr marL="0" indent="0">
              <a:buNone/>
            </a:pPr>
            <a:r>
              <a:rPr lang="el-GR" sz="2000" dirty="0" smtClean="0">
                <a:latin typeface="Segoe Script" panose="020B0504020000000003" pitchFamily="34" charset="0"/>
              </a:rPr>
              <a:t>Σε έναν προκαρυωτικό οργανισμό, η ταχύτητα αντιγραφής του DNA είναι 1000 βάσεις/</a:t>
            </a:r>
            <a:r>
              <a:rPr lang="el-GR" sz="2000" dirty="0" err="1" smtClean="0">
                <a:latin typeface="Segoe Script" panose="020B0504020000000003" pitchFamily="34" charset="0"/>
              </a:rPr>
              <a:t>sec</a:t>
            </a:r>
            <a:r>
              <a:rPr lang="el-GR" sz="2000" dirty="0" smtClean="0">
                <a:latin typeface="Segoe Script" panose="020B0504020000000003" pitchFamily="34" charset="0"/>
              </a:rPr>
              <a:t>. Υποθέτουμε ότι η ταχύτητα στα συνεχή και στα ασυνεχή τμήματα είναι η ίδια. Σε μία θηλιά συνολικού μήκους 8000 ζευγών βάσεων η αντιγραφή θα ολοκληρωθεί σε:</a:t>
            </a:r>
          </a:p>
          <a:p>
            <a:pPr marL="0" indent="0">
              <a:buNone/>
            </a:pPr>
            <a:r>
              <a:rPr lang="el-GR" sz="2000" dirty="0">
                <a:latin typeface="Segoe Script" panose="020B0504020000000003" pitchFamily="34" charset="0"/>
              </a:rPr>
              <a:t>α</a:t>
            </a:r>
            <a:r>
              <a:rPr lang="el-GR" sz="2000" dirty="0" smtClean="0">
                <a:latin typeface="Segoe Script" panose="020B0504020000000003" pitchFamily="34" charset="0"/>
              </a:rPr>
              <a:t>. 4 </a:t>
            </a:r>
            <a:r>
              <a:rPr lang="el-GR" sz="2000" dirty="0" err="1" smtClean="0">
                <a:latin typeface="Segoe Script" panose="020B0504020000000003" pitchFamily="34" charset="0"/>
              </a:rPr>
              <a:t>sec</a:t>
            </a:r>
            <a:r>
              <a:rPr lang="el-GR" sz="2000" dirty="0">
                <a:latin typeface="Segoe Script" panose="020B0504020000000003" pitchFamily="34" charset="0"/>
              </a:rPr>
              <a:t> </a:t>
            </a:r>
            <a:r>
              <a:rPr lang="el-GR" sz="2000" dirty="0" smtClean="0">
                <a:latin typeface="Segoe Script" panose="020B0504020000000003" pitchFamily="34" charset="0"/>
              </a:rPr>
              <a:t>                  β. 8 </a:t>
            </a:r>
            <a:r>
              <a:rPr lang="el-GR" sz="2000" dirty="0" err="1" smtClean="0">
                <a:latin typeface="Segoe Script" panose="020B0504020000000003" pitchFamily="34" charset="0"/>
              </a:rPr>
              <a:t>sec</a:t>
            </a:r>
            <a:endParaRPr lang="el-GR" sz="2000" dirty="0">
              <a:latin typeface="Segoe Script" panose="020B0504020000000003" pitchFamily="34" charset="0"/>
            </a:endParaRPr>
          </a:p>
          <a:p>
            <a:pPr marL="0" indent="0">
              <a:buNone/>
            </a:pPr>
            <a:r>
              <a:rPr lang="el-GR" sz="2000" dirty="0" smtClean="0">
                <a:latin typeface="Segoe Script" panose="020B0504020000000003" pitchFamily="34" charset="0"/>
              </a:rPr>
              <a:t>γ. 12 </a:t>
            </a:r>
            <a:r>
              <a:rPr lang="el-GR" sz="2000" dirty="0" err="1" smtClean="0">
                <a:latin typeface="Segoe Script" panose="020B0504020000000003" pitchFamily="34" charset="0"/>
              </a:rPr>
              <a:t>sec</a:t>
            </a:r>
            <a:r>
              <a:rPr lang="el-GR" sz="2000" dirty="0">
                <a:latin typeface="Segoe Script" panose="020B0504020000000003" pitchFamily="34" charset="0"/>
              </a:rPr>
              <a:t> </a:t>
            </a:r>
            <a:r>
              <a:rPr lang="el-GR" sz="2000" dirty="0" smtClean="0">
                <a:latin typeface="Segoe Script" panose="020B0504020000000003" pitchFamily="34" charset="0"/>
              </a:rPr>
              <a:t>                δ. 16 </a:t>
            </a:r>
            <a:r>
              <a:rPr lang="el-GR" sz="2000" dirty="0" err="1" smtClean="0">
                <a:latin typeface="Segoe Script" panose="020B0504020000000003" pitchFamily="34" charset="0"/>
              </a:rPr>
              <a:t>sec</a:t>
            </a:r>
            <a:r>
              <a:rPr lang="el-GR" sz="2000" dirty="0" smtClean="0">
                <a:latin typeface="Segoe Script" panose="020B0504020000000003" pitchFamily="34" charset="0"/>
              </a:rPr>
              <a:t> </a:t>
            </a:r>
          </a:p>
          <a:p>
            <a:pPr marL="0" indent="0">
              <a:buNone/>
            </a:pPr>
            <a:endParaRPr lang="el-GR" sz="2000" dirty="0" smtClean="0">
              <a:latin typeface="Segoe Script" panose="020B0504020000000003" pitchFamily="34" charset="0"/>
            </a:endParaRPr>
          </a:p>
          <a:p>
            <a:pPr marL="0" indent="0">
              <a:buNone/>
            </a:pPr>
            <a:endParaRPr lang="el-GR" sz="2000" dirty="0">
              <a:latin typeface="Segoe Script" panose="020B0504020000000003" pitchFamily="34" charset="0"/>
            </a:endParaRPr>
          </a:p>
          <a:p>
            <a:pPr marL="0" indent="0">
              <a:buNone/>
            </a:pPr>
            <a:r>
              <a:rPr lang="el-GR" sz="2000" dirty="0" smtClean="0">
                <a:latin typeface="Segoe Script" panose="020B0504020000000003" pitchFamily="34" charset="0"/>
              </a:rPr>
              <a:t>Σε ένα νοητικό πείραμα: αν αντί των 20 διαφορετικών αμινοξέων οι πρωτεΐνες συντίθενται από 12 διαφορετικά αμινοξέα, ποιο θα ήταν το</a:t>
            </a:r>
            <a:r>
              <a:rPr lang="el-GR" sz="2000" dirty="0">
                <a:latin typeface="Segoe Script" panose="020B0504020000000003" pitchFamily="34" charset="0"/>
              </a:rPr>
              <a:t> </a:t>
            </a:r>
            <a:r>
              <a:rPr lang="el-GR" sz="2000" dirty="0" smtClean="0">
                <a:latin typeface="Segoe Script" panose="020B0504020000000003" pitchFamily="34" charset="0"/>
              </a:rPr>
              <a:t>μικρότερο πιθανό μέγεθος</a:t>
            </a:r>
            <a:r>
              <a:rPr lang="el-GR" sz="2000" dirty="0">
                <a:latin typeface="Segoe Script" panose="020B0504020000000003" pitchFamily="34" charset="0"/>
              </a:rPr>
              <a:t> </a:t>
            </a:r>
            <a:r>
              <a:rPr lang="el-GR" sz="2000" dirty="0" smtClean="0">
                <a:latin typeface="Segoe Script" panose="020B0504020000000003" pitchFamily="34" charset="0"/>
              </a:rPr>
              <a:t>ενός κωδικονίου σε ένα γενετικό σύστημα με τέσσερα διαφορετικά νουκλεοτίδια;</a:t>
            </a:r>
          </a:p>
          <a:p>
            <a:pPr marL="0" indent="0">
              <a:buNone/>
            </a:pPr>
            <a:r>
              <a:rPr lang="el-GR" sz="2000" dirty="0">
                <a:latin typeface="Segoe Script" panose="020B0504020000000003" pitchFamily="34" charset="0"/>
              </a:rPr>
              <a:t>α</a:t>
            </a:r>
            <a:r>
              <a:rPr lang="el-GR" sz="2000" dirty="0" smtClean="0">
                <a:latin typeface="Segoe Script" panose="020B0504020000000003" pitchFamily="34" charset="0"/>
              </a:rPr>
              <a:t>. 1                      β. 2</a:t>
            </a:r>
          </a:p>
          <a:p>
            <a:pPr marL="0" indent="0">
              <a:buNone/>
            </a:pPr>
            <a:r>
              <a:rPr lang="el-GR" sz="2000" dirty="0">
                <a:latin typeface="Segoe Script" panose="020B0504020000000003" pitchFamily="34" charset="0"/>
              </a:rPr>
              <a:t>γ</a:t>
            </a:r>
            <a:r>
              <a:rPr lang="el-GR" sz="2000" dirty="0" smtClean="0">
                <a:latin typeface="Segoe Script" panose="020B0504020000000003" pitchFamily="34" charset="0"/>
              </a:rPr>
              <a:t>. 3                      δ. 4 </a:t>
            </a:r>
          </a:p>
        </p:txBody>
      </p:sp>
      <p:sp>
        <p:nvSpPr>
          <p:cNvPr id="4" name="3 - Θέση υποσέλιδου"/>
          <p:cNvSpPr>
            <a:spLocks noGrp="1"/>
          </p:cNvSpPr>
          <p:nvPr>
            <p:ph type="ftr" sz="quarter" idx="11"/>
          </p:nvPr>
        </p:nvSpPr>
        <p:spPr bwMode="auto">
          <a:xfrm>
            <a:off x="3059113" y="6475413"/>
            <a:ext cx="33924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l-GR" altLang="el-GR" sz="900" dirty="0" smtClean="0">
                <a:latin typeface="Segoe Print" pitchFamily="2" charset="0"/>
              </a:rPr>
              <a:t>Γαριπίδης Ιορδάνης                                         Βιολόγος 3</a:t>
            </a:r>
            <a:r>
              <a:rPr lang="el-GR" altLang="el-GR" sz="900" baseline="30000" dirty="0" smtClean="0">
                <a:latin typeface="Segoe Print" pitchFamily="2" charset="0"/>
              </a:rPr>
              <a:t>ο</a:t>
            </a:r>
            <a:r>
              <a:rPr lang="el-GR" altLang="el-GR" sz="900" dirty="0" smtClean="0">
                <a:latin typeface="Segoe Print" pitchFamily="2" charset="0"/>
              </a:rPr>
              <a:t> ΓΕΛ Χαϊδαρίου</a:t>
            </a:r>
          </a:p>
        </p:txBody>
      </p:sp>
    </p:spTree>
    <p:extLst>
      <p:ext uri="{BB962C8B-B14F-4D97-AF65-F5344CB8AC3E}">
        <p14:creationId xmlns:p14="http://schemas.microsoft.com/office/powerpoint/2010/main" val="1004485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500"/>
                                        <p:tgtEl>
                                          <p:spTgt spid="3">
                                            <p:txEl>
                                              <p:pRg st="5" end="5"/>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fade">
                                      <p:cBhvr>
                                        <p:cTn id="15" dur="500"/>
                                        <p:tgtEl>
                                          <p:spTgt spid="3">
                                            <p:txEl>
                                              <p:pRg st="6" end="6"/>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7" end="7"/>
                                            </p:txEl>
                                          </p:spTgt>
                                        </p:tgtEl>
                                        <p:attrNameLst>
                                          <p:attrName>style.visibility</p:attrName>
                                        </p:attrNameLst>
                                      </p:cBhvr>
                                      <p:to>
                                        <p:strVal val="visible"/>
                                      </p:to>
                                    </p:set>
                                    <p:animEffect transition="in" filter="fade">
                                      <p:cBhvr>
                                        <p:cTn id="18" dur="500"/>
                                        <p:tgtEl>
                                          <p:spTgt spid="3">
                                            <p:txEl>
                                              <p:pRg st="7" end="7"/>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Έλλειψη 5"/>
          <p:cNvSpPr/>
          <p:nvPr/>
        </p:nvSpPr>
        <p:spPr>
          <a:xfrm>
            <a:off x="395536" y="5589240"/>
            <a:ext cx="360040" cy="43204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Θέση περιεχομένου 2"/>
          <p:cNvSpPr>
            <a:spLocks noGrp="1"/>
          </p:cNvSpPr>
          <p:nvPr>
            <p:ph idx="1"/>
          </p:nvPr>
        </p:nvSpPr>
        <p:spPr>
          <a:xfrm>
            <a:off x="106536" y="144250"/>
            <a:ext cx="8928992" cy="6264696"/>
          </a:xfrm>
        </p:spPr>
        <p:txBody>
          <a:bodyPr>
            <a:normAutofit/>
          </a:bodyPr>
          <a:lstStyle/>
          <a:p>
            <a:pPr marL="0" indent="0">
              <a:buNone/>
            </a:pPr>
            <a:r>
              <a:rPr lang="el-GR" sz="2000" dirty="0" smtClean="0">
                <a:latin typeface="Segoe Script" panose="020B0504020000000003" pitchFamily="34" charset="0"/>
              </a:rPr>
              <a:t>Παρακάτω παρατίθεται η αλληλουχία των βάσεων σε μία αλυσίδα του τμήματος DNA που κωδικοποιεί μία πεπτιδική αλυσίδα που αποτελείται από 10 αμινοξέα. Επίσης στην παρακάτω αλληλουχία υπάρχει κωδικόνιο έναρξης.</a:t>
            </a:r>
          </a:p>
          <a:p>
            <a:pPr marL="0" indent="0">
              <a:buNone/>
            </a:pPr>
            <a:endParaRPr lang="el-GR" sz="2000" dirty="0">
              <a:latin typeface="Segoe Script" panose="020B0504020000000003" pitchFamily="34" charset="0"/>
            </a:endParaRPr>
          </a:p>
          <a:p>
            <a:pPr marL="0" indent="0">
              <a:buNone/>
            </a:pPr>
            <a:r>
              <a:rPr lang="en-US" sz="2400" b="1" dirty="0" smtClean="0">
                <a:latin typeface="Segoe Script" panose="020B0504020000000003" pitchFamily="34" charset="0"/>
              </a:rPr>
              <a:t>3’ TACGGTCAATCTGGTTCTGGTTCTTCTCAAATC 5’</a:t>
            </a:r>
            <a:r>
              <a:rPr lang="en-US" sz="2000" dirty="0" smtClean="0">
                <a:latin typeface="Segoe Script" panose="020B0504020000000003" pitchFamily="34" charset="0"/>
              </a:rPr>
              <a:t> </a:t>
            </a:r>
            <a:endParaRPr lang="el-GR" sz="2000" dirty="0" smtClean="0">
              <a:latin typeface="Segoe Script" panose="020B0504020000000003" pitchFamily="34" charset="0"/>
            </a:endParaRPr>
          </a:p>
          <a:p>
            <a:pPr marL="0" indent="0">
              <a:buNone/>
            </a:pPr>
            <a:endParaRPr lang="el-GR" sz="2000" dirty="0" smtClean="0">
              <a:latin typeface="Segoe Script" panose="020B0504020000000003" pitchFamily="34" charset="0"/>
            </a:endParaRPr>
          </a:p>
          <a:p>
            <a:pPr marL="0" indent="0">
              <a:buNone/>
            </a:pPr>
            <a:r>
              <a:rPr lang="el-GR" sz="2000" dirty="0" smtClean="0">
                <a:latin typeface="Segoe Script" panose="020B0504020000000003" pitchFamily="34" charset="0"/>
              </a:rPr>
              <a:t>Όταν η παραπάνω πεπτιδική αλυσίδα υδρολυθεί</a:t>
            </a:r>
            <a:r>
              <a:rPr lang="el-GR" sz="2000" dirty="0">
                <a:latin typeface="Segoe Script" panose="020B0504020000000003" pitchFamily="34" charset="0"/>
              </a:rPr>
              <a:t> </a:t>
            </a:r>
            <a:r>
              <a:rPr lang="el-GR" sz="2000" dirty="0" smtClean="0">
                <a:latin typeface="Segoe Script" panose="020B0504020000000003" pitchFamily="34" charset="0"/>
              </a:rPr>
              <a:t>τότε προκύπτει</a:t>
            </a:r>
            <a:r>
              <a:rPr lang="el-GR" sz="2000" dirty="0">
                <a:latin typeface="Segoe Script" panose="020B0504020000000003" pitchFamily="34" charset="0"/>
              </a:rPr>
              <a:t> </a:t>
            </a:r>
            <a:r>
              <a:rPr lang="el-GR" sz="2000" dirty="0" smtClean="0">
                <a:latin typeface="Segoe Script" panose="020B0504020000000003" pitchFamily="34" charset="0"/>
              </a:rPr>
              <a:t>ο αριθμός</a:t>
            </a:r>
            <a:r>
              <a:rPr lang="el-GR" sz="2000" dirty="0">
                <a:latin typeface="Segoe Script" panose="020B0504020000000003" pitchFamily="34" charset="0"/>
              </a:rPr>
              <a:t> </a:t>
            </a:r>
            <a:r>
              <a:rPr lang="el-GR" sz="2000" dirty="0" smtClean="0">
                <a:latin typeface="Segoe Script" panose="020B0504020000000003" pitchFamily="34" charset="0"/>
              </a:rPr>
              <a:t>του</a:t>
            </a:r>
            <a:r>
              <a:rPr lang="el-GR" sz="2000" dirty="0">
                <a:latin typeface="Segoe Script" panose="020B0504020000000003" pitchFamily="34" charset="0"/>
              </a:rPr>
              <a:t> </a:t>
            </a:r>
            <a:r>
              <a:rPr lang="el-GR" sz="2000" dirty="0" smtClean="0">
                <a:latin typeface="Segoe Script" panose="020B0504020000000003" pitchFamily="34" charset="0"/>
              </a:rPr>
              <a:t>κάθε</a:t>
            </a:r>
            <a:r>
              <a:rPr lang="el-GR" sz="2000" dirty="0">
                <a:latin typeface="Segoe Script" panose="020B0504020000000003" pitchFamily="34" charset="0"/>
              </a:rPr>
              <a:t> </a:t>
            </a:r>
            <a:r>
              <a:rPr lang="el-GR" sz="2000" dirty="0" smtClean="0">
                <a:latin typeface="Segoe Script" panose="020B0504020000000003" pitchFamily="34" charset="0"/>
              </a:rPr>
              <a:t>αμινοξέος</a:t>
            </a:r>
            <a:r>
              <a:rPr lang="el-GR" sz="2000" dirty="0">
                <a:latin typeface="Segoe Script" panose="020B0504020000000003" pitchFamily="34" charset="0"/>
              </a:rPr>
              <a:t> </a:t>
            </a:r>
            <a:r>
              <a:rPr lang="el-GR" sz="2000" dirty="0" smtClean="0">
                <a:latin typeface="Segoe Script" panose="020B0504020000000003" pitchFamily="34" charset="0"/>
              </a:rPr>
              <a:t>που</a:t>
            </a:r>
            <a:r>
              <a:rPr lang="el-GR" sz="2000" dirty="0">
                <a:latin typeface="Segoe Script" panose="020B0504020000000003" pitchFamily="34" charset="0"/>
              </a:rPr>
              <a:t> </a:t>
            </a:r>
            <a:r>
              <a:rPr lang="el-GR" sz="2000" dirty="0" smtClean="0">
                <a:latin typeface="Segoe Script" panose="020B0504020000000003" pitchFamily="34" charset="0"/>
              </a:rPr>
              <a:t>συμμετέχει στο σχηματισμό</a:t>
            </a:r>
            <a:r>
              <a:rPr lang="el-GR" sz="2000" dirty="0">
                <a:latin typeface="Segoe Script" panose="020B0504020000000003" pitchFamily="34" charset="0"/>
              </a:rPr>
              <a:t> </a:t>
            </a:r>
            <a:r>
              <a:rPr lang="el-GR" sz="2000" dirty="0" smtClean="0">
                <a:latin typeface="Segoe Script" panose="020B0504020000000003" pitchFamily="34" charset="0"/>
              </a:rPr>
              <a:t>της πεπτιδικής</a:t>
            </a:r>
            <a:r>
              <a:rPr lang="el-GR" sz="2000" dirty="0">
                <a:latin typeface="Segoe Script" panose="020B0504020000000003" pitchFamily="34" charset="0"/>
              </a:rPr>
              <a:t> </a:t>
            </a:r>
            <a:r>
              <a:rPr lang="el-GR" sz="2000" dirty="0" smtClean="0">
                <a:latin typeface="Segoe Script" panose="020B0504020000000003" pitchFamily="34" charset="0"/>
              </a:rPr>
              <a:t>αλυσίδας και φαίνεται στον παρακάτω πίνακα. Η σωστή αλληλουχία των</a:t>
            </a:r>
            <a:r>
              <a:rPr lang="el-GR" sz="2000" dirty="0">
                <a:latin typeface="Segoe Script" panose="020B0504020000000003" pitchFamily="34" charset="0"/>
              </a:rPr>
              <a:t> </a:t>
            </a:r>
            <a:r>
              <a:rPr lang="el-GR" sz="2000" dirty="0" smtClean="0">
                <a:latin typeface="Segoe Script" panose="020B0504020000000003" pitchFamily="34" charset="0"/>
              </a:rPr>
              <a:t>αμινοξέων στην πεπτιδική αλυσίδα μετά τη μεθειονίνη</a:t>
            </a:r>
            <a:r>
              <a:rPr lang="el-GR" sz="2000" dirty="0">
                <a:latin typeface="Segoe Script" panose="020B0504020000000003" pitchFamily="34" charset="0"/>
              </a:rPr>
              <a:t> </a:t>
            </a:r>
            <a:r>
              <a:rPr lang="el-GR" sz="2000" dirty="0" smtClean="0">
                <a:latin typeface="Segoe Script" panose="020B0504020000000003" pitchFamily="34" charset="0"/>
              </a:rPr>
              <a:t>του κωδικονίου</a:t>
            </a:r>
            <a:r>
              <a:rPr lang="el-GR" sz="2000" dirty="0">
                <a:latin typeface="Segoe Script" panose="020B0504020000000003" pitchFamily="34" charset="0"/>
              </a:rPr>
              <a:t> </a:t>
            </a:r>
            <a:r>
              <a:rPr lang="el-GR" sz="2000" dirty="0" smtClean="0">
                <a:latin typeface="Segoe Script" panose="020B0504020000000003" pitchFamily="34" charset="0"/>
              </a:rPr>
              <a:t>έναρξης είναι η ...</a:t>
            </a:r>
          </a:p>
          <a:p>
            <a:pPr marL="0" indent="0">
              <a:buNone/>
            </a:pPr>
            <a:endParaRPr lang="el-GR" sz="2000" dirty="0" smtClean="0">
              <a:latin typeface="Segoe Script" panose="020B0504020000000003" pitchFamily="34" charset="0"/>
            </a:endParaRPr>
          </a:p>
          <a:p>
            <a:pPr marL="0" indent="0">
              <a:buNone/>
            </a:pPr>
            <a:r>
              <a:rPr lang="el-GR" sz="2000" dirty="0" smtClean="0">
                <a:latin typeface="Segoe Script" panose="020B0504020000000003" pitchFamily="34" charset="0"/>
              </a:rPr>
              <a:t>   α. </a:t>
            </a:r>
            <a:r>
              <a:rPr lang="en-US" sz="2000" dirty="0" smtClean="0">
                <a:latin typeface="Segoe Script" panose="020B0504020000000003" pitchFamily="34" charset="0"/>
              </a:rPr>
              <a:t>x</a:t>
            </a:r>
            <a:r>
              <a:rPr lang="el-GR" sz="2000" dirty="0" smtClean="0">
                <a:latin typeface="Segoe Script" panose="020B0504020000000003" pitchFamily="34" charset="0"/>
              </a:rPr>
              <a:t> </a:t>
            </a:r>
            <a:r>
              <a:rPr lang="en-US" sz="2000" dirty="0" smtClean="0">
                <a:latin typeface="Segoe Script" panose="020B0504020000000003" pitchFamily="34" charset="0"/>
              </a:rPr>
              <a:t>y</a:t>
            </a:r>
            <a:r>
              <a:rPr lang="el-GR" sz="2000" dirty="0" smtClean="0">
                <a:latin typeface="Segoe Script" panose="020B0504020000000003" pitchFamily="34" charset="0"/>
              </a:rPr>
              <a:t> </a:t>
            </a:r>
            <a:r>
              <a:rPr lang="en-US" sz="2000" dirty="0" smtClean="0">
                <a:latin typeface="Segoe Script" panose="020B0504020000000003" pitchFamily="34" charset="0"/>
              </a:rPr>
              <a:t>z</a:t>
            </a:r>
            <a:r>
              <a:rPr lang="el-GR" sz="2000" dirty="0" smtClean="0">
                <a:latin typeface="Segoe Script" panose="020B0504020000000003" pitchFamily="34" charset="0"/>
              </a:rPr>
              <a:t> </a:t>
            </a:r>
            <a:r>
              <a:rPr lang="en-US" sz="2000" dirty="0" smtClean="0">
                <a:latin typeface="Segoe Script" panose="020B0504020000000003" pitchFamily="34" charset="0"/>
              </a:rPr>
              <a:t>x</a:t>
            </a:r>
            <a:r>
              <a:rPr lang="el-GR" sz="2000" dirty="0" smtClean="0">
                <a:latin typeface="Segoe Script" panose="020B0504020000000003" pitchFamily="34" charset="0"/>
              </a:rPr>
              <a:t> </a:t>
            </a:r>
            <a:r>
              <a:rPr lang="en-US" sz="2000" dirty="0" smtClean="0">
                <a:latin typeface="Segoe Script" panose="020B0504020000000003" pitchFamily="34" charset="0"/>
              </a:rPr>
              <a:t>z</a:t>
            </a:r>
            <a:r>
              <a:rPr lang="el-GR" sz="2000" dirty="0" smtClean="0">
                <a:latin typeface="Segoe Script" panose="020B0504020000000003" pitchFamily="34" charset="0"/>
              </a:rPr>
              <a:t> </a:t>
            </a:r>
            <a:r>
              <a:rPr lang="en-US" sz="2000" dirty="0" smtClean="0">
                <a:latin typeface="Segoe Script" panose="020B0504020000000003" pitchFamily="34" charset="0"/>
              </a:rPr>
              <a:t>y</a:t>
            </a:r>
            <a:r>
              <a:rPr lang="el-GR" sz="2000" dirty="0" smtClean="0">
                <a:latin typeface="Segoe Script" panose="020B0504020000000003" pitchFamily="34" charset="0"/>
              </a:rPr>
              <a:t> </a:t>
            </a:r>
            <a:r>
              <a:rPr lang="en-US" sz="2000" dirty="0" smtClean="0">
                <a:latin typeface="Segoe Script" panose="020B0504020000000003" pitchFamily="34" charset="0"/>
              </a:rPr>
              <a:t>z</a:t>
            </a:r>
            <a:r>
              <a:rPr lang="el-GR" sz="2000" dirty="0" smtClean="0">
                <a:latin typeface="Segoe Script" panose="020B0504020000000003" pitchFamily="34" charset="0"/>
              </a:rPr>
              <a:t> </a:t>
            </a:r>
            <a:r>
              <a:rPr lang="en-US" sz="2000" dirty="0" smtClean="0">
                <a:latin typeface="Segoe Script" panose="020B0504020000000003" pitchFamily="34" charset="0"/>
              </a:rPr>
              <a:t>z</a:t>
            </a:r>
            <a:r>
              <a:rPr lang="el-GR" sz="2000" dirty="0" smtClean="0">
                <a:latin typeface="Segoe Script" panose="020B0504020000000003" pitchFamily="34" charset="0"/>
              </a:rPr>
              <a:t> </a:t>
            </a:r>
            <a:r>
              <a:rPr lang="en-US" sz="2000" dirty="0" smtClean="0">
                <a:latin typeface="Segoe Script" panose="020B0504020000000003" pitchFamily="34" charset="0"/>
              </a:rPr>
              <a:t>k</a:t>
            </a:r>
          </a:p>
          <a:p>
            <a:pPr marL="0" indent="0">
              <a:buNone/>
            </a:pPr>
            <a:r>
              <a:rPr lang="el-GR" sz="2000" dirty="0" smtClean="0">
                <a:latin typeface="Segoe Script" panose="020B0504020000000003" pitchFamily="34" charset="0"/>
              </a:rPr>
              <a:t>   β. </a:t>
            </a:r>
            <a:r>
              <a:rPr lang="en-US" sz="2000" dirty="0" smtClean="0">
                <a:latin typeface="Segoe Script" panose="020B0504020000000003" pitchFamily="34" charset="0"/>
              </a:rPr>
              <a:t>x</a:t>
            </a:r>
            <a:r>
              <a:rPr lang="el-GR" sz="2000" dirty="0" smtClean="0">
                <a:latin typeface="Segoe Script" panose="020B0504020000000003" pitchFamily="34" charset="0"/>
              </a:rPr>
              <a:t> </a:t>
            </a:r>
            <a:r>
              <a:rPr lang="en-US" sz="2000" dirty="0" smtClean="0">
                <a:latin typeface="Segoe Script" panose="020B0504020000000003" pitchFamily="34" charset="0"/>
              </a:rPr>
              <a:t>z</a:t>
            </a:r>
            <a:r>
              <a:rPr lang="el-GR" sz="2000" dirty="0" smtClean="0">
                <a:latin typeface="Segoe Script" panose="020B0504020000000003" pitchFamily="34" charset="0"/>
              </a:rPr>
              <a:t> </a:t>
            </a:r>
            <a:r>
              <a:rPr lang="en-US" sz="2000" dirty="0" smtClean="0">
                <a:latin typeface="Segoe Script" panose="020B0504020000000003" pitchFamily="34" charset="0"/>
              </a:rPr>
              <a:t>x</a:t>
            </a:r>
            <a:r>
              <a:rPr lang="el-GR" sz="2000" dirty="0" smtClean="0">
                <a:latin typeface="Segoe Script" panose="020B0504020000000003" pitchFamily="34" charset="0"/>
              </a:rPr>
              <a:t> </a:t>
            </a:r>
            <a:r>
              <a:rPr lang="en-US" sz="2000" dirty="0" smtClean="0">
                <a:latin typeface="Segoe Script" panose="020B0504020000000003" pitchFamily="34" charset="0"/>
              </a:rPr>
              <a:t>y</a:t>
            </a:r>
            <a:r>
              <a:rPr lang="el-GR" sz="2000" dirty="0" smtClean="0">
                <a:latin typeface="Segoe Script" panose="020B0504020000000003" pitchFamily="34" charset="0"/>
              </a:rPr>
              <a:t> </a:t>
            </a:r>
            <a:r>
              <a:rPr lang="en-US" sz="2000" dirty="0" smtClean="0">
                <a:latin typeface="Segoe Script" panose="020B0504020000000003" pitchFamily="34" charset="0"/>
              </a:rPr>
              <a:t>z</a:t>
            </a:r>
            <a:r>
              <a:rPr lang="el-GR" sz="2000" dirty="0" smtClean="0">
                <a:latin typeface="Segoe Script" panose="020B0504020000000003" pitchFamily="34" charset="0"/>
              </a:rPr>
              <a:t> </a:t>
            </a:r>
            <a:r>
              <a:rPr lang="en-US" sz="2000" dirty="0" smtClean="0">
                <a:latin typeface="Segoe Script" panose="020B0504020000000003" pitchFamily="34" charset="0"/>
              </a:rPr>
              <a:t>z</a:t>
            </a:r>
            <a:r>
              <a:rPr lang="el-GR" sz="2000" dirty="0" smtClean="0">
                <a:latin typeface="Segoe Script" panose="020B0504020000000003" pitchFamily="34" charset="0"/>
              </a:rPr>
              <a:t> </a:t>
            </a:r>
            <a:r>
              <a:rPr lang="en-US" sz="2000" dirty="0" smtClean="0">
                <a:latin typeface="Segoe Script" panose="020B0504020000000003" pitchFamily="34" charset="0"/>
              </a:rPr>
              <a:t>y</a:t>
            </a:r>
            <a:r>
              <a:rPr lang="el-GR" sz="2000" dirty="0" smtClean="0">
                <a:latin typeface="Segoe Script" panose="020B0504020000000003" pitchFamily="34" charset="0"/>
              </a:rPr>
              <a:t> </a:t>
            </a:r>
            <a:r>
              <a:rPr lang="en-US" sz="2000" dirty="0" smtClean="0">
                <a:latin typeface="Segoe Script" panose="020B0504020000000003" pitchFamily="34" charset="0"/>
              </a:rPr>
              <a:t>z</a:t>
            </a:r>
            <a:r>
              <a:rPr lang="el-GR" sz="2000" dirty="0" smtClean="0">
                <a:latin typeface="Segoe Script" panose="020B0504020000000003" pitchFamily="34" charset="0"/>
              </a:rPr>
              <a:t> </a:t>
            </a:r>
            <a:r>
              <a:rPr lang="en-US" sz="2000" dirty="0" smtClean="0">
                <a:latin typeface="Segoe Script" panose="020B0504020000000003" pitchFamily="34" charset="0"/>
              </a:rPr>
              <a:t>k</a:t>
            </a:r>
          </a:p>
          <a:p>
            <a:pPr marL="0" indent="0">
              <a:buNone/>
            </a:pPr>
            <a:r>
              <a:rPr lang="el-GR" sz="2000" dirty="0" smtClean="0">
                <a:latin typeface="Segoe Script" panose="020B0504020000000003" pitchFamily="34" charset="0"/>
              </a:rPr>
              <a:t>   γ. </a:t>
            </a:r>
            <a:r>
              <a:rPr lang="en-US" sz="2000" dirty="0" smtClean="0">
                <a:latin typeface="Segoe Script" panose="020B0504020000000003" pitchFamily="34" charset="0"/>
              </a:rPr>
              <a:t>z</a:t>
            </a:r>
            <a:r>
              <a:rPr lang="el-GR" sz="2000" dirty="0" smtClean="0">
                <a:latin typeface="Segoe Script" panose="020B0504020000000003" pitchFamily="34" charset="0"/>
              </a:rPr>
              <a:t> </a:t>
            </a:r>
            <a:r>
              <a:rPr lang="en-US" sz="2000" dirty="0" smtClean="0">
                <a:latin typeface="Segoe Script" panose="020B0504020000000003" pitchFamily="34" charset="0"/>
              </a:rPr>
              <a:t>x</a:t>
            </a:r>
            <a:r>
              <a:rPr lang="el-GR" sz="2000" dirty="0" smtClean="0">
                <a:latin typeface="Segoe Script" panose="020B0504020000000003" pitchFamily="34" charset="0"/>
              </a:rPr>
              <a:t> </a:t>
            </a:r>
            <a:r>
              <a:rPr lang="en-US" sz="2000" dirty="0" smtClean="0">
                <a:latin typeface="Segoe Script" panose="020B0504020000000003" pitchFamily="34" charset="0"/>
              </a:rPr>
              <a:t>y</a:t>
            </a:r>
            <a:r>
              <a:rPr lang="el-GR" sz="2000" dirty="0" smtClean="0">
                <a:latin typeface="Segoe Script" panose="020B0504020000000003" pitchFamily="34" charset="0"/>
              </a:rPr>
              <a:t> </a:t>
            </a:r>
            <a:r>
              <a:rPr lang="en-US" sz="2000" dirty="0" smtClean="0">
                <a:latin typeface="Segoe Script" panose="020B0504020000000003" pitchFamily="34" charset="0"/>
              </a:rPr>
              <a:t>z</a:t>
            </a:r>
            <a:r>
              <a:rPr lang="el-GR" sz="2000" dirty="0" smtClean="0">
                <a:latin typeface="Segoe Script" panose="020B0504020000000003" pitchFamily="34" charset="0"/>
              </a:rPr>
              <a:t> </a:t>
            </a:r>
            <a:r>
              <a:rPr lang="en-US" sz="2000" dirty="0" smtClean="0">
                <a:latin typeface="Segoe Script" panose="020B0504020000000003" pitchFamily="34" charset="0"/>
              </a:rPr>
              <a:t>y</a:t>
            </a:r>
            <a:r>
              <a:rPr lang="el-GR" sz="2000" dirty="0" smtClean="0">
                <a:latin typeface="Segoe Script" panose="020B0504020000000003" pitchFamily="34" charset="0"/>
              </a:rPr>
              <a:t> </a:t>
            </a:r>
            <a:r>
              <a:rPr lang="en-US" sz="2000" dirty="0" smtClean="0">
                <a:latin typeface="Segoe Script" panose="020B0504020000000003" pitchFamily="34" charset="0"/>
              </a:rPr>
              <a:t>z</a:t>
            </a:r>
            <a:r>
              <a:rPr lang="el-GR" sz="2000" dirty="0" smtClean="0">
                <a:latin typeface="Segoe Script" panose="020B0504020000000003" pitchFamily="34" charset="0"/>
              </a:rPr>
              <a:t> </a:t>
            </a:r>
            <a:r>
              <a:rPr lang="en-US" sz="2000" dirty="0" smtClean="0">
                <a:latin typeface="Segoe Script" panose="020B0504020000000003" pitchFamily="34" charset="0"/>
              </a:rPr>
              <a:t>y</a:t>
            </a:r>
            <a:r>
              <a:rPr lang="el-GR" sz="2000" dirty="0" smtClean="0">
                <a:latin typeface="Segoe Script" panose="020B0504020000000003" pitchFamily="34" charset="0"/>
              </a:rPr>
              <a:t> </a:t>
            </a:r>
            <a:r>
              <a:rPr lang="en-US" sz="2000" dirty="0" smtClean="0">
                <a:latin typeface="Segoe Script" panose="020B0504020000000003" pitchFamily="34" charset="0"/>
              </a:rPr>
              <a:t>y</a:t>
            </a:r>
            <a:r>
              <a:rPr lang="el-GR" sz="2000" dirty="0" smtClean="0">
                <a:latin typeface="Segoe Script" panose="020B0504020000000003" pitchFamily="34" charset="0"/>
              </a:rPr>
              <a:t> κ</a:t>
            </a:r>
          </a:p>
          <a:p>
            <a:pPr marL="0" indent="0">
              <a:buNone/>
            </a:pPr>
            <a:r>
              <a:rPr lang="el-GR" sz="2000" dirty="0" smtClean="0">
                <a:latin typeface="Segoe Script" panose="020B0504020000000003" pitchFamily="34" charset="0"/>
              </a:rPr>
              <a:t>   δ. </a:t>
            </a:r>
            <a:r>
              <a:rPr lang="en-US" sz="2000" dirty="0" smtClean="0">
                <a:latin typeface="Segoe Script" panose="020B0504020000000003" pitchFamily="34" charset="0"/>
              </a:rPr>
              <a:t>y</a:t>
            </a:r>
            <a:r>
              <a:rPr lang="el-GR" sz="2000" dirty="0" smtClean="0">
                <a:latin typeface="Segoe Script" panose="020B0504020000000003" pitchFamily="34" charset="0"/>
              </a:rPr>
              <a:t> </a:t>
            </a:r>
            <a:r>
              <a:rPr lang="en-US" sz="2000" dirty="0" smtClean="0">
                <a:latin typeface="Segoe Script" panose="020B0504020000000003" pitchFamily="34" charset="0"/>
              </a:rPr>
              <a:t>x</a:t>
            </a:r>
            <a:r>
              <a:rPr lang="el-GR" sz="2000" dirty="0" smtClean="0">
                <a:latin typeface="Segoe Script" panose="020B0504020000000003" pitchFamily="34" charset="0"/>
              </a:rPr>
              <a:t> </a:t>
            </a:r>
            <a:r>
              <a:rPr lang="en-US" sz="2000" dirty="0" smtClean="0">
                <a:latin typeface="Segoe Script" panose="020B0504020000000003" pitchFamily="34" charset="0"/>
              </a:rPr>
              <a:t>z</a:t>
            </a:r>
            <a:r>
              <a:rPr lang="el-GR" sz="2000" dirty="0" smtClean="0">
                <a:latin typeface="Segoe Script" panose="020B0504020000000003" pitchFamily="34" charset="0"/>
              </a:rPr>
              <a:t> </a:t>
            </a:r>
            <a:r>
              <a:rPr lang="en-US" sz="2000" dirty="0" smtClean="0">
                <a:latin typeface="Segoe Script" panose="020B0504020000000003" pitchFamily="34" charset="0"/>
              </a:rPr>
              <a:t>y</a:t>
            </a:r>
            <a:r>
              <a:rPr lang="el-GR" sz="2000" dirty="0" smtClean="0">
                <a:latin typeface="Segoe Script" panose="020B0504020000000003" pitchFamily="34" charset="0"/>
              </a:rPr>
              <a:t> </a:t>
            </a:r>
            <a:r>
              <a:rPr lang="en-US" sz="2000" dirty="0" smtClean="0">
                <a:latin typeface="Segoe Script" panose="020B0504020000000003" pitchFamily="34" charset="0"/>
              </a:rPr>
              <a:t>z</a:t>
            </a:r>
            <a:r>
              <a:rPr lang="el-GR" sz="2000" dirty="0" smtClean="0">
                <a:latin typeface="Segoe Script" panose="020B0504020000000003" pitchFamily="34" charset="0"/>
              </a:rPr>
              <a:t> </a:t>
            </a:r>
            <a:r>
              <a:rPr lang="en-US" sz="2000" dirty="0" smtClean="0">
                <a:latin typeface="Segoe Script" panose="020B0504020000000003" pitchFamily="34" charset="0"/>
              </a:rPr>
              <a:t>y</a:t>
            </a:r>
            <a:r>
              <a:rPr lang="el-GR" sz="2000" dirty="0" smtClean="0">
                <a:latin typeface="Segoe Script" panose="020B0504020000000003" pitchFamily="34" charset="0"/>
              </a:rPr>
              <a:t> </a:t>
            </a:r>
            <a:r>
              <a:rPr lang="en-US" sz="2000" dirty="0" smtClean="0">
                <a:latin typeface="Segoe Script" panose="020B0504020000000003" pitchFamily="34" charset="0"/>
              </a:rPr>
              <a:t>z</a:t>
            </a:r>
            <a:r>
              <a:rPr lang="el-GR" sz="2000" dirty="0" smtClean="0">
                <a:latin typeface="Segoe Script" panose="020B0504020000000003" pitchFamily="34" charset="0"/>
              </a:rPr>
              <a:t> </a:t>
            </a:r>
            <a:r>
              <a:rPr lang="en-US" sz="2000" dirty="0" smtClean="0">
                <a:latin typeface="Segoe Script" panose="020B0504020000000003" pitchFamily="34" charset="0"/>
              </a:rPr>
              <a:t>z</a:t>
            </a:r>
            <a:r>
              <a:rPr lang="el-GR" sz="2000" dirty="0" smtClean="0">
                <a:latin typeface="Segoe Script" panose="020B0504020000000003" pitchFamily="34" charset="0"/>
              </a:rPr>
              <a:t> </a:t>
            </a:r>
            <a:r>
              <a:rPr lang="en-US" sz="2000" dirty="0" smtClean="0">
                <a:latin typeface="Segoe Script" panose="020B0504020000000003" pitchFamily="34" charset="0"/>
              </a:rPr>
              <a:t>x </a:t>
            </a:r>
            <a:endParaRPr lang="el-GR" sz="2000" dirty="0">
              <a:latin typeface="Segoe Script" panose="020B0504020000000003" pitchFamily="34" charset="0"/>
            </a:endParaRPr>
          </a:p>
          <a:p>
            <a:pPr marL="0" indent="0">
              <a:buNone/>
            </a:pPr>
            <a:endParaRPr lang="el-GR" sz="2000" dirty="0" smtClean="0">
              <a:latin typeface="Segoe Script" panose="020B0504020000000003" pitchFamily="34" charset="0"/>
            </a:endParaRPr>
          </a:p>
        </p:txBody>
      </p:sp>
      <p:sp>
        <p:nvSpPr>
          <p:cNvPr id="4" name="3 - Θέση υποσέλιδου"/>
          <p:cNvSpPr>
            <a:spLocks noGrp="1"/>
          </p:cNvSpPr>
          <p:nvPr>
            <p:ph type="ftr" sz="quarter" idx="11"/>
          </p:nvPr>
        </p:nvSpPr>
        <p:spPr bwMode="auto">
          <a:xfrm>
            <a:off x="3059113" y="6475413"/>
            <a:ext cx="33924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l-GR" altLang="el-GR" sz="900" dirty="0" smtClean="0">
                <a:latin typeface="Segoe Print" pitchFamily="2" charset="0"/>
              </a:rPr>
              <a:t>Γαριπίδης Ιορδάνης                                         Βιολόγος 3</a:t>
            </a:r>
            <a:r>
              <a:rPr lang="el-GR" altLang="el-GR" sz="900" baseline="30000" dirty="0" smtClean="0">
                <a:latin typeface="Segoe Print" pitchFamily="2" charset="0"/>
              </a:rPr>
              <a:t>ο</a:t>
            </a:r>
            <a:r>
              <a:rPr lang="el-GR" altLang="el-GR" sz="900" dirty="0" smtClean="0">
                <a:latin typeface="Segoe Print" pitchFamily="2" charset="0"/>
              </a:rPr>
              <a:t> ΓΕΛ Χαϊδαρίου</a:t>
            </a:r>
          </a:p>
        </p:txBody>
      </p:sp>
      <p:graphicFrame>
        <p:nvGraphicFramePr>
          <p:cNvPr id="5" name="Πίνακας 4"/>
          <p:cNvGraphicFramePr>
            <a:graphicFrameLocks noGrp="1"/>
          </p:cNvGraphicFramePr>
          <p:nvPr>
            <p:extLst>
              <p:ext uri="{D42A27DB-BD31-4B8C-83A1-F6EECF244321}">
                <p14:modId xmlns:p14="http://schemas.microsoft.com/office/powerpoint/2010/main" val="979868259"/>
              </p:ext>
            </p:extLst>
          </p:nvPr>
        </p:nvGraphicFramePr>
        <p:xfrm>
          <a:off x="4067944" y="4365104"/>
          <a:ext cx="4320480" cy="1981200"/>
        </p:xfrm>
        <a:graphic>
          <a:graphicData uri="http://schemas.openxmlformats.org/drawingml/2006/table">
            <a:tbl>
              <a:tblPr firstRow="1" bandRow="1">
                <a:tableStyleId>{5C22544A-7EE6-4342-B048-85BDC9FD1C3A}</a:tableStyleId>
              </a:tblPr>
              <a:tblGrid>
                <a:gridCol w="2160240"/>
                <a:gridCol w="2160240"/>
              </a:tblGrid>
              <a:tr h="365760">
                <a:tc>
                  <a:txBody>
                    <a:bodyPr/>
                    <a:lstStyle/>
                    <a:p>
                      <a:pPr algn="ctr"/>
                      <a:r>
                        <a:rPr lang="el-GR" sz="1400" dirty="0" smtClean="0">
                          <a:latin typeface="Segoe Script" panose="020B0504020000000003" pitchFamily="34" charset="0"/>
                        </a:rPr>
                        <a:t>Αμινοξύ</a:t>
                      </a:r>
                      <a:endParaRPr lang="el-GR" sz="1400" dirty="0">
                        <a:latin typeface="Segoe Script" panose="020B0504020000000003" pitchFamily="34" charset="0"/>
                      </a:endParaRPr>
                    </a:p>
                  </a:txBody>
                  <a:tcPr/>
                </a:tc>
                <a:tc>
                  <a:txBody>
                    <a:bodyPr/>
                    <a:lstStyle/>
                    <a:p>
                      <a:pPr algn="ctr"/>
                      <a:r>
                        <a:rPr lang="el-GR" sz="1400" dirty="0" smtClean="0">
                          <a:latin typeface="Segoe Script" panose="020B0504020000000003" pitchFamily="34" charset="0"/>
                        </a:rPr>
                        <a:t>Αριθμός αμινοξέος στην αλυσίδα</a:t>
                      </a:r>
                      <a:endParaRPr lang="el-GR" sz="1400" dirty="0">
                        <a:latin typeface="Segoe Script" panose="020B0504020000000003" pitchFamily="34" charset="0"/>
                      </a:endParaRPr>
                    </a:p>
                  </a:txBody>
                  <a:tcPr/>
                </a:tc>
              </a:tr>
              <a:tr h="244827">
                <a:tc>
                  <a:txBody>
                    <a:bodyPr/>
                    <a:lstStyle/>
                    <a:p>
                      <a:pPr algn="ctr"/>
                      <a:r>
                        <a:rPr lang="en-US" dirty="0" smtClean="0">
                          <a:latin typeface="Segoe Script" panose="020B0504020000000003" pitchFamily="34" charset="0"/>
                        </a:rPr>
                        <a:t>k</a:t>
                      </a:r>
                      <a:endParaRPr lang="el-GR" dirty="0">
                        <a:latin typeface="Segoe Script" panose="020B0504020000000003" pitchFamily="34" charset="0"/>
                      </a:endParaRPr>
                    </a:p>
                  </a:txBody>
                  <a:tcPr/>
                </a:tc>
                <a:tc>
                  <a:txBody>
                    <a:bodyPr/>
                    <a:lstStyle/>
                    <a:p>
                      <a:pPr algn="ctr"/>
                      <a:r>
                        <a:rPr lang="en-US" dirty="0" smtClean="0">
                          <a:latin typeface="Segoe Script" panose="020B0504020000000003" pitchFamily="34" charset="0"/>
                        </a:rPr>
                        <a:t>1</a:t>
                      </a:r>
                      <a:endParaRPr lang="el-GR" dirty="0">
                        <a:latin typeface="Segoe Script" panose="020B0504020000000003" pitchFamily="34" charset="0"/>
                      </a:endParaRPr>
                    </a:p>
                  </a:txBody>
                  <a:tcPr/>
                </a:tc>
              </a:tr>
              <a:tr h="244827">
                <a:tc>
                  <a:txBody>
                    <a:bodyPr/>
                    <a:lstStyle/>
                    <a:p>
                      <a:pPr algn="ctr"/>
                      <a:r>
                        <a:rPr lang="en-US" dirty="0" smtClean="0">
                          <a:latin typeface="Segoe Script" panose="020B0504020000000003" pitchFamily="34" charset="0"/>
                        </a:rPr>
                        <a:t>x</a:t>
                      </a:r>
                      <a:endParaRPr lang="el-GR" dirty="0">
                        <a:latin typeface="Segoe Script" panose="020B0504020000000003" pitchFamily="34" charset="0"/>
                      </a:endParaRPr>
                    </a:p>
                  </a:txBody>
                  <a:tcPr/>
                </a:tc>
                <a:tc>
                  <a:txBody>
                    <a:bodyPr/>
                    <a:lstStyle/>
                    <a:p>
                      <a:pPr algn="ctr"/>
                      <a:r>
                        <a:rPr lang="en-US" dirty="0" smtClean="0">
                          <a:latin typeface="Segoe Script" panose="020B0504020000000003" pitchFamily="34" charset="0"/>
                        </a:rPr>
                        <a:t>2</a:t>
                      </a:r>
                      <a:endParaRPr lang="el-GR" dirty="0">
                        <a:latin typeface="Segoe Script" panose="020B0504020000000003" pitchFamily="34" charset="0"/>
                      </a:endParaRPr>
                    </a:p>
                  </a:txBody>
                  <a:tcPr/>
                </a:tc>
              </a:tr>
              <a:tr h="244827">
                <a:tc>
                  <a:txBody>
                    <a:bodyPr/>
                    <a:lstStyle/>
                    <a:p>
                      <a:pPr algn="ctr"/>
                      <a:r>
                        <a:rPr lang="en-US" dirty="0" smtClean="0">
                          <a:latin typeface="Segoe Script" panose="020B0504020000000003" pitchFamily="34" charset="0"/>
                        </a:rPr>
                        <a:t>y</a:t>
                      </a:r>
                      <a:endParaRPr lang="el-GR" dirty="0">
                        <a:latin typeface="Segoe Script" panose="020B0504020000000003" pitchFamily="34" charset="0"/>
                      </a:endParaRPr>
                    </a:p>
                  </a:txBody>
                  <a:tcPr/>
                </a:tc>
                <a:tc>
                  <a:txBody>
                    <a:bodyPr/>
                    <a:lstStyle/>
                    <a:p>
                      <a:pPr algn="ctr"/>
                      <a:r>
                        <a:rPr lang="en-US" dirty="0" smtClean="0">
                          <a:latin typeface="Segoe Script" panose="020B0504020000000003" pitchFamily="34" charset="0"/>
                        </a:rPr>
                        <a:t>3</a:t>
                      </a:r>
                      <a:endParaRPr lang="el-GR" dirty="0">
                        <a:latin typeface="Segoe Script" panose="020B0504020000000003" pitchFamily="34" charset="0"/>
                      </a:endParaRPr>
                    </a:p>
                  </a:txBody>
                  <a:tcPr/>
                </a:tc>
              </a:tr>
              <a:tr h="244827">
                <a:tc>
                  <a:txBody>
                    <a:bodyPr/>
                    <a:lstStyle/>
                    <a:p>
                      <a:pPr algn="ctr"/>
                      <a:r>
                        <a:rPr lang="en-US" dirty="0" smtClean="0">
                          <a:latin typeface="Segoe Script" panose="020B0504020000000003" pitchFamily="34" charset="0"/>
                        </a:rPr>
                        <a:t>z</a:t>
                      </a:r>
                      <a:endParaRPr lang="el-GR" dirty="0">
                        <a:latin typeface="Segoe Script" panose="020B0504020000000003" pitchFamily="34" charset="0"/>
                      </a:endParaRPr>
                    </a:p>
                  </a:txBody>
                  <a:tcPr/>
                </a:tc>
                <a:tc>
                  <a:txBody>
                    <a:bodyPr/>
                    <a:lstStyle/>
                    <a:p>
                      <a:pPr algn="ctr"/>
                      <a:r>
                        <a:rPr lang="en-US" dirty="0" smtClean="0">
                          <a:latin typeface="Segoe Script" panose="020B0504020000000003" pitchFamily="34" charset="0"/>
                        </a:rPr>
                        <a:t>4</a:t>
                      </a:r>
                      <a:endParaRPr lang="el-GR" dirty="0">
                        <a:latin typeface="Segoe Script" panose="020B0504020000000003" pitchFamily="34" charset="0"/>
                      </a:endParaRPr>
                    </a:p>
                  </a:txBody>
                  <a:tcPr/>
                </a:tc>
              </a:tr>
            </a:tbl>
          </a:graphicData>
        </a:graphic>
      </p:graphicFrame>
    </p:spTree>
    <p:extLst>
      <p:ext uri="{BB962C8B-B14F-4D97-AF65-F5344CB8AC3E}">
        <p14:creationId xmlns:p14="http://schemas.microsoft.com/office/powerpoint/2010/main" val="801108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Έλλειψη 1"/>
          <p:cNvSpPr/>
          <p:nvPr/>
        </p:nvSpPr>
        <p:spPr>
          <a:xfrm>
            <a:off x="107504" y="5722660"/>
            <a:ext cx="360040"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Θέση περιεχομένου 2"/>
          <p:cNvSpPr>
            <a:spLocks noGrp="1"/>
          </p:cNvSpPr>
          <p:nvPr>
            <p:ph idx="1"/>
          </p:nvPr>
        </p:nvSpPr>
        <p:spPr>
          <a:xfrm>
            <a:off x="106536" y="144250"/>
            <a:ext cx="8928992" cy="6597118"/>
          </a:xfrm>
        </p:spPr>
        <p:txBody>
          <a:bodyPr>
            <a:normAutofit/>
          </a:bodyPr>
          <a:lstStyle/>
          <a:p>
            <a:pPr marL="0" indent="0">
              <a:buNone/>
            </a:pPr>
            <a:r>
              <a:rPr lang="el-GR" sz="2000" dirty="0" smtClean="0">
                <a:latin typeface="Segoe Script" panose="020B0504020000000003" pitchFamily="34" charset="0"/>
              </a:rPr>
              <a:t>Τμήμα του μικρού βραχίονα του χρωμοσώματος</a:t>
            </a:r>
            <a:r>
              <a:rPr lang="en-US" sz="2000" dirty="0" smtClean="0">
                <a:latin typeface="Segoe Script" panose="020B0504020000000003" pitchFamily="34" charset="0"/>
              </a:rPr>
              <a:t> </a:t>
            </a:r>
            <a:r>
              <a:rPr lang="el-GR" sz="2000" dirty="0" smtClean="0">
                <a:latin typeface="Segoe Script" panose="020B0504020000000003" pitchFamily="34" charset="0"/>
              </a:rPr>
              <a:t>5</a:t>
            </a:r>
            <a:r>
              <a:rPr lang="en-US" sz="2000" dirty="0" smtClean="0">
                <a:latin typeface="Segoe Script" panose="020B0504020000000003" pitchFamily="34" charset="0"/>
              </a:rPr>
              <a:t> </a:t>
            </a:r>
            <a:r>
              <a:rPr lang="el-GR" sz="2000" dirty="0" smtClean="0">
                <a:latin typeface="Segoe Script" panose="020B0504020000000003" pitchFamily="34" charset="0"/>
              </a:rPr>
              <a:t>μετατοπίζεται</a:t>
            </a:r>
            <a:r>
              <a:rPr lang="en-US" sz="2000" dirty="0">
                <a:latin typeface="Segoe Script" panose="020B0504020000000003" pitchFamily="34" charset="0"/>
              </a:rPr>
              <a:t> </a:t>
            </a:r>
            <a:r>
              <a:rPr lang="el-GR" sz="2000" dirty="0" smtClean="0">
                <a:latin typeface="Segoe Script" panose="020B0504020000000003" pitchFamily="34" charset="0"/>
              </a:rPr>
              <a:t>στο</a:t>
            </a:r>
            <a:r>
              <a:rPr lang="en-US" sz="2000" dirty="0">
                <a:latin typeface="Segoe Script" panose="020B0504020000000003" pitchFamily="34" charset="0"/>
              </a:rPr>
              <a:t> </a:t>
            </a:r>
            <a:r>
              <a:rPr lang="el-GR" sz="2000" dirty="0" smtClean="0">
                <a:latin typeface="Segoe Script" panose="020B0504020000000003" pitchFamily="34" charset="0"/>
              </a:rPr>
              <a:t>μεγάλο</a:t>
            </a:r>
            <a:r>
              <a:rPr lang="en-US" sz="2000" dirty="0">
                <a:latin typeface="Segoe Script" panose="020B0504020000000003" pitchFamily="34" charset="0"/>
              </a:rPr>
              <a:t> </a:t>
            </a:r>
            <a:r>
              <a:rPr lang="el-GR" sz="2000" dirty="0" smtClean="0">
                <a:latin typeface="Segoe Script" panose="020B0504020000000003" pitchFamily="34" charset="0"/>
              </a:rPr>
              <a:t>βραχίονα</a:t>
            </a:r>
            <a:r>
              <a:rPr lang="en-US" sz="2000" dirty="0">
                <a:latin typeface="Segoe Script" panose="020B0504020000000003" pitchFamily="34" charset="0"/>
              </a:rPr>
              <a:t> </a:t>
            </a:r>
            <a:r>
              <a:rPr lang="el-GR" sz="2000" dirty="0" smtClean="0">
                <a:latin typeface="Segoe Script" panose="020B0504020000000003" pitchFamily="34" charset="0"/>
              </a:rPr>
              <a:t>του</a:t>
            </a:r>
            <a:r>
              <a:rPr lang="en-US" sz="2000" dirty="0">
                <a:latin typeface="Segoe Script" panose="020B0504020000000003" pitchFamily="34" charset="0"/>
              </a:rPr>
              <a:t> </a:t>
            </a:r>
            <a:r>
              <a:rPr lang="el-GR" sz="2000" dirty="0" smtClean="0">
                <a:latin typeface="Segoe Script" panose="020B0504020000000003" pitchFamily="34" charset="0"/>
              </a:rPr>
              <a:t>χρωμοσώματος</a:t>
            </a:r>
            <a:r>
              <a:rPr lang="en-US" sz="2000" dirty="0">
                <a:latin typeface="Segoe Script" panose="020B0504020000000003" pitchFamily="34" charset="0"/>
              </a:rPr>
              <a:t> </a:t>
            </a:r>
            <a:r>
              <a:rPr lang="el-GR" sz="2000" dirty="0" smtClean="0">
                <a:latin typeface="Segoe Script" panose="020B0504020000000003" pitchFamily="34" charset="0"/>
              </a:rPr>
              <a:t>14.</a:t>
            </a:r>
            <a:r>
              <a:rPr lang="en-US" sz="2000" dirty="0" smtClean="0">
                <a:latin typeface="Segoe Script" panose="020B0504020000000003" pitchFamily="34" charset="0"/>
              </a:rPr>
              <a:t> </a:t>
            </a:r>
          </a:p>
          <a:p>
            <a:pPr marL="0" indent="0">
              <a:buNone/>
            </a:pPr>
            <a:r>
              <a:rPr lang="el-GR" sz="2000" dirty="0" smtClean="0">
                <a:latin typeface="Segoe Script" panose="020B0504020000000003" pitchFamily="34" charset="0"/>
              </a:rPr>
              <a:t>Ο</a:t>
            </a:r>
            <a:r>
              <a:rPr lang="en-US" sz="2000" dirty="0" smtClean="0">
                <a:latin typeface="Segoe Script" panose="020B0504020000000003" pitchFamily="34" charset="0"/>
              </a:rPr>
              <a:t> </a:t>
            </a:r>
            <a:r>
              <a:rPr lang="el-GR" sz="2000" dirty="0" smtClean="0">
                <a:latin typeface="Segoe Script" panose="020B0504020000000003" pitchFamily="34" charset="0"/>
              </a:rPr>
              <a:t>φαινότυπος</a:t>
            </a:r>
            <a:r>
              <a:rPr lang="en-US" sz="2000" dirty="0" smtClean="0">
                <a:latin typeface="Segoe Script" panose="020B0504020000000003" pitchFamily="34" charset="0"/>
              </a:rPr>
              <a:t> </a:t>
            </a:r>
            <a:r>
              <a:rPr lang="el-GR" sz="2000" dirty="0" smtClean="0">
                <a:latin typeface="Segoe Script" panose="020B0504020000000003" pitchFamily="34" charset="0"/>
              </a:rPr>
              <a:t>του</a:t>
            </a:r>
            <a:r>
              <a:rPr lang="en-US" sz="2000" dirty="0" smtClean="0">
                <a:latin typeface="Segoe Script" panose="020B0504020000000003" pitchFamily="34" charset="0"/>
              </a:rPr>
              <a:t> </a:t>
            </a:r>
            <a:r>
              <a:rPr lang="el-GR" sz="2000" dirty="0" smtClean="0">
                <a:latin typeface="Segoe Script" panose="020B0504020000000003" pitchFamily="34" charset="0"/>
              </a:rPr>
              <a:t>ατόμου</a:t>
            </a:r>
            <a:r>
              <a:rPr lang="en-US" sz="2000" dirty="0" smtClean="0">
                <a:latin typeface="Segoe Script" panose="020B0504020000000003" pitchFamily="34" charset="0"/>
              </a:rPr>
              <a:t> </a:t>
            </a:r>
            <a:r>
              <a:rPr lang="el-GR" sz="2000" dirty="0" smtClean="0">
                <a:latin typeface="Segoe Script" panose="020B0504020000000003" pitchFamily="34" charset="0"/>
              </a:rPr>
              <a:t>είναι</a:t>
            </a:r>
            <a:r>
              <a:rPr lang="en-US" sz="2000" dirty="0" smtClean="0">
                <a:latin typeface="Segoe Script" panose="020B0504020000000003" pitchFamily="34" charset="0"/>
              </a:rPr>
              <a:t> </a:t>
            </a:r>
            <a:r>
              <a:rPr lang="el-GR" sz="2000" dirty="0" smtClean="0">
                <a:latin typeface="Segoe Script" panose="020B0504020000000003" pitchFamily="34" charset="0"/>
              </a:rPr>
              <a:t>κανονικός.</a:t>
            </a:r>
            <a:r>
              <a:rPr lang="en-US" sz="2000" dirty="0" smtClean="0">
                <a:latin typeface="Segoe Script" panose="020B0504020000000003" pitchFamily="34" charset="0"/>
              </a:rPr>
              <a:t> </a:t>
            </a:r>
          </a:p>
          <a:p>
            <a:pPr marL="0" indent="0">
              <a:buNone/>
            </a:pPr>
            <a:r>
              <a:rPr lang="el-GR" sz="2000" dirty="0" smtClean="0">
                <a:latin typeface="Segoe Script" panose="020B0504020000000003" pitchFamily="34" charset="0"/>
              </a:rPr>
              <a:t>Αν</a:t>
            </a:r>
            <a:r>
              <a:rPr lang="en-US" sz="2000" dirty="0" smtClean="0">
                <a:latin typeface="Segoe Script" panose="020B0504020000000003" pitchFamily="34" charset="0"/>
              </a:rPr>
              <a:t> </a:t>
            </a:r>
            <a:r>
              <a:rPr lang="el-GR" sz="2000" dirty="0" smtClean="0">
                <a:latin typeface="Segoe Script" panose="020B0504020000000003" pitchFamily="34" charset="0"/>
              </a:rPr>
              <a:t>υπάρχει</a:t>
            </a:r>
            <a:r>
              <a:rPr lang="en-US" sz="2000" dirty="0" smtClean="0">
                <a:latin typeface="Segoe Script" panose="020B0504020000000003" pitchFamily="34" charset="0"/>
              </a:rPr>
              <a:t> </a:t>
            </a:r>
            <a:r>
              <a:rPr lang="el-GR" sz="2000" dirty="0" smtClean="0">
                <a:latin typeface="Segoe Script" panose="020B0504020000000003" pitchFamily="34" charset="0"/>
              </a:rPr>
              <a:t>ένα</a:t>
            </a:r>
            <a:r>
              <a:rPr lang="en-US" sz="2000" dirty="0" smtClean="0">
                <a:latin typeface="Segoe Script" panose="020B0504020000000003" pitchFamily="34" charset="0"/>
              </a:rPr>
              <a:t> </a:t>
            </a:r>
            <a:r>
              <a:rPr lang="el-GR" sz="2000" dirty="0" smtClean="0">
                <a:latin typeface="Segoe Script" panose="020B0504020000000003" pitchFamily="34" charset="0"/>
              </a:rPr>
              <a:t>μόνο</a:t>
            </a:r>
            <a:r>
              <a:rPr lang="en-US" sz="2000" dirty="0" smtClean="0">
                <a:latin typeface="Segoe Script" panose="020B0504020000000003" pitchFamily="34" charset="0"/>
              </a:rPr>
              <a:t> </a:t>
            </a:r>
            <a:r>
              <a:rPr lang="el-GR" sz="2000" dirty="0" smtClean="0">
                <a:latin typeface="Segoe Script" panose="020B0504020000000003" pitchFamily="34" charset="0"/>
              </a:rPr>
              <a:t>αντίγραφο</a:t>
            </a:r>
            <a:r>
              <a:rPr lang="en-US" sz="2000" dirty="0" smtClean="0">
                <a:latin typeface="Segoe Script" panose="020B0504020000000003" pitchFamily="34" charset="0"/>
              </a:rPr>
              <a:t> </a:t>
            </a:r>
            <a:r>
              <a:rPr lang="el-GR" sz="2000" dirty="0" smtClean="0">
                <a:latin typeface="Segoe Script" panose="020B0504020000000003" pitchFamily="34" charset="0"/>
              </a:rPr>
              <a:t>του</a:t>
            </a:r>
            <a:r>
              <a:rPr lang="en-US" sz="2000" dirty="0" smtClean="0">
                <a:latin typeface="Segoe Script" panose="020B0504020000000003" pitchFamily="34" charset="0"/>
              </a:rPr>
              <a:t> </a:t>
            </a:r>
            <a:r>
              <a:rPr lang="el-GR" sz="2000" dirty="0" smtClean="0">
                <a:latin typeface="Segoe Script" panose="020B0504020000000003" pitchFamily="34" charset="0"/>
              </a:rPr>
              <a:t>μικρού</a:t>
            </a:r>
            <a:r>
              <a:rPr lang="en-US" sz="2000" dirty="0" smtClean="0">
                <a:latin typeface="Segoe Script" panose="020B0504020000000003" pitchFamily="34" charset="0"/>
              </a:rPr>
              <a:t> </a:t>
            </a:r>
            <a:r>
              <a:rPr lang="el-GR" sz="2000" dirty="0" smtClean="0">
                <a:latin typeface="Segoe Script" panose="020B0504020000000003" pitchFamily="34" charset="0"/>
              </a:rPr>
              <a:t>βραχίονα</a:t>
            </a:r>
            <a:r>
              <a:rPr lang="en-US" sz="2000" dirty="0" smtClean="0">
                <a:latin typeface="Segoe Script" panose="020B0504020000000003" pitchFamily="34" charset="0"/>
              </a:rPr>
              <a:t> </a:t>
            </a:r>
            <a:r>
              <a:rPr lang="el-GR" sz="2000" dirty="0" smtClean="0">
                <a:latin typeface="Segoe Script" panose="020B0504020000000003" pitchFamily="34" charset="0"/>
              </a:rPr>
              <a:t>του</a:t>
            </a:r>
            <a:r>
              <a:rPr lang="en-US" sz="2000" dirty="0" smtClean="0">
                <a:latin typeface="Segoe Script" panose="020B0504020000000003" pitchFamily="34" charset="0"/>
              </a:rPr>
              <a:t> </a:t>
            </a:r>
            <a:r>
              <a:rPr lang="el-GR" sz="2000" dirty="0" smtClean="0">
                <a:latin typeface="Segoe Script" panose="020B0504020000000003" pitchFamily="34" charset="0"/>
              </a:rPr>
              <a:t>χρωμοσώματος</a:t>
            </a:r>
            <a:r>
              <a:rPr lang="en-US" sz="2000" dirty="0" smtClean="0">
                <a:latin typeface="Segoe Script" panose="020B0504020000000003" pitchFamily="34" charset="0"/>
              </a:rPr>
              <a:t> </a:t>
            </a:r>
            <a:r>
              <a:rPr lang="el-GR" sz="2000" dirty="0" smtClean="0">
                <a:latin typeface="Segoe Script" panose="020B0504020000000003" pitchFamily="34" charset="0"/>
              </a:rPr>
              <a:t>5</a:t>
            </a:r>
            <a:r>
              <a:rPr lang="en-US" sz="2000" dirty="0" smtClean="0">
                <a:latin typeface="Segoe Script" panose="020B0504020000000003" pitchFamily="34" charset="0"/>
              </a:rPr>
              <a:t> </a:t>
            </a:r>
            <a:r>
              <a:rPr lang="el-GR" sz="2000" dirty="0" smtClean="0">
                <a:latin typeface="Segoe Script" panose="020B0504020000000003" pitchFamily="34" charset="0"/>
              </a:rPr>
              <a:t>οδηγεί</a:t>
            </a:r>
            <a:r>
              <a:rPr lang="en-US" sz="2000" dirty="0" smtClean="0">
                <a:latin typeface="Segoe Script" panose="020B0504020000000003" pitchFamily="34" charset="0"/>
              </a:rPr>
              <a:t> </a:t>
            </a:r>
            <a:r>
              <a:rPr lang="el-GR" sz="2000" dirty="0" smtClean="0">
                <a:latin typeface="Segoe Script" panose="020B0504020000000003" pitchFamily="34" charset="0"/>
              </a:rPr>
              <a:t>σε</a:t>
            </a:r>
            <a:r>
              <a:rPr lang="en-US" sz="2000" dirty="0" smtClean="0">
                <a:latin typeface="Segoe Script" panose="020B0504020000000003" pitchFamily="34" charset="0"/>
              </a:rPr>
              <a:t> </a:t>
            </a:r>
            <a:r>
              <a:rPr lang="el-GR" sz="2000" dirty="0" err="1" smtClean="0">
                <a:latin typeface="Segoe Script" panose="020B0504020000000003" pitchFamily="34" charset="0"/>
              </a:rPr>
              <a:t>cri</a:t>
            </a:r>
            <a:r>
              <a:rPr lang="en-US" sz="2000" dirty="0">
                <a:latin typeface="Segoe Script" panose="020B0504020000000003" pitchFamily="34" charset="0"/>
              </a:rPr>
              <a:t> </a:t>
            </a:r>
            <a:r>
              <a:rPr lang="el-GR" sz="2000" dirty="0" err="1" smtClean="0">
                <a:latin typeface="Segoe Script" panose="020B0504020000000003" pitchFamily="34" charset="0"/>
              </a:rPr>
              <a:t>du</a:t>
            </a:r>
            <a:r>
              <a:rPr lang="en-US" sz="2000" dirty="0">
                <a:latin typeface="Segoe Script" panose="020B0504020000000003" pitchFamily="34" charset="0"/>
              </a:rPr>
              <a:t> </a:t>
            </a:r>
            <a:r>
              <a:rPr lang="el-GR" sz="2000" dirty="0" err="1" smtClean="0">
                <a:latin typeface="Segoe Script" panose="020B0504020000000003" pitchFamily="34" charset="0"/>
              </a:rPr>
              <a:t>chat</a:t>
            </a:r>
            <a:r>
              <a:rPr lang="el-GR" sz="2000" dirty="0" smtClean="0">
                <a:latin typeface="Segoe Script" panose="020B0504020000000003" pitchFamily="34" charset="0"/>
              </a:rPr>
              <a:t>,</a:t>
            </a:r>
            <a:r>
              <a:rPr lang="en-US" sz="2000" dirty="0" smtClean="0">
                <a:latin typeface="Segoe Script" panose="020B0504020000000003" pitchFamily="34" charset="0"/>
              </a:rPr>
              <a:t> </a:t>
            </a:r>
            <a:r>
              <a:rPr lang="el-GR" sz="2000" dirty="0" smtClean="0">
                <a:latin typeface="Segoe Script" panose="020B0504020000000003" pitchFamily="34" charset="0"/>
              </a:rPr>
              <a:t>αν</a:t>
            </a:r>
            <a:r>
              <a:rPr lang="en-US" sz="2000" dirty="0" smtClean="0">
                <a:latin typeface="Segoe Script" panose="020B0504020000000003" pitchFamily="34" charset="0"/>
              </a:rPr>
              <a:t> </a:t>
            </a:r>
            <a:r>
              <a:rPr lang="el-GR" sz="2000" dirty="0" smtClean="0">
                <a:latin typeface="Segoe Script" panose="020B0504020000000003" pitchFamily="34" charset="0"/>
              </a:rPr>
              <a:t>έχει</a:t>
            </a:r>
            <a:r>
              <a:rPr lang="en-US" sz="2000" dirty="0" smtClean="0">
                <a:latin typeface="Segoe Script" panose="020B0504020000000003" pitchFamily="34" charset="0"/>
              </a:rPr>
              <a:t> </a:t>
            </a:r>
            <a:r>
              <a:rPr lang="el-GR" sz="2000" dirty="0" smtClean="0">
                <a:latin typeface="Segoe Script" panose="020B0504020000000003" pitchFamily="34" charset="0"/>
              </a:rPr>
              <a:t>τρία</a:t>
            </a:r>
            <a:r>
              <a:rPr lang="en-US" sz="2000" dirty="0" smtClean="0">
                <a:latin typeface="Segoe Script" panose="020B0504020000000003" pitchFamily="34" charset="0"/>
              </a:rPr>
              <a:t> </a:t>
            </a:r>
            <a:r>
              <a:rPr lang="el-GR" sz="2000" dirty="0" smtClean="0">
                <a:latin typeface="Segoe Script" panose="020B0504020000000003" pitchFamily="34" charset="0"/>
              </a:rPr>
              <a:t>αντίγραφα</a:t>
            </a:r>
            <a:r>
              <a:rPr lang="en-US" sz="2000" dirty="0" smtClean="0">
                <a:latin typeface="Segoe Script" panose="020B0504020000000003" pitchFamily="34" charset="0"/>
              </a:rPr>
              <a:t> </a:t>
            </a:r>
            <a:r>
              <a:rPr lang="el-GR" sz="2000" dirty="0" smtClean="0">
                <a:latin typeface="Segoe Script" panose="020B0504020000000003" pitchFamily="34" charset="0"/>
              </a:rPr>
              <a:t>το</a:t>
            </a:r>
            <a:r>
              <a:rPr lang="en-US" sz="2000" dirty="0" smtClean="0">
                <a:latin typeface="Segoe Script" panose="020B0504020000000003" pitchFamily="34" charset="0"/>
              </a:rPr>
              <a:t> </a:t>
            </a:r>
            <a:r>
              <a:rPr lang="el-GR" sz="2000" dirty="0" smtClean="0">
                <a:latin typeface="Segoe Script" panose="020B0504020000000003" pitchFamily="34" charset="0"/>
              </a:rPr>
              <a:t>έμβρυο</a:t>
            </a:r>
            <a:r>
              <a:rPr lang="en-US" sz="2000" dirty="0" smtClean="0">
                <a:latin typeface="Segoe Script" panose="020B0504020000000003" pitchFamily="34" charset="0"/>
              </a:rPr>
              <a:t> </a:t>
            </a:r>
            <a:r>
              <a:rPr lang="el-GR" sz="2000" dirty="0" smtClean="0">
                <a:latin typeface="Segoe Script" panose="020B0504020000000003" pitchFamily="34" charset="0"/>
              </a:rPr>
              <a:t>δεν</a:t>
            </a:r>
            <a:r>
              <a:rPr lang="en-US" sz="2000" dirty="0" smtClean="0">
                <a:latin typeface="Segoe Script" panose="020B0504020000000003" pitchFamily="34" charset="0"/>
              </a:rPr>
              <a:t> </a:t>
            </a:r>
            <a:r>
              <a:rPr lang="el-GR" sz="2000" dirty="0" smtClean="0">
                <a:latin typeface="Segoe Script" panose="020B0504020000000003" pitchFamily="34" charset="0"/>
              </a:rPr>
              <a:t>επιβιώνει.</a:t>
            </a:r>
            <a:r>
              <a:rPr lang="en-US" sz="2000" dirty="0" smtClean="0">
                <a:latin typeface="Segoe Script" panose="020B0504020000000003" pitchFamily="34" charset="0"/>
              </a:rPr>
              <a:t> </a:t>
            </a:r>
          </a:p>
          <a:p>
            <a:pPr marL="0" indent="0">
              <a:buNone/>
            </a:pPr>
            <a:r>
              <a:rPr lang="el-GR" sz="2000" dirty="0" smtClean="0">
                <a:latin typeface="Segoe Script" panose="020B0504020000000003" pitchFamily="34" charset="0"/>
              </a:rPr>
              <a:t>Το</a:t>
            </a:r>
            <a:r>
              <a:rPr lang="en-US" sz="2000" dirty="0" smtClean="0">
                <a:latin typeface="Segoe Script" panose="020B0504020000000003" pitchFamily="34" charset="0"/>
              </a:rPr>
              <a:t> </a:t>
            </a:r>
            <a:r>
              <a:rPr lang="el-GR" sz="2000" dirty="0" smtClean="0">
                <a:latin typeface="Segoe Script" panose="020B0504020000000003" pitchFamily="34" charset="0"/>
              </a:rPr>
              <a:t>άτομο</a:t>
            </a:r>
            <a:r>
              <a:rPr lang="en-US" sz="2000" dirty="0" smtClean="0">
                <a:latin typeface="Segoe Script" panose="020B0504020000000003" pitchFamily="34" charset="0"/>
              </a:rPr>
              <a:t> </a:t>
            </a:r>
            <a:r>
              <a:rPr lang="el-GR" sz="2000" dirty="0" smtClean="0">
                <a:latin typeface="Segoe Script" panose="020B0504020000000003" pitchFamily="34" charset="0"/>
              </a:rPr>
              <a:t>με</a:t>
            </a:r>
            <a:r>
              <a:rPr lang="en-US" sz="2000" dirty="0" smtClean="0">
                <a:latin typeface="Segoe Script" panose="020B0504020000000003" pitchFamily="34" charset="0"/>
              </a:rPr>
              <a:t> </a:t>
            </a:r>
            <a:r>
              <a:rPr lang="el-GR" sz="2000" dirty="0" smtClean="0">
                <a:latin typeface="Segoe Script" panose="020B0504020000000003" pitchFamily="34" charset="0"/>
              </a:rPr>
              <a:t>τη</a:t>
            </a:r>
            <a:r>
              <a:rPr lang="en-US" sz="2000" dirty="0" smtClean="0">
                <a:latin typeface="Segoe Script" panose="020B0504020000000003" pitchFamily="34" charset="0"/>
              </a:rPr>
              <a:t> </a:t>
            </a:r>
            <a:r>
              <a:rPr lang="el-GR" sz="2000" dirty="0" smtClean="0">
                <a:latin typeface="Segoe Script" panose="020B0504020000000003" pitchFamily="34" charset="0"/>
              </a:rPr>
              <a:t>μετατόπιση</a:t>
            </a:r>
            <a:r>
              <a:rPr lang="en-US" sz="2000" dirty="0" smtClean="0">
                <a:latin typeface="Segoe Script" panose="020B0504020000000003" pitchFamily="34" charset="0"/>
              </a:rPr>
              <a:t> </a:t>
            </a:r>
            <a:r>
              <a:rPr lang="el-GR" sz="2000" dirty="0" smtClean="0">
                <a:latin typeface="Segoe Script" panose="020B0504020000000003" pitchFamily="34" charset="0"/>
              </a:rPr>
              <a:t>αποκτά</a:t>
            </a:r>
            <a:r>
              <a:rPr lang="en-US" sz="2000" dirty="0" smtClean="0">
                <a:latin typeface="Segoe Script" panose="020B0504020000000003" pitchFamily="34" charset="0"/>
              </a:rPr>
              <a:t> </a:t>
            </a:r>
            <a:r>
              <a:rPr lang="el-GR" sz="2000" dirty="0" smtClean="0">
                <a:latin typeface="Segoe Script" panose="020B0504020000000003" pitchFamily="34" charset="0"/>
              </a:rPr>
              <a:t>παιδιά</a:t>
            </a:r>
            <a:r>
              <a:rPr lang="en-US" sz="2000" dirty="0" smtClean="0">
                <a:latin typeface="Segoe Script" panose="020B0504020000000003" pitchFamily="34" charset="0"/>
              </a:rPr>
              <a:t> </a:t>
            </a:r>
            <a:r>
              <a:rPr lang="el-GR" sz="2000" dirty="0" smtClean="0">
                <a:latin typeface="Segoe Script" panose="020B0504020000000003" pitchFamily="34" charset="0"/>
              </a:rPr>
              <a:t>με</a:t>
            </a:r>
            <a:r>
              <a:rPr lang="en-US" sz="2000" dirty="0" smtClean="0">
                <a:latin typeface="Segoe Script" panose="020B0504020000000003" pitchFamily="34" charset="0"/>
              </a:rPr>
              <a:t> </a:t>
            </a:r>
            <a:r>
              <a:rPr lang="el-GR" sz="2000" dirty="0" smtClean="0">
                <a:latin typeface="Segoe Script" panose="020B0504020000000003" pitchFamily="34" charset="0"/>
              </a:rPr>
              <a:t>άτομο</a:t>
            </a:r>
            <a:r>
              <a:rPr lang="en-US" sz="2000" dirty="0" smtClean="0">
                <a:latin typeface="Segoe Script" panose="020B0504020000000003" pitchFamily="34" charset="0"/>
              </a:rPr>
              <a:t> </a:t>
            </a:r>
            <a:r>
              <a:rPr lang="el-GR" sz="2000" dirty="0" smtClean="0">
                <a:latin typeface="Segoe Script" panose="020B0504020000000003" pitchFamily="34" charset="0"/>
              </a:rPr>
              <a:t>που</a:t>
            </a:r>
            <a:r>
              <a:rPr lang="en-US" sz="2000" dirty="0" smtClean="0">
                <a:latin typeface="Segoe Script" panose="020B0504020000000003" pitchFamily="34" charset="0"/>
              </a:rPr>
              <a:t> </a:t>
            </a:r>
            <a:r>
              <a:rPr lang="el-GR" sz="2000" dirty="0" smtClean="0">
                <a:latin typeface="Segoe Script" panose="020B0504020000000003" pitchFamily="34" charset="0"/>
              </a:rPr>
              <a:t>έχει</a:t>
            </a:r>
            <a:r>
              <a:rPr lang="en-US" sz="2000" dirty="0" smtClean="0">
                <a:latin typeface="Segoe Script" panose="020B0504020000000003" pitchFamily="34" charset="0"/>
              </a:rPr>
              <a:t> </a:t>
            </a:r>
            <a:r>
              <a:rPr lang="el-GR" sz="2000" dirty="0" smtClean="0">
                <a:latin typeface="Segoe Script" panose="020B0504020000000003" pitchFamily="34" charset="0"/>
              </a:rPr>
              <a:t>φυσιολογικό</a:t>
            </a:r>
            <a:r>
              <a:rPr lang="en-US" sz="2000" dirty="0" smtClean="0">
                <a:latin typeface="Segoe Script" panose="020B0504020000000003" pitchFamily="34" charset="0"/>
              </a:rPr>
              <a:t> </a:t>
            </a:r>
            <a:r>
              <a:rPr lang="el-GR" sz="2000" dirty="0" smtClean="0">
                <a:latin typeface="Segoe Script" panose="020B0504020000000003" pitchFamily="34" charset="0"/>
              </a:rPr>
              <a:t>καρυότυπο.</a:t>
            </a:r>
            <a:r>
              <a:rPr lang="en-US" sz="2000" dirty="0" smtClean="0">
                <a:latin typeface="Segoe Script" panose="020B0504020000000003" pitchFamily="34" charset="0"/>
              </a:rPr>
              <a:t> </a:t>
            </a:r>
          </a:p>
          <a:p>
            <a:pPr marL="0" indent="0">
              <a:buNone/>
            </a:pPr>
            <a:r>
              <a:rPr lang="el-GR" sz="2000" dirty="0" smtClean="0">
                <a:latin typeface="Segoe Script" panose="020B0504020000000003" pitchFamily="34" charset="0"/>
              </a:rPr>
              <a:t>Ποια</a:t>
            </a:r>
            <a:r>
              <a:rPr lang="en-US" sz="2000" dirty="0" smtClean="0">
                <a:latin typeface="Segoe Script" panose="020B0504020000000003" pitchFamily="34" charset="0"/>
              </a:rPr>
              <a:t> </a:t>
            </a:r>
            <a:r>
              <a:rPr lang="el-GR" sz="2000" dirty="0" smtClean="0">
                <a:latin typeface="Segoe Script" panose="020B0504020000000003" pitchFamily="34" charset="0"/>
              </a:rPr>
              <a:t>είναι</a:t>
            </a:r>
            <a:r>
              <a:rPr lang="en-US" sz="2000" dirty="0" smtClean="0">
                <a:latin typeface="Segoe Script" panose="020B0504020000000003" pitchFamily="34" charset="0"/>
              </a:rPr>
              <a:t> </a:t>
            </a:r>
            <a:r>
              <a:rPr lang="el-GR" sz="2000" dirty="0" smtClean="0">
                <a:latin typeface="Segoe Script" panose="020B0504020000000003" pitchFamily="34" charset="0"/>
              </a:rPr>
              <a:t>τα</a:t>
            </a:r>
            <a:r>
              <a:rPr lang="en-US" sz="2000" dirty="0" smtClean="0">
                <a:latin typeface="Segoe Script" panose="020B0504020000000003" pitchFamily="34" charset="0"/>
              </a:rPr>
              <a:t> </a:t>
            </a:r>
            <a:r>
              <a:rPr lang="el-GR" sz="2000" dirty="0" smtClean="0">
                <a:latin typeface="Segoe Script" panose="020B0504020000000003" pitchFamily="34" charset="0"/>
              </a:rPr>
              <a:t>αναμενόμενα</a:t>
            </a:r>
            <a:r>
              <a:rPr lang="en-US" sz="2000" dirty="0" smtClean="0">
                <a:latin typeface="Segoe Script" panose="020B0504020000000003" pitchFamily="34" charset="0"/>
              </a:rPr>
              <a:t> </a:t>
            </a:r>
            <a:r>
              <a:rPr lang="el-GR" sz="2000" dirty="0" smtClean="0">
                <a:latin typeface="Segoe Script" panose="020B0504020000000003" pitchFamily="34" charset="0"/>
              </a:rPr>
              <a:t>αποτελέσματα</a:t>
            </a:r>
            <a:r>
              <a:rPr lang="en-US" sz="2000" dirty="0" smtClean="0">
                <a:latin typeface="Segoe Script" panose="020B0504020000000003" pitchFamily="34" charset="0"/>
              </a:rPr>
              <a:t> </a:t>
            </a:r>
            <a:r>
              <a:rPr lang="el-GR" sz="2000" dirty="0" smtClean="0">
                <a:latin typeface="Segoe Script" panose="020B0504020000000003" pitchFamily="34" charset="0"/>
              </a:rPr>
              <a:t>ως</a:t>
            </a:r>
            <a:r>
              <a:rPr lang="en-US" sz="2000" dirty="0" smtClean="0">
                <a:latin typeface="Segoe Script" panose="020B0504020000000003" pitchFamily="34" charset="0"/>
              </a:rPr>
              <a:t> </a:t>
            </a:r>
            <a:r>
              <a:rPr lang="el-GR" sz="2000" dirty="0" smtClean="0">
                <a:latin typeface="Segoe Script" panose="020B0504020000000003" pitchFamily="34" charset="0"/>
              </a:rPr>
              <a:t>προς</a:t>
            </a:r>
            <a:r>
              <a:rPr lang="en-US" sz="2000" dirty="0" smtClean="0">
                <a:latin typeface="Segoe Script" panose="020B0504020000000003" pitchFamily="34" charset="0"/>
              </a:rPr>
              <a:t> </a:t>
            </a:r>
            <a:r>
              <a:rPr lang="el-GR" sz="2000" dirty="0" smtClean="0">
                <a:latin typeface="Segoe Script" panose="020B0504020000000003" pitchFamily="34" charset="0"/>
              </a:rPr>
              <a:t>τον</a:t>
            </a:r>
            <a:r>
              <a:rPr lang="en-US" sz="2000" dirty="0" smtClean="0">
                <a:latin typeface="Segoe Script" panose="020B0504020000000003" pitchFamily="34" charset="0"/>
              </a:rPr>
              <a:t> </a:t>
            </a:r>
            <a:r>
              <a:rPr lang="el-GR" sz="2000" dirty="0" smtClean="0">
                <a:latin typeface="Segoe Script" panose="020B0504020000000003" pitchFamily="34" charset="0"/>
              </a:rPr>
              <a:t>φαινότυπο</a:t>
            </a:r>
            <a:r>
              <a:rPr lang="en-US" sz="2000" dirty="0" smtClean="0">
                <a:latin typeface="Segoe Script" panose="020B0504020000000003" pitchFamily="34" charset="0"/>
              </a:rPr>
              <a:t> </a:t>
            </a:r>
            <a:r>
              <a:rPr lang="el-GR" sz="2000" dirty="0" smtClean="0">
                <a:latin typeface="Segoe Script" panose="020B0504020000000003" pitchFamily="34" charset="0"/>
              </a:rPr>
              <a:t>και</a:t>
            </a:r>
            <a:r>
              <a:rPr lang="en-US" sz="2000" dirty="0" smtClean="0">
                <a:latin typeface="Segoe Script" panose="020B0504020000000003" pitchFamily="34" charset="0"/>
              </a:rPr>
              <a:t> </a:t>
            </a:r>
            <a:r>
              <a:rPr lang="el-GR" sz="2000" dirty="0" smtClean="0">
                <a:latin typeface="Segoe Script" panose="020B0504020000000003" pitchFamily="34" charset="0"/>
              </a:rPr>
              <a:t>τον</a:t>
            </a:r>
            <a:r>
              <a:rPr lang="en-US" sz="2000" dirty="0" smtClean="0">
                <a:latin typeface="Segoe Script" panose="020B0504020000000003" pitchFamily="34" charset="0"/>
              </a:rPr>
              <a:t> </a:t>
            </a:r>
            <a:r>
              <a:rPr lang="el-GR" sz="2000" dirty="0" smtClean="0">
                <a:latin typeface="Segoe Script" panose="020B0504020000000003" pitchFamily="34" charset="0"/>
              </a:rPr>
              <a:t>καρυότυπο;</a:t>
            </a:r>
            <a:r>
              <a:rPr lang="en-US" sz="2000" dirty="0" smtClean="0">
                <a:latin typeface="Segoe Script" panose="020B0504020000000003" pitchFamily="34" charset="0"/>
              </a:rPr>
              <a:t> </a:t>
            </a:r>
            <a:r>
              <a:rPr lang="el-GR" sz="2000" dirty="0" smtClean="0">
                <a:latin typeface="Segoe Script" panose="020B0504020000000003" pitchFamily="34" charset="0"/>
              </a:rPr>
              <a:t>(μέχρι</a:t>
            </a:r>
            <a:r>
              <a:rPr lang="en-US" sz="2000" dirty="0" smtClean="0">
                <a:latin typeface="Segoe Script" panose="020B0504020000000003" pitchFamily="34" charset="0"/>
              </a:rPr>
              <a:t> </a:t>
            </a:r>
            <a:r>
              <a:rPr lang="el-GR" sz="2000" dirty="0" smtClean="0">
                <a:latin typeface="Segoe Script" panose="020B0504020000000003" pitchFamily="34" charset="0"/>
              </a:rPr>
              <a:t>40</a:t>
            </a:r>
            <a:r>
              <a:rPr lang="en-US" sz="2000" dirty="0" smtClean="0">
                <a:latin typeface="Segoe Script" panose="020B0504020000000003" pitchFamily="34" charset="0"/>
              </a:rPr>
              <a:t> </a:t>
            </a:r>
            <a:r>
              <a:rPr lang="el-GR" sz="2000" dirty="0" smtClean="0">
                <a:latin typeface="Segoe Script" panose="020B0504020000000003" pitchFamily="34" charset="0"/>
              </a:rPr>
              <a:t>λέξεις)</a:t>
            </a:r>
          </a:p>
          <a:p>
            <a:pPr marL="0" indent="0">
              <a:buNone/>
            </a:pPr>
            <a:endParaRPr lang="el-GR" sz="2000" dirty="0">
              <a:latin typeface="Segoe Script" panose="020B0504020000000003" pitchFamily="34" charset="0"/>
            </a:endParaRPr>
          </a:p>
          <a:p>
            <a:pPr marL="0" indent="0">
              <a:buNone/>
            </a:pPr>
            <a:endParaRPr lang="el-GR" sz="2000" dirty="0" smtClean="0">
              <a:latin typeface="Segoe Script" panose="020B0504020000000003" pitchFamily="34" charset="0"/>
            </a:endParaRPr>
          </a:p>
          <a:p>
            <a:pPr marL="0" indent="0">
              <a:buNone/>
            </a:pPr>
            <a:r>
              <a:rPr lang="el-GR" sz="2000" dirty="0" smtClean="0">
                <a:latin typeface="Segoe Script" panose="020B0504020000000003" pitchFamily="34" charset="0"/>
              </a:rPr>
              <a:t>Στο παρακάτω γενεαλογικό δέντρο το χαρακτηριστικό με το μαύρο χρώμα κληρονομείται ως:</a:t>
            </a:r>
          </a:p>
          <a:p>
            <a:pPr marL="0" indent="0">
              <a:buNone/>
            </a:pPr>
            <a:r>
              <a:rPr lang="el-GR" sz="2000" dirty="0" smtClean="0">
                <a:latin typeface="Segoe Script" panose="020B0504020000000003" pitchFamily="34" charset="0"/>
              </a:rPr>
              <a:t>α. Φυλοσύνδετο επικρατές</a:t>
            </a:r>
          </a:p>
          <a:p>
            <a:pPr marL="0" indent="0">
              <a:buNone/>
            </a:pPr>
            <a:r>
              <a:rPr lang="el-GR" sz="2000" dirty="0" smtClean="0">
                <a:latin typeface="Segoe Script" panose="020B0504020000000003" pitchFamily="34" charset="0"/>
              </a:rPr>
              <a:t>β. Φυλοσύνδετο υπολειπόμενο</a:t>
            </a:r>
          </a:p>
          <a:p>
            <a:pPr marL="0" indent="0">
              <a:buNone/>
            </a:pPr>
            <a:r>
              <a:rPr lang="el-GR" sz="2000" dirty="0" smtClean="0">
                <a:latin typeface="Segoe Script" panose="020B0504020000000003" pitchFamily="34" charset="0"/>
              </a:rPr>
              <a:t>γ. Αυτοσωµικό υπολειπόμενο </a:t>
            </a:r>
          </a:p>
          <a:p>
            <a:pPr marL="0" indent="0">
              <a:buNone/>
            </a:pPr>
            <a:r>
              <a:rPr lang="el-GR" sz="2000" dirty="0" smtClean="0">
                <a:latin typeface="Segoe Script" panose="020B0504020000000003" pitchFamily="34" charset="0"/>
              </a:rPr>
              <a:t>δ. Αυτοσωµικό επικρατές </a:t>
            </a:r>
            <a:endParaRPr lang="en-US" sz="2000" dirty="0" smtClean="0">
              <a:latin typeface="Segoe Script" panose="020B0504020000000003" pitchFamily="34" charset="0"/>
            </a:endParaRPr>
          </a:p>
          <a:p>
            <a:pPr marL="0" indent="0">
              <a:buNone/>
            </a:pPr>
            <a:endParaRPr lang="el-GR" sz="2000" dirty="0" smtClean="0">
              <a:latin typeface="Segoe Script" panose="020B0504020000000003" pitchFamily="34" charset="0"/>
            </a:endParaRPr>
          </a:p>
        </p:txBody>
      </p:sp>
      <p:sp>
        <p:nvSpPr>
          <p:cNvPr id="4" name="3 - Θέση υποσέλιδου"/>
          <p:cNvSpPr>
            <a:spLocks noGrp="1"/>
          </p:cNvSpPr>
          <p:nvPr>
            <p:ph type="ftr" sz="quarter" idx="11"/>
          </p:nvPr>
        </p:nvSpPr>
        <p:spPr bwMode="auto">
          <a:xfrm>
            <a:off x="3059113" y="6475413"/>
            <a:ext cx="33924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l-GR" altLang="el-GR" sz="900" dirty="0" smtClean="0">
                <a:latin typeface="Segoe Print" pitchFamily="2" charset="0"/>
              </a:rPr>
              <a:t>Γαριπίδης Ιορδάνης                                         Βιολόγος 3</a:t>
            </a:r>
            <a:r>
              <a:rPr lang="el-GR" altLang="el-GR" sz="900" baseline="30000" dirty="0" smtClean="0">
                <a:latin typeface="Segoe Print" pitchFamily="2" charset="0"/>
              </a:rPr>
              <a:t>ο</a:t>
            </a:r>
            <a:r>
              <a:rPr lang="el-GR" altLang="el-GR" sz="900" dirty="0" smtClean="0">
                <a:latin typeface="Segoe Print" pitchFamily="2" charset="0"/>
              </a:rPr>
              <a:t> ΓΕΛ Χαϊδαρίου</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08104" y="4653136"/>
            <a:ext cx="3243263" cy="1743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0016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500"/>
                                        <p:tgtEl>
                                          <p:spTgt spid="3">
                                            <p:txEl>
                                              <p:pRg st="8" end="8"/>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fade">
                                      <p:cBhvr>
                                        <p:cTn id="13" dur="500"/>
                                        <p:tgtEl>
                                          <p:spTgt spid="3">
                                            <p:txEl>
                                              <p:pRg st="9" end="9"/>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10" end="10"/>
                                            </p:txEl>
                                          </p:spTgt>
                                        </p:tgtEl>
                                        <p:attrNameLst>
                                          <p:attrName>style.visibility</p:attrName>
                                        </p:attrNameLst>
                                      </p:cBhvr>
                                      <p:to>
                                        <p:strVal val="visible"/>
                                      </p:to>
                                    </p:set>
                                    <p:animEffect transition="in" filter="fade">
                                      <p:cBhvr>
                                        <p:cTn id="16" dur="500"/>
                                        <p:tgtEl>
                                          <p:spTgt spid="3">
                                            <p:txEl>
                                              <p:pRg st="10" end="10"/>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Effect transition="in" filter="fade">
                                      <p:cBhvr>
                                        <p:cTn id="19" dur="500"/>
                                        <p:tgtEl>
                                          <p:spTgt spid="3">
                                            <p:txEl>
                                              <p:pRg st="11" end="11"/>
                                            </p:txEl>
                                          </p:spTgt>
                                        </p:tgtEl>
                                      </p:cBhvr>
                                    </p:animEffect>
                                  </p:childTnLst>
                                </p:cTn>
                              </p:par>
                            </p:childTnLst>
                          </p:cTn>
                        </p:par>
                        <p:par>
                          <p:cTn id="20" fill="hold">
                            <p:stCondLst>
                              <p:cond delay="500"/>
                            </p:stCondLst>
                            <p:childTnLst>
                              <p:par>
                                <p:cTn id="21" presetID="10" presetClass="entr" presetSubtype="0" fill="hold" nodeType="afterEffect">
                                  <p:stCondLst>
                                    <p:cond delay="500"/>
                                  </p:stCondLst>
                                  <p:childTnLst>
                                    <p:set>
                                      <p:cBhvr>
                                        <p:cTn id="22" dur="1" fill="hold">
                                          <p:stCondLst>
                                            <p:cond delay="0"/>
                                          </p:stCondLst>
                                        </p:cTn>
                                        <p:tgtEl>
                                          <p:spTgt spid="3074"/>
                                        </p:tgtEl>
                                        <p:attrNameLst>
                                          <p:attrName>style.visibility</p:attrName>
                                        </p:attrNameLst>
                                      </p:cBhvr>
                                      <p:to>
                                        <p:strVal val="visible"/>
                                      </p:to>
                                    </p:set>
                                    <p:animEffect transition="in" filter="fade">
                                      <p:cBhvr>
                                        <p:cTn id="23" dur="500"/>
                                        <p:tgtEl>
                                          <p:spTgt spid="3074"/>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fade">
                                      <p:cBhvr>
                                        <p:cTn id="28"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Έλλειψη 4"/>
          <p:cNvSpPr/>
          <p:nvPr/>
        </p:nvSpPr>
        <p:spPr>
          <a:xfrm>
            <a:off x="0" y="6165304"/>
            <a:ext cx="3955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2" name="Έλλειψη 1"/>
          <p:cNvSpPr/>
          <p:nvPr/>
        </p:nvSpPr>
        <p:spPr>
          <a:xfrm>
            <a:off x="4211960" y="3645024"/>
            <a:ext cx="288032"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5976" y="44625"/>
            <a:ext cx="4788024" cy="1254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Θέση περιεχομένου 2"/>
          <p:cNvSpPr>
            <a:spLocks noGrp="1"/>
          </p:cNvSpPr>
          <p:nvPr>
            <p:ph idx="1"/>
          </p:nvPr>
        </p:nvSpPr>
        <p:spPr>
          <a:xfrm>
            <a:off x="35496" y="288266"/>
            <a:ext cx="8928992" cy="6237078"/>
          </a:xfrm>
        </p:spPr>
        <p:txBody>
          <a:bodyPr>
            <a:normAutofit lnSpcReduction="10000"/>
          </a:bodyPr>
          <a:lstStyle/>
          <a:p>
            <a:pPr marL="0" indent="0">
              <a:buNone/>
            </a:pPr>
            <a:r>
              <a:rPr lang="el-GR" sz="2000" dirty="0" smtClean="0">
                <a:latin typeface="Segoe Script" panose="020B0504020000000003" pitchFamily="34" charset="0"/>
              </a:rPr>
              <a:t>Στο σχήμα φαίνονται δύο θηλιές </a:t>
            </a:r>
          </a:p>
          <a:p>
            <a:pPr marL="0" indent="0">
              <a:buNone/>
            </a:pPr>
            <a:r>
              <a:rPr lang="el-GR" sz="2000" dirty="0" smtClean="0">
                <a:latin typeface="Segoe Script" panose="020B0504020000000003" pitchFamily="34" charset="0"/>
              </a:rPr>
              <a:t>(D1, D2) αντιγραφής DNA </a:t>
            </a:r>
          </a:p>
          <a:p>
            <a:pPr marL="0" indent="0">
              <a:buNone/>
            </a:pPr>
            <a:r>
              <a:rPr lang="el-GR" sz="2000" dirty="0" smtClean="0">
                <a:latin typeface="Segoe Script" panose="020B0504020000000003" pitchFamily="34" charset="0"/>
              </a:rPr>
              <a:t>ευκαρυωτικού κυττάρου. Τα γράμματα </a:t>
            </a:r>
          </a:p>
          <a:p>
            <a:pPr marL="0" indent="0">
              <a:buNone/>
            </a:pPr>
            <a:r>
              <a:rPr lang="el-GR" sz="2000" dirty="0" smtClean="0">
                <a:latin typeface="Segoe Script" panose="020B0504020000000003" pitchFamily="34" charset="0"/>
              </a:rPr>
              <a:t>Α και Β δείχνουν τις θέσεις έναρξης της αντιγραφής από τις οποίες ξεκινά η δράση των DNA ελικασών</a:t>
            </a:r>
            <a:r>
              <a:rPr lang="el-GR" sz="2000" dirty="0">
                <a:latin typeface="Segoe Script" panose="020B0504020000000003" pitchFamily="34" charset="0"/>
              </a:rPr>
              <a:t> </a:t>
            </a:r>
            <a:r>
              <a:rPr lang="el-GR" sz="2000" dirty="0" smtClean="0">
                <a:latin typeface="Segoe Script" panose="020B0504020000000003" pitchFamily="34" charset="0"/>
              </a:rPr>
              <a:t>σε</a:t>
            </a:r>
            <a:r>
              <a:rPr lang="el-GR" sz="2000" dirty="0">
                <a:latin typeface="Segoe Script" panose="020B0504020000000003" pitchFamily="34" charset="0"/>
              </a:rPr>
              <a:t> </a:t>
            </a:r>
            <a:r>
              <a:rPr lang="el-GR" sz="2000" dirty="0" smtClean="0">
                <a:latin typeface="Segoe Script" panose="020B0504020000000003" pitchFamily="34" charset="0"/>
              </a:rPr>
              <a:t>κάθε θηλιά. Το γράμμα Γ δείχνει τη περιοχή όπου θα ολοκληρωθεί το ξετύλιγμα των δύο θηλιών αντιγραφής. Σε κάθε</a:t>
            </a:r>
            <a:r>
              <a:rPr lang="el-GR" sz="2000" dirty="0">
                <a:latin typeface="Segoe Script" panose="020B0504020000000003" pitchFamily="34" charset="0"/>
              </a:rPr>
              <a:t> </a:t>
            </a:r>
            <a:r>
              <a:rPr lang="el-GR" sz="2000" dirty="0" smtClean="0">
                <a:latin typeface="Segoe Script" panose="020B0504020000000003" pitchFamily="34" charset="0"/>
              </a:rPr>
              <a:t>θηλιά τα γράμματα Κ, Λ, Μ και Ν δείχνουν τα</a:t>
            </a:r>
            <a:r>
              <a:rPr lang="el-GR" sz="2000" dirty="0">
                <a:latin typeface="Segoe Script" panose="020B0504020000000003" pitchFamily="34" charset="0"/>
              </a:rPr>
              <a:t> </a:t>
            </a:r>
            <a:r>
              <a:rPr lang="el-GR" sz="2000" dirty="0" smtClean="0">
                <a:latin typeface="Segoe Script" panose="020B0504020000000003" pitchFamily="34" charset="0"/>
              </a:rPr>
              <a:t>τμήματα δεξιά και αριστερά των θέσεων έναρξης της αντιγραφής.</a:t>
            </a:r>
          </a:p>
          <a:p>
            <a:pPr marL="0" indent="0">
              <a:buNone/>
            </a:pPr>
            <a:r>
              <a:rPr lang="el-GR" sz="2000" dirty="0" smtClean="0">
                <a:latin typeface="Segoe Script" panose="020B0504020000000003" pitchFamily="34" charset="0"/>
              </a:rPr>
              <a:t>Ασυνεχής σύνθεση DNA γίνεται στα τμήματα: </a:t>
            </a:r>
          </a:p>
          <a:p>
            <a:pPr marL="0" indent="0">
              <a:buNone/>
            </a:pPr>
            <a:r>
              <a:rPr lang="el-GR" sz="2000" dirty="0">
                <a:latin typeface="Segoe Script" panose="020B0504020000000003" pitchFamily="34" charset="0"/>
              </a:rPr>
              <a:t>α</a:t>
            </a:r>
            <a:r>
              <a:rPr lang="el-GR" sz="2000" dirty="0" smtClean="0">
                <a:latin typeface="Segoe Script" panose="020B0504020000000003" pitchFamily="34" charset="0"/>
              </a:rPr>
              <a:t>. Κ1, Ν1, Λ2, Μ2                β. Λ1, Μ1, Λ2, Μ2</a:t>
            </a:r>
          </a:p>
          <a:p>
            <a:pPr marL="0" indent="0">
              <a:buNone/>
            </a:pPr>
            <a:r>
              <a:rPr lang="el-GR" sz="2000" dirty="0">
                <a:latin typeface="Segoe Script" panose="020B0504020000000003" pitchFamily="34" charset="0"/>
              </a:rPr>
              <a:t>γ</a:t>
            </a:r>
            <a:r>
              <a:rPr lang="el-GR" sz="2000" dirty="0" smtClean="0">
                <a:latin typeface="Segoe Script" panose="020B0504020000000003" pitchFamily="34" charset="0"/>
              </a:rPr>
              <a:t>. Λ1, Μ1, Κ2, Ν2                δ. Κ1, Ν1, Κ2, Ν2 </a:t>
            </a:r>
          </a:p>
          <a:p>
            <a:pPr marL="0" indent="0">
              <a:buNone/>
            </a:pPr>
            <a:endParaRPr lang="el-GR" sz="2000" dirty="0" smtClean="0">
              <a:latin typeface="Segoe Script" panose="020B0504020000000003" pitchFamily="34" charset="0"/>
            </a:endParaRPr>
          </a:p>
          <a:p>
            <a:pPr marL="0" indent="0">
              <a:buNone/>
            </a:pPr>
            <a:r>
              <a:rPr lang="el-GR" sz="2000" dirty="0" smtClean="0">
                <a:latin typeface="Segoe Script" panose="020B0504020000000003" pitchFamily="34" charset="0"/>
              </a:rPr>
              <a:t>Και στις δύο θηλιές περιέχεται γονίδιο ο υποκινητής του οποίου βρίσκεται στη περιοχή Κ2-Μ2. Στη περιοχή Γ στον κλώνο 1</a:t>
            </a:r>
            <a:r>
              <a:rPr lang="el-GR" sz="2000" dirty="0">
                <a:latin typeface="Segoe Script" panose="020B0504020000000003" pitchFamily="34" charset="0"/>
              </a:rPr>
              <a:t> </a:t>
            </a:r>
            <a:r>
              <a:rPr lang="el-GR" sz="2000" dirty="0" smtClean="0">
                <a:latin typeface="Segoe Script" panose="020B0504020000000003" pitchFamily="34" charset="0"/>
              </a:rPr>
              <a:t>βρίσκεται η</a:t>
            </a:r>
            <a:r>
              <a:rPr lang="el-GR" sz="2000" dirty="0">
                <a:latin typeface="Segoe Script" panose="020B0504020000000003" pitchFamily="34" charset="0"/>
              </a:rPr>
              <a:t> </a:t>
            </a:r>
            <a:r>
              <a:rPr lang="el-GR" sz="2000" dirty="0" smtClean="0">
                <a:latin typeface="Segoe Script" panose="020B0504020000000003" pitchFamily="34" charset="0"/>
              </a:rPr>
              <a:t>αλληλουχία όπως εμφανίζεται στο σχήμα.</a:t>
            </a:r>
            <a:r>
              <a:rPr lang="el-GR" sz="2000" dirty="0">
                <a:latin typeface="Segoe Script" panose="020B0504020000000003" pitchFamily="34" charset="0"/>
              </a:rPr>
              <a:t> </a:t>
            </a:r>
            <a:r>
              <a:rPr lang="el-GR" sz="2000" dirty="0" err="1" smtClean="0">
                <a:latin typeface="Segoe Script" panose="020B0504020000000003" pitchFamily="34" charset="0"/>
              </a:rPr>
              <a:t>Στo</a:t>
            </a:r>
            <a:r>
              <a:rPr lang="el-GR" sz="2000" dirty="0">
                <a:latin typeface="Segoe Script" panose="020B0504020000000003" pitchFamily="34" charset="0"/>
              </a:rPr>
              <a:t> </a:t>
            </a:r>
            <a:r>
              <a:rPr lang="el-GR" sz="2000" dirty="0" err="1" smtClean="0">
                <a:latin typeface="Segoe Script" panose="020B0504020000000003" pitchFamily="34" charset="0"/>
              </a:rPr>
              <a:t>mRNA</a:t>
            </a:r>
            <a:r>
              <a:rPr lang="el-GR" sz="2000" dirty="0" smtClean="0">
                <a:latin typeface="Segoe Script" panose="020B0504020000000003" pitchFamily="34" charset="0"/>
              </a:rPr>
              <a:t> που θα παραχθεί όταν εκφραστεί το γονίδιο αντίστοιχα θα συναντήσουμε την αλληλουχία.</a:t>
            </a:r>
          </a:p>
          <a:p>
            <a:pPr marL="0" indent="0">
              <a:buNone/>
            </a:pPr>
            <a:r>
              <a:rPr lang="el-GR" sz="2000" dirty="0">
                <a:latin typeface="Segoe Script" panose="020B0504020000000003" pitchFamily="34" charset="0"/>
              </a:rPr>
              <a:t>α</a:t>
            </a:r>
            <a:r>
              <a:rPr lang="el-GR" sz="2000" dirty="0" smtClean="0">
                <a:latin typeface="Segoe Script" panose="020B0504020000000003" pitchFamily="34" charset="0"/>
              </a:rPr>
              <a:t>. 5΄… AUAGGC … 3΄                 β. 5΄… UAUCCG … 3΄</a:t>
            </a:r>
          </a:p>
          <a:p>
            <a:pPr marL="0" indent="0">
              <a:buNone/>
            </a:pPr>
            <a:r>
              <a:rPr lang="el-GR" sz="2000" dirty="0">
                <a:latin typeface="Segoe Script" panose="020B0504020000000003" pitchFamily="34" charset="0"/>
              </a:rPr>
              <a:t>γ</a:t>
            </a:r>
            <a:r>
              <a:rPr lang="el-GR" sz="2000" dirty="0" smtClean="0">
                <a:latin typeface="Segoe Script" panose="020B0504020000000003" pitchFamily="34" charset="0"/>
              </a:rPr>
              <a:t>. 5΄… CGGAUA … 3΄                 δ. 5΄… GCCUAU… 3΄ </a:t>
            </a:r>
          </a:p>
        </p:txBody>
      </p:sp>
      <p:sp>
        <p:nvSpPr>
          <p:cNvPr id="4" name="3 - Θέση υποσέλιδου"/>
          <p:cNvSpPr>
            <a:spLocks noGrp="1"/>
          </p:cNvSpPr>
          <p:nvPr>
            <p:ph type="ftr" sz="quarter" idx="11"/>
          </p:nvPr>
        </p:nvSpPr>
        <p:spPr bwMode="auto">
          <a:xfrm>
            <a:off x="3059113" y="6475413"/>
            <a:ext cx="33924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l-GR" altLang="el-GR" sz="900" dirty="0" smtClean="0">
                <a:latin typeface="Segoe Print" pitchFamily="2" charset="0"/>
              </a:rPr>
              <a:t>Γαριπίδης Ιορδάνης                                         Βιολόγος 3</a:t>
            </a:r>
            <a:r>
              <a:rPr lang="el-GR" altLang="el-GR" sz="900" baseline="30000" dirty="0" smtClean="0">
                <a:latin typeface="Segoe Print" pitchFamily="2" charset="0"/>
              </a:rPr>
              <a:t>ο</a:t>
            </a:r>
            <a:r>
              <a:rPr lang="el-GR" altLang="el-GR" sz="900" dirty="0" smtClean="0">
                <a:latin typeface="Segoe Print" pitchFamily="2" charset="0"/>
              </a:rPr>
              <a:t> ΓΕΛ Χαϊδαρίου</a:t>
            </a:r>
          </a:p>
        </p:txBody>
      </p:sp>
    </p:spTree>
    <p:extLst>
      <p:ext uri="{BB962C8B-B14F-4D97-AF65-F5344CB8AC3E}">
        <p14:creationId xmlns:p14="http://schemas.microsoft.com/office/powerpoint/2010/main" val="237745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nodeType="afterEffect">
                                  <p:stCondLst>
                                    <p:cond delay="500"/>
                                  </p:stCondLst>
                                  <p:childTnLst>
                                    <p:set>
                                      <p:cBhvr>
                                        <p:cTn id="6" dur="1" fill="hold">
                                          <p:stCondLst>
                                            <p:cond delay="0"/>
                                          </p:stCondLst>
                                        </p:cTn>
                                        <p:tgtEl>
                                          <p:spTgt spid="2051"/>
                                        </p:tgtEl>
                                        <p:attrNameLst>
                                          <p:attrName>style.visibility</p:attrName>
                                        </p:attrNameLst>
                                      </p:cBhvr>
                                      <p:to>
                                        <p:strVal val="visible"/>
                                      </p:to>
                                    </p:set>
                                    <p:animEffect transition="in" filter="barn(inVertical)">
                                      <p:cBhvr>
                                        <p:cTn id="7" dur="500"/>
                                        <p:tgtEl>
                                          <p:spTgt spid="205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animEffect transition="in" filter="fade">
                                      <p:cBhvr>
                                        <p:cTn id="17" dur="500"/>
                                        <p:tgtEl>
                                          <p:spTgt spid="3">
                                            <p:txEl>
                                              <p:pRg st="8" end="8"/>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9" end="9"/>
                                            </p:txEl>
                                          </p:spTgt>
                                        </p:tgtEl>
                                        <p:attrNameLst>
                                          <p:attrName>style.visibility</p:attrName>
                                        </p:attrNameLst>
                                      </p:cBhvr>
                                      <p:to>
                                        <p:strVal val="visible"/>
                                      </p:to>
                                    </p:set>
                                    <p:animEffect transition="in" filter="fade">
                                      <p:cBhvr>
                                        <p:cTn id="20" dur="500"/>
                                        <p:tgtEl>
                                          <p:spTgt spid="3">
                                            <p:txEl>
                                              <p:pRg st="9" end="9"/>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10" end="10"/>
                                            </p:txEl>
                                          </p:spTgt>
                                        </p:tgtEl>
                                        <p:attrNameLst>
                                          <p:attrName>style.visibility</p:attrName>
                                        </p:attrNameLst>
                                      </p:cBhvr>
                                      <p:to>
                                        <p:strVal val="visible"/>
                                      </p:to>
                                    </p:set>
                                    <p:animEffect transition="in" filter="fade">
                                      <p:cBhvr>
                                        <p:cTn id="23" dur="500"/>
                                        <p:tgtEl>
                                          <p:spTgt spid="3">
                                            <p:txEl>
                                              <p:pRg st="10" end="1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Έλλειψη 1"/>
          <p:cNvSpPr/>
          <p:nvPr/>
        </p:nvSpPr>
        <p:spPr>
          <a:xfrm>
            <a:off x="107504" y="2204864"/>
            <a:ext cx="360040"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Θέση περιεχομένου 2"/>
          <p:cNvSpPr>
            <a:spLocks noGrp="1"/>
          </p:cNvSpPr>
          <p:nvPr>
            <p:ph idx="1"/>
          </p:nvPr>
        </p:nvSpPr>
        <p:spPr>
          <a:xfrm>
            <a:off x="106536" y="144250"/>
            <a:ext cx="8928992" cy="4940934"/>
          </a:xfrm>
        </p:spPr>
        <p:txBody>
          <a:bodyPr>
            <a:normAutofit/>
          </a:bodyPr>
          <a:lstStyle/>
          <a:p>
            <a:pPr marL="0" indent="0">
              <a:buNone/>
            </a:pPr>
            <a:r>
              <a:rPr lang="el-GR" sz="2000" dirty="0" smtClean="0">
                <a:latin typeface="Segoe Script" panose="020B0504020000000003" pitchFamily="34" charset="0"/>
              </a:rPr>
              <a:t>Στην περιοχή που δείχνει το Γ γίνεται ο τερματισμός της δράσης των DNA ελικασών που έρχονται αντίρροπα από το ξετύλιγμα των δύο θηλιών. Στην περιοχή αυτή και στον κλώνο 1, θα δράσει η DNA </a:t>
            </a:r>
            <a:r>
              <a:rPr lang="el-GR" sz="2000" dirty="0" err="1" smtClean="0">
                <a:latin typeface="Segoe Script" panose="020B0504020000000003" pitchFamily="34" charset="0"/>
              </a:rPr>
              <a:t>δεσμάση</a:t>
            </a:r>
            <a:r>
              <a:rPr lang="el-GR" sz="2000" dirty="0" smtClean="0">
                <a:latin typeface="Segoe Script" panose="020B0504020000000003" pitchFamily="34" charset="0"/>
              </a:rPr>
              <a:t> συνδέοντας: </a:t>
            </a:r>
          </a:p>
          <a:p>
            <a:pPr marL="0" indent="0">
              <a:buNone/>
            </a:pPr>
            <a:r>
              <a:rPr lang="el-GR" sz="2000" dirty="0">
                <a:latin typeface="Segoe Script" panose="020B0504020000000003" pitchFamily="34" charset="0"/>
              </a:rPr>
              <a:t>α</a:t>
            </a:r>
            <a:r>
              <a:rPr lang="el-GR" sz="2000" dirty="0" smtClean="0">
                <a:latin typeface="Segoe Script" panose="020B0504020000000003" pitchFamily="34" charset="0"/>
              </a:rPr>
              <a:t>. τμήμα DNA της θηλιάς D1 που αντιγράφηκε συνεχώς, με     </a:t>
            </a:r>
          </a:p>
          <a:p>
            <a:pPr marL="0" indent="0">
              <a:buNone/>
            </a:pPr>
            <a:r>
              <a:rPr lang="el-GR" sz="2000" dirty="0">
                <a:latin typeface="Segoe Script" panose="020B0504020000000003" pitchFamily="34" charset="0"/>
              </a:rPr>
              <a:t> </a:t>
            </a:r>
            <a:r>
              <a:rPr lang="el-GR" sz="2000" dirty="0" smtClean="0">
                <a:latin typeface="Segoe Script" panose="020B0504020000000003" pitchFamily="34" charset="0"/>
              </a:rPr>
              <a:t>   τμήμα της θηλιάς D2 που αντιγράφηκε συνεχώς.</a:t>
            </a:r>
          </a:p>
          <a:p>
            <a:pPr marL="0" indent="0">
              <a:buNone/>
            </a:pPr>
            <a:r>
              <a:rPr lang="el-GR" sz="2000" dirty="0">
                <a:latin typeface="Segoe Script" panose="020B0504020000000003" pitchFamily="34" charset="0"/>
              </a:rPr>
              <a:t>β</a:t>
            </a:r>
            <a:r>
              <a:rPr lang="el-GR" sz="2000" dirty="0" smtClean="0">
                <a:latin typeface="Segoe Script" panose="020B0504020000000003" pitchFamily="34" charset="0"/>
              </a:rPr>
              <a:t>. τμήμα DNA της θηλιάς D1 που αντιγράφηκε συνεχώς, με </a:t>
            </a:r>
          </a:p>
          <a:p>
            <a:pPr marL="0" indent="0">
              <a:buNone/>
            </a:pPr>
            <a:r>
              <a:rPr lang="el-GR" sz="2000" dirty="0">
                <a:latin typeface="Segoe Script" panose="020B0504020000000003" pitchFamily="34" charset="0"/>
              </a:rPr>
              <a:t> </a:t>
            </a:r>
            <a:r>
              <a:rPr lang="el-GR" sz="2000" dirty="0" smtClean="0">
                <a:latin typeface="Segoe Script" panose="020B0504020000000003" pitchFamily="34" charset="0"/>
              </a:rPr>
              <a:t>   τμήμα της θηλιάς D2 που αντιγράφηκε ασυνεχώς.</a:t>
            </a:r>
          </a:p>
          <a:p>
            <a:pPr marL="0" indent="0">
              <a:buNone/>
            </a:pPr>
            <a:r>
              <a:rPr lang="el-GR" sz="2000" dirty="0">
                <a:latin typeface="Segoe Script" panose="020B0504020000000003" pitchFamily="34" charset="0"/>
              </a:rPr>
              <a:t>γ</a:t>
            </a:r>
            <a:r>
              <a:rPr lang="el-GR" sz="2000" dirty="0" smtClean="0">
                <a:latin typeface="Segoe Script" panose="020B0504020000000003" pitchFamily="34" charset="0"/>
              </a:rPr>
              <a:t>. τμήμα DNA της θηλιάς D1που αντιγράφηκε ασυνεχώς, με     </a:t>
            </a:r>
          </a:p>
          <a:p>
            <a:pPr marL="0" indent="0">
              <a:buNone/>
            </a:pPr>
            <a:r>
              <a:rPr lang="el-GR" sz="2000" dirty="0">
                <a:latin typeface="Segoe Script" panose="020B0504020000000003" pitchFamily="34" charset="0"/>
              </a:rPr>
              <a:t> </a:t>
            </a:r>
            <a:r>
              <a:rPr lang="el-GR" sz="2000" dirty="0" smtClean="0">
                <a:latin typeface="Segoe Script" panose="020B0504020000000003" pitchFamily="34" charset="0"/>
              </a:rPr>
              <a:t>  τμήμα της θηλιάς D2 που αντιγράφηκε συνεχώς.</a:t>
            </a:r>
          </a:p>
          <a:p>
            <a:pPr marL="0" indent="0">
              <a:buNone/>
            </a:pPr>
            <a:r>
              <a:rPr lang="el-GR" sz="2000" dirty="0">
                <a:latin typeface="Segoe Script" panose="020B0504020000000003" pitchFamily="34" charset="0"/>
              </a:rPr>
              <a:t>δ</a:t>
            </a:r>
            <a:r>
              <a:rPr lang="el-GR" sz="2000" dirty="0" smtClean="0">
                <a:latin typeface="Segoe Script" panose="020B0504020000000003" pitchFamily="34" charset="0"/>
              </a:rPr>
              <a:t>. τμήμα DNA της θηλιάς D1που αντιγράφηκε ασυνεχώς, με </a:t>
            </a:r>
          </a:p>
          <a:p>
            <a:pPr marL="0" indent="0">
              <a:buNone/>
            </a:pPr>
            <a:r>
              <a:rPr lang="el-GR" sz="2000" dirty="0">
                <a:latin typeface="Segoe Script" panose="020B0504020000000003" pitchFamily="34" charset="0"/>
              </a:rPr>
              <a:t> </a:t>
            </a:r>
            <a:r>
              <a:rPr lang="el-GR" sz="2000" dirty="0" smtClean="0">
                <a:latin typeface="Segoe Script" panose="020B0504020000000003" pitchFamily="34" charset="0"/>
              </a:rPr>
              <a:t>  τμήμα της θηλιάς D2 που αντιγράφηκε ασυνεχώς</a:t>
            </a:r>
            <a:endParaRPr lang="en-US" sz="2000" dirty="0" smtClean="0">
              <a:latin typeface="Segoe Script" panose="020B0504020000000003" pitchFamily="34" charset="0"/>
            </a:endParaRPr>
          </a:p>
        </p:txBody>
      </p:sp>
      <p:sp>
        <p:nvSpPr>
          <p:cNvPr id="4" name="3 - Θέση υποσέλιδου"/>
          <p:cNvSpPr>
            <a:spLocks noGrp="1"/>
          </p:cNvSpPr>
          <p:nvPr>
            <p:ph type="ftr" sz="quarter" idx="11"/>
          </p:nvPr>
        </p:nvSpPr>
        <p:spPr bwMode="auto">
          <a:xfrm>
            <a:off x="3059113" y="6475413"/>
            <a:ext cx="33924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l-GR" altLang="el-GR" sz="900" dirty="0" smtClean="0">
                <a:latin typeface="Segoe Print" pitchFamily="2" charset="0"/>
              </a:rPr>
              <a:t>Γαριπίδης Ιορδάνης                                         Βιολόγος 3</a:t>
            </a:r>
            <a:r>
              <a:rPr lang="el-GR" altLang="el-GR" sz="900" baseline="30000" dirty="0" smtClean="0">
                <a:latin typeface="Segoe Print" pitchFamily="2" charset="0"/>
              </a:rPr>
              <a:t>ο</a:t>
            </a:r>
            <a:r>
              <a:rPr lang="el-GR" altLang="el-GR" sz="900" dirty="0" smtClean="0">
                <a:latin typeface="Segoe Print" pitchFamily="2" charset="0"/>
              </a:rPr>
              <a:t> ΓΕΛ Χαϊδαρίου</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50787" y="4365104"/>
            <a:ext cx="4786313" cy="1255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745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Έλλειψη 1"/>
          <p:cNvSpPr/>
          <p:nvPr/>
        </p:nvSpPr>
        <p:spPr>
          <a:xfrm>
            <a:off x="107504" y="1628800"/>
            <a:ext cx="360040"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Έλλειψη 4"/>
          <p:cNvSpPr/>
          <p:nvPr/>
        </p:nvSpPr>
        <p:spPr>
          <a:xfrm>
            <a:off x="2627784" y="5733256"/>
            <a:ext cx="360040"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3" name="Θέση περιεχομένου 2"/>
          <p:cNvSpPr>
            <a:spLocks noGrp="1"/>
          </p:cNvSpPr>
          <p:nvPr>
            <p:ph idx="1"/>
          </p:nvPr>
        </p:nvSpPr>
        <p:spPr>
          <a:xfrm>
            <a:off x="106536" y="144250"/>
            <a:ext cx="8928992" cy="6309086"/>
          </a:xfrm>
        </p:spPr>
        <p:txBody>
          <a:bodyPr>
            <a:normAutofit/>
          </a:bodyPr>
          <a:lstStyle/>
          <a:p>
            <a:pPr marL="0" indent="0">
              <a:buNone/>
            </a:pPr>
            <a:r>
              <a:rPr lang="el-GR" sz="2000" dirty="0" smtClean="0">
                <a:latin typeface="Segoe Script" panose="020B0504020000000003" pitchFamily="34" charset="0"/>
              </a:rPr>
              <a:t>Ένα είδος που έχει 16 χρωμοσώματα στον πυρήνα των κυττάρων του κατά τη μετάφαση:</a:t>
            </a:r>
          </a:p>
          <a:p>
            <a:pPr marL="0" indent="0">
              <a:buNone/>
            </a:pPr>
            <a:r>
              <a:rPr lang="el-GR" sz="2000" dirty="0">
                <a:latin typeface="Segoe Script" panose="020B0504020000000003" pitchFamily="34" charset="0"/>
              </a:rPr>
              <a:t>α</a:t>
            </a:r>
            <a:r>
              <a:rPr lang="el-GR" sz="2000" dirty="0" smtClean="0">
                <a:latin typeface="Segoe Script" panose="020B0504020000000003" pitchFamily="34" charset="0"/>
              </a:rPr>
              <a:t>. είναι </a:t>
            </a:r>
            <a:r>
              <a:rPr lang="el-GR" sz="2000" dirty="0" err="1" smtClean="0">
                <a:latin typeface="Segoe Script" panose="020B0504020000000003" pitchFamily="34" charset="0"/>
              </a:rPr>
              <a:t>διπλοειδές</a:t>
            </a:r>
            <a:r>
              <a:rPr lang="el-GR" sz="2000" dirty="0" smtClean="0">
                <a:latin typeface="Segoe Script" panose="020B0504020000000003" pitchFamily="34" charset="0"/>
              </a:rPr>
              <a:t> με 32 χρωμοσώματα σε κάθε κύτταρο</a:t>
            </a:r>
          </a:p>
          <a:p>
            <a:pPr marL="0" indent="0">
              <a:buNone/>
            </a:pPr>
            <a:r>
              <a:rPr lang="el-GR" sz="2000" dirty="0">
                <a:latin typeface="Segoe Script" panose="020B0504020000000003" pitchFamily="34" charset="0"/>
              </a:rPr>
              <a:t>β</a:t>
            </a:r>
            <a:r>
              <a:rPr lang="el-GR" sz="2000" dirty="0" smtClean="0">
                <a:latin typeface="Segoe Script" panose="020B0504020000000003" pitchFamily="34" charset="0"/>
              </a:rPr>
              <a:t>. έχει 16 ζεύγη χρωμοσωμάτων σε κάθε κύτταρο</a:t>
            </a:r>
          </a:p>
          <a:p>
            <a:pPr marL="0" indent="0">
              <a:buNone/>
            </a:pPr>
            <a:r>
              <a:rPr lang="el-GR" sz="2000" dirty="0">
                <a:latin typeface="Segoe Script" panose="020B0504020000000003" pitchFamily="34" charset="0"/>
              </a:rPr>
              <a:t>γ</a:t>
            </a:r>
            <a:r>
              <a:rPr lang="el-GR" sz="2000" dirty="0" smtClean="0">
                <a:latin typeface="Segoe Script" panose="020B0504020000000003" pitchFamily="34" charset="0"/>
              </a:rPr>
              <a:t>. έχει 8 ζεύγη χρωμοσωμάτων σε κάθε κύτταρο</a:t>
            </a:r>
          </a:p>
          <a:p>
            <a:pPr marL="0" indent="0">
              <a:buNone/>
            </a:pPr>
            <a:r>
              <a:rPr lang="el-GR" sz="2000" dirty="0">
                <a:latin typeface="Segoe Script" panose="020B0504020000000003" pitchFamily="34" charset="0"/>
              </a:rPr>
              <a:t>δ</a:t>
            </a:r>
            <a:r>
              <a:rPr lang="el-GR" sz="2000" dirty="0" smtClean="0">
                <a:latin typeface="Segoe Script" panose="020B0504020000000003" pitchFamily="34" charset="0"/>
              </a:rPr>
              <a:t>. έχει σε κάθε γαμέτη του 4 χρωμοσώματα</a:t>
            </a:r>
            <a:endParaRPr lang="en-US" sz="2000" dirty="0" smtClean="0">
              <a:latin typeface="Segoe Script" panose="020B0504020000000003" pitchFamily="34" charset="0"/>
            </a:endParaRPr>
          </a:p>
          <a:p>
            <a:pPr marL="0" indent="0">
              <a:buNone/>
            </a:pPr>
            <a:endParaRPr lang="el-GR" sz="2000" dirty="0" smtClean="0">
              <a:latin typeface="Segoe Script" panose="020B0504020000000003" pitchFamily="34" charset="0"/>
            </a:endParaRPr>
          </a:p>
          <a:p>
            <a:pPr marL="0" indent="0">
              <a:buNone/>
            </a:pPr>
            <a:endParaRPr lang="el-GR" sz="2000" dirty="0">
              <a:latin typeface="Segoe Script" panose="020B0504020000000003" pitchFamily="34" charset="0"/>
            </a:endParaRPr>
          </a:p>
          <a:p>
            <a:pPr marL="0" indent="0">
              <a:buNone/>
            </a:pPr>
            <a:r>
              <a:rPr lang="el-GR" sz="2000" dirty="0" smtClean="0">
                <a:latin typeface="Segoe Script" panose="020B0504020000000003" pitchFamily="34" charset="0"/>
              </a:rPr>
              <a:t>Το γενεαλογικό δέντρο του σχήματος παρουσιάζει την κληρονομικότητα ενός φυλοσύνδετου υπολειπόμενου χαρακτηριστικού στον άνθρωπο. </a:t>
            </a:r>
          </a:p>
          <a:p>
            <a:pPr marL="0" indent="0">
              <a:buNone/>
            </a:pPr>
            <a:r>
              <a:rPr lang="el-GR" sz="2000" dirty="0" smtClean="0">
                <a:latin typeface="Segoe Script" panose="020B0504020000000003" pitchFamily="34" charset="0"/>
              </a:rPr>
              <a:t>Υποθέτουμε ότι δεν έχουν συμβεί άλλες μεταλλάξεις για το χαρακτηριστικό αυτό. </a:t>
            </a:r>
          </a:p>
          <a:p>
            <a:pPr marL="0" indent="0">
              <a:buNone/>
            </a:pPr>
            <a:r>
              <a:rPr lang="el-GR" sz="2000" dirty="0" smtClean="0">
                <a:latin typeface="Segoe Script" panose="020B0504020000000003" pitchFamily="34" charset="0"/>
              </a:rPr>
              <a:t>Ποια είναι η πιθανότητα το άτομο με το σύμβολο (?) να φέρει το χαρακτηριστικό αυτό; </a:t>
            </a:r>
          </a:p>
          <a:p>
            <a:pPr marL="0" indent="0">
              <a:buNone/>
            </a:pPr>
            <a:r>
              <a:rPr lang="el-GR" sz="2000" dirty="0">
                <a:latin typeface="Segoe Script" panose="020B0504020000000003" pitchFamily="34" charset="0"/>
              </a:rPr>
              <a:t>α</a:t>
            </a:r>
            <a:r>
              <a:rPr lang="el-GR" sz="2000" dirty="0" smtClean="0">
                <a:latin typeface="Segoe Script" panose="020B0504020000000003" pitchFamily="34" charset="0"/>
              </a:rPr>
              <a:t>. 1/2                 β. 1/3</a:t>
            </a:r>
          </a:p>
          <a:p>
            <a:pPr marL="0" indent="0">
              <a:buNone/>
            </a:pPr>
            <a:r>
              <a:rPr lang="el-GR" sz="2000" dirty="0">
                <a:latin typeface="Segoe Script" panose="020B0504020000000003" pitchFamily="34" charset="0"/>
              </a:rPr>
              <a:t>γ</a:t>
            </a:r>
            <a:r>
              <a:rPr lang="el-GR" sz="2000" dirty="0" smtClean="0">
                <a:latin typeface="Segoe Script" panose="020B0504020000000003" pitchFamily="34" charset="0"/>
              </a:rPr>
              <a:t>. 1/4                 δ. 1/8 </a:t>
            </a:r>
          </a:p>
        </p:txBody>
      </p:sp>
      <p:sp>
        <p:nvSpPr>
          <p:cNvPr id="4" name="3 - Θέση υποσέλιδου"/>
          <p:cNvSpPr>
            <a:spLocks noGrp="1"/>
          </p:cNvSpPr>
          <p:nvPr>
            <p:ph type="ftr" sz="quarter" idx="11"/>
          </p:nvPr>
        </p:nvSpPr>
        <p:spPr bwMode="auto">
          <a:xfrm>
            <a:off x="3059113" y="6475413"/>
            <a:ext cx="33924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l-GR" altLang="el-GR" sz="900" dirty="0" smtClean="0">
                <a:latin typeface="Segoe Print" pitchFamily="2" charset="0"/>
              </a:rPr>
              <a:t>Γαριπίδης Ιορδάνης                                         Βιολόγος 3</a:t>
            </a:r>
            <a:r>
              <a:rPr lang="el-GR" altLang="el-GR" sz="900" baseline="30000" dirty="0" smtClean="0">
                <a:latin typeface="Segoe Print" pitchFamily="2" charset="0"/>
              </a:rPr>
              <a:t>ο</a:t>
            </a:r>
            <a:r>
              <a:rPr lang="el-GR" altLang="el-GR" sz="900" dirty="0" smtClean="0">
                <a:latin typeface="Segoe Print" pitchFamily="2" charset="0"/>
              </a:rPr>
              <a:t> ΓΕΛ Χαϊδαρίου</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5157192"/>
            <a:ext cx="2114550" cy="1333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82501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7" end="7"/>
                                            </p:txEl>
                                          </p:spTgt>
                                        </p:tgtEl>
                                        <p:attrNameLst>
                                          <p:attrName>style.visibility</p:attrName>
                                        </p:attrNameLst>
                                      </p:cBhvr>
                                      <p:to>
                                        <p:strVal val="visible"/>
                                      </p:to>
                                    </p:set>
                                    <p:animEffect transition="in" filter="fade">
                                      <p:cBhvr>
                                        <p:cTn id="12" dur="500"/>
                                        <p:tgtEl>
                                          <p:spTgt spid="3">
                                            <p:txEl>
                                              <p:pRg st="7" end="7"/>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Effect transition="in" filter="fade">
                                      <p:cBhvr>
                                        <p:cTn id="15" dur="500"/>
                                        <p:tgtEl>
                                          <p:spTgt spid="3">
                                            <p:txEl>
                                              <p:pRg st="8" end="8"/>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9" end="9"/>
                                            </p:txEl>
                                          </p:spTgt>
                                        </p:tgtEl>
                                        <p:attrNameLst>
                                          <p:attrName>style.visibility</p:attrName>
                                        </p:attrNameLst>
                                      </p:cBhvr>
                                      <p:to>
                                        <p:strVal val="visible"/>
                                      </p:to>
                                    </p:set>
                                    <p:animEffect transition="in" filter="fade">
                                      <p:cBhvr>
                                        <p:cTn id="18" dur="500"/>
                                        <p:tgtEl>
                                          <p:spTgt spid="3">
                                            <p:txEl>
                                              <p:pRg st="9" end="9"/>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10" end="10"/>
                                            </p:txEl>
                                          </p:spTgt>
                                        </p:tgtEl>
                                        <p:attrNameLst>
                                          <p:attrName>style.visibility</p:attrName>
                                        </p:attrNameLst>
                                      </p:cBhvr>
                                      <p:to>
                                        <p:strVal val="visible"/>
                                      </p:to>
                                    </p:set>
                                    <p:animEffect transition="in" filter="fade">
                                      <p:cBhvr>
                                        <p:cTn id="21" dur="500"/>
                                        <p:tgtEl>
                                          <p:spTgt spid="3">
                                            <p:txEl>
                                              <p:pRg st="10" end="10"/>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11" end="11"/>
                                            </p:txEl>
                                          </p:spTgt>
                                        </p:tgtEl>
                                        <p:attrNameLst>
                                          <p:attrName>style.visibility</p:attrName>
                                        </p:attrNameLst>
                                      </p:cBhvr>
                                      <p:to>
                                        <p:strVal val="visible"/>
                                      </p:to>
                                    </p:set>
                                    <p:animEffect transition="in" filter="fade">
                                      <p:cBhvr>
                                        <p:cTn id="24" dur="500"/>
                                        <p:tgtEl>
                                          <p:spTgt spid="3">
                                            <p:txEl>
                                              <p:pRg st="11" end="11"/>
                                            </p:txEl>
                                          </p:spTgt>
                                        </p:tgtEl>
                                      </p:cBhvr>
                                    </p:animEffect>
                                  </p:childTnLst>
                                </p:cTn>
                              </p:par>
                            </p:childTnLst>
                          </p:cTn>
                        </p:par>
                        <p:par>
                          <p:cTn id="25" fill="hold">
                            <p:stCondLst>
                              <p:cond delay="500"/>
                            </p:stCondLst>
                            <p:childTnLst>
                              <p:par>
                                <p:cTn id="26" presetID="10" presetClass="entr" presetSubtype="0" fill="hold" nodeType="afterEffect">
                                  <p:stCondLst>
                                    <p:cond delay="500"/>
                                  </p:stCondLst>
                                  <p:childTnLst>
                                    <p:set>
                                      <p:cBhvr>
                                        <p:cTn id="27" dur="1" fill="hold">
                                          <p:stCondLst>
                                            <p:cond delay="0"/>
                                          </p:stCondLst>
                                        </p:cTn>
                                        <p:tgtEl>
                                          <p:spTgt spid="5122"/>
                                        </p:tgtEl>
                                        <p:attrNameLst>
                                          <p:attrName>style.visibility</p:attrName>
                                        </p:attrNameLst>
                                      </p:cBhvr>
                                      <p:to>
                                        <p:strVal val="visible"/>
                                      </p:to>
                                    </p:set>
                                    <p:animEffect transition="in" filter="fade">
                                      <p:cBhvr>
                                        <p:cTn id="28" dur="500"/>
                                        <p:tgtEl>
                                          <p:spTgt spid="512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animEffect transition="in" filter="fade">
                                      <p:cBhvr>
                                        <p:cTn id="3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Έλλειψη 1"/>
          <p:cNvSpPr/>
          <p:nvPr/>
        </p:nvSpPr>
        <p:spPr>
          <a:xfrm>
            <a:off x="107504" y="3933056"/>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1412776"/>
            <a:ext cx="3829905" cy="201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Θέση περιεχομένου 2"/>
          <p:cNvSpPr>
            <a:spLocks noGrp="1"/>
          </p:cNvSpPr>
          <p:nvPr>
            <p:ph idx="1"/>
          </p:nvPr>
        </p:nvSpPr>
        <p:spPr>
          <a:xfrm>
            <a:off x="106536" y="144250"/>
            <a:ext cx="8928992" cy="6309086"/>
          </a:xfrm>
        </p:spPr>
        <p:txBody>
          <a:bodyPr>
            <a:normAutofit/>
          </a:bodyPr>
          <a:lstStyle/>
          <a:p>
            <a:pPr marL="0" indent="0">
              <a:buNone/>
            </a:pPr>
            <a:r>
              <a:rPr lang="el-GR" sz="2000" dirty="0" smtClean="0">
                <a:latin typeface="Segoe Script" panose="020B0504020000000003" pitchFamily="34" charset="0"/>
              </a:rPr>
              <a:t>Το διάγραμμα απεικονίζει μια διαδικασία η οποία πραγματοποιείται</a:t>
            </a:r>
            <a:r>
              <a:rPr lang="el-GR" sz="2000" dirty="0">
                <a:latin typeface="Segoe Script" panose="020B0504020000000003" pitchFamily="34" charset="0"/>
              </a:rPr>
              <a:t> </a:t>
            </a:r>
            <a:r>
              <a:rPr lang="el-GR" sz="2000" dirty="0" smtClean="0">
                <a:latin typeface="Segoe Script" panose="020B0504020000000003" pitchFamily="34" charset="0"/>
              </a:rPr>
              <a:t>στο εργαστήριο και περιλαμβάνει δύο</a:t>
            </a:r>
            <a:r>
              <a:rPr lang="el-GR" sz="2000" dirty="0">
                <a:latin typeface="Segoe Script" panose="020B0504020000000003" pitchFamily="34" charset="0"/>
              </a:rPr>
              <a:t> </a:t>
            </a:r>
            <a:r>
              <a:rPr lang="el-GR" sz="2000" dirty="0" smtClean="0">
                <a:latin typeface="Segoe Script" panose="020B0504020000000003" pitchFamily="34" charset="0"/>
              </a:rPr>
              <a:t>στάδια Χ και Ζ. Στη διαδικασία αυτή συμμετέχει DNA από</a:t>
            </a:r>
            <a:r>
              <a:rPr lang="el-GR" sz="2000" dirty="0">
                <a:latin typeface="Segoe Script" panose="020B0504020000000003" pitchFamily="34" charset="0"/>
              </a:rPr>
              <a:t> </a:t>
            </a:r>
            <a:r>
              <a:rPr lang="el-GR" sz="2000" dirty="0" smtClean="0">
                <a:latin typeface="Segoe Script" panose="020B0504020000000003" pitchFamily="34" charset="0"/>
              </a:rPr>
              <a:t>κύτταρα δύο διαφορετικών</a:t>
            </a:r>
            <a:r>
              <a:rPr lang="el-GR" sz="2000" dirty="0">
                <a:latin typeface="Segoe Script" panose="020B0504020000000003" pitchFamily="34" charset="0"/>
              </a:rPr>
              <a:t> </a:t>
            </a:r>
            <a:r>
              <a:rPr lang="el-GR" sz="2000" dirty="0" smtClean="0">
                <a:latin typeface="Segoe Script" panose="020B0504020000000003" pitchFamily="34" charset="0"/>
              </a:rPr>
              <a:t>οργανισμών, σωματικό κύτταρο ανθρώπου και βακτηριακό</a:t>
            </a:r>
            <a:r>
              <a:rPr lang="el-GR" sz="2000" dirty="0">
                <a:latin typeface="Segoe Script" panose="020B0504020000000003" pitchFamily="34" charset="0"/>
              </a:rPr>
              <a:t> </a:t>
            </a:r>
            <a:r>
              <a:rPr lang="el-GR" sz="2000" dirty="0" smtClean="0">
                <a:latin typeface="Segoe Script" panose="020B0504020000000003" pitchFamily="34" charset="0"/>
              </a:rPr>
              <a:t>κύτταρο.</a:t>
            </a:r>
          </a:p>
          <a:p>
            <a:pPr marL="0" indent="0">
              <a:buNone/>
            </a:pPr>
            <a:endParaRPr lang="el-GR" sz="2000" dirty="0" smtClean="0">
              <a:latin typeface="Segoe Script" panose="020B0504020000000003" pitchFamily="34" charset="0"/>
            </a:endParaRPr>
          </a:p>
          <a:p>
            <a:pPr marL="0" indent="0">
              <a:buNone/>
            </a:pPr>
            <a:r>
              <a:rPr lang="el-GR" sz="2000" dirty="0" smtClean="0">
                <a:latin typeface="Segoe Script" panose="020B0504020000000003" pitchFamily="34" charset="0"/>
              </a:rPr>
              <a:t>Στη διαδικασία που χαρακτηρίζεται με</a:t>
            </a:r>
          </a:p>
          <a:p>
            <a:pPr marL="0" indent="0">
              <a:buNone/>
            </a:pPr>
            <a:r>
              <a:rPr lang="el-GR" sz="2000" dirty="0" smtClean="0">
                <a:latin typeface="Segoe Script" panose="020B0504020000000003" pitchFamily="34" charset="0"/>
              </a:rPr>
              <a:t>το γράμμα Χ, η σύνδεση των τμημάτων </a:t>
            </a:r>
          </a:p>
          <a:p>
            <a:pPr marL="0" indent="0">
              <a:buNone/>
            </a:pPr>
            <a:r>
              <a:rPr lang="el-GR" sz="2000" dirty="0" smtClean="0">
                <a:latin typeface="Segoe Script" panose="020B0504020000000003" pitchFamily="34" charset="0"/>
              </a:rPr>
              <a:t>DNA του ανθρώπινου και του</a:t>
            </a:r>
          </a:p>
          <a:p>
            <a:pPr marL="0" indent="0">
              <a:buNone/>
            </a:pPr>
            <a:r>
              <a:rPr lang="el-GR" sz="2000" dirty="0">
                <a:latin typeface="Segoe Script" panose="020B0504020000000003" pitchFamily="34" charset="0"/>
              </a:rPr>
              <a:t>β</a:t>
            </a:r>
            <a:r>
              <a:rPr lang="el-GR" sz="2000" dirty="0" smtClean="0">
                <a:latin typeface="Segoe Script" panose="020B0504020000000003" pitchFamily="34" charset="0"/>
              </a:rPr>
              <a:t>ακτηριακού κυττάρου βασίζεται:</a:t>
            </a:r>
          </a:p>
          <a:p>
            <a:pPr marL="0" indent="0">
              <a:buNone/>
            </a:pPr>
            <a:r>
              <a:rPr lang="el-GR" sz="2000" dirty="0">
                <a:latin typeface="Segoe Script" panose="020B0504020000000003" pitchFamily="34" charset="0"/>
              </a:rPr>
              <a:t>α</a:t>
            </a:r>
            <a:r>
              <a:rPr lang="el-GR" sz="2000" dirty="0" smtClean="0">
                <a:latin typeface="Segoe Script" panose="020B0504020000000003" pitchFamily="34" charset="0"/>
              </a:rPr>
              <a:t>. στο μικρό μέγεθος του τμήματος DNA του ανθρώπινου κυττάρου </a:t>
            </a:r>
          </a:p>
          <a:p>
            <a:pPr marL="0" indent="0">
              <a:buNone/>
            </a:pPr>
            <a:r>
              <a:rPr lang="el-GR" sz="2000" dirty="0">
                <a:latin typeface="Segoe Script" panose="020B0504020000000003" pitchFamily="34" charset="0"/>
              </a:rPr>
              <a:t>β</a:t>
            </a:r>
            <a:r>
              <a:rPr lang="el-GR" sz="2000" dirty="0" smtClean="0">
                <a:latin typeface="Segoe Script" panose="020B0504020000000003" pitchFamily="34" charset="0"/>
              </a:rPr>
              <a:t>. στη συμπληρωματικότητα των αζωτούχων βάσεων</a:t>
            </a:r>
          </a:p>
          <a:p>
            <a:pPr marL="0" indent="0">
              <a:buNone/>
            </a:pPr>
            <a:r>
              <a:rPr lang="el-GR" sz="2000" dirty="0">
                <a:latin typeface="Segoe Script" panose="020B0504020000000003" pitchFamily="34" charset="0"/>
              </a:rPr>
              <a:t>γ</a:t>
            </a:r>
            <a:r>
              <a:rPr lang="el-GR" sz="2000" dirty="0" smtClean="0">
                <a:latin typeface="Segoe Script" panose="020B0504020000000003" pitchFamily="34" charset="0"/>
              </a:rPr>
              <a:t>. στην κυκλική μορφή του βακτηριακού DNA</a:t>
            </a:r>
          </a:p>
          <a:p>
            <a:pPr marL="0" indent="0">
              <a:buNone/>
            </a:pPr>
            <a:r>
              <a:rPr lang="el-GR" sz="2000" dirty="0">
                <a:latin typeface="Segoe Script" panose="020B0504020000000003" pitchFamily="34" charset="0"/>
              </a:rPr>
              <a:t>δ</a:t>
            </a:r>
            <a:r>
              <a:rPr lang="el-GR" sz="2000" dirty="0" smtClean="0">
                <a:latin typeface="Segoe Script" panose="020B0504020000000003" pitchFamily="34" charset="0"/>
              </a:rPr>
              <a:t>. στην παγκοσμιότητα του γενετικού κώδικα</a:t>
            </a:r>
            <a:endParaRPr lang="en-US" sz="2000" dirty="0" smtClean="0">
              <a:latin typeface="Segoe Script" panose="020B0504020000000003" pitchFamily="34" charset="0"/>
            </a:endParaRPr>
          </a:p>
          <a:p>
            <a:pPr marL="0" indent="0">
              <a:buNone/>
            </a:pPr>
            <a:endParaRPr lang="el-GR" sz="2000" dirty="0" smtClean="0">
              <a:latin typeface="Segoe Script" panose="020B0504020000000003" pitchFamily="34" charset="0"/>
            </a:endParaRPr>
          </a:p>
        </p:txBody>
      </p:sp>
      <p:sp>
        <p:nvSpPr>
          <p:cNvPr id="4" name="3 - Θέση υποσέλιδου"/>
          <p:cNvSpPr>
            <a:spLocks noGrp="1"/>
          </p:cNvSpPr>
          <p:nvPr>
            <p:ph type="ftr" sz="quarter" idx="11"/>
          </p:nvPr>
        </p:nvSpPr>
        <p:spPr bwMode="auto">
          <a:xfrm>
            <a:off x="3059113" y="6475413"/>
            <a:ext cx="33924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l-GR" altLang="el-GR" sz="900" dirty="0" smtClean="0">
                <a:latin typeface="Segoe Print" pitchFamily="2" charset="0"/>
              </a:rPr>
              <a:t>Γαριπίδης Ιορδάνης                                         Βιολόγος 3</a:t>
            </a:r>
            <a:r>
              <a:rPr lang="el-GR" altLang="el-GR" sz="900" baseline="30000" dirty="0" smtClean="0">
                <a:latin typeface="Segoe Print" pitchFamily="2" charset="0"/>
              </a:rPr>
              <a:t>ο</a:t>
            </a:r>
            <a:r>
              <a:rPr lang="el-GR" altLang="el-GR" sz="900" dirty="0" smtClean="0">
                <a:latin typeface="Segoe Print" pitchFamily="2" charset="0"/>
              </a:rPr>
              <a:t> ΓΕΛ Χαϊδαρίου</a:t>
            </a:r>
          </a:p>
        </p:txBody>
      </p:sp>
    </p:spTree>
    <p:extLst>
      <p:ext uri="{BB962C8B-B14F-4D97-AF65-F5344CB8AC3E}">
        <p14:creationId xmlns:p14="http://schemas.microsoft.com/office/powerpoint/2010/main" val="782501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Έλλειψη 1"/>
          <p:cNvSpPr/>
          <p:nvPr/>
        </p:nvSpPr>
        <p:spPr>
          <a:xfrm>
            <a:off x="0" y="2780928"/>
            <a:ext cx="395536" cy="2880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
        <p:nvSpPr>
          <p:cNvPr id="5" name="Έλλειψη 4"/>
          <p:cNvSpPr/>
          <p:nvPr/>
        </p:nvSpPr>
        <p:spPr>
          <a:xfrm>
            <a:off x="71488" y="486349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92080" y="1268760"/>
            <a:ext cx="3829905" cy="201622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Θέση περιεχομένου 2"/>
          <p:cNvSpPr>
            <a:spLocks noGrp="1"/>
          </p:cNvSpPr>
          <p:nvPr>
            <p:ph idx="1"/>
          </p:nvPr>
        </p:nvSpPr>
        <p:spPr>
          <a:xfrm>
            <a:off x="63114" y="38937"/>
            <a:ext cx="8928992" cy="6713750"/>
          </a:xfrm>
        </p:spPr>
        <p:txBody>
          <a:bodyPr>
            <a:normAutofit/>
          </a:bodyPr>
          <a:lstStyle/>
          <a:p>
            <a:pPr marL="0" indent="0">
              <a:buNone/>
            </a:pPr>
            <a:r>
              <a:rPr lang="el-GR" sz="2000" dirty="0" smtClean="0">
                <a:latin typeface="Segoe Script" panose="020B0504020000000003" pitchFamily="34" charset="0"/>
              </a:rPr>
              <a:t>Το διάγραμμα απεικονίζει μια διαδικασία η οποία πραγματοποιείται</a:t>
            </a:r>
            <a:r>
              <a:rPr lang="el-GR" sz="2000" dirty="0">
                <a:latin typeface="Segoe Script" panose="020B0504020000000003" pitchFamily="34" charset="0"/>
              </a:rPr>
              <a:t> </a:t>
            </a:r>
            <a:r>
              <a:rPr lang="el-GR" sz="2000" dirty="0" smtClean="0">
                <a:latin typeface="Segoe Script" panose="020B0504020000000003" pitchFamily="34" charset="0"/>
              </a:rPr>
              <a:t>στο εργαστήριο και περιλαμβάνει δύο</a:t>
            </a:r>
            <a:r>
              <a:rPr lang="el-GR" sz="2000" dirty="0">
                <a:latin typeface="Segoe Script" panose="020B0504020000000003" pitchFamily="34" charset="0"/>
              </a:rPr>
              <a:t> </a:t>
            </a:r>
            <a:r>
              <a:rPr lang="el-GR" sz="2000" dirty="0" smtClean="0">
                <a:latin typeface="Segoe Script" panose="020B0504020000000003" pitchFamily="34" charset="0"/>
              </a:rPr>
              <a:t>στάδια Χ και Ζ. Στη διαδικασία αυτή συμμετέχει DNA από</a:t>
            </a:r>
            <a:r>
              <a:rPr lang="el-GR" sz="2000" dirty="0">
                <a:latin typeface="Segoe Script" panose="020B0504020000000003" pitchFamily="34" charset="0"/>
              </a:rPr>
              <a:t> </a:t>
            </a:r>
            <a:r>
              <a:rPr lang="el-GR" sz="2000" dirty="0" smtClean="0">
                <a:latin typeface="Segoe Script" panose="020B0504020000000003" pitchFamily="34" charset="0"/>
              </a:rPr>
              <a:t>κύτταρα δύο διαφορετικών</a:t>
            </a:r>
            <a:r>
              <a:rPr lang="el-GR" sz="2000" dirty="0">
                <a:latin typeface="Segoe Script" panose="020B0504020000000003" pitchFamily="34" charset="0"/>
              </a:rPr>
              <a:t> </a:t>
            </a:r>
            <a:r>
              <a:rPr lang="el-GR" sz="2000" dirty="0" smtClean="0">
                <a:latin typeface="Segoe Script" panose="020B0504020000000003" pitchFamily="34" charset="0"/>
              </a:rPr>
              <a:t>οργανισμών, σωματικό κύτταρο ανθρώπου και βακτηριακό</a:t>
            </a:r>
            <a:r>
              <a:rPr lang="el-GR" sz="2000" dirty="0">
                <a:latin typeface="Segoe Script" panose="020B0504020000000003" pitchFamily="34" charset="0"/>
              </a:rPr>
              <a:t> </a:t>
            </a:r>
            <a:r>
              <a:rPr lang="el-GR" sz="2000" dirty="0" smtClean="0">
                <a:latin typeface="Segoe Script" panose="020B0504020000000003" pitchFamily="34" charset="0"/>
              </a:rPr>
              <a:t>κύτταρο.</a:t>
            </a:r>
          </a:p>
          <a:p>
            <a:pPr marL="0" indent="0">
              <a:buNone/>
            </a:pPr>
            <a:r>
              <a:rPr lang="el-GR" sz="2000" dirty="0" smtClean="0">
                <a:latin typeface="Segoe Script" panose="020B0504020000000003" pitchFamily="34" charset="0"/>
              </a:rPr>
              <a:t>Η διαδικασία που χαρακτηρίζεται με το</a:t>
            </a:r>
          </a:p>
          <a:p>
            <a:pPr marL="0" indent="0">
              <a:buNone/>
            </a:pPr>
            <a:r>
              <a:rPr lang="el-GR" sz="2000" dirty="0" smtClean="0">
                <a:latin typeface="Segoe Script" panose="020B0504020000000003" pitchFamily="34" charset="0"/>
              </a:rPr>
              <a:t>γράμμα Ζ είναι η; </a:t>
            </a:r>
          </a:p>
          <a:p>
            <a:pPr marL="0" indent="0">
              <a:buNone/>
            </a:pPr>
            <a:r>
              <a:rPr lang="el-GR" sz="2000" dirty="0">
                <a:latin typeface="Segoe Script" panose="020B0504020000000003" pitchFamily="34" charset="0"/>
              </a:rPr>
              <a:t>α</a:t>
            </a:r>
            <a:r>
              <a:rPr lang="el-GR" sz="2000" dirty="0" smtClean="0">
                <a:latin typeface="Segoe Script" panose="020B0504020000000003" pitchFamily="34" charset="0"/>
              </a:rPr>
              <a:t>. φυσική επιλογή.</a:t>
            </a:r>
          </a:p>
          <a:p>
            <a:pPr marL="0" indent="0">
              <a:buNone/>
            </a:pPr>
            <a:r>
              <a:rPr lang="el-GR" sz="2000" dirty="0">
                <a:latin typeface="Segoe Script" panose="020B0504020000000003" pitchFamily="34" charset="0"/>
              </a:rPr>
              <a:t>β</a:t>
            </a:r>
            <a:r>
              <a:rPr lang="el-GR" sz="2000" dirty="0" smtClean="0">
                <a:latin typeface="Segoe Script" panose="020B0504020000000003" pitchFamily="34" charset="0"/>
              </a:rPr>
              <a:t>. μονογονική αναπαραγωγή.</a:t>
            </a:r>
          </a:p>
          <a:p>
            <a:pPr marL="0" indent="0">
              <a:buNone/>
            </a:pPr>
            <a:r>
              <a:rPr lang="el-GR" sz="2000" dirty="0">
                <a:latin typeface="Segoe Script" panose="020B0504020000000003" pitchFamily="34" charset="0"/>
              </a:rPr>
              <a:t>γ</a:t>
            </a:r>
            <a:r>
              <a:rPr lang="el-GR" sz="2000" dirty="0" smtClean="0">
                <a:latin typeface="Segoe Script" panose="020B0504020000000003" pitchFamily="34" charset="0"/>
              </a:rPr>
              <a:t>. αμφιγονική αναπαραγωγή.</a:t>
            </a:r>
          </a:p>
          <a:p>
            <a:pPr marL="0" indent="0">
              <a:buNone/>
            </a:pPr>
            <a:r>
              <a:rPr lang="el-GR" sz="2000" dirty="0">
                <a:latin typeface="Segoe Script" panose="020B0504020000000003" pitchFamily="34" charset="0"/>
              </a:rPr>
              <a:t>δ</a:t>
            </a:r>
            <a:r>
              <a:rPr lang="el-GR" sz="2000" dirty="0" smtClean="0">
                <a:latin typeface="Segoe Script" panose="020B0504020000000003" pitchFamily="34" charset="0"/>
              </a:rPr>
              <a:t>. αλυσιδωτή αντίδραση πολυμεράσης. </a:t>
            </a:r>
          </a:p>
          <a:p>
            <a:pPr marL="0" indent="0">
              <a:buNone/>
            </a:pPr>
            <a:endParaRPr lang="el-GR" sz="2000" dirty="0">
              <a:latin typeface="Segoe Script" panose="020B0504020000000003" pitchFamily="34" charset="0"/>
            </a:endParaRPr>
          </a:p>
          <a:p>
            <a:pPr marL="0" indent="0">
              <a:buNone/>
            </a:pPr>
            <a:r>
              <a:rPr lang="el-GR" sz="2000" dirty="0" smtClean="0">
                <a:latin typeface="Segoe Script" panose="020B0504020000000003" pitchFamily="34" charset="0"/>
              </a:rPr>
              <a:t>Η απομόνωση του τμήματος DNA από το ανθρώπινο κύτταρο βασίζεται: </a:t>
            </a:r>
          </a:p>
          <a:p>
            <a:pPr marL="0" indent="0">
              <a:buNone/>
            </a:pPr>
            <a:r>
              <a:rPr lang="el-GR" sz="2000" dirty="0">
                <a:latin typeface="Segoe Script" panose="020B0504020000000003" pitchFamily="34" charset="0"/>
              </a:rPr>
              <a:t>α</a:t>
            </a:r>
            <a:r>
              <a:rPr lang="el-GR" sz="2000" dirty="0" smtClean="0">
                <a:latin typeface="Segoe Script" panose="020B0504020000000003" pitchFamily="34" charset="0"/>
              </a:rPr>
              <a:t>. στη δράση εξειδικευμένων ενζύμων</a:t>
            </a:r>
          </a:p>
          <a:p>
            <a:pPr marL="0" indent="0">
              <a:buNone/>
            </a:pPr>
            <a:r>
              <a:rPr lang="el-GR" sz="2000" dirty="0">
                <a:latin typeface="Segoe Script" panose="020B0504020000000003" pitchFamily="34" charset="0"/>
              </a:rPr>
              <a:t>β</a:t>
            </a:r>
            <a:r>
              <a:rPr lang="el-GR" sz="2000" dirty="0" smtClean="0">
                <a:latin typeface="Segoe Script" panose="020B0504020000000003" pitchFamily="34" charset="0"/>
              </a:rPr>
              <a:t>. στη δίκλωνη δομή του DNA</a:t>
            </a:r>
          </a:p>
          <a:p>
            <a:pPr marL="0" indent="0">
              <a:buNone/>
            </a:pPr>
            <a:r>
              <a:rPr lang="el-GR" sz="2000" dirty="0">
                <a:latin typeface="Segoe Script" panose="020B0504020000000003" pitchFamily="34" charset="0"/>
              </a:rPr>
              <a:t>γ</a:t>
            </a:r>
            <a:r>
              <a:rPr lang="el-GR" sz="2000" dirty="0" smtClean="0">
                <a:latin typeface="Segoe Script" panose="020B0504020000000003" pitchFamily="34" charset="0"/>
              </a:rPr>
              <a:t>. στη διαδικασία ωρίμανσης του </a:t>
            </a:r>
            <a:r>
              <a:rPr lang="el-GR" sz="2000" dirty="0" err="1" smtClean="0">
                <a:latin typeface="Segoe Script" panose="020B0504020000000003" pitchFamily="34" charset="0"/>
              </a:rPr>
              <a:t>mRNA</a:t>
            </a:r>
            <a:endParaRPr lang="el-GR" sz="2000" dirty="0" smtClean="0">
              <a:latin typeface="Segoe Script" panose="020B0504020000000003" pitchFamily="34" charset="0"/>
            </a:endParaRPr>
          </a:p>
          <a:p>
            <a:pPr marL="0" indent="0">
              <a:buNone/>
            </a:pPr>
            <a:r>
              <a:rPr lang="el-GR" sz="2000" dirty="0">
                <a:latin typeface="Segoe Script" panose="020B0504020000000003" pitchFamily="34" charset="0"/>
              </a:rPr>
              <a:t>δ</a:t>
            </a:r>
            <a:r>
              <a:rPr lang="el-GR" sz="2000" dirty="0" smtClean="0">
                <a:latin typeface="Segoe Script" panose="020B0504020000000003" pitchFamily="34" charset="0"/>
              </a:rPr>
              <a:t>. στην εφαρμογή μεθόδων διαχωρισμού, όπως διήθηση ή  </a:t>
            </a:r>
          </a:p>
          <a:p>
            <a:pPr marL="0" indent="0">
              <a:buNone/>
            </a:pPr>
            <a:r>
              <a:rPr lang="el-GR" sz="2000" dirty="0">
                <a:latin typeface="Segoe Script" panose="020B0504020000000003" pitchFamily="34" charset="0"/>
              </a:rPr>
              <a:t> </a:t>
            </a:r>
            <a:r>
              <a:rPr lang="el-GR" sz="2000" dirty="0" smtClean="0">
                <a:latin typeface="Segoe Script" panose="020B0504020000000003" pitchFamily="34" charset="0"/>
              </a:rPr>
              <a:t>   </a:t>
            </a:r>
            <a:r>
              <a:rPr lang="el-GR" sz="2000" dirty="0" err="1" smtClean="0">
                <a:latin typeface="Segoe Script" panose="020B0504020000000003" pitchFamily="34" charset="0"/>
              </a:rPr>
              <a:t>φυγοκέντρηση</a:t>
            </a:r>
            <a:r>
              <a:rPr lang="el-GR" sz="2000" dirty="0" smtClean="0">
                <a:latin typeface="Segoe Script" panose="020B0504020000000003" pitchFamily="34" charset="0"/>
              </a:rPr>
              <a:t>.</a:t>
            </a:r>
          </a:p>
        </p:txBody>
      </p:sp>
      <p:sp>
        <p:nvSpPr>
          <p:cNvPr id="4" name="3 - Θέση υποσέλιδου"/>
          <p:cNvSpPr>
            <a:spLocks noGrp="1"/>
          </p:cNvSpPr>
          <p:nvPr>
            <p:ph type="ftr" sz="quarter" idx="11"/>
          </p:nvPr>
        </p:nvSpPr>
        <p:spPr bwMode="auto">
          <a:xfrm>
            <a:off x="3059113" y="6475413"/>
            <a:ext cx="339248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 anchorCtr="0" compatLnSpc="1">
            <a:prstTxWarp prst="textNoShape">
              <a:avLst/>
            </a:prstTxWarp>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algn="ctr"/>
            <a:r>
              <a:rPr lang="el-GR" altLang="el-GR" sz="900" dirty="0" smtClean="0">
                <a:latin typeface="Segoe Print" pitchFamily="2" charset="0"/>
              </a:rPr>
              <a:t>Γαριπίδης Ιορδάνης                                         Βιολόγος 3</a:t>
            </a:r>
            <a:r>
              <a:rPr lang="el-GR" altLang="el-GR" sz="900" baseline="30000" dirty="0" smtClean="0">
                <a:latin typeface="Segoe Print" pitchFamily="2" charset="0"/>
              </a:rPr>
              <a:t>ο</a:t>
            </a:r>
            <a:r>
              <a:rPr lang="el-GR" altLang="el-GR" sz="900" dirty="0" smtClean="0">
                <a:latin typeface="Segoe Print" pitchFamily="2" charset="0"/>
              </a:rPr>
              <a:t> ΓΕΛ Χαϊδαρίου</a:t>
            </a:r>
          </a:p>
        </p:txBody>
      </p:sp>
    </p:spTree>
    <p:extLst>
      <p:ext uri="{BB962C8B-B14F-4D97-AF65-F5344CB8AC3E}">
        <p14:creationId xmlns:p14="http://schemas.microsoft.com/office/powerpoint/2010/main" val="1488970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8" end="8"/>
                                            </p:txEl>
                                          </p:spTgt>
                                        </p:tgtEl>
                                        <p:attrNameLst>
                                          <p:attrName>style.visibility</p:attrName>
                                        </p:attrNameLst>
                                      </p:cBhvr>
                                      <p:to>
                                        <p:strVal val="visible"/>
                                      </p:to>
                                    </p:set>
                                    <p:animEffect transition="in" filter="fade">
                                      <p:cBhvr>
                                        <p:cTn id="12" dur="500"/>
                                        <p:tgtEl>
                                          <p:spTgt spid="3">
                                            <p:txEl>
                                              <p:pRg st="8" end="8"/>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animEffect transition="in" filter="fade">
                                      <p:cBhvr>
                                        <p:cTn id="15" dur="500"/>
                                        <p:tgtEl>
                                          <p:spTgt spid="3">
                                            <p:txEl>
                                              <p:pRg st="9" end="9"/>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10" end="10"/>
                                            </p:txEl>
                                          </p:spTgt>
                                        </p:tgtEl>
                                        <p:attrNameLst>
                                          <p:attrName>style.visibility</p:attrName>
                                        </p:attrNameLst>
                                      </p:cBhvr>
                                      <p:to>
                                        <p:strVal val="visible"/>
                                      </p:to>
                                    </p:set>
                                    <p:animEffect transition="in" filter="fade">
                                      <p:cBhvr>
                                        <p:cTn id="18" dur="500"/>
                                        <p:tgtEl>
                                          <p:spTgt spid="3">
                                            <p:txEl>
                                              <p:pRg st="10" end="10"/>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3">
                                            <p:txEl>
                                              <p:pRg st="11" end="11"/>
                                            </p:txEl>
                                          </p:spTgt>
                                        </p:tgtEl>
                                        <p:attrNameLst>
                                          <p:attrName>style.visibility</p:attrName>
                                        </p:attrNameLst>
                                      </p:cBhvr>
                                      <p:to>
                                        <p:strVal val="visible"/>
                                      </p:to>
                                    </p:set>
                                    <p:animEffect transition="in" filter="fade">
                                      <p:cBhvr>
                                        <p:cTn id="21" dur="500"/>
                                        <p:tgtEl>
                                          <p:spTgt spid="3">
                                            <p:txEl>
                                              <p:pRg st="11" end="11"/>
                                            </p:txEl>
                                          </p:spTgt>
                                        </p:tgtEl>
                                      </p:cBhvr>
                                    </p:animEffect>
                                  </p:childTnLst>
                                </p:cTn>
                              </p:par>
                              <p:par>
                                <p:cTn id="22" presetID="10" presetClass="entr" presetSubtype="0" fill="hold" nodeType="withEffect">
                                  <p:stCondLst>
                                    <p:cond delay="0"/>
                                  </p:stCondLst>
                                  <p:childTnLst>
                                    <p:set>
                                      <p:cBhvr>
                                        <p:cTn id="23" dur="1" fill="hold">
                                          <p:stCondLst>
                                            <p:cond delay="0"/>
                                          </p:stCondLst>
                                        </p:cTn>
                                        <p:tgtEl>
                                          <p:spTgt spid="3">
                                            <p:txEl>
                                              <p:pRg st="12" end="12"/>
                                            </p:txEl>
                                          </p:spTgt>
                                        </p:tgtEl>
                                        <p:attrNameLst>
                                          <p:attrName>style.visibility</p:attrName>
                                        </p:attrNameLst>
                                      </p:cBhvr>
                                      <p:to>
                                        <p:strVal val="visible"/>
                                      </p:to>
                                    </p:set>
                                    <p:animEffect transition="in" filter="fade">
                                      <p:cBhvr>
                                        <p:cTn id="24" dur="500"/>
                                        <p:tgtEl>
                                          <p:spTgt spid="3">
                                            <p:txEl>
                                              <p:pRg st="12" end="12"/>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3">
                                            <p:txEl>
                                              <p:pRg st="13" end="13"/>
                                            </p:txEl>
                                          </p:spTgt>
                                        </p:tgtEl>
                                        <p:attrNameLst>
                                          <p:attrName>style.visibility</p:attrName>
                                        </p:attrNameLst>
                                      </p:cBhvr>
                                      <p:to>
                                        <p:strVal val="visible"/>
                                      </p:to>
                                    </p:set>
                                    <p:animEffect transition="in" filter="fade">
                                      <p:cBhvr>
                                        <p:cTn id="27" dur="500"/>
                                        <p:tgtEl>
                                          <p:spTgt spid="3">
                                            <p:txEl>
                                              <p:pRg st="13" end="1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TotalTime>
  <Words>1606</Words>
  <Application>Microsoft Office PowerPoint</Application>
  <PresentationFormat>Προβολή στην οθόνη (4:3)</PresentationFormat>
  <Paragraphs>161</Paragraphs>
  <Slides>14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14</vt:i4>
      </vt:variant>
    </vt:vector>
  </HeadingPairs>
  <TitlesOfParts>
    <vt:vector size="15" baseType="lpstr">
      <vt:lpstr>Θέμα του Office</vt:lpstr>
      <vt:lpstr>Ερωτήσεις από τον Πανελλήνιο Διαγωνισμό Βιολογίας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Ερωτήσεις από τον Πανελλήνιο Διαγωνισμό Βιολογίας</dc:title>
  <dc:creator>jon</dc:creator>
  <cp:lastModifiedBy>jon</cp:lastModifiedBy>
  <cp:revision>15</cp:revision>
  <dcterms:created xsi:type="dcterms:W3CDTF">2018-05-06T14:05:09Z</dcterms:created>
  <dcterms:modified xsi:type="dcterms:W3CDTF">2018-05-06T16:46:15Z</dcterms:modified>
</cp:coreProperties>
</file>