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58" r:id="rId5"/>
    <p:sldId id="262" r:id="rId6"/>
    <p:sldId id="259" r:id="rId7"/>
    <p:sldId id="260"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82" autoAdjust="0"/>
    <p:restoredTop sz="94660"/>
  </p:normalViewPr>
  <p:slideViewPr>
    <p:cSldViewPr>
      <p:cViewPr>
        <p:scale>
          <a:sx n="80" d="100"/>
          <a:sy n="80" d="100"/>
        </p:scale>
        <p:origin x="-438"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D962B08F-E692-42DD-A4B1-DD068025E7F4}" type="datetimeFigureOut">
              <a:rPr lang="el-GR" smtClean="0"/>
              <a:pPr/>
              <a:t>02/04/2013</a:t>
            </a:fld>
            <a:endParaRPr lang="el-GR" dirty="0"/>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dirty="0"/>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A269520-341C-47CA-A2DE-CC8F8D787060}"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D962B08F-E692-42DD-A4B1-DD068025E7F4}" type="datetimeFigureOut">
              <a:rPr lang="el-GR" smtClean="0"/>
              <a:pPr/>
              <a:t>02/04/2013</a:t>
            </a:fld>
            <a:endParaRPr lang="el-GR" dirty="0"/>
          </a:p>
        </p:txBody>
      </p:sp>
      <p:sp>
        <p:nvSpPr>
          <p:cNvPr id="27" name="26 - Θέση αριθμού διαφάνειας"/>
          <p:cNvSpPr>
            <a:spLocks noGrp="1"/>
          </p:cNvSpPr>
          <p:nvPr>
            <p:ph type="sldNum" sz="quarter" idx="11"/>
          </p:nvPr>
        </p:nvSpPr>
        <p:spPr/>
        <p:txBody>
          <a:bodyPr rtlCol="0"/>
          <a:lstStyle/>
          <a:p>
            <a:fld id="{9A269520-341C-47CA-A2DE-CC8F8D787060}" type="slidenum">
              <a:rPr lang="el-GR" smtClean="0"/>
              <a:pPr/>
              <a:t>‹#›</a:t>
            </a:fld>
            <a:endParaRPr lang="el-GR" dirty="0"/>
          </a:p>
        </p:txBody>
      </p:sp>
      <p:sp>
        <p:nvSpPr>
          <p:cNvPr id="28" name="27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D962B08F-E692-42DD-A4B1-DD068025E7F4}" type="datetimeFigureOut">
              <a:rPr lang="el-GR" smtClean="0"/>
              <a:pPr/>
              <a:t>02/04/2013</a:t>
            </a:fld>
            <a:endParaRPr lang="el-GR" dirty="0"/>
          </a:p>
        </p:txBody>
      </p:sp>
      <p:sp>
        <p:nvSpPr>
          <p:cNvPr id="4" name="3 - Θέση υποσέλιδου"/>
          <p:cNvSpPr>
            <a:spLocks noGrp="1"/>
          </p:cNvSpPr>
          <p:nvPr>
            <p:ph type="ftr" sz="quarter" idx="11"/>
          </p:nvPr>
        </p:nvSpPr>
        <p:spPr>
          <a:xfrm>
            <a:off x="5257800" y="612648"/>
            <a:ext cx="1325880" cy="457200"/>
          </a:xfrm>
        </p:spPr>
        <p:txBody>
          <a:bodyPr/>
          <a:lstStyle/>
          <a:p>
            <a:endParaRPr lang="el-GR" dirty="0"/>
          </a:p>
        </p:txBody>
      </p:sp>
      <p:sp>
        <p:nvSpPr>
          <p:cNvPr id="5" name="4 - Θέση αριθμού διαφάνειας"/>
          <p:cNvSpPr>
            <a:spLocks noGrp="1"/>
          </p:cNvSpPr>
          <p:nvPr>
            <p:ph type="sldNum" sz="quarter" idx="12"/>
          </p:nvPr>
        </p:nvSpPr>
        <p:spPr>
          <a:xfrm>
            <a:off x="8174736" y="2272"/>
            <a:ext cx="762000" cy="365760"/>
          </a:xfrm>
        </p:spPr>
        <p:txBody>
          <a:bodyPr/>
          <a:lstStyle/>
          <a:p>
            <a:fld id="{9A269520-341C-47CA-A2DE-CC8F8D787060}"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62B08F-E692-42DD-A4B1-DD068025E7F4}" type="datetimeFigureOut">
              <a:rPr lang="el-GR" smtClean="0"/>
              <a:pPr/>
              <a:t>02/04/2013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9A269520-341C-47CA-A2DE-CC8F8D787060}"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62B08F-E692-42DD-A4B1-DD068025E7F4}" type="datetimeFigureOut">
              <a:rPr lang="el-GR" smtClean="0"/>
              <a:pPr/>
              <a:t>02/04/2013</a:t>
            </a:fld>
            <a:endParaRPr lang="el-GR" dirty="0"/>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dirty="0"/>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A269520-341C-47CA-A2DE-CC8F8D787060}"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ndex.php?title=%CE%94%CE%AF%CE%BA%CF%84%CF%85%CE%B1_%CE%B5%CF%80%CE%B9%CE%BA%CE%BF%CE%B9%CE%BD%CF%89%CE%BD%CE%B9%CF%8E%CE%BD&amp;action=edit&amp;redlink=1" TargetMode="External"/><Relationship Id="rId2" Type="http://schemas.openxmlformats.org/officeDocument/2006/relationships/hyperlink" Target="http://el.wikipedia.org/wiki/%CE%A6%CF%89%CF%82" TargetMode="External"/><Relationship Id="rId1" Type="http://schemas.openxmlformats.org/officeDocument/2006/relationships/slideLayout" Target="../slideLayouts/slideLayout2.xml"/><Relationship Id="rId5" Type="http://schemas.openxmlformats.org/officeDocument/2006/relationships/hyperlink" Target="http://el.wikipedia.org/wiki/%CE%9B%CE%AD%CE%B9%CE%B6%CE%B5%CF%81" TargetMode="External"/><Relationship Id="rId4" Type="http://schemas.openxmlformats.org/officeDocument/2006/relationships/hyperlink" Target="http://el.wikipedia.org/wiki/%CE%A7%CE%B1%CE%BB%CE%BA%CF%8C%CF%8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F%CF%80%CF%84%CE%B9%CE%BA%CE%AE_%CE%AF%CE%BD%CE%B1" TargetMode="External"/><Relationship Id="rId2" Type="http://schemas.openxmlformats.org/officeDocument/2006/relationships/hyperlink" Target="http://3lyk-kalam.mes.sch.gr/opt_fiber_gr.htm" TargetMode="External"/><Relationship Id="rId1" Type="http://schemas.openxmlformats.org/officeDocument/2006/relationships/slideLayout" Target="../slideLayouts/slideLayout1.xml"/><Relationship Id="rId4" Type="http://schemas.openxmlformats.org/officeDocument/2006/relationships/hyperlink" Target="http://egnatia.ee.auth.gr/~aalexioy/fiber_op.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Οπτικές Ίνες</a:t>
            </a:r>
            <a:endParaRPr lang="el-GR" dirty="0"/>
          </a:p>
        </p:txBody>
      </p:sp>
      <p:sp>
        <p:nvSpPr>
          <p:cNvPr id="3" name="2 - Υπότιτλος"/>
          <p:cNvSpPr>
            <a:spLocks noGrp="1"/>
          </p:cNvSpPr>
          <p:nvPr>
            <p:ph type="subTitle" idx="1"/>
          </p:nvPr>
        </p:nvSpPr>
        <p:spPr/>
        <p:txBody>
          <a:bodyPr>
            <a:normAutofit fontScale="85000" lnSpcReduction="20000"/>
          </a:bodyPr>
          <a:lstStyle/>
          <a:p>
            <a:r>
              <a:rPr lang="el-GR" dirty="0" smtClean="0">
                <a:solidFill>
                  <a:schemeClr val="tx1"/>
                </a:solidFill>
              </a:rPr>
              <a:t>Κονίδης Στράτης</a:t>
            </a:r>
          </a:p>
          <a:p>
            <a:r>
              <a:rPr lang="el-GR" dirty="0" smtClean="0">
                <a:solidFill>
                  <a:schemeClr val="tx1"/>
                </a:solidFill>
              </a:rPr>
              <a:t>Κολοβού Σταματίνα</a:t>
            </a:r>
          </a:p>
          <a:p>
            <a:r>
              <a:rPr lang="el-GR" dirty="0" smtClean="0">
                <a:solidFill>
                  <a:schemeClr val="tx1"/>
                </a:solidFill>
              </a:rPr>
              <a:t>Κούρο Χριστίνα</a:t>
            </a:r>
            <a:endParaRPr lang="en-US" dirty="0" smtClean="0">
              <a:solidFill>
                <a:schemeClr val="tx1"/>
              </a:solidFill>
            </a:endParaRPr>
          </a:p>
          <a:p>
            <a:endParaRPr lang="en-US" dirty="0" smtClean="0">
              <a:solidFill>
                <a:schemeClr val="tx1"/>
              </a:solidFill>
            </a:endParaRPr>
          </a:p>
          <a:p>
            <a:r>
              <a:rPr lang="en-US" dirty="0" smtClean="0">
                <a:solidFill>
                  <a:schemeClr val="tx1"/>
                </a:solidFill>
              </a:rPr>
              <a:t>2</a:t>
            </a:r>
            <a:r>
              <a:rPr lang="el-GR" dirty="0" smtClean="0">
                <a:solidFill>
                  <a:schemeClr val="tx1"/>
                </a:solidFill>
              </a:rPr>
              <a:t> Γυμνάσιο Σπάρτης</a:t>
            </a:r>
          </a:p>
          <a:p>
            <a:r>
              <a:rPr lang="el-GR" dirty="0" smtClean="0">
                <a:solidFill>
                  <a:schemeClr val="tx1"/>
                </a:solidFill>
              </a:rPr>
              <a:t>Γ’2</a:t>
            </a: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Τι είναι το αντικείμενο που ψάχνουμε.</a:t>
            </a:r>
            <a:endParaRPr lang="el-GR" sz="4000" dirty="0"/>
          </a:p>
        </p:txBody>
      </p:sp>
      <p:sp>
        <p:nvSpPr>
          <p:cNvPr id="3" name="2 - Θέση περιεχομένου"/>
          <p:cNvSpPr>
            <a:spLocks noGrp="1"/>
          </p:cNvSpPr>
          <p:nvPr>
            <p:ph idx="1"/>
          </p:nvPr>
        </p:nvSpPr>
        <p:spPr/>
        <p:txBody>
          <a:bodyPr>
            <a:normAutofit fontScale="85000" lnSpcReduction="10000"/>
          </a:bodyPr>
          <a:lstStyle/>
          <a:p>
            <a:pPr>
              <a:buNone/>
            </a:pPr>
            <a:r>
              <a:rPr lang="el-GR" sz="2400" dirty="0" smtClean="0"/>
              <a:t>Μια οπτική ίνα είναι μια γυάλινη ή πλαστική ίνα που μεταφέρει το </a:t>
            </a:r>
            <a:r>
              <a:rPr lang="el-GR" sz="2400" dirty="0" smtClean="0">
                <a:hlinkClick r:id="rId2" tooltip="Φως"/>
              </a:rPr>
              <a:t>φως</a:t>
            </a:r>
            <a:r>
              <a:rPr lang="el-GR" sz="2400" dirty="0" smtClean="0"/>
              <a:t> κατά μήκος της. Υπάρχει ιδιαίτερος κλάδος της επιστήμης που ασχολείται με έρευνα για της δυνατότητες και εφαρμογές των οπτικών ινών. Οι οπτικές ίνες χρησιμοποιούνται ευρέως σε </a:t>
            </a:r>
            <a:r>
              <a:rPr lang="el-GR" sz="2400" dirty="0" smtClean="0">
                <a:hlinkClick r:id="rId3" tooltip="Δίκτυα επικοινωνιών (δεν έχει γραφτεί ακόμα)"/>
              </a:rPr>
              <a:t>δίκτυα επικοινωνιών</a:t>
            </a:r>
            <a:r>
              <a:rPr lang="el-GR" sz="2400" dirty="0" smtClean="0"/>
              <a:t> , και επιτρέπουν την μετάδοση σε μεγαλύτερες αποστάσεις και σε υψηλότερου εύρους ζώνης (ταχύτητα μετάδοσης δεδομένων) σε σχέση με άλλες μορφές επικοινωνίας όπως ο </a:t>
            </a:r>
            <a:r>
              <a:rPr lang="el-GR" sz="2400" dirty="0" smtClean="0">
                <a:hlinkClick r:id="rId4" tooltip="Χαλκός"/>
              </a:rPr>
              <a:t>χαλκός</a:t>
            </a:r>
            <a:r>
              <a:rPr lang="el-GR" sz="2400" dirty="0" smtClean="0"/>
              <a:t>. Οι οπτικές ίνες χρησιμοποιούνται αντί των μεταλλικών καλωδίων, διότι τα σήματα ταξιδεύουν μαζί τους με λιγότερη απώλεια, και επίσης δεν επηρεάζονται από ηλεκτρομαγνητικές παρεμβολές. Οι οπτικές ίνες χρησιμοποιούνται επίσης για φωτισμό, και είναι σε μάτσα, επίσης μπορούν να χρησιμοποιηθούν για τη μεταφορά εικόνων, επιτρέποντας έτσι την προβολή σε στενούς χώρους. Ειδικά σχεδιασμένες οπτικές ίνες χρησιμοποιούνται και για πολλές άλλες εφαρμογές, συμπεριλαμβανομένων των αισθητήρων </a:t>
            </a:r>
            <a:r>
              <a:rPr lang="el-GR" sz="2400" dirty="0" smtClean="0">
                <a:hlinkClick r:id="rId5" tooltip="Λέιζερ"/>
              </a:rPr>
              <a:t>λέιζερ</a:t>
            </a:r>
            <a:r>
              <a:rPr lang="el-GR" sz="2400" dirty="0" smtClean="0"/>
              <a:t>.</a:t>
            </a:r>
            <a:endParaRPr lang="el-GR" sz="24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Ιστορική Αναδρομή.</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Όπως είναι γνωστό, τα καλώδια κατασκευάζονται από χαλκό ή κράματά του. Όμως ο χαλκός παράγεται σε λίγες μόνο χώρες του κόσμου. Έτσι οι υπόλοιπες </a:t>
            </a:r>
            <a:r>
              <a:rPr lang="el-GR" dirty="0" err="1" smtClean="0"/>
              <a:t>xώρες</a:t>
            </a:r>
            <a:r>
              <a:rPr lang="el-GR" dirty="0" smtClean="0"/>
              <a:t> είναι εξαρτημένες από αυτές που τον παράγουν. Οι ερευνητές ωθήθηκαν στο να προτείνουν πιο συμφέρουσες εναλλακτικές λύσεις παρακινούμενοι και από την προσπάθεια απεξάρτησης από τις χώρες παραγωγής χαλκού και από την προσπάθεια αποτροπής υποκλοπών στις τηλεπικοινωνίες καθώς και μεταφοράς μεγαλύτερου “όγκο” πληροφοριών. </a:t>
            </a:r>
          </a:p>
          <a:p>
            <a:r>
              <a:rPr lang="el-GR" dirty="0" smtClean="0"/>
              <a:t> Έτσι οδηγηθήκαμε στην κατασκευή των οπτικών ινών. Οι οπτικές ίνες είναι πολύ λεπτές κυλινδρικές ίνες γυαλιού ή πλαστικού με διάμετρο κάτω των 8μm (δηλαδή πιο λεπτές από μια τρίχα). Είναι διαφανείς και εύκαμπτες. Κατασκευάζονται από εξαιρετικά καθαρό γυαλί, με τρόπο ώστε να αντανακλούν το φως προς τον άξονά τους – να το κρατούν στο εσωτερικό τους. Έτσι ,οι δέσμες φωτός μεταδίδονται εύκολα και γρήγορα. Με τις ακτίνες λέιζερ, ένα σήμα μπορεί να μεταδοθεί δια μέσου οπτικών ινών σε απόσταση μεγαλύτερη από 50 </a:t>
            </a:r>
            <a:r>
              <a:rPr lang="el-GR" dirty="0" err="1" smtClean="0"/>
              <a:t>χλμ</a:t>
            </a:r>
            <a:r>
              <a:rPr lang="el-GR" dirty="0" smtClean="0"/>
              <a:t>. Χωρίς ενδιάμεση ενίσχυση. Αυτό σημαίνει ότι οι οπτικές ίνες είναι πιο αποτελεσματικές από τα χάλκινα καλώδια. Με ένα μόνο ζεύγος οπτικών ινών μπορούν να πραγματοποιηθούν ταυτόχρονα εκατοντάδες τηλεφωνικές συνδιαλέξεις. </a:t>
            </a:r>
            <a:endParaRPr lang="el-G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052736"/>
            <a:ext cx="8229600" cy="1066800"/>
          </a:xfrm>
        </p:spPr>
        <p:txBody>
          <a:bodyPr/>
          <a:lstStyle/>
          <a:p>
            <a:r>
              <a:rPr lang="el-GR" dirty="0" smtClean="0"/>
              <a:t>Πως λειτουργούν;</a:t>
            </a:r>
            <a:endParaRPr lang="el-GR" dirty="0"/>
          </a:p>
        </p:txBody>
      </p:sp>
      <p:sp>
        <p:nvSpPr>
          <p:cNvPr id="3" name="2 - Θέση περιεχομένου"/>
          <p:cNvSpPr>
            <a:spLocks noGrp="1"/>
          </p:cNvSpPr>
          <p:nvPr>
            <p:ph sz="half" idx="1"/>
          </p:nvPr>
        </p:nvSpPr>
        <p:spPr>
          <a:xfrm>
            <a:off x="467544" y="2332037"/>
            <a:ext cx="4032448" cy="4265315"/>
          </a:xfrm>
        </p:spPr>
        <p:txBody>
          <a:bodyPr>
            <a:noAutofit/>
          </a:bodyPr>
          <a:lstStyle/>
          <a:p>
            <a:r>
              <a:rPr lang="el-GR" sz="1600" dirty="0" smtClean="0">
                <a:latin typeface="Arial" pitchFamily="34" charset="0"/>
                <a:cs typeface="Arial" pitchFamily="34" charset="0"/>
              </a:rPr>
              <a:t>Κλείνουμε ένα λαμπτήρα σε ένα αδιαφανές κουτί και τον ανάβουμε. Αυτός δε φωτίζει το περιβάλλον. Τώρα με μια λεπτή βελόνα ανοίγουμε μια οπή στο κουτί. Από αυτό ξεπηδά μια λεπτή ακτίνα φωτός, που διαδίδεται ευθύγραμμα. Στη συνέχεια παίρνουμε μια οπτική ίνα και την “σφηνώνουμε” στην οπή. Το φως που φτάνει στην άκρη της ίνας προσπίπτει στην κυλινδρική της επιφάνεια, από μέσα, με γωνία μεγαλύτερη από την οριακή γωνία και παθαίνει ολική ανάκληση. Έτσι το φως μετά από συνεχείς ολικές ανακλήσεις βγαίνει από το άλλο άκρο της οπτικής ίνας, ακόμα και αν αυτή είναι καμπυλωμένη.</a:t>
            </a:r>
            <a:endParaRPr lang="el-GR" sz="1600" dirty="0">
              <a:latin typeface="Arial" pitchFamily="34" charset="0"/>
              <a:cs typeface="Arial" pitchFamily="34" charset="0"/>
            </a:endParaRPr>
          </a:p>
        </p:txBody>
      </p:sp>
      <p:pic>
        <p:nvPicPr>
          <p:cNvPr id="5" name="4 - Θέση περιεχομένου" descr="Οπτική Ίνα!.jpg"/>
          <p:cNvPicPr>
            <a:picLocks noGrp="1" noChangeAspect="1"/>
          </p:cNvPicPr>
          <p:nvPr>
            <p:ph sz="half" idx="2"/>
          </p:nvPr>
        </p:nvPicPr>
        <p:blipFill>
          <a:blip r:embed="rId2" cstate="email"/>
          <a:stretch>
            <a:fillRect/>
          </a:stretch>
        </p:blipFill>
        <p:spPr>
          <a:xfrm>
            <a:off x="4572000" y="1988840"/>
            <a:ext cx="4286280"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κατασκευάζονται;</a:t>
            </a:r>
            <a:endParaRPr lang="el-GR" dirty="0"/>
          </a:p>
        </p:txBody>
      </p:sp>
      <p:sp>
        <p:nvSpPr>
          <p:cNvPr id="3" name="2 - Θέση περιεχομένου"/>
          <p:cNvSpPr>
            <a:spLocks noGrp="1"/>
          </p:cNvSpPr>
          <p:nvPr>
            <p:ph idx="1"/>
          </p:nvPr>
        </p:nvSpPr>
        <p:spPr/>
        <p:txBody>
          <a:bodyPr>
            <a:noAutofit/>
          </a:bodyPr>
          <a:lstStyle/>
          <a:p>
            <a:r>
              <a:rPr lang="el-GR" sz="2400" dirty="0" smtClean="0">
                <a:latin typeface="Arial" pitchFamily="34" charset="0"/>
                <a:cs typeface="Arial" pitchFamily="34" charset="0"/>
              </a:rPr>
              <a:t>Στην πράξη χρησιμοποιούμε δέσμη οπτικών ινών. Αν οι ίνες αποτελούνταν μόνο από ένα υλικό, τότε το φως που “ταξιδεύει” στο εσωτερικό τους θα περνούσε, όταν θα έρχονταν σε επαφή, από την μια ίνα στην άλλη. Γι΄ αυτό κάθε ίνα επικαλύπτεται με ένα λεπτό στρώμα υλικού μικρότερου δείκτη διάθλασης ή με πολλά λεπτά στρώματα, έτσι ώστε κάθε επόμενο στρώμα να έχει μικρότερο δείκτη διάθλασης από τον προηγούμενο.</a:t>
            </a:r>
          </a:p>
          <a:p>
            <a:r>
              <a:rPr lang="el-GR" sz="2400" dirty="0" smtClean="0">
                <a:latin typeface="Arial" pitchFamily="34" charset="0"/>
                <a:cs typeface="Arial" pitchFamily="34" charset="0"/>
              </a:rPr>
              <a:t>Τέλος στο σύστημα της γυάλινης ίνας τοποθετείται ένα περίβλημα που την προστατεύει και την κάνει πιο ανθεκτική σε μηχανικές καταπονήσεις.</a:t>
            </a:r>
          </a:p>
          <a:p>
            <a:endParaRPr lang="el-GR" sz="2400" dirty="0">
              <a:latin typeface="Arial" pitchFamily="34" charset="0"/>
              <a:cs typeface="Arial" pitchFamily="34" charset="0"/>
            </a:endParaRP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r>
              <a:rPr lang="el-GR" dirty="0" smtClean="0"/>
              <a:t>Χρήσεις.</a:t>
            </a:r>
            <a:endParaRPr lang="el-GR" dirty="0"/>
          </a:p>
        </p:txBody>
      </p:sp>
      <p:sp>
        <p:nvSpPr>
          <p:cNvPr id="7" name="6 - Θέση περιεχομένου"/>
          <p:cNvSpPr>
            <a:spLocks noGrp="1"/>
          </p:cNvSpPr>
          <p:nvPr>
            <p:ph sz="half" idx="1"/>
          </p:nvPr>
        </p:nvSpPr>
        <p:spPr/>
        <p:txBody>
          <a:bodyPr>
            <a:noAutofit/>
          </a:bodyPr>
          <a:lstStyle/>
          <a:p>
            <a:r>
              <a:rPr lang="el-GR" sz="1400" dirty="0" smtClean="0">
                <a:latin typeface="Arial" pitchFamily="34" charset="0"/>
                <a:cs typeface="Arial" pitchFamily="34" charset="0"/>
              </a:rPr>
              <a:t>Οπτικές ίνες μεγάλης διαμέτρου και μικρής καθαρότητας (συνήθως πλαστικές) χρησιμοποιούνται στην κατασκευή φωτεινών επιγραφών, στην διακόσμηση και στο φωτισμό των πισινών. Έτσι αποτρέπεται ο κίνδυνος ηλεκτροπληξίας. Δέσμη οπτικών ινών (με μια μόνο λάμπα) φωτίζει πολλές προθήκες καταστημάτων ή πολλούς πίνακες ζωγραφικής στις γκαλερί, ώστε να εξοικονομούμε ηλεκτρική ενέργεια. Με την βοήθεια των οπτικών ινών μπορούμε να παρατηρήσουμε αντικείμενα απρόσιτα σε άμεση παρατήρηση. Έτσι κατασκευάστηκε το ενδοσκόπιο, όργανο που χρησιμοποιείται στην Ιατρική, για να κάνει ορατές ορισμένες εσωτερικές περιοχές του σώματός μας. Παρόμοια συστήματα χρησιμοποιούνται από τους μηχανικούς για να εντοπίσουν βλάβες στο εσωτερικό των μηχανών.</a:t>
            </a:r>
          </a:p>
          <a:p>
            <a:endParaRPr lang="el-GR" sz="1400" dirty="0">
              <a:latin typeface="Arial" pitchFamily="34" charset="0"/>
              <a:cs typeface="Arial" pitchFamily="34" charset="0"/>
            </a:endParaRPr>
          </a:p>
        </p:txBody>
      </p:sp>
      <p:pic>
        <p:nvPicPr>
          <p:cNvPr id="9" name="8 - Θέση περιεχομένου" descr="Οπτικές Ίνες!.png"/>
          <p:cNvPicPr>
            <a:picLocks noGrp="1" noChangeAspect="1"/>
          </p:cNvPicPr>
          <p:nvPr>
            <p:ph sz="half" idx="2"/>
          </p:nvPr>
        </p:nvPicPr>
        <p:blipFill>
          <a:blip r:embed="rId2" cstate="email"/>
          <a:stretch>
            <a:fillRect/>
          </a:stretch>
        </p:blipFill>
        <p:spPr>
          <a:xfrm>
            <a:off x="4572000" y="1643050"/>
            <a:ext cx="4357718"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Πλεονεκτήματα-Μειονεκτήματα.</a:t>
            </a:r>
            <a:endParaRPr lang="el-GR" dirty="0"/>
          </a:p>
        </p:txBody>
      </p:sp>
      <p:sp>
        <p:nvSpPr>
          <p:cNvPr id="3" name="2 - Θέση περιεχομένου"/>
          <p:cNvSpPr>
            <a:spLocks noGrp="1"/>
          </p:cNvSpPr>
          <p:nvPr>
            <p:ph sz="half" idx="1"/>
          </p:nvPr>
        </p:nvSpPr>
        <p:spPr/>
        <p:txBody>
          <a:bodyPr>
            <a:noAutofit/>
          </a:bodyPr>
          <a:lstStyle/>
          <a:p>
            <a:r>
              <a:rPr lang="el-GR" sz="1700" b="1" dirty="0" smtClean="0">
                <a:latin typeface="Arial" pitchFamily="34" charset="0"/>
                <a:cs typeface="Arial" pitchFamily="34" charset="0"/>
              </a:rPr>
              <a:t>1)</a:t>
            </a:r>
            <a:r>
              <a:rPr lang="el-GR" sz="1700" dirty="0" smtClean="0">
                <a:latin typeface="Arial" pitchFamily="34" charset="0"/>
                <a:cs typeface="Arial" pitchFamily="34" charset="0"/>
              </a:rPr>
              <a:t> μπορούν να μεταφέρουν παράλληλα πολύ μεγαλύτερο όγκο δεδομένων σε σχέση με το χάλκινο καλώδιο, </a:t>
            </a:r>
            <a:br>
              <a:rPr lang="el-GR" sz="1700" dirty="0" smtClean="0">
                <a:latin typeface="Arial" pitchFamily="34" charset="0"/>
                <a:cs typeface="Arial" pitchFamily="34" charset="0"/>
              </a:rPr>
            </a:br>
            <a:r>
              <a:rPr lang="el-GR" sz="1700" b="1" dirty="0" smtClean="0">
                <a:latin typeface="Arial" pitchFamily="34" charset="0"/>
                <a:cs typeface="Arial" pitchFamily="34" charset="0"/>
              </a:rPr>
              <a:t>2)</a:t>
            </a:r>
            <a:r>
              <a:rPr lang="el-GR" sz="1700" dirty="0" smtClean="0">
                <a:latin typeface="Arial" pitchFamily="34" charset="0"/>
                <a:cs typeface="Arial" pitchFamily="34" charset="0"/>
              </a:rPr>
              <a:t> η μεταφορά των δεδομένων γίνεται γρηγορότερα, </a:t>
            </a:r>
            <a:br>
              <a:rPr lang="el-GR" sz="1700" dirty="0" smtClean="0">
                <a:latin typeface="Arial" pitchFamily="34" charset="0"/>
                <a:cs typeface="Arial" pitchFamily="34" charset="0"/>
              </a:rPr>
            </a:br>
            <a:r>
              <a:rPr lang="el-GR" sz="1700" b="1" dirty="0" smtClean="0">
                <a:latin typeface="Arial" pitchFamily="34" charset="0"/>
                <a:cs typeface="Arial" pitchFamily="34" charset="0"/>
              </a:rPr>
              <a:t>3)</a:t>
            </a:r>
            <a:r>
              <a:rPr lang="el-GR" sz="1700" dirty="0" smtClean="0">
                <a:latin typeface="Arial" pitchFamily="34" charset="0"/>
                <a:cs typeface="Arial" pitchFamily="34" charset="0"/>
              </a:rPr>
              <a:t> είναι λιγότερο ευάλωτα τα δεδομένα που ταξιδεύουν μέσα τους, σε παρεμβολές </a:t>
            </a:r>
            <a:br>
              <a:rPr lang="el-GR" sz="1700" dirty="0" smtClean="0">
                <a:latin typeface="Arial" pitchFamily="34" charset="0"/>
                <a:cs typeface="Arial" pitchFamily="34" charset="0"/>
              </a:rPr>
            </a:br>
            <a:r>
              <a:rPr lang="el-GR" sz="1700" b="1" dirty="0" smtClean="0">
                <a:latin typeface="Arial" pitchFamily="34" charset="0"/>
                <a:cs typeface="Arial" pitchFamily="34" charset="0"/>
              </a:rPr>
              <a:t>4)</a:t>
            </a:r>
            <a:r>
              <a:rPr lang="el-GR" sz="1700" dirty="0" smtClean="0">
                <a:latin typeface="Arial" pitchFamily="34" charset="0"/>
                <a:cs typeface="Arial" pitchFamily="34" charset="0"/>
              </a:rPr>
              <a:t> είναι πολύ πιο λεπτές και ελαφρύτερες από το χάλκινο καλώδιο. </a:t>
            </a:r>
            <a:br>
              <a:rPr lang="el-GR" sz="1700" dirty="0" smtClean="0">
                <a:latin typeface="Arial" pitchFamily="34" charset="0"/>
                <a:cs typeface="Arial" pitchFamily="34" charset="0"/>
              </a:rPr>
            </a:br>
            <a:r>
              <a:rPr lang="el-GR" sz="1700" b="1" dirty="0" smtClean="0">
                <a:latin typeface="Arial" pitchFamily="34" charset="0"/>
                <a:cs typeface="Arial" pitchFamily="34" charset="0"/>
              </a:rPr>
              <a:t>5)</a:t>
            </a:r>
            <a:r>
              <a:rPr lang="el-GR" sz="1700" dirty="0" smtClean="0">
                <a:latin typeface="Arial" pitchFamily="34" charset="0"/>
                <a:cs typeface="Arial" pitchFamily="34" charset="0"/>
              </a:rPr>
              <a:t> τα δεδομένα μεταδίδονται ψηφιακά: άρα πιο γρήγορη κωδικοποίηση - αποκωδικοποίηση δεδομένων, σχεδόν καθόλου απώλειες δεδομένων. </a:t>
            </a:r>
            <a:endParaRPr lang="el-GR" sz="1700" dirty="0">
              <a:latin typeface="Arial" pitchFamily="34" charset="0"/>
              <a:cs typeface="Arial" pitchFamily="34" charset="0"/>
            </a:endParaRPr>
          </a:p>
        </p:txBody>
      </p:sp>
      <p:sp>
        <p:nvSpPr>
          <p:cNvPr id="4" name="3 - Θέση περιεχομένου"/>
          <p:cNvSpPr>
            <a:spLocks noGrp="1"/>
          </p:cNvSpPr>
          <p:nvPr>
            <p:ph sz="half" idx="2"/>
          </p:nvPr>
        </p:nvSpPr>
        <p:spPr/>
        <p:txBody>
          <a:bodyPr>
            <a:noAutofit/>
          </a:bodyPr>
          <a:lstStyle/>
          <a:p>
            <a:r>
              <a:rPr lang="el-GR" b="1" dirty="0" smtClean="0">
                <a:latin typeface="Arial" pitchFamily="34" charset="0"/>
                <a:cs typeface="Arial" pitchFamily="34" charset="0"/>
              </a:rPr>
              <a:t>1)</a:t>
            </a:r>
            <a:r>
              <a:rPr lang="el-GR" dirty="0" smtClean="0">
                <a:latin typeface="Arial" pitchFamily="34" charset="0"/>
                <a:cs typeface="Arial" pitchFamily="34" charset="0"/>
              </a:rPr>
              <a:t> είναι πιο ακριβές, </a:t>
            </a:r>
            <a:br>
              <a:rPr lang="el-GR" dirty="0" smtClean="0">
                <a:latin typeface="Arial" pitchFamily="34" charset="0"/>
                <a:cs typeface="Arial" pitchFamily="34" charset="0"/>
              </a:rPr>
            </a:br>
            <a:r>
              <a:rPr lang="el-GR" b="1" dirty="0" smtClean="0">
                <a:latin typeface="Arial" pitchFamily="34" charset="0"/>
                <a:cs typeface="Arial" pitchFamily="34" charset="0"/>
              </a:rPr>
              <a:t>2)</a:t>
            </a:r>
            <a:r>
              <a:rPr lang="el-GR" dirty="0" smtClean="0">
                <a:latin typeface="Arial" pitchFamily="34" charset="0"/>
                <a:cs typeface="Arial" pitchFamily="34" charset="0"/>
              </a:rPr>
              <a:t> είναι πιο δύσκολη η εγκατάστασή τους, </a:t>
            </a:r>
            <a:br>
              <a:rPr lang="el-GR" dirty="0" smtClean="0">
                <a:latin typeface="Arial" pitchFamily="34" charset="0"/>
                <a:cs typeface="Arial" pitchFamily="34" charset="0"/>
              </a:rPr>
            </a:br>
            <a:r>
              <a:rPr lang="el-GR" b="1" dirty="0" smtClean="0">
                <a:latin typeface="Arial" pitchFamily="34" charset="0"/>
                <a:cs typeface="Arial" pitchFamily="34" charset="0"/>
              </a:rPr>
              <a:t>3)</a:t>
            </a:r>
            <a:r>
              <a:rPr lang="el-GR" dirty="0" smtClean="0">
                <a:latin typeface="Arial" pitchFamily="34" charset="0"/>
                <a:cs typeface="Arial" pitchFamily="34" charset="0"/>
              </a:rPr>
              <a:t> είναι πιο εύθραυστες, </a:t>
            </a:r>
            <a:br>
              <a:rPr lang="el-GR" dirty="0" smtClean="0">
                <a:latin typeface="Arial" pitchFamily="34" charset="0"/>
                <a:cs typeface="Arial" pitchFamily="34" charset="0"/>
              </a:rPr>
            </a:br>
            <a:r>
              <a:rPr lang="el-GR" b="1" dirty="0" smtClean="0">
                <a:latin typeface="Arial" pitchFamily="34" charset="0"/>
                <a:cs typeface="Arial" pitchFamily="34" charset="0"/>
              </a:rPr>
              <a:t>4)</a:t>
            </a:r>
            <a:r>
              <a:rPr lang="el-GR" dirty="0" smtClean="0">
                <a:latin typeface="Arial" pitchFamily="34" charset="0"/>
                <a:cs typeface="Arial" pitchFamily="34" charset="0"/>
              </a:rPr>
              <a:t> δεν μπορούμε να τις λυγίζουμε πολύ, θα πρέπει να τις εγκαθιστούμε με ελαφριά κλίση, γιατί αλλιώς θα έχουμε απώλειες.</a:t>
            </a:r>
            <a:endParaRPr lang="el-GR" dirty="0">
              <a:latin typeface="Arial" pitchFamily="34" charset="0"/>
              <a:cs typeface="Arial" pitchFamily="34" charset="0"/>
            </a:endParaRPr>
          </a:p>
        </p:txBody>
      </p:sp>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r>
              <a:rPr lang="el-GR" dirty="0" smtClean="0"/>
              <a:t>Οπτικές Ίνες.</a:t>
            </a:r>
            <a:endParaRPr lang="el-GR" dirty="0"/>
          </a:p>
        </p:txBody>
      </p:sp>
      <p:sp>
        <p:nvSpPr>
          <p:cNvPr id="5" name="4 - Υπότιτλος"/>
          <p:cNvSpPr>
            <a:spLocks noGrp="1"/>
          </p:cNvSpPr>
          <p:nvPr>
            <p:ph type="subTitle" idx="1"/>
          </p:nvPr>
        </p:nvSpPr>
        <p:spPr>
          <a:xfrm>
            <a:off x="457200" y="3899938"/>
            <a:ext cx="6203032" cy="1833318"/>
          </a:xfrm>
        </p:spPr>
        <p:txBody>
          <a:bodyPr>
            <a:noAutofit/>
          </a:bodyPr>
          <a:lstStyle/>
          <a:p>
            <a:r>
              <a:rPr lang="el-GR" sz="1800" dirty="0" smtClean="0"/>
              <a:t>Πήγες:</a:t>
            </a:r>
            <a:r>
              <a:rPr lang="el-GR" sz="1800" u="sng" dirty="0" smtClean="0">
                <a:hlinkClick r:id="rId2"/>
              </a:rPr>
              <a:t>http://3lyk-kalam.mes.sch.gr/opt_fiber_gr.htm</a:t>
            </a:r>
            <a:endParaRPr lang="el-GR" sz="1800" dirty="0" smtClean="0"/>
          </a:p>
          <a:p>
            <a:r>
              <a:rPr lang="el-GR" sz="1800" b="1" u="sng" dirty="0" smtClean="0">
                <a:hlinkClick r:id="rId3"/>
              </a:rPr>
              <a:t>http://el.wikipedia.org/wiki/%CE%9F%CF%80%CF%84%CE%B9%CE%BA%CE%AE_%CE%AF%CE%BD%CE%B1</a:t>
            </a:r>
            <a:endParaRPr lang="el-GR" sz="1800" dirty="0" smtClean="0"/>
          </a:p>
          <a:p>
            <a:r>
              <a:rPr lang="el-GR" sz="1800" b="1" u="sng" dirty="0" smtClean="0">
                <a:hlinkClick r:id="rId4"/>
              </a:rPr>
              <a:t>http://egnatia.ee.auth.gr/~aalexioy/fiber_op.htm</a:t>
            </a:r>
            <a:endParaRPr lang="el-GR" sz="1800" dirty="0" smtClean="0"/>
          </a:p>
          <a:p>
            <a:endParaRPr lang="el-GR" sz="1800" dirty="0"/>
          </a:p>
        </p:txBody>
      </p:sp>
    </p:spTree>
  </p:cSld>
  <p:clrMapOvr>
    <a:masterClrMapping/>
  </p:clrMapOvr>
  <p:transition>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95</TotalTime>
  <Words>730</Words>
  <Application>Microsoft Office PowerPoint</Application>
  <PresentationFormat>Προβολή στην οθόνη (4:3)</PresentationFormat>
  <Paragraphs>26</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Αστικό</vt:lpstr>
      <vt:lpstr>Οπτικές Ίνες</vt:lpstr>
      <vt:lpstr>Τι είναι το αντικείμενο που ψάχνουμε.</vt:lpstr>
      <vt:lpstr>Ιστορική Αναδρομή.</vt:lpstr>
      <vt:lpstr>Πως λειτουργούν;</vt:lpstr>
      <vt:lpstr>Πως κατασκευάζονται;</vt:lpstr>
      <vt:lpstr>Χρήσεις.</vt:lpstr>
      <vt:lpstr>Πλεονεκτήματα-Μειονεκτήματα.</vt:lpstr>
      <vt:lpstr>Οπτικές Ίνες.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Οπτικές Ίνες</dc:title>
  <dc:creator>john</dc:creator>
  <cp:lastModifiedBy>ΓΙΑΝΝΟΥΛΕΑΣ</cp:lastModifiedBy>
  <cp:revision>17</cp:revision>
  <dcterms:created xsi:type="dcterms:W3CDTF">2012-12-18T16:27:19Z</dcterms:created>
  <dcterms:modified xsi:type="dcterms:W3CDTF">2013-04-02T19:12:23Z</dcterms:modified>
</cp:coreProperties>
</file>