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8" r:id="rId3"/>
    <p:sldId id="257" r:id="rId4"/>
    <p:sldId id="269" r:id="rId5"/>
    <p:sldId id="258" r:id="rId6"/>
    <p:sldId id="259" r:id="rId7"/>
    <p:sldId id="260" r:id="rId8"/>
    <p:sldId id="270" r:id="rId9"/>
    <p:sldId id="261" r:id="rId10"/>
    <p:sldId id="262" r:id="rId11"/>
    <p:sldId id="263" r:id="rId12"/>
    <p:sldId id="271" r:id="rId13"/>
    <p:sldId id="264" r:id="rId14"/>
    <p:sldId id="265" r:id="rId15"/>
    <p:sldId id="266" r:id="rId16"/>
    <p:sldId id="274" r:id="rId17"/>
    <p:sldId id="267" r:id="rId18"/>
    <p:sldId id="273" r:id="rId19"/>
    <p:sldId id="275"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75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email">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BF11E17-A99A-4160-A437-B9F9B6413FF2}" type="datetimeFigureOut">
              <a:rPr lang="el-GR" smtClean="0"/>
              <a:pPr/>
              <a:t>09/05/2015</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58AB94F-ED72-4B4D-B44B-A72EDB7D46F9}"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BF11E17-A99A-4160-A437-B9F9B6413FF2}" type="datetimeFigureOut">
              <a:rPr lang="el-GR" smtClean="0"/>
              <a:pPr/>
              <a:t>09/05/2015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F58AB94F-ED72-4B4D-B44B-A72EDB7D46F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6BF11E17-A99A-4160-A437-B9F9B6413FF2}" type="datetimeFigureOut">
              <a:rPr lang="el-GR" smtClean="0"/>
              <a:pPr/>
              <a:t>09/05/2015</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58AB94F-ED72-4B4D-B44B-A72EDB7D46F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BF11E17-A99A-4160-A437-B9F9B6413FF2}" type="datetimeFigureOut">
              <a:rPr lang="el-GR" smtClean="0"/>
              <a:pPr/>
              <a:t>09/05/2015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F58AB94F-ED72-4B4D-B44B-A72EDB7D46F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BF11E17-A99A-4160-A437-B9F9B6413FF2}" type="datetimeFigureOut">
              <a:rPr lang="el-GR" smtClean="0"/>
              <a:pPr/>
              <a:t>09/05/2015</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F58AB94F-ED72-4B4D-B44B-A72EDB7D46F9}"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6BF11E17-A99A-4160-A437-B9F9B6413FF2}" type="datetimeFigureOut">
              <a:rPr lang="el-GR" smtClean="0"/>
              <a:pPr/>
              <a:t>09/05/2015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F58AB94F-ED72-4B4D-B44B-A72EDB7D46F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6BF11E17-A99A-4160-A437-B9F9B6413FF2}" type="datetimeFigureOut">
              <a:rPr lang="el-GR" smtClean="0"/>
              <a:pPr/>
              <a:t>09/05/2015</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F58AB94F-ED72-4B4D-B44B-A72EDB7D46F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6BF11E17-A99A-4160-A437-B9F9B6413FF2}" type="datetimeFigureOut">
              <a:rPr lang="el-GR" smtClean="0"/>
              <a:pPr/>
              <a:t>09/05/2015</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F58AB94F-ED72-4B4D-B44B-A72EDB7D46F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6BF11E17-A99A-4160-A437-B9F9B6413FF2}" type="datetimeFigureOut">
              <a:rPr lang="el-GR" smtClean="0"/>
              <a:pPr/>
              <a:t>09/05/2015</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F58AB94F-ED72-4B4D-B44B-A72EDB7D46F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6BF11E17-A99A-4160-A437-B9F9B6413FF2}" type="datetimeFigureOut">
              <a:rPr lang="el-GR" smtClean="0"/>
              <a:pPr/>
              <a:t>09/05/2015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F58AB94F-ED72-4B4D-B44B-A72EDB7D46F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6BF11E17-A99A-4160-A437-B9F9B6413FF2}" type="datetimeFigureOut">
              <a:rPr lang="el-GR" smtClean="0"/>
              <a:pPr/>
              <a:t>09/05/2015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F58AB94F-ED72-4B4D-B44B-A72EDB7D46F9}" type="slidenum">
              <a:rPr lang="el-GR" smtClean="0"/>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email">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BF11E17-A99A-4160-A437-B9F9B6413FF2}" type="datetimeFigureOut">
              <a:rPr lang="el-GR" smtClean="0"/>
              <a:pPr/>
              <a:t>09/05/2015</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58AB94F-ED72-4B4D-B44B-A72EDB7D46F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l.wikipedia.org/wiki/%CE%9F%CF%80%CF%84%CE%B9%CE%BA%CE%AE_%CE%AF%CE%BD%CE%B1" TargetMode="External"/><Relationship Id="rId2" Type="http://schemas.openxmlformats.org/officeDocument/2006/relationships/hyperlink" Target="http://el.wikipedia.org/wiki/%CE%94%CE%B5%CE%AF%CE%BA%CF%84%CE%B7_%CE%B4%CE%B9%CE%AC%CE%B8%CE%BB%CE%B1%CF%83%CE%B7%CF%82" TargetMode="External"/><Relationship Id="rId1" Type="http://schemas.openxmlformats.org/officeDocument/2006/relationships/slideLayout" Target="../slideLayouts/slideLayout2.xml"/><Relationship Id="rId5" Type="http://schemas.openxmlformats.org/officeDocument/2006/relationships/hyperlink" Target="http://el.wikipedia.org/wiki/%CE%9C%CE%B1%CE%BD%CE%B4%CF%8D%CE%B1%CF%82" TargetMode="External"/><Relationship Id="rId4" Type="http://schemas.openxmlformats.org/officeDocument/2006/relationships/hyperlink" Target="http://el.wikipedia.org/wiki/%CE%A0%CF%85%CF%81%CE%AE%CE%BD%CE%B1%CF%82"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l.wikipedia.org/w/index.php?title=%CE%91%CE%BD%CE%B1%CE%BB%CE%BF%CE%B3%CE%B9%CE%BA%CE%AE_%CE%BC%CE%B5%CF%84%CE%AC%CE%B4%CE%BF%CF%83%CE%B7&amp;action=edit&amp;redlink=1" TargetMode="External"/><Relationship Id="rId2" Type="http://schemas.openxmlformats.org/officeDocument/2006/relationships/hyperlink" Target="http://el.wikipedia.org/wiki/%CE%A8%CE%B7%CF%86%CE%B9%CE%B1%CE%BA%CF%8C_%CF%83%CE%AE%CE%BC%CE%B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l.wikipedia.org/wiki/%CE%9F%CF%80%CF%84%CE%B9%CE%BA%CE%AE_%CE%AF%CE%BD%CE%B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l.wikipedia.org/w/index.php?title=%CE%A4%CE%BF%CF%80%CE%B9%CE%BA%CE%AC&amp;action=edit&amp;redlink=1" TargetMode="External"/><Relationship Id="rId2" Type="http://schemas.openxmlformats.org/officeDocument/2006/relationships/hyperlink" Target="http://el.wikipedia.org/wiki/%CE%9F%CF%80%CF%84%CE%B9%CE%BA%CE%AE_%CE%AF%CE%BD%CE%B1" TargetMode="External"/><Relationship Id="rId1" Type="http://schemas.openxmlformats.org/officeDocument/2006/relationships/slideLayout" Target="../slideLayouts/slideLayout2.xml"/><Relationship Id="rId4" Type="http://schemas.openxmlformats.org/officeDocument/2006/relationships/hyperlink" Target="http://el.wikipedia.org/wiki/%CE%9C%CE%B7%CF%84%CF%81%CE%BF%CF%80%CE%BF%CE%BB%CE%B9%CF%84%CE%B9%CE%BA%CE%AC_%CE%B4%CE%AF%CE%BA%CF%84%CF%85%CE%B1"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eng.ucy.ac.cy/gellinas/LECTURE02.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l.wikipedia.org/wiki/%CE%9B%CE%AD%CE%B9%CE%B6%CE%B5%CF%81" TargetMode="External"/><Relationship Id="rId7" Type="http://schemas.openxmlformats.org/officeDocument/2006/relationships/hyperlink" Target="http://el.wikipedia.org/w/index.php?title=%CE%97%CE%BB%CE%B5%CE%BA%CF%84%CF%81%CE%BF%CE%BC%CE%B1%CE%B3%CE%BD%CE%B7%CF%84%CE%B9%CE%BA%CE%AD%CF%82_%CF%80%CE%B1%CF%81%CE%B5%CE%BC%CE%B2%CE%BF%CE%BB%CE%AD%CF%82&amp;action=edit&amp;redlink=1" TargetMode="External"/><Relationship Id="rId2" Type="http://schemas.openxmlformats.org/officeDocument/2006/relationships/hyperlink" Target="http://el.wikipedia.org/wiki/%CE%9F%CF%80%CF%84%CE%B9%CE%BA%CE%AE_%CE%AF%CE%BD%CE%B1" TargetMode="External"/><Relationship Id="rId1" Type="http://schemas.openxmlformats.org/officeDocument/2006/relationships/slideLayout" Target="../slideLayouts/slideLayout2.xml"/><Relationship Id="rId6" Type="http://schemas.openxmlformats.org/officeDocument/2006/relationships/hyperlink" Target="http://el.wikipedia.org/wiki/%CE%A7%CE%B1%CE%BB%CE%BA%CF%8C%CF%82" TargetMode="External"/><Relationship Id="rId5" Type="http://schemas.openxmlformats.org/officeDocument/2006/relationships/hyperlink" Target="http://el.wikipedia.org/wiki/%CE%95%CF%8D%CF%81%CE%BF%CF%82_%CE%B6%CF%8E%CE%BD%CE%B7%CF%82" TargetMode="External"/><Relationship Id="rId4" Type="http://schemas.openxmlformats.org/officeDocument/2006/relationships/hyperlink" Target="http://el.wikipedia.org/w/index.php?title=%CE%94%CE%AF%CE%BA%CF%84%CF%85%CE%B1_%CE%B5%CF%80%CE%B9%CE%BA%CE%BF%CE%B9%CE%BD%CF%89%CE%BD%CE%B9%CF%8E%CE%BD&amp;action=edit&amp;redlink=1"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l.wikipedia.org/wiki/%CE%9F%CF%80%CF%84%CE%B9%CE%BA%CE%AE_%CE%AF%CE%BD%CE%B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l.wikipedia.org/w/index.php?title=%CE%9A%CE%B1%CF%84%CE%B1%CE%BD%CE%BF%CE%BC%CE%AE&amp;action=edit&amp;redlink=1" TargetMode="External"/><Relationship Id="rId2" Type="http://schemas.openxmlformats.org/officeDocument/2006/relationships/hyperlink" Target="http://el.wikipedia.org/w/index.php?title=%CE%9A%CF%8D%CE%BC%CE%B1%CF%84%CE%B1&amp;action=edit&amp;redlink=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l.wikipedia.org/w/index.php?title=%CE%91%CE%BD%CE%B1%CE%BA%CE%BB%CE%AC%CF%83%CE%B5%CF%89%CE%BD&amp;action=edit&amp;redlink=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b="1" dirty="0" smtClean="0">
                <a:ln w="12700">
                  <a:solidFill>
                    <a:schemeClr val="tx2">
                      <a:satMod val="155000"/>
                    </a:schemeClr>
                  </a:solidFill>
                  <a:prstDash val="solid"/>
                </a:ln>
                <a:effectLst>
                  <a:outerShdw blurRad="41275" dist="20320" dir="1800000" algn="tl" rotWithShape="0">
                    <a:srgbClr val="000000">
                      <a:alpha val="40000"/>
                    </a:srgbClr>
                  </a:outerShdw>
                </a:effectLst>
              </a:rPr>
              <a:t>ΟΠΤΙΚΕΣ ΙΝΕΣ</a:t>
            </a:r>
            <a:endParaRPr lang="el-GR"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3" name="2 - Υπότιτλος"/>
          <p:cNvSpPr>
            <a:spLocks noGrp="1"/>
          </p:cNvSpPr>
          <p:nvPr>
            <p:ph type="subTitle" idx="1"/>
          </p:nvPr>
        </p:nvSpPr>
        <p:spPr>
          <a:xfrm>
            <a:off x="1043608" y="3933056"/>
            <a:ext cx="7268344" cy="2472680"/>
          </a:xfrm>
        </p:spPr>
        <p:style>
          <a:lnRef idx="2">
            <a:schemeClr val="dk1"/>
          </a:lnRef>
          <a:fillRef idx="1">
            <a:schemeClr val="lt1"/>
          </a:fillRef>
          <a:effectRef idx="0">
            <a:schemeClr val="dk1"/>
          </a:effectRef>
          <a:fontRef idx="minor">
            <a:schemeClr val="dk1"/>
          </a:fontRef>
        </p:style>
        <p:txBody>
          <a:bodyPr>
            <a:normAutofit/>
          </a:bodyPr>
          <a:lstStyle/>
          <a:p>
            <a:r>
              <a:rPr lang="el-GR" dirty="0" smtClean="0">
                <a:ln>
                  <a:solidFill>
                    <a:schemeClr val="tx1">
                      <a:lumMod val="95000"/>
                      <a:lumOff val="5000"/>
                    </a:schemeClr>
                  </a:solidFill>
                </a:ln>
                <a:solidFill>
                  <a:schemeClr val="tx1">
                    <a:lumMod val="95000"/>
                    <a:lumOff val="5000"/>
                  </a:schemeClr>
                </a:solidFill>
              </a:rPr>
              <a:t>ΜΑΡΙΑ ΔΗΜΗΤΡΑΚΑΚΗ</a:t>
            </a:r>
          </a:p>
          <a:p>
            <a:r>
              <a:rPr lang="el-GR" dirty="0" smtClean="0">
                <a:ln>
                  <a:solidFill>
                    <a:schemeClr val="tx1">
                      <a:lumMod val="95000"/>
                      <a:lumOff val="5000"/>
                    </a:schemeClr>
                  </a:solidFill>
                </a:ln>
                <a:solidFill>
                  <a:schemeClr val="tx1">
                    <a:lumMod val="95000"/>
                    <a:lumOff val="5000"/>
                  </a:schemeClr>
                </a:solidFill>
              </a:rPr>
              <a:t>ΕΜΗ ΑΠΟΣΤΟΛΑΚΟΥ</a:t>
            </a:r>
          </a:p>
          <a:p>
            <a:r>
              <a:rPr lang="el-GR" dirty="0" smtClean="0">
                <a:ln>
                  <a:solidFill>
                    <a:schemeClr val="tx1">
                      <a:lumMod val="95000"/>
                      <a:lumOff val="5000"/>
                    </a:schemeClr>
                  </a:solidFill>
                </a:ln>
                <a:solidFill>
                  <a:schemeClr val="tx1">
                    <a:lumMod val="95000"/>
                    <a:lumOff val="5000"/>
                  </a:schemeClr>
                </a:solidFill>
              </a:rPr>
              <a:t>ΓΙΩΤΑ ΑΝΑΓΝΩΣΤΑΡΑ </a:t>
            </a:r>
          </a:p>
          <a:p>
            <a:r>
              <a:rPr lang="el-GR" dirty="0" smtClean="0">
                <a:ln>
                  <a:solidFill>
                    <a:schemeClr val="tx1">
                      <a:lumMod val="95000"/>
                      <a:lumOff val="5000"/>
                    </a:schemeClr>
                  </a:solidFill>
                </a:ln>
                <a:solidFill>
                  <a:schemeClr val="tx1">
                    <a:lumMod val="95000"/>
                    <a:lumOff val="5000"/>
                  </a:schemeClr>
                </a:solidFill>
              </a:rPr>
              <a:t>ΒΑΣΙΛΙΚΗ ΓΙΑΝΝΟΠΟΥΛΟΥ</a:t>
            </a:r>
          </a:p>
          <a:p>
            <a:r>
              <a:rPr lang="el-GR" dirty="0" smtClean="0">
                <a:ln>
                  <a:solidFill>
                    <a:schemeClr val="tx1">
                      <a:lumMod val="95000"/>
                      <a:lumOff val="5000"/>
                    </a:schemeClr>
                  </a:solidFill>
                </a:ln>
                <a:solidFill>
                  <a:schemeClr val="tx1">
                    <a:lumMod val="95000"/>
                    <a:lumOff val="5000"/>
                  </a:schemeClr>
                </a:solidFill>
              </a:rPr>
              <a:t>ΘΕΟΔΩΡΑ ΔΟΓΑΝΤΖΗ</a:t>
            </a:r>
            <a:endParaRPr lang="el-GR" dirty="0">
              <a:ln>
                <a:solidFill>
                  <a:schemeClr val="tx1">
                    <a:lumMod val="95000"/>
                    <a:lumOff val="5000"/>
                  </a:schemeClr>
                </a:solidFill>
              </a:ln>
              <a:solidFill>
                <a:schemeClr val="tx1">
                  <a:lumMod val="95000"/>
                  <a:lumOff val="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ΠΡΟΟΠΤΙΚΕΣ ΤΩΝ ΟΠΤΙΚΩΝ ΙΝΩΝ</a:t>
            </a:r>
            <a:r>
              <a:rPr lang="en-US" dirty="0" smtClean="0"/>
              <a:t>…</a:t>
            </a:r>
            <a:endParaRPr lang="el-GR" dirty="0"/>
          </a:p>
        </p:txBody>
      </p:sp>
      <p:sp>
        <p:nvSpPr>
          <p:cNvPr id="3" name="2 - Θέση περιεχομένου"/>
          <p:cNvSpPr>
            <a:spLocks noGrp="1"/>
          </p:cNvSpPr>
          <p:nvPr>
            <p:ph idx="1"/>
          </p:nvPr>
        </p:nvSpPr>
        <p:spPr/>
        <p:txBody>
          <a:bodyPr>
            <a:noAutofit/>
          </a:bodyPr>
          <a:lstStyle/>
          <a:p>
            <a:r>
              <a:rPr lang="el-GR" sz="1600" b="1" dirty="0" smtClean="0"/>
              <a:t> α) </a:t>
            </a:r>
            <a:endParaRPr lang="el-GR" sz="1600" dirty="0" smtClean="0"/>
          </a:p>
          <a:p>
            <a:r>
              <a:rPr lang="el-GR" sz="1600" b="1" dirty="0" smtClean="0"/>
              <a:t>Βελτίωση της τεχνολογίας για τη μείωση του κόστους παραγωγής.</a:t>
            </a:r>
            <a:endParaRPr lang="el-GR" sz="1600" dirty="0" smtClean="0"/>
          </a:p>
          <a:p>
            <a:r>
              <a:rPr lang="el-GR" sz="1600" b="1" dirty="0" smtClean="0"/>
              <a:t>β) </a:t>
            </a:r>
            <a:endParaRPr lang="el-GR" sz="1600" dirty="0" smtClean="0"/>
          </a:p>
          <a:p>
            <a:r>
              <a:rPr lang="el-GR" sz="1600" b="1" dirty="0" err="1" smtClean="0"/>
              <a:t>Ερευνα</a:t>
            </a:r>
            <a:r>
              <a:rPr lang="el-GR" sz="1600" b="1" dirty="0" smtClean="0"/>
              <a:t> των ιδιοτήτων και των δυνατοτήτων των </a:t>
            </a:r>
            <a:r>
              <a:rPr lang="el-GR" sz="1600" b="1" dirty="0" err="1" smtClean="0"/>
              <a:t>οπτικοηλεκτρονικών</a:t>
            </a:r>
            <a:r>
              <a:rPr lang="el-GR" sz="1600" b="1" dirty="0" smtClean="0"/>
              <a:t> συστημάτων.</a:t>
            </a:r>
            <a:endParaRPr lang="el-GR" sz="1600" dirty="0" smtClean="0"/>
          </a:p>
          <a:p>
            <a:r>
              <a:rPr lang="el-GR" sz="1600" b="1" dirty="0" smtClean="0"/>
              <a:t>γ) </a:t>
            </a:r>
            <a:endParaRPr lang="el-GR" sz="1600" dirty="0" smtClean="0"/>
          </a:p>
          <a:p>
            <a:r>
              <a:rPr lang="el-GR" sz="1600" b="1" dirty="0" smtClean="0"/>
              <a:t>Χρήση στις υπεραστικές και υποβρύχιες συνδέσεις χωρίς ενδιάμεση ενίσχυση.</a:t>
            </a:r>
            <a:endParaRPr lang="el-GR" sz="1600" dirty="0" smtClean="0"/>
          </a:p>
          <a:p>
            <a:r>
              <a:rPr lang="el-GR" sz="1600" b="1" dirty="0" smtClean="0"/>
              <a:t>δ) </a:t>
            </a:r>
            <a:endParaRPr lang="el-GR" sz="1600" dirty="0" smtClean="0"/>
          </a:p>
          <a:p>
            <a:r>
              <a:rPr lang="el-GR" sz="1600" b="1" dirty="0" smtClean="0"/>
              <a:t>Χρήση στα συνδρομητικά δίκτυα. Συνδρομητικά κέντρα ονομάζονται τα κέντρα που τοποθετούνται σε μεγάλες μονάδες όπως εργοστάσια, νοσοκομεία, ξενοδοχεία </a:t>
            </a:r>
            <a:r>
              <a:rPr lang="el-GR" sz="1600" b="1" dirty="0" err="1" smtClean="0"/>
              <a:t>κ.λ.π</a:t>
            </a:r>
            <a:r>
              <a:rPr lang="el-GR" sz="1600" b="1" dirty="0" smtClean="0"/>
              <a:t>. για παροχή πρόσθετων υπηρεσιών, εκτός από την τηλεφωνία και τη τηλετυπία, όπως προγράμματα TV, ηλεκτρονικό ταχυδρομείο, μουσική </a:t>
            </a:r>
            <a:r>
              <a:rPr lang="el-GR" sz="1600" b="1" dirty="0" err="1" smtClean="0"/>
              <a:t>Hi</a:t>
            </a:r>
            <a:r>
              <a:rPr lang="el-GR" sz="1600" b="1" dirty="0" smtClean="0"/>
              <a:t> - </a:t>
            </a:r>
            <a:r>
              <a:rPr lang="el-GR" sz="1600" b="1" dirty="0" err="1" smtClean="0"/>
              <a:t>Fi</a:t>
            </a:r>
            <a:r>
              <a:rPr lang="el-GR" sz="1600" b="1" dirty="0" smtClean="0"/>
              <a:t>.</a:t>
            </a:r>
            <a:endParaRPr lang="el-GR" sz="1600" dirty="0" smtClean="0"/>
          </a:p>
          <a:p>
            <a:r>
              <a:rPr lang="el-GR" sz="1600" b="1" dirty="0" smtClean="0"/>
              <a:t>ε) </a:t>
            </a:r>
            <a:endParaRPr lang="el-GR" sz="1600" dirty="0" smtClean="0"/>
          </a:p>
          <a:p>
            <a:r>
              <a:rPr lang="el-GR" sz="1600" b="1" dirty="0" smtClean="0"/>
              <a:t>Δυνατότητα μεταγωγής (</a:t>
            </a:r>
            <a:r>
              <a:rPr lang="el-GR" sz="1600" b="1" dirty="0" err="1" smtClean="0"/>
              <a:t>Switching</a:t>
            </a:r>
            <a:r>
              <a:rPr lang="el-GR" sz="1600" b="1" dirty="0" smtClean="0"/>
              <a:t>), </a:t>
            </a:r>
            <a:r>
              <a:rPr lang="el-GR" sz="1600" b="1" dirty="0" err="1" smtClean="0"/>
              <a:t>απ'ευθείας</a:t>
            </a:r>
            <a:r>
              <a:rPr lang="el-GR" sz="1600" b="1" dirty="0" smtClean="0"/>
              <a:t> ενίσχυση, μείωση κατανάλωσης, αύξηση αξιοπιστίας.</a:t>
            </a:r>
            <a:endParaRPr lang="el-GR"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n-US" dirty="0" smtClean="0"/>
              <a:t/>
            </a:r>
            <a:br>
              <a:rPr lang="en-US" dirty="0" smtClean="0"/>
            </a:br>
            <a:r>
              <a:rPr lang="en-US" dirty="0" smtClean="0"/>
              <a:t/>
            </a:r>
            <a:br>
              <a:rPr lang="en-US" dirty="0" smtClean="0"/>
            </a:br>
            <a:r>
              <a:rPr lang="el-GR" dirty="0" smtClean="0"/>
              <a:t>ΔΟΜΗ ΟΠΤΙΚΩΝ ΙΝΩΝ</a:t>
            </a:r>
            <a:r>
              <a:rPr lang="en-US" dirty="0" smtClean="0"/>
              <a:t>…</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62500" lnSpcReduction="20000"/>
          </a:bodyPr>
          <a:lstStyle/>
          <a:p>
            <a:pPr>
              <a:buNone/>
            </a:pPr>
            <a:r>
              <a:rPr lang="en-US" b="1" dirty="0" smtClean="0"/>
              <a:t>     </a:t>
            </a:r>
            <a:r>
              <a:rPr lang="el-GR" b="1" dirty="0" smtClean="0"/>
              <a:t>Στην πράξη χρησιμοποιούμε δέσμη οπτικών ινών. Αν οι ίνες αποτελούνταν μόνο από ένα υλικό, τότε το φως που “ταξιδεύει” στο εσωτερικό τους θα περνούσε, όταν θα έρχονταν σε επαφή, από την μια ίνα στην άλλη. </a:t>
            </a:r>
            <a:r>
              <a:rPr lang="el-GR" b="1" dirty="0" err="1" smtClean="0"/>
              <a:t>Γι΄</a:t>
            </a:r>
            <a:r>
              <a:rPr lang="el-GR" b="1" dirty="0" smtClean="0"/>
              <a:t> αυτό κάθε ίνα επικαλύπτεται με ένα λεπτό στρώμα υλικού μικρότερου </a:t>
            </a:r>
            <a:r>
              <a:rPr lang="el-GR" b="1" dirty="0" smtClean="0">
                <a:hlinkClick r:id="rId2" tooltip="Δείκτη διάθλασης"/>
              </a:rPr>
              <a:t>δείκτη διάθλασης</a:t>
            </a:r>
            <a:r>
              <a:rPr lang="el-GR" b="1" dirty="0" smtClean="0"/>
              <a:t> ή με πολλά λεπτά στρώματα, έτσι ώστε κάθε επόμενο στρώμα να έχει μικρότερο δείκτη διάθλασης από τον προηγούμενο. Επίσης στο σύστημα της γυάλινης ίνας τοποθετείται ένα περίβλημα που την προστατεύει και την κάνει πιο ανθεκτική σε μηχανικές καταπονήσεις.</a:t>
            </a:r>
            <a:endParaRPr lang="el-GR" dirty="0" smtClean="0"/>
          </a:p>
          <a:p>
            <a:r>
              <a:rPr lang="el-GR" b="1" dirty="0" smtClean="0"/>
              <a:t>Κάθε οπτική ίνα αποτελείται από εξής τρία μέρη</a:t>
            </a:r>
            <a:r>
              <a:rPr lang="el-GR" b="1" baseline="30000" dirty="0" smtClean="0">
                <a:hlinkClick r:id="rId3"/>
              </a:rPr>
              <a:t>[3]</a:t>
            </a:r>
            <a:r>
              <a:rPr lang="el-GR" b="1" dirty="0" smtClean="0"/>
              <a:t>:</a:t>
            </a:r>
            <a:endParaRPr lang="el-GR" dirty="0" smtClean="0"/>
          </a:p>
          <a:p>
            <a:pPr lvl="0"/>
            <a:r>
              <a:rPr lang="el-GR" b="1" dirty="0" smtClean="0"/>
              <a:t>Την κεντρική γυάλινη κυλινδρική ίνα, που ονομάζεται </a:t>
            </a:r>
            <a:r>
              <a:rPr lang="el-GR" b="1" dirty="0" smtClean="0">
                <a:hlinkClick r:id="rId4" tooltip="Πυρήνας"/>
              </a:rPr>
              <a:t>πυρήνας</a:t>
            </a:r>
            <a:r>
              <a:rPr lang="el-GR" b="1" dirty="0" smtClean="0"/>
              <a:t> και είναι το τμήμα στο οποίο διαδίδεται το φως.</a:t>
            </a:r>
            <a:endParaRPr lang="el-GR" dirty="0" smtClean="0"/>
          </a:p>
          <a:p>
            <a:pPr lvl="0"/>
            <a:r>
              <a:rPr lang="el-GR" b="1" dirty="0" smtClean="0"/>
              <a:t>Την επικάλυψη (απλή ή πολλαπλή), που είναι ένας ομόκεντρος με τον πυρήνα κύλινδρος. Έχει μικρότερο δείκτη διάθλασης από τον πυρήνα λόγω της διαφορετικότητας του υλικού από το οποίο είναι κατασκευασμένο, ώστε να κρατάει τα κύματα φωτός, με ολικές ανακλάσεις, μέσα στον πυρήνα και να συνεχίζουν το ταξίδι τους μέσω αυτού. Η επικάλυψη αυτή </a:t>
            </a:r>
            <a:r>
              <a:rPr lang="el-GR" b="1" dirty="0" err="1" smtClean="0"/>
              <a:t>ονομάζεται</a:t>
            </a:r>
            <a:r>
              <a:rPr lang="el-GR" b="1" dirty="0" err="1" smtClean="0">
                <a:hlinkClick r:id="rId5" tooltip="Μανδύας"/>
              </a:rPr>
              <a:t>μανδύας</a:t>
            </a:r>
            <a:r>
              <a:rPr lang="el-GR" b="1" dirty="0" smtClean="0"/>
              <a:t>.</a:t>
            </a:r>
            <a:endParaRPr lang="el-GR" dirty="0" smtClean="0"/>
          </a:p>
          <a:p>
            <a:pPr lvl="0"/>
            <a:r>
              <a:rPr lang="el-GR" b="1" dirty="0" smtClean="0"/>
              <a:t>Το περίβλημα, που είναι ένα αδιαφανές πλαστικό.</a:t>
            </a:r>
            <a:endParaRPr lang="el-GR" dirty="0" smtClean="0"/>
          </a:p>
          <a:p>
            <a:r>
              <a:rPr lang="el-GR" b="1" dirty="0" smtClean="0"/>
              <a:t>Στις οπτικές ίνες που απαρτίζουν ένα οπτικό καλώδιο, ουσιαστικά υπάρχει και ένα τέταρτο, εξωτερικό, στρώμα που είναι το έγχρωμο μελάνι που εφαρμόζεται για την αναγνώριση των ινών.</a:t>
            </a:r>
            <a:endParaRPr lang="el-GR" dirty="0" smtClean="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http://www.satspot.gr/ign_images/content/network/fiber-optic.jpg"/>
          <p:cNvPicPr>
            <a:picLocks noGrp="1"/>
          </p:cNvPicPr>
          <p:nvPr>
            <p:ph idx="1"/>
          </p:nvPr>
        </p:nvPicPr>
        <p:blipFill>
          <a:blip r:embed="rId2" cstate="email"/>
          <a:srcRect/>
          <a:stretch>
            <a:fillRect/>
          </a:stretch>
        </p:blipFill>
        <p:spPr bwMode="auto">
          <a:xfrm>
            <a:off x="683568" y="1916832"/>
            <a:ext cx="6498282" cy="403244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ΠΛΕΟΝΕΚΤΗΜΑΤΑ</a:t>
            </a:r>
            <a:r>
              <a:rPr lang="en-US" dirty="0" smtClean="0"/>
              <a:t>…</a:t>
            </a:r>
            <a:endParaRPr lang="el-GR" dirty="0"/>
          </a:p>
        </p:txBody>
      </p:sp>
      <p:sp>
        <p:nvSpPr>
          <p:cNvPr id="3" name="2 - Θέση περιεχομένου"/>
          <p:cNvSpPr>
            <a:spLocks noGrp="1"/>
          </p:cNvSpPr>
          <p:nvPr>
            <p:ph idx="1"/>
          </p:nvPr>
        </p:nvSpPr>
        <p:spPr/>
        <p:txBody>
          <a:bodyPr>
            <a:normAutofit fontScale="25000" lnSpcReduction="20000"/>
          </a:bodyPr>
          <a:lstStyle/>
          <a:p>
            <a:pPr lvl="0"/>
            <a:endParaRPr lang="el-GR" b="1" dirty="0" smtClean="0"/>
          </a:p>
          <a:p>
            <a:pPr lvl="0">
              <a:buNone/>
            </a:pPr>
            <a:r>
              <a:rPr lang="el-GR" sz="5500" b="1" dirty="0" smtClean="0"/>
              <a:t>      </a:t>
            </a:r>
            <a:r>
              <a:rPr lang="el-GR" sz="6400" b="1" dirty="0" smtClean="0"/>
              <a:t>Χαμηλό κόστος πρώτης ύλης(γυαλί).</a:t>
            </a:r>
            <a:endParaRPr lang="el-GR" sz="6400" dirty="0" smtClean="0"/>
          </a:p>
          <a:p>
            <a:pPr lvl="0"/>
            <a:r>
              <a:rPr lang="el-GR" sz="6400" b="1" dirty="0" smtClean="0"/>
              <a:t>Μικρές απαιτήσεις σε ενέργεια. Αυτό οφείλεται στο γεγονός ότι δεν παρατηρούνται σημαντικές απώλειες σήματος, καθώς και στον τρόπο μετάδοση δεδομένων, δηλαδή με τη χρήση φωτεινής δέσμης, που απαιτεί πολύ μικρότερη κατανάλωση ενέργειας, σε σχέση με το ηλεκτρικό σήμα.</a:t>
            </a:r>
            <a:endParaRPr lang="el-GR" sz="6400" dirty="0" smtClean="0"/>
          </a:p>
          <a:p>
            <a:pPr lvl="0"/>
            <a:r>
              <a:rPr lang="el-GR" sz="6400" b="1" dirty="0" smtClean="0"/>
              <a:t>Μπορούν να μεταφέρουν παράλληλα τεράστιο όγκο δεδομένων σε σύγκριση με τα χάλκινα καλώδια.</a:t>
            </a:r>
            <a:endParaRPr lang="el-GR" sz="6400" dirty="0" smtClean="0"/>
          </a:p>
          <a:p>
            <a:pPr lvl="0"/>
            <a:r>
              <a:rPr lang="el-GR" sz="6400" b="1" dirty="0" smtClean="0"/>
              <a:t>Είναι πολύ πιο λεπτές και ελαφριές από τα χάλκινα καλώδια. Ένα μικρό και ελαφρύ καλώδιο οπτικών ινών, μεταφέρει πολύ περισσότερα δεδομένα από ένα μεγαλύτερο και πιο βαρύ χάλκινο καλώδιο. Έτσι, απαιτείται πολύ λιγότερος χώρος για την υλοποίηση ενός δικτύου οπτικών ινών</a:t>
            </a:r>
            <a:endParaRPr lang="el-GR" sz="6400" dirty="0" smtClean="0"/>
          </a:p>
          <a:p>
            <a:pPr lvl="0"/>
            <a:r>
              <a:rPr lang="el-GR" sz="6400" b="1" dirty="0" smtClean="0"/>
              <a:t>Η μεταφορά των δεδομένων είναι πολύ γρήγορη.</a:t>
            </a:r>
            <a:endParaRPr lang="el-GR" sz="6400" dirty="0" smtClean="0"/>
          </a:p>
          <a:p>
            <a:pPr lvl="0"/>
            <a:r>
              <a:rPr lang="el-GR" sz="6400" b="1" dirty="0" smtClean="0"/>
              <a:t>Τα δεδομένα που ταξιδεύουν μέσα σε αυτές είναι λιγότερο ευάλωτα σε παρεμβολές.</a:t>
            </a:r>
            <a:endParaRPr lang="el-GR" sz="6400" dirty="0" smtClean="0"/>
          </a:p>
          <a:p>
            <a:pPr lvl="0"/>
            <a:r>
              <a:rPr lang="el-GR" sz="6400" b="1" dirty="0" smtClean="0"/>
              <a:t>Τα δεδομένα μεταδίδονται ψηφιακά άρα έχουμε γρηγορότερη κωδικοποίηση-αποκωδικοποίηση των δεδομένων. Αμιγώς </a:t>
            </a:r>
            <a:r>
              <a:rPr lang="el-GR" sz="6400" b="1" dirty="0" smtClean="0">
                <a:hlinkClick r:id="rId2" tooltip="Ψηφιακό σήμα"/>
              </a:rPr>
              <a:t>ψηφιακό σήμα</a:t>
            </a:r>
            <a:r>
              <a:rPr lang="el-GR" sz="6400" b="1" dirty="0" smtClean="0"/>
              <a:t>, που εξασφαλίζει υψηλότερη ποιότητα επικοινωνίας και αποφυγή προβλημάτων που θα προέκυπταν σε μια </a:t>
            </a:r>
            <a:r>
              <a:rPr lang="el-GR" sz="6400" b="1" dirty="0" smtClean="0">
                <a:hlinkClick r:id="rId3" tooltip="Αναλογική μετάδοση (δεν έχει γραφτεί ακόμα)"/>
              </a:rPr>
              <a:t>αναλογική μετάδοση</a:t>
            </a:r>
            <a:r>
              <a:rPr lang="el-GR" sz="6400" b="1" dirty="0" smtClean="0"/>
              <a:t>.</a:t>
            </a:r>
            <a:endParaRPr lang="el-GR" sz="6400" dirty="0" smtClean="0"/>
          </a:p>
          <a:p>
            <a:pPr lvl="0"/>
            <a:r>
              <a:rPr lang="el-GR" sz="6400" b="1" dirty="0" smtClean="0"/>
              <a:t>Σχεδόν καθόλου απώλειες δεδομένων.</a:t>
            </a:r>
            <a:endParaRPr lang="el-GR" sz="6400"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ΜΕΙΟΝΕΚΤΗΜΕΤΑ</a:t>
            </a:r>
            <a:r>
              <a:rPr lang="en-US" dirty="0" smtClean="0"/>
              <a:t>…</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b="1" dirty="0" smtClean="0"/>
              <a:t>Παρά τα πολλά πλεονεκτήματα που έχουν οι οπτικές ίνες παρουσιάζουν και κάποια μειονεκτήματα</a:t>
            </a:r>
            <a:r>
              <a:rPr lang="el-GR" b="1" baseline="30000" dirty="0" smtClean="0">
                <a:hlinkClick r:id="rId2"/>
              </a:rPr>
              <a:t>[2]</a:t>
            </a:r>
            <a:r>
              <a:rPr lang="el-GR" b="1" dirty="0" smtClean="0"/>
              <a:t>:</a:t>
            </a:r>
            <a:endParaRPr lang="el-GR" dirty="0" smtClean="0"/>
          </a:p>
          <a:p>
            <a:pPr lvl="0"/>
            <a:r>
              <a:rPr lang="el-GR" b="1" dirty="0" smtClean="0"/>
              <a:t>Είναι πιο ακριβές από τα χάλκινα καλώδια. Επίσης το κόστος των ηλεκτρονικών και </a:t>
            </a:r>
            <a:r>
              <a:rPr lang="el-GR" b="1" dirty="0" err="1" smtClean="0"/>
              <a:t>οπτικοηλεκτρονικών</a:t>
            </a:r>
            <a:r>
              <a:rPr lang="el-GR" b="1" dirty="0" smtClean="0"/>
              <a:t> διατάξεων μπορεί να είναι μεγάλο.</a:t>
            </a:r>
            <a:endParaRPr lang="el-GR" dirty="0" smtClean="0"/>
          </a:p>
          <a:p>
            <a:pPr lvl="0"/>
            <a:r>
              <a:rPr lang="el-GR" b="1" dirty="0" smtClean="0"/>
              <a:t>Είναι πιο δύσκολη η εγκατάστασή τους.</a:t>
            </a:r>
            <a:endParaRPr lang="el-GR" dirty="0" smtClean="0"/>
          </a:p>
          <a:p>
            <a:pPr lvl="0"/>
            <a:r>
              <a:rPr lang="el-GR" b="1" dirty="0" smtClean="0"/>
              <a:t>Είναι πολύ εύθραυστες.</a:t>
            </a:r>
            <a:endParaRPr lang="el-GR" dirty="0" smtClean="0"/>
          </a:p>
          <a:p>
            <a:pPr lvl="0"/>
            <a:r>
              <a:rPr lang="el-GR" b="1" dirty="0" smtClean="0"/>
              <a:t>Δεν είναι αρκετά ευλύγιστες.</a:t>
            </a:r>
            <a:endParaRPr lang="el-GR" dirty="0" smtClean="0"/>
          </a:p>
          <a:p>
            <a:pPr lvl="0"/>
            <a:r>
              <a:rPr lang="el-GR" b="1" dirty="0" smtClean="0"/>
              <a:t>Θα πρέπει η εγκατάσταση τους να γίνεται με ελαφριά κλίση γιατί διαφορετικά θα υπάρχει απώλεια δεδομένων.</a:t>
            </a:r>
            <a:endParaRPr lang="el-GR" dirty="0" smtClean="0"/>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ΟΥΡΑΝΙΟ ΤΟΞΟ ΟΠΤΙΚΩΝ ΙΝΩΝ</a:t>
            </a:r>
            <a:r>
              <a:rPr lang="en-US" dirty="0" smtClean="0"/>
              <a:t>…</a:t>
            </a:r>
            <a:endParaRPr lang="el-GR" dirty="0"/>
          </a:p>
        </p:txBody>
      </p:sp>
      <p:pic>
        <p:nvPicPr>
          <p:cNvPr id="4" name="3 - Θέση περιεχομένου" descr="http://cdn.thebest.gr/media/images/storyImage/nnwhrikmxj50013babddc89.jpg"/>
          <p:cNvPicPr>
            <a:picLocks noGrp="1"/>
          </p:cNvPicPr>
          <p:nvPr>
            <p:ph idx="1"/>
          </p:nvPr>
        </p:nvPicPr>
        <p:blipFill>
          <a:blip r:embed="rId2" cstate="email"/>
          <a:srcRect/>
          <a:stretch>
            <a:fillRect/>
          </a:stretch>
        </p:blipFill>
        <p:spPr bwMode="auto">
          <a:xfrm>
            <a:off x="899592" y="1844824"/>
            <a:ext cx="6423522" cy="436531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ΕΦΑΡΜΟΓΗ ΟΠΤΙΚΩΝ ΙΝΩΝ</a:t>
            </a:r>
            <a:r>
              <a:rPr lang="en-US" dirty="0" smtClean="0"/>
              <a:t>…</a:t>
            </a:r>
            <a:endParaRPr lang="el-GR" dirty="0"/>
          </a:p>
        </p:txBody>
      </p:sp>
      <p:sp>
        <p:nvSpPr>
          <p:cNvPr id="3" name="2 - Θέση περιεχομένου"/>
          <p:cNvSpPr>
            <a:spLocks noGrp="1"/>
          </p:cNvSpPr>
          <p:nvPr>
            <p:ph idx="1"/>
          </p:nvPr>
        </p:nvSpPr>
        <p:spPr/>
        <p:txBody>
          <a:bodyPr/>
          <a:lstStyle/>
          <a:p>
            <a:r>
              <a:rPr lang="el-GR" b="1" dirty="0" smtClean="0"/>
              <a:t>Οι οπτικές ίνες έχουν πάρα πολλές εφαρμογές</a:t>
            </a:r>
            <a:r>
              <a:rPr lang="el-GR" b="1" u="sng" baseline="30000" dirty="0" smtClean="0">
                <a:hlinkClick r:id="rId2"/>
              </a:rPr>
              <a:t>[1]</a:t>
            </a:r>
            <a:r>
              <a:rPr lang="el-GR" b="1" dirty="0" smtClean="0"/>
              <a:t> </a:t>
            </a:r>
            <a:r>
              <a:rPr lang="el-GR" b="1" u="sng" baseline="30000" dirty="0" smtClean="0">
                <a:hlinkClick r:id="rId2"/>
              </a:rPr>
              <a:t>[3]</a:t>
            </a:r>
            <a:r>
              <a:rPr lang="el-GR" b="1" dirty="0" smtClean="0"/>
              <a:t> στην καθημερινότητά μας. Χρησιμοποιούνται ευρέως για την φωταγώγηση καταστημάτων αλλά και έργων τέχνης, για τον φωτισμό </a:t>
            </a:r>
            <a:r>
              <a:rPr lang="el-GR" b="1" dirty="0" err="1" smtClean="0"/>
              <a:t>πισίνων</a:t>
            </a:r>
            <a:r>
              <a:rPr lang="el-GR" b="1" dirty="0" smtClean="0"/>
              <a:t>, σε συστήματα αρχιτεκτονικού φωτισμού καθώς επίσης και για βιομηχανικό έλεγχο. Μεγάλη εφαρμογή επίσης βρίσκουν και σε συστήματα οικονομικών υπηρεσιών, σε </a:t>
            </a:r>
            <a:r>
              <a:rPr lang="el-GR" b="1" u="sng" dirty="0" smtClean="0">
                <a:hlinkClick r:id="rId3" tooltip="Τοπικά (δεν έχει γραφτεί ακόμα)"/>
              </a:rPr>
              <a:t>τοπικά</a:t>
            </a:r>
            <a:r>
              <a:rPr lang="el-GR" b="1" dirty="0" smtClean="0"/>
              <a:t> και </a:t>
            </a:r>
            <a:r>
              <a:rPr lang="el-GR" b="1" u="sng" dirty="0" smtClean="0">
                <a:hlinkClick r:id="rId4" tooltip="Μητροπολιτικά δίκτυα"/>
              </a:rPr>
              <a:t>μητροπολιτικά δίκτυα</a:t>
            </a:r>
            <a:r>
              <a:rPr lang="el-GR" b="1" dirty="0" smtClean="0"/>
              <a:t>, αλλά κυρίως στην ιατρική και στις τηλεπικοινωνίες.</a:t>
            </a:r>
            <a:endParaRPr lang="el-GR" dirty="0" smtClean="0"/>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ΠΡΩΤΟΠΟΡΑ ΣΧΕΔΙΑ ΜΕ ΟΠΤΙΚΕΣ ΙΝΕΣ</a:t>
            </a:r>
            <a:r>
              <a:rPr lang="en-US" dirty="0" smtClean="0"/>
              <a:t>…</a:t>
            </a:r>
            <a:endParaRPr lang="el-GR" dirty="0"/>
          </a:p>
        </p:txBody>
      </p:sp>
      <p:pic>
        <p:nvPicPr>
          <p:cNvPr id="4" name="3 - Θέση περιεχομένου" descr="http://www.iefimerida.gr/sites/default/files/violin1.jpg"/>
          <p:cNvPicPr>
            <a:picLocks noGrp="1"/>
          </p:cNvPicPr>
          <p:nvPr>
            <p:ph idx="1"/>
          </p:nvPr>
        </p:nvPicPr>
        <p:blipFill>
          <a:blip r:embed="rId2" cstate="email"/>
          <a:srcRect/>
          <a:stretch>
            <a:fillRect/>
          </a:stretch>
        </p:blipFill>
        <p:spPr bwMode="auto">
          <a:xfrm>
            <a:off x="323528" y="1700808"/>
            <a:ext cx="7560840" cy="4896544"/>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4" name="3 - Θέση περιεχομένου" descr="http://sptechnologikaepitevgmata1.wikispaces.com/file/view/fo-epaggelmatikoi-3.jpg/206136140/428x321/fo-epaggelmatikoi-3.jpg"/>
          <p:cNvPicPr>
            <a:picLocks noGrp="1"/>
          </p:cNvPicPr>
          <p:nvPr>
            <p:ph idx="1"/>
          </p:nvPr>
        </p:nvPicPr>
        <p:blipFill>
          <a:blip r:embed="rId2" cstate="email"/>
          <a:srcRect/>
          <a:stretch>
            <a:fillRect/>
          </a:stretch>
        </p:blipFill>
        <p:spPr bwMode="auto">
          <a:xfrm>
            <a:off x="467544" y="764704"/>
            <a:ext cx="6984776" cy="486916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ΠΗΓΕΣ ΠΛΗΡΟΦΟΡΙΩΝ…</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ΒΙΚΙΠΑΙΔΕΙΑ</a:t>
            </a:r>
          </a:p>
          <a:p>
            <a:r>
              <a:rPr lang="en-US" u="sng" dirty="0" smtClean="0">
                <a:solidFill>
                  <a:schemeClr val="tx1">
                    <a:lumMod val="95000"/>
                    <a:lumOff val="5000"/>
                  </a:schemeClr>
                </a:solidFill>
                <a:hlinkClick r:id="rId2"/>
              </a:rPr>
              <a:t>http://www.eng.ucy.ac.cy/gellinas/LECTURE02.pdf</a:t>
            </a:r>
            <a:endParaRPr lang="el-GR" dirty="0" smtClean="0">
              <a:solidFill>
                <a:schemeClr val="tx1">
                  <a:lumMod val="95000"/>
                  <a:lumOff val="5000"/>
                </a:schemeClr>
              </a:solidFill>
            </a:endParaRPr>
          </a:p>
          <a:p>
            <a:r>
              <a:rPr lang="el-GR" dirty="0" smtClean="0"/>
              <a:t>ΕΙΚΟΝΕΣ </a:t>
            </a:r>
          </a:p>
          <a:p>
            <a:r>
              <a:rPr lang="en-US" dirty="0" smtClean="0"/>
              <a:t>https://www.google.gr/search?hl=el&amp;site=imghp&amp;tbm=isch&amp;source=hp&amp;biw=1440&amp;bih=775&amp;q=%CE%BF%CF%80%CF%84%CE%B9%CE%BA%CE%B5%CF%82+%CE%B9%CE%BD%CE%B5%CF%82&amp;oq=%CE%BF%CF%80&amp;gs_l=img.3.3.0l10.3970.4155.0.8344.2.2.0.0.0.0.104.187.1j1.2.0.msedr...0...1ac.1.60.img..0.2.187.H66dxZJZ3mI#imgdii=_</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ΚΑΤΑΣΚΕΥΗ ΟΠΤΙΚΗΣ ΙΝΑΣ</a:t>
            </a:r>
            <a:endParaRPr lang="el-GR" dirty="0"/>
          </a:p>
        </p:txBody>
      </p:sp>
      <p:pic>
        <p:nvPicPr>
          <p:cNvPr id="4" name="3 - Θέση περιεχομένου" descr="http://www.lasnet.gr/lfibres_clip_image001.jpg"/>
          <p:cNvPicPr>
            <a:picLocks noGrp="1"/>
          </p:cNvPicPr>
          <p:nvPr>
            <p:ph idx="1"/>
          </p:nvPr>
        </p:nvPicPr>
        <p:blipFill>
          <a:blip r:embed="rId2" cstate="email"/>
          <a:srcRect/>
          <a:stretch>
            <a:fillRect/>
          </a:stretch>
        </p:blipFill>
        <p:spPr bwMode="auto">
          <a:xfrm>
            <a:off x="251520" y="1556792"/>
            <a:ext cx="7344816" cy="511256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Λιγα</a:t>
            </a:r>
            <a:r>
              <a:rPr lang="el-GR" dirty="0" smtClean="0"/>
              <a:t> </a:t>
            </a:r>
            <a:r>
              <a:rPr lang="el-GR" dirty="0" err="1" smtClean="0"/>
              <a:t>λογια</a:t>
            </a:r>
            <a:r>
              <a:rPr lang="el-GR" dirty="0" smtClean="0"/>
              <a:t>…</a:t>
            </a:r>
            <a:endParaRPr lang="el-GR" dirty="0"/>
          </a:p>
        </p:txBody>
      </p:sp>
      <p:sp>
        <p:nvSpPr>
          <p:cNvPr id="3" name="2 - Θέση περιεχομένου"/>
          <p:cNvSpPr>
            <a:spLocks noGrp="1"/>
          </p:cNvSpPr>
          <p:nvPr>
            <p:ph idx="1"/>
          </p:nvPr>
        </p:nvSpPr>
        <p:spPr/>
        <p:txBody>
          <a:bodyPr>
            <a:noAutofit/>
          </a:bodyPr>
          <a:lstStyle/>
          <a:p>
            <a:r>
              <a:rPr lang="el-GR" sz="1800" b="1" dirty="0" smtClean="0">
                <a:solidFill>
                  <a:schemeClr val="tx1">
                    <a:lumMod val="95000"/>
                    <a:lumOff val="5000"/>
                  </a:schemeClr>
                </a:solidFill>
              </a:rPr>
              <a:t>Οι οπτικές ίνες είναι πολύ λεπτά νήματα από πλαστικό ή γυαλί, με διάμετρο μικρότερη των 8μm όπου από μέσα τους, μεταδίδονται ψηφιακά δεδομένα, υπό μορφή φωτός. Συνήθως τις συναντάμε συγκεντρωμένες σε δέσμες, που σχηματίζουν τα λεγόμενα οπτικά καλώδια. Ένα καλώδιο οπτικών ινών</a:t>
            </a:r>
            <a:r>
              <a:rPr lang="el-GR" sz="1800" b="1" baseline="30000" dirty="0" smtClean="0">
                <a:solidFill>
                  <a:schemeClr val="tx1">
                    <a:lumMod val="95000"/>
                    <a:lumOff val="5000"/>
                  </a:schemeClr>
                </a:solidFill>
                <a:hlinkClick r:id="rId2"/>
              </a:rPr>
              <a:t>[1]</a:t>
            </a:r>
            <a:r>
              <a:rPr lang="el-GR" sz="1800" b="1" dirty="0" smtClean="0">
                <a:solidFill>
                  <a:schemeClr val="tx1">
                    <a:lumMod val="95000"/>
                    <a:lumOff val="5000"/>
                  </a:schemeClr>
                </a:solidFill>
              </a:rPr>
              <a:t>, περιέχει μέσα του δεκάδες ή και εκατοντάδες πολύ λεπτές τέτοιες οπτικές ίνες, με διάμετρο μικρότερη και από μία τρίχα. Με τις ακτίνες </a:t>
            </a:r>
            <a:r>
              <a:rPr lang="el-GR" sz="1800" b="1" dirty="0" smtClean="0">
                <a:solidFill>
                  <a:schemeClr val="tx1">
                    <a:lumMod val="95000"/>
                    <a:lumOff val="5000"/>
                  </a:schemeClr>
                </a:solidFill>
                <a:hlinkClick r:id="rId3" tooltip="Λέιζερ"/>
              </a:rPr>
              <a:t>λέιζερ</a:t>
            </a:r>
            <a:r>
              <a:rPr lang="el-GR" sz="1800" b="1" dirty="0" smtClean="0">
                <a:solidFill>
                  <a:schemeClr val="tx1">
                    <a:lumMod val="95000"/>
                    <a:lumOff val="5000"/>
                  </a:schemeClr>
                </a:solidFill>
              </a:rPr>
              <a:t>, ένα σήμα μπορεί να μεταδοθεί δια μέσου οπτικών ινών σε απόσταση μεγαλύτερη από 50 </a:t>
            </a:r>
            <a:r>
              <a:rPr lang="el-GR" sz="1800" b="1" dirty="0" err="1" smtClean="0">
                <a:solidFill>
                  <a:schemeClr val="tx1">
                    <a:lumMod val="95000"/>
                    <a:lumOff val="5000"/>
                  </a:schemeClr>
                </a:solidFill>
              </a:rPr>
              <a:t>χλμ</a:t>
            </a:r>
            <a:r>
              <a:rPr lang="el-GR" sz="1800" b="1" dirty="0" smtClean="0">
                <a:solidFill>
                  <a:schemeClr val="tx1">
                    <a:lumMod val="95000"/>
                    <a:lumOff val="5000"/>
                  </a:schemeClr>
                </a:solidFill>
              </a:rPr>
              <a:t>. Οι οπτικές ίνες χρησιμοποιούνται ευρέως σε </a:t>
            </a:r>
            <a:r>
              <a:rPr lang="el-GR" sz="1800" b="1" dirty="0" smtClean="0">
                <a:solidFill>
                  <a:schemeClr val="tx1">
                    <a:lumMod val="95000"/>
                    <a:lumOff val="5000"/>
                  </a:schemeClr>
                </a:solidFill>
                <a:hlinkClick r:id="rId4" tooltip="Δίκτυα επικοινωνιών (δεν έχει γραφτεί ακόμα)"/>
              </a:rPr>
              <a:t>δίκτυα επικοινωνιών</a:t>
            </a:r>
            <a:r>
              <a:rPr lang="el-GR" sz="1800" b="1" dirty="0" smtClean="0">
                <a:solidFill>
                  <a:schemeClr val="tx1">
                    <a:lumMod val="95000"/>
                    <a:lumOff val="5000"/>
                  </a:schemeClr>
                </a:solidFill>
              </a:rPr>
              <a:t> και επιτρέπουν τη μετάδοση φωτεινών σημάτων σε μεγαλύτερες αποστάσεις και σε υψηλότερο </a:t>
            </a:r>
            <a:r>
              <a:rPr lang="el-GR" sz="1800" b="1" dirty="0" smtClean="0">
                <a:solidFill>
                  <a:schemeClr val="tx1">
                    <a:lumMod val="95000"/>
                    <a:lumOff val="5000"/>
                  </a:schemeClr>
                </a:solidFill>
                <a:hlinkClick r:id="rId5" tooltip="Εύρος ζώνης"/>
              </a:rPr>
              <a:t>εύρος ζώνης</a:t>
            </a:r>
            <a:r>
              <a:rPr lang="el-GR" sz="1800" b="1" dirty="0" smtClean="0">
                <a:solidFill>
                  <a:schemeClr val="tx1">
                    <a:lumMod val="95000"/>
                    <a:lumOff val="5000"/>
                  </a:schemeClr>
                </a:solidFill>
              </a:rPr>
              <a:t> (ταχύτητα μετάδοσης δεδομένων) σε σχέση με άλλες μορφές μετάδοσης σημάτων, όπως ο </a:t>
            </a:r>
            <a:r>
              <a:rPr lang="el-GR" sz="1800" b="1" dirty="0" smtClean="0">
                <a:solidFill>
                  <a:schemeClr val="tx1">
                    <a:lumMod val="95000"/>
                    <a:lumOff val="5000"/>
                  </a:schemeClr>
                </a:solidFill>
                <a:hlinkClick r:id="rId6" tooltip="Χαλκός"/>
              </a:rPr>
              <a:t>χαλκός</a:t>
            </a:r>
            <a:r>
              <a:rPr lang="el-GR" sz="1800" b="1" dirty="0" smtClean="0">
                <a:solidFill>
                  <a:schemeClr val="tx1">
                    <a:lumMod val="95000"/>
                    <a:lumOff val="5000"/>
                  </a:schemeClr>
                </a:solidFill>
              </a:rPr>
              <a:t>, ενώ η ταχύτητα μετάδοσης πλησιάζει αυτή με την οποία διαδίδεται το φως. Οι οπτικές ίνες χρησιμοποιούνται αντί των μεταλλικών καλωδίων, διότι τα σήματα ταξιδεύουν μαζί τους με μικρότερη απώλεια και επίσης δεν επηρεάζονται από </a:t>
            </a:r>
            <a:r>
              <a:rPr lang="el-GR" sz="1800" b="1" dirty="0" smtClean="0">
                <a:solidFill>
                  <a:schemeClr val="tx1">
                    <a:lumMod val="95000"/>
                    <a:lumOff val="5000"/>
                  </a:schemeClr>
                </a:solidFill>
                <a:hlinkClick r:id="rId7" tooltip="Ηλεκτρομαγνητικές παρεμβολές (δεν έχει γραφτεί ακόμα)"/>
              </a:rPr>
              <a:t>ηλεκτρομαγνητικές παρεμβολές</a:t>
            </a:r>
            <a:r>
              <a:rPr lang="el-GR" sz="1800" b="1" dirty="0" smtClean="0"/>
              <a:t>. </a:t>
            </a:r>
            <a:endParaRPr lang="el-GR" sz="18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ΟΠΤΙΚΗ ΙΝΑ</a:t>
            </a:r>
            <a:r>
              <a:rPr lang="en-US" dirty="0" smtClean="0"/>
              <a:t>…</a:t>
            </a:r>
            <a:endParaRPr lang="el-GR" dirty="0"/>
          </a:p>
        </p:txBody>
      </p:sp>
      <p:pic>
        <p:nvPicPr>
          <p:cNvPr id="4" name="3 - Θέση περιεχομένου" descr="http://www.tovima.gr/dGenesis/assets/Content5/Photo/1060850_b.jpg"/>
          <p:cNvPicPr>
            <a:picLocks noGrp="1"/>
          </p:cNvPicPr>
          <p:nvPr>
            <p:ph idx="1"/>
          </p:nvPr>
        </p:nvPicPr>
        <p:blipFill>
          <a:blip r:embed="rId2" cstate="email"/>
          <a:srcRect/>
          <a:stretch>
            <a:fillRect/>
          </a:stretch>
        </p:blipFill>
        <p:spPr bwMode="auto">
          <a:xfrm>
            <a:off x="179512" y="1628800"/>
            <a:ext cx="7848872" cy="496855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Ειδη</a:t>
            </a:r>
            <a:r>
              <a:rPr lang="el-GR" dirty="0" smtClean="0"/>
              <a:t> </a:t>
            </a:r>
            <a:r>
              <a:rPr lang="el-GR" dirty="0" err="1" smtClean="0"/>
              <a:t>οπτικων</a:t>
            </a:r>
            <a:r>
              <a:rPr lang="el-GR" dirty="0" smtClean="0"/>
              <a:t> </a:t>
            </a:r>
            <a:r>
              <a:rPr lang="el-GR" dirty="0" err="1" smtClean="0"/>
              <a:t>ινων</a:t>
            </a:r>
            <a:r>
              <a:rPr lang="en-US" dirty="0" smtClean="0"/>
              <a:t>…</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b="1" dirty="0" smtClean="0"/>
              <a:t>Με την πάροδο των ετών έχουν αναπτυχθεί πολλοί τύποι οπτικών ινών που ο κάθε ένας υποστηρίζει τις ιδιαίτερες απαιτήσεις διάφορων τηλεπικοινωνιακών εφαρμογών. Για όλους τους τύπους των οπτικών ινών υπάρχουν διεθνή πρότυπα στα οποία προδιαγράφονται τα χαρακτηριστικά μετάδοσης καθώς και τα γεωμετρικά, μηχανικά και άλλα χαρακτηριστικά αυτών. Οι οπτικές ίνες χωρίζονται σε δύο μεγάλες κατηγορίες</a:t>
            </a:r>
            <a:r>
              <a:rPr lang="el-GR" b="1" baseline="30000" dirty="0" smtClean="0">
                <a:hlinkClick r:id="rId2"/>
              </a:rPr>
              <a:t>[1]</a:t>
            </a:r>
            <a:r>
              <a:rPr lang="el-GR" b="1" dirty="0" smtClean="0"/>
              <a:t> </a:t>
            </a:r>
            <a:r>
              <a:rPr lang="el-GR" b="1" baseline="30000" dirty="0" smtClean="0">
                <a:hlinkClick r:id="rId2"/>
              </a:rPr>
              <a:t>[2]</a:t>
            </a:r>
            <a:r>
              <a:rPr lang="el-GR" b="1" dirty="0" smtClean="0"/>
              <a:t>ανάλογα με το αν υποστηρίζουν έναν ή πολλούς ρυθμούς μετάδοσης: στις οπτικές ίνες απλού τύπου και στις οπτικές ίνες πολλαπλού τύπου αντίστοιχα.</a:t>
            </a:r>
            <a:endParaRPr lang="el-GR"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Απλου</a:t>
            </a:r>
            <a:r>
              <a:rPr lang="el-GR" dirty="0" smtClean="0"/>
              <a:t> </a:t>
            </a:r>
            <a:r>
              <a:rPr lang="el-GR" dirty="0" err="1" smtClean="0"/>
              <a:t>τυπου</a:t>
            </a:r>
            <a:r>
              <a:rPr lang="en-US" dirty="0" smtClean="0"/>
              <a:t>…</a:t>
            </a:r>
            <a:endParaRPr lang="el-GR" dirty="0"/>
          </a:p>
        </p:txBody>
      </p:sp>
      <p:sp>
        <p:nvSpPr>
          <p:cNvPr id="3" name="2 - Θέση περιεχομένου"/>
          <p:cNvSpPr>
            <a:spLocks noGrp="1"/>
          </p:cNvSpPr>
          <p:nvPr>
            <p:ph idx="1"/>
          </p:nvPr>
        </p:nvSpPr>
        <p:spPr>
          <a:xfrm>
            <a:off x="395536" y="1556792"/>
            <a:ext cx="7239000" cy="4846320"/>
          </a:xfrm>
        </p:spPr>
        <p:txBody>
          <a:bodyPr>
            <a:normAutofit/>
          </a:bodyPr>
          <a:lstStyle/>
          <a:p>
            <a:r>
              <a:rPr lang="el-GR" sz="2400" b="1" dirty="0" smtClean="0"/>
              <a:t>Οι οπτικές ίνες απλού τύπου ή </a:t>
            </a:r>
            <a:r>
              <a:rPr lang="el-GR" sz="2400" b="1" dirty="0" err="1" smtClean="0"/>
              <a:t>μονοτροπικές</a:t>
            </a:r>
            <a:r>
              <a:rPr lang="el-GR" sz="2400" b="1" dirty="0" smtClean="0"/>
              <a:t> ίνες έχουν διαστάσεις μέχρι 10μm. Τα </a:t>
            </a:r>
            <a:r>
              <a:rPr lang="el-GR" sz="2400" b="1" u="sng" dirty="0" smtClean="0">
                <a:hlinkClick r:id="rId2" tooltip="Κύματα (δεν έχει γραφτεί ακόμα)"/>
              </a:rPr>
              <a:t>κύματα</a:t>
            </a:r>
            <a:r>
              <a:rPr lang="el-GR" sz="2400" b="1" dirty="0" smtClean="0"/>
              <a:t> φωτός ταξιδεύουν σε ευθεία γραμμή και μπορούμε να στείλουμε δεδομένα σε μεγάλες αποστάσεις. Η μικρή αυτή διάμετρος του πυρήνα επιτρέπει τη διέλευση σε ένα περιορισμένο πλήθος </a:t>
            </a:r>
            <a:r>
              <a:rPr lang="el-GR" sz="2400" b="1" dirty="0" err="1" smtClean="0"/>
              <a:t>ακτίνων</a:t>
            </a:r>
            <a:r>
              <a:rPr lang="el-GR" sz="2400" b="1" dirty="0" smtClean="0"/>
              <a:t>, ουσιαστικά μόνο σε ακτίνες που προσπίπτουν κάθετα στην επιφάνεια της διατομής των. Οι ίνες αυτές χαρακτηρίζονται συνήθως ως ίνες με </a:t>
            </a:r>
            <a:r>
              <a:rPr lang="el-GR" sz="2400" b="1" dirty="0" err="1" smtClean="0"/>
              <a:t>βηματική</a:t>
            </a:r>
            <a:r>
              <a:rPr lang="el-GR" sz="2400" b="1" dirty="0" smtClean="0"/>
              <a:t> </a:t>
            </a:r>
            <a:r>
              <a:rPr lang="el-GR" sz="2400" b="1" u="sng" dirty="0" smtClean="0">
                <a:hlinkClick r:id="rId3" tooltip="Κατανομή (δεν έχει γραφτεί ακόμα)"/>
              </a:rPr>
              <a:t>κατανομή</a:t>
            </a:r>
            <a:r>
              <a:rPr lang="el-GR" sz="2400" b="1" dirty="0" smtClean="0"/>
              <a:t>.</a:t>
            </a:r>
          </a:p>
          <a:p>
            <a:endParaRPr lang="el-GR" sz="1800" b="1" dirty="0" smtClean="0"/>
          </a:p>
          <a:p>
            <a:endParaRPr lang="el-GR" sz="1800"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ΠΟΛΛΑΠΛΟΥ ΤΥΠΟΥ</a:t>
            </a:r>
            <a:r>
              <a:rPr lang="en-US" dirty="0" smtClean="0"/>
              <a:t>…</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b="1" dirty="0" smtClean="0"/>
              <a:t>Οι οπτικές ίνες πολλαπλού τύπου ή </a:t>
            </a:r>
            <a:r>
              <a:rPr lang="el-GR" b="1" dirty="0" err="1" smtClean="0"/>
              <a:t>πολυτροπικές</a:t>
            </a:r>
            <a:r>
              <a:rPr lang="el-GR" b="1" dirty="0" smtClean="0"/>
              <a:t> ίνες έχουν διαστάσεις από 50 − 100 </a:t>
            </a:r>
            <a:r>
              <a:rPr lang="el-GR" b="1" dirty="0" err="1" smtClean="0"/>
              <a:t>μm</a:t>
            </a:r>
            <a:r>
              <a:rPr lang="el-GR" b="1" dirty="0" smtClean="0"/>
              <a:t>, είναι πιο "χοντρές" από τις απλού τύπου, αλλά μπορούν να στείλουν παράλληλα, σε ξεχωριστό μονοπάτι, πολλά κύματα φωτός. Το κάθε κύμα φωτός, εισέρχεται στην οπτική ίνα </a:t>
            </a:r>
            <a:r>
              <a:rPr lang="el-GR" b="1" dirty="0" err="1" smtClean="0"/>
              <a:t>υπο</a:t>
            </a:r>
            <a:r>
              <a:rPr lang="el-GR" b="1" dirty="0" smtClean="0"/>
              <a:t> ελαφρώς διαφορετική γωνία σε σχέση με τα άλλα, και ακολουθεί το δικό του μονοπάτι μέσα της, μέσω των διαδοχικών </a:t>
            </a:r>
            <a:r>
              <a:rPr lang="el-GR" b="1" u="sng" dirty="0" smtClean="0">
                <a:hlinkClick r:id="rId2" tooltip="Ανακλάσεων (δεν έχει γραφτεί ακόμα)"/>
              </a:rPr>
              <a:t>ανακλάσεων</a:t>
            </a:r>
            <a:r>
              <a:rPr lang="el-GR" b="1" dirty="0" smtClean="0"/>
              <a:t> στο περίβλημα. Αυτό συμβαίνει παράλληλα με πολλά κύματα φωτός (όλα σε διαφορετική γωνία σε σχέση με τα άλλα) κι έτσι μπορούμε να στείλουμε παράλληλα, τεράστιο όγκο δεδομένων.</a:t>
            </a:r>
            <a:endParaRPr lang="el-GR" dirty="0" smtClean="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4" name="3 - Θέση περιεχομένου" descr="http://upontech.files.wordpress.com/2008/07/ftth.png"/>
          <p:cNvPicPr>
            <a:picLocks noGrp="1"/>
          </p:cNvPicPr>
          <p:nvPr>
            <p:ph idx="1"/>
          </p:nvPr>
        </p:nvPicPr>
        <p:blipFill>
          <a:blip r:embed="rId2" cstate="email"/>
          <a:srcRect/>
          <a:stretch>
            <a:fillRect/>
          </a:stretch>
        </p:blipFill>
        <p:spPr bwMode="auto">
          <a:xfrm>
            <a:off x="395536" y="620688"/>
            <a:ext cx="7344816" cy="554461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ΙΣΤΟΡΙΚΗ ΑΝΑΔΡΟΜΗ</a:t>
            </a:r>
            <a:r>
              <a:rPr lang="en-US" dirty="0" smtClean="0"/>
              <a:t>…</a:t>
            </a:r>
            <a:endParaRPr lang="el-GR" dirty="0"/>
          </a:p>
        </p:txBody>
      </p:sp>
      <p:sp>
        <p:nvSpPr>
          <p:cNvPr id="3" name="2 - Θέση περιεχομένου"/>
          <p:cNvSpPr>
            <a:spLocks noGrp="1"/>
          </p:cNvSpPr>
          <p:nvPr>
            <p:ph idx="1"/>
          </p:nvPr>
        </p:nvSpPr>
        <p:spPr/>
        <p:txBody>
          <a:bodyPr>
            <a:normAutofit fontScale="92500"/>
          </a:bodyPr>
          <a:lstStyle/>
          <a:p>
            <a:r>
              <a:rPr lang="el-GR" b="1" dirty="0" smtClean="0"/>
              <a:t>• 1854: Επίδειξη ολικής εσωτερικής ανάκλασης</a:t>
            </a:r>
            <a:endParaRPr lang="el-GR" dirty="0" smtClean="0"/>
          </a:p>
          <a:p>
            <a:r>
              <a:rPr lang="el-GR" b="1" dirty="0" smtClean="0"/>
              <a:t>• 1910: Ανάλυση διηλεκτρικού κυματοδηγού</a:t>
            </a:r>
            <a:endParaRPr lang="el-GR" dirty="0" smtClean="0"/>
          </a:p>
          <a:p>
            <a:r>
              <a:rPr lang="el-GR" b="1" dirty="0" smtClean="0"/>
              <a:t>(Δ. Χόνδρος, </a:t>
            </a:r>
            <a:r>
              <a:rPr lang="en-US" b="1" dirty="0" smtClean="0"/>
              <a:t>P</a:t>
            </a:r>
            <a:r>
              <a:rPr lang="el-GR" b="1" dirty="0" smtClean="0"/>
              <a:t>. </a:t>
            </a:r>
            <a:r>
              <a:rPr lang="en-US" b="1" dirty="0" smtClean="0"/>
              <a:t>Debye</a:t>
            </a:r>
            <a:r>
              <a:rPr lang="el-GR" b="1" dirty="0" smtClean="0"/>
              <a:t>)</a:t>
            </a:r>
            <a:endParaRPr lang="el-GR" dirty="0" smtClean="0"/>
          </a:p>
          <a:p>
            <a:r>
              <a:rPr lang="el-GR" b="1" dirty="0" smtClean="0"/>
              <a:t>• 1920: Κατασκευή οπτικών ινών χωρίς μανδύα</a:t>
            </a:r>
            <a:endParaRPr lang="el-GR" dirty="0" smtClean="0"/>
          </a:p>
          <a:p>
            <a:r>
              <a:rPr lang="el-GR" b="1" dirty="0" smtClean="0"/>
              <a:t>• 1950: Κατασκευή οπτικών ινών με μανδύα</a:t>
            </a:r>
            <a:endParaRPr lang="el-GR" dirty="0" smtClean="0"/>
          </a:p>
          <a:p>
            <a:r>
              <a:rPr lang="el-GR" b="1" dirty="0" smtClean="0"/>
              <a:t>• 1966: Πρόταση για Τ/Ε χρήση οπτικών ινών</a:t>
            </a:r>
            <a:endParaRPr lang="el-GR" dirty="0" smtClean="0"/>
          </a:p>
          <a:p>
            <a:r>
              <a:rPr lang="el-GR" b="1" dirty="0" smtClean="0"/>
              <a:t>• 1970: Οπτικές ίνες με εξασθένηση 20 </a:t>
            </a:r>
            <a:r>
              <a:rPr lang="en-US" b="1" dirty="0" smtClean="0"/>
              <a:t>dB</a:t>
            </a:r>
            <a:r>
              <a:rPr lang="el-GR" b="1" dirty="0" smtClean="0"/>
              <a:t>/</a:t>
            </a:r>
            <a:r>
              <a:rPr lang="en-US" b="1" dirty="0" smtClean="0"/>
              <a:t>km</a:t>
            </a:r>
            <a:endParaRPr lang="el-GR" dirty="0" smtClean="0"/>
          </a:p>
          <a:p>
            <a:r>
              <a:rPr lang="el-GR" b="1" dirty="0" smtClean="0"/>
              <a:t>• 1979: Οπτικές ίνες με εξασθένηση 0.2 </a:t>
            </a:r>
            <a:r>
              <a:rPr lang="en-US" b="1" dirty="0" smtClean="0"/>
              <a:t>dB</a:t>
            </a:r>
            <a:r>
              <a:rPr lang="el-GR" b="1" dirty="0" smtClean="0"/>
              <a:t>/</a:t>
            </a:r>
            <a:r>
              <a:rPr lang="en-US" b="1" dirty="0" smtClean="0"/>
              <a:t>km</a:t>
            </a:r>
            <a:endParaRPr lang="el-GR" dirty="0" smtClean="0"/>
          </a:p>
          <a:p>
            <a:r>
              <a:rPr lang="en-US" b="1" dirty="0" err="1" smtClean="0"/>
              <a:t>σε</a:t>
            </a:r>
            <a:r>
              <a:rPr lang="en-US" b="1" dirty="0" smtClean="0"/>
              <a:t> </a:t>
            </a:r>
            <a:r>
              <a:rPr lang="en-US" b="1" dirty="0" err="1" smtClean="0"/>
              <a:t>μήκος</a:t>
            </a:r>
            <a:r>
              <a:rPr lang="en-US" b="1" dirty="0" smtClean="0"/>
              <a:t> </a:t>
            </a:r>
            <a:r>
              <a:rPr lang="en-US" b="1" dirty="0" err="1" smtClean="0"/>
              <a:t>κύματος</a:t>
            </a:r>
            <a:r>
              <a:rPr lang="en-US" b="1" dirty="0" smtClean="0"/>
              <a:t> 1.55 </a:t>
            </a:r>
            <a:r>
              <a:rPr lang="en-US" b="1" dirty="0" err="1" smtClean="0"/>
              <a:t>μm</a:t>
            </a:r>
            <a:endParaRPr lang="el-GR" dirty="0" smtClean="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152</TotalTime>
  <Words>577</Words>
  <Application>Microsoft Office PowerPoint</Application>
  <PresentationFormat>Προβολή στην οθόνη (4:3)</PresentationFormat>
  <Paragraphs>71</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Αφθονία</vt:lpstr>
      <vt:lpstr>ΟΠΤΙΚΕΣ ΙΝΕΣ</vt:lpstr>
      <vt:lpstr>ΚΑΤΑΣΚΕΥΗ ΟΠΤΙΚΗΣ ΙΝΑΣ</vt:lpstr>
      <vt:lpstr>Λιγα λογια…</vt:lpstr>
      <vt:lpstr>ΟΠΤΙΚΗ ΙΝΑ…</vt:lpstr>
      <vt:lpstr>Ειδη οπτικων ινων…</vt:lpstr>
      <vt:lpstr>Απλου τυπου…</vt:lpstr>
      <vt:lpstr>ΠΟΛΛΑΠΛΟΥ ΤΥΠΟΥ…</vt:lpstr>
      <vt:lpstr>Διαφάνεια 8</vt:lpstr>
      <vt:lpstr>ΙΣΤΟΡΙΚΗ ΑΝΑΔΡΟΜΗ…</vt:lpstr>
      <vt:lpstr>ΠΡΟΟΠΤΙΚΕΣ ΤΩΝ ΟΠΤΙΚΩΝ ΙΝΩΝ…</vt:lpstr>
      <vt:lpstr>   ΔΟΜΗ ΟΠΤΙΚΩΝ ΙΝΩΝ… </vt:lpstr>
      <vt:lpstr>Διαφάνεια 12</vt:lpstr>
      <vt:lpstr>ΠΛΕΟΝΕΚΤΗΜΑΤΑ…</vt:lpstr>
      <vt:lpstr>ΜΕΙΟΝΕΚΤΗΜΕΤΑ…</vt:lpstr>
      <vt:lpstr>ΟΥΡΑΝΙΟ ΤΟΞΟ ΟΠΤΙΚΩΝ ΙΝΩΝ…</vt:lpstr>
      <vt:lpstr>ΕΦΑΡΜΟΓΗ ΟΠΤΙΚΩΝ ΙΝΩΝ…</vt:lpstr>
      <vt:lpstr>ΠΡΩΤΟΠΟΡΑ ΣΧΕΔΙΑ ΜΕ ΟΠΤΙΚΕΣ ΙΝΕΣ…</vt:lpstr>
      <vt:lpstr>Διαφάνεια 18</vt:lpstr>
      <vt:lpstr>ΠΗΓΕΣ ΠΛΗΡΟΦΟΡΙΩΝ…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ΟΠΤΙΚΕΣ ΙΝΕΣ</dc:title>
  <dc:creator>user</dc:creator>
  <cp:lastModifiedBy>kostas</cp:lastModifiedBy>
  <cp:revision>17</cp:revision>
  <dcterms:created xsi:type="dcterms:W3CDTF">2014-12-10T13:57:04Z</dcterms:created>
  <dcterms:modified xsi:type="dcterms:W3CDTF">2015-05-09T15:38:34Z</dcterms:modified>
</cp:coreProperties>
</file>