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6" r:id="rId2"/>
    <p:sldId id="258" r:id="rId3"/>
    <p:sldId id="259" r:id="rId4"/>
    <p:sldId id="265" r:id="rId5"/>
    <p:sldId id="256" r:id="rId6"/>
    <p:sldId id="257" r:id="rId7"/>
    <p:sldId id="263" r:id="rId8"/>
    <p:sldId id="262" r:id="rId9"/>
    <p:sldId id="264" r:id="rId10"/>
    <p:sldId id="260" r:id="rId11"/>
    <p:sldId id="261"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660066"/>
    <a:srgbClr val="0000CC"/>
    <a:srgbClr val="660033"/>
    <a:srgbClr val="FF6600"/>
    <a:srgbClr val="00CC00"/>
    <a:srgbClr val="0000FF"/>
    <a:srgbClr val="33CC33"/>
    <a:srgbClr val="00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71" autoAdjust="0"/>
  </p:normalViewPr>
  <p:slideViewPr>
    <p:cSldViewPr>
      <p:cViewPr varScale="1">
        <p:scale>
          <a:sx n="82" d="100"/>
          <a:sy n="82" d="100"/>
        </p:scale>
        <p:origin x="-75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5CC97A-0099-4216-B023-910D1BAE6812}" type="datetimeFigureOut">
              <a:rPr lang="el-GR" smtClean="0"/>
              <a:pPr/>
              <a:t>09/05/2015</a:t>
            </a:fld>
            <a:endParaRPr lang="el-GR" dirty="0"/>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0D65FD-A625-493E-9590-10126F17F268}" type="slidenum">
              <a:rPr lang="el-GR" smtClean="0"/>
              <a:pPr/>
              <a:t>‹#›</a:t>
            </a:fld>
            <a:endParaRPr lang="el-GR" dirty="0"/>
          </a:p>
        </p:txBody>
      </p:sp>
    </p:spTree>
    <p:extLst>
      <p:ext uri="{BB962C8B-B14F-4D97-AF65-F5344CB8AC3E}">
        <p14:creationId xmlns:p14="http://schemas.microsoft.com/office/powerpoint/2010/main" xmlns="" val="1273176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A0D65FD-A625-493E-9590-10126F17F268}" type="slidenum">
              <a:rPr lang="el-GR" smtClean="0"/>
              <a:pPr/>
              <a:t>11</a:t>
            </a:fld>
            <a:endParaRPr lang="el-GR" dirty="0"/>
          </a:p>
        </p:txBody>
      </p:sp>
    </p:spTree>
    <p:extLst>
      <p:ext uri="{BB962C8B-B14F-4D97-AF65-F5344CB8AC3E}">
        <p14:creationId xmlns:p14="http://schemas.microsoft.com/office/powerpoint/2010/main" xmlns="" val="3154726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E3CC67BB-4D8B-41CB-ADF4-5ED28F3F2CB4}" type="datetimeFigureOut">
              <a:rPr lang="el-GR" smtClean="0"/>
              <a:pPr/>
              <a:t>09/05/2015</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884346BE-F23A-40F0-9B9A-E460736ACD04}" type="slidenum">
              <a:rPr lang="el-GR" smtClean="0"/>
              <a:pPr/>
              <a:t>‹#›</a:t>
            </a:fld>
            <a:endParaRPr lang="el-GR" dirty="0"/>
          </a:p>
        </p:txBody>
      </p:sp>
    </p:spTree>
    <p:extLst>
      <p:ext uri="{BB962C8B-B14F-4D97-AF65-F5344CB8AC3E}">
        <p14:creationId xmlns:p14="http://schemas.microsoft.com/office/powerpoint/2010/main" xmlns="" val="1732698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3CC67BB-4D8B-41CB-ADF4-5ED28F3F2CB4}" type="datetimeFigureOut">
              <a:rPr lang="el-GR" smtClean="0"/>
              <a:pPr/>
              <a:t>09/05/2015</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884346BE-F23A-40F0-9B9A-E460736ACD04}" type="slidenum">
              <a:rPr lang="el-GR" smtClean="0"/>
              <a:pPr/>
              <a:t>‹#›</a:t>
            </a:fld>
            <a:endParaRPr lang="el-GR" dirty="0"/>
          </a:p>
        </p:txBody>
      </p:sp>
    </p:spTree>
    <p:extLst>
      <p:ext uri="{BB962C8B-B14F-4D97-AF65-F5344CB8AC3E}">
        <p14:creationId xmlns:p14="http://schemas.microsoft.com/office/powerpoint/2010/main" xmlns="" val="3206552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3CC67BB-4D8B-41CB-ADF4-5ED28F3F2CB4}" type="datetimeFigureOut">
              <a:rPr lang="el-GR" smtClean="0"/>
              <a:pPr/>
              <a:t>09/05/2015</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884346BE-F23A-40F0-9B9A-E460736ACD04}" type="slidenum">
              <a:rPr lang="el-GR" smtClean="0"/>
              <a:pPr/>
              <a:t>‹#›</a:t>
            </a:fld>
            <a:endParaRPr lang="el-GR" dirty="0"/>
          </a:p>
        </p:txBody>
      </p:sp>
    </p:spTree>
    <p:extLst>
      <p:ext uri="{BB962C8B-B14F-4D97-AF65-F5344CB8AC3E}">
        <p14:creationId xmlns:p14="http://schemas.microsoft.com/office/powerpoint/2010/main" xmlns="" val="4143842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3CC67BB-4D8B-41CB-ADF4-5ED28F3F2CB4}" type="datetimeFigureOut">
              <a:rPr lang="el-GR" smtClean="0"/>
              <a:pPr/>
              <a:t>09/05/2015</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884346BE-F23A-40F0-9B9A-E460736ACD04}" type="slidenum">
              <a:rPr lang="el-GR" smtClean="0"/>
              <a:pPr/>
              <a:t>‹#›</a:t>
            </a:fld>
            <a:endParaRPr lang="el-GR" dirty="0"/>
          </a:p>
        </p:txBody>
      </p:sp>
    </p:spTree>
    <p:extLst>
      <p:ext uri="{BB962C8B-B14F-4D97-AF65-F5344CB8AC3E}">
        <p14:creationId xmlns:p14="http://schemas.microsoft.com/office/powerpoint/2010/main" xmlns="" val="1411245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E3CC67BB-4D8B-41CB-ADF4-5ED28F3F2CB4}" type="datetimeFigureOut">
              <a:rPr lang="el-GR" smtClean="0"/>
              <a:pPr/>
              <a:t>09/05/2015</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884346BE-F23A-40F0-9B9A-E460736ACD04}" type="slidenum">
              <a:rPr lang="el-GR" smtClean="0"/>
              <a:pPr/>
              <a:t>‹#›</a:t>
            </a:fld>
            <a:endParaRPr lang="el-GR" dirty="0"/>
          </a:p>
        </p:txBody>
      </p:sp>
    </p:spTree>
    <p:extLst>
      <p:ext uri="{BB962C8B-B14F-4D97-AF65-F5344CB8AC3E}">
        <p14:creationId xmlns:p14="http://schemas.microsoft.com/office/powerpoint/2010/main" xmlns="" val="4250389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E3CC67BB-4D8B-41CB-ADF4-5ED28F3F2CB4}" type="datetimeFigureOut">
              <a:rPr lang="el-GR" smtClean="0"/>
              <a:pPr/>
              <a:t>09/05/2015</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884346BE-F23A-40F0-9B9A-E460736ACD04}" type="slidenum">
              <a:rPr lang="el-GR" smtClean="0"/>
              <a:pPr/>
              <a:t>‹#›</a:t>
            </a:fld>
            <a:endParaRPr lang="el-GR" dirty="0"/>
          </a:p>
        </p:txBody>
      </p:sp>
    </p:spTree>
    <p:extLst>
      <p:ext uri="{BB962C8B-B14F-4D97-AF65-F5344CB8AC3E}">
        <p14:creationId xmlns:p14="http://schemas.microsoft.com/office/powerpoint/2010/main" xmlns="" val="1450519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E3CC67BB-4D8B-41CB-ADF4-5ED28F3F2CB4}" type="datetimeFigureOut">
              <a:rPr lang="el-GR" smtClean="0"/>
              <a:pPr/>
              <a:t>09/05/2015</a:t>
            </a:fld>
            <a:endParaRPr lang="el-GR" dirty="0"/>
          </a:p>
        </p:txBody>
      </p:sp>
      <p:sp>
        <p:nvSpPr>
          <p:cNvPr id="8" name="Θέση υποσέλιδου 7"/>
          <p:cNvSpPr>
            <a:spLocks noGrp="1"/>
          </p:cNvSpPr>
          <p:nvPr>
            <p:ph type="ftr" sz="quarter" idx="11"/>
          </p:nvPr>
        </p:nvSpPr>
        <p:spPr/>
        <p:txBody>
          <a:bodyPr/>
          <a:lstStyle/>
          <a:p>
            <a:endParaRPr lang="el-GR" dirty="0"/>
          </a:p>
        </p:txBody>
      </p:sp>
      <p:sp>
        <p:nvSpPr>
          <p:cNvPr id="9" name="Θέση αριθμού διαφάνειας 8"/>
          <p:cNvSpPr>
            <a:spLocks noGrp="1"/>
          </p:cNvSpPr>
          <p:nvPr>
            <p:ph type="sldNum" sz="quarter" idx="12"/>
          </p:nvPr>
        </p:nvSpPr>
        <p:spPr/>
        <p:txBody>
          <a:bodyPr/>
          <a:lstStyle/>
          <a:p>
            <a:fld id="{884346BE-F23A-40F0-9B9A-E460736ACD04}" type="slidenum">
              <a:rPr lang="el-GR" smtClean="0"/>
              <a:pPr/>
              <a:t>‹#›</a:t>
            </a:fld>
            <a:endParaRPr lang="el-GR" dirty="0"/>
          </a:p>
        </p:txBody>
      </p:sp>
    </p:spTree>
    <p:extLst>
      <p:ext uri="{BB962C8B-B14F-4D97-AF65-F5344CB8AC3E}">
        <p14:creationId xmlns:p14="http://schemas.microsoft.com/office/powerpoint/2010/main" xmlns="" val="2813829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E3CC67BB-4D8B-41CB-ADF4-5ED28F3F2CB4}" type="datetimeFigureOut">
              <a:rPr lang="el-GR" smtClean="0"/>
              <a:pPr/>
              <a:t>09/05/2015</a:t>
            </a:fld>
            <a:endParaRPr lang="el-GR" dirty="0"/>
          </a:p>
        </p:txBody>
      </p:sp>
      <p:sp>
        <p:nvSpPr>
          <p:cNvPr id="4" name="Θέση υποσέλιδου 3"/>
          <p:cNvSpPr>
            <a:spLocks noGrp="1"/>
          </p:cNvSpPr>
          <p:nvPr>
            <p:ph type="ftr" sz="quarter" idx="11"/>
          </p:nvPr>
        </p:nvSpPr>
        <p:spPr/>
        <p:txBody>
          <a:bodyPr/>
          <a:lstStyle/>
          <a:p>
            <a:endParaRPr lang="el-GR" dirty="0"/>
          </a:p>
        </p:txBody>
      </p:sp>
      <p:sp>
        <p:nvSpPr>
          <p:cNvPr id="5" name="Θέση αριθμού διαφάνειας 4"/>
          <p:cNvSpPr>
            <a:spLocks noGrp="1"/>
          </p:cNvSpPr>
          <p:nvPr>
            <p:ph type="sldNum" sz="quarter" idx="12"/>
          </p:nvPr>
        </p:nvSpPr>
        <p:spPr/>
        <p:txBody>
          <a:bodyPr/>
          <a:lstStyle/>
          <a:p>
            <a:fld id="{884346BE-F23A-40F0-9B9A-E460736ACD04}" type="slidenum">
              <a:rPr lang="el-GR" smtClean="0"/>
              <a:pPr/>
              <a:t>‹#›</a:t>
            </a:fld>
            <a:endParaRPr lang="el-GR" dirty="0"/>
          </a:p>
        </p:txBody>
      </p:sp>
    </p:spTree>
    <p:extLst>
      <p:ext uri="{BB962C8B-B14F-4D97-AF65-F5344CB8AC3E}">
        <p14:creationId xmlns:p14="http://schemas.microsoft.com/office/powerpoint/2010/main" xmlns="" val="1478116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3CC67BB-4D8B-41CB-ADF4-5ED28F3F2CB4}" type="datetimeFigureOut">
              <a:rPr lang="el-GR" smtClean="0"/>
              <a:pPr/>
              <a:t>09/05/2015</a:t>
            </a:fld>
            <a:endParaRPr lang="el-GR" dirty="0"/>
          </a:p>
        </p:txBody>
      </p:sp>
      <p:sp>
        <p:nvSpPr>
          <p:cNvPr id="3" name="Θέση υποσέλιδου 2"/>
          <p:cNvSpPr>
            <a:spLocks noGrp="1"/>
          </p:cNvSpPr>
          <p:nvPr>
            <p:ph type="ftr" sz="quarter" idx="11"/>
          </p:nvPr>
        </p:nvSpPr>
        <p:spPr/>
        <p:txBody>
          <a:bodyPr/>
          <a:lstStyle/>
          <a:p>
            <a:endParaRPr lang="el-GR" dirty="0"/>
          </a:p>
        </p:txBody>
      </p:sp>
      <p:sp>
        <p:nvSpPr>
          <p:cNvPr id="4" name="Θέση αριθμού διαφάνειας 3"/>
          <p:cNvSpPr>
            <a:spLocks noGrp="1"/>
          </p:cNvSpPr>
          <p:nvPr>
            <p:ph type="sldNum" sz="quarter" idx="12"/>
          </p:nvPr>
        </p:nvSpPr>
        <p:spPr/>
        <p:txBody>
          <a:bodyPr/>
          <a:lstStyle/>
          <a:p>
            <a:fld id="{884346BE-F23A-40F0-9B9A-E460736ACD04}" type="slidenum">
              <a:rPr lang="el-GR" smtClean="0"/>
              <a:pPr/>
              <a:t>‹#›</a:t>
            </a:fld>
            <a:endParaRPr lang="el-GR" dirty="0"/>
          </a:p>
        </p:txBody>
      </p:sp>
    </p:spTree>
    <p:extLst>
      <p:ext uri="{BB962C8B-B14F-4D97-AF65-F5344CB8AC3E}">
        <p14:creationId xmlns:p14="http://schemas.microsoft.com/office/powerpoint/2010/main" xmlns="" val="2826293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3CC67BB-4D8B-41CB-ADF4-5ED28F3F2CB4}" type="datetimeFigureOut">
              <a:rPr lang="el-GR" smtClean="0"/>
              <a:pPr/>
              <a:t>09/05/2015</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884346BE-F23A-40F0-9B9A-E460736ACD04}" type="slidenum">
              <a:rPr lang="el-GR" smtClean="0"/>
              <a:pPr/>
              <a:t>‹#›</a:t>
            </a:fld>
            <a:endParaRPr lang="el-GR" dirty="0"/>
          </a:p>
        </p:txBody>
      </p:sp>
    </p:spTree>
    <p:extLst>
      <p:ext uri="{BB962C8B-B14F-4D97-AF65-F5344CB8AC3E}">
        <p14:creationId xmlns:p14="http://schemas.microsoft.com/office/powerpoint/2010/main" xmlns="" val="464604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3CC67BB-4D8B-41CB-ADF4-5ED28F3F2CB4}" type="datetimeFigureOut">
              <a:rPr lang="el-GR" smtClean="0"/>
              <a:pPr/>
              <a:t>09/05/2015</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884346BE-F23A-40F0-9B9A-E460736ACD04}" type="slidenum">
              <a:rPr lang="el-GR" smtClean="0"/>
              <a:pPr/>
              <a:t>‹#›</a:t>
            </a:fld>
            <a:endParaRPr lang="el-GR" dirty="0"/>
          </a:p>
        </p:txBody>
      </p:sp>
    </p:spTree>
    <p:extLst>
      <p:ext uri="{BB962C8B-B14F-4D97-AF65-F5344CB8AC3E}">
        <p14:creationId xmlns:p14="http://schemas.microsoft.com/office/powerpoint/2010/main" xmlns="" val="276536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CC67BB-4D8B-41CB-ADF4-5ED28F3F2CB4}" type="datetimeFigureOut">
              <a:rPr lang="el-GR" smtClean="0"/>
              <a:pPr/>
              <a:t>09/05/2015</a:t>
            </a:fld>
            <a:endParaRPr lang="el-GR" dirty="0"/>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346BE-F23A-40F0-9B9A-E460736ACD04}" type="slidenum">
              <a:rPr lang="el-GR" smtClean="0"/>
              <a:pPr/>
              <a:t>‹#›</a:t>
            </a:fld>
            <a:endParaRPr lang="el-GR" dirty="0"/>
          </a:p>
        </p:txBody>
      </p:sp>
    </p:spTree>
    <p:extLst>
      <p:ext uri="{BB962C8B-B14F-4D97-AF65-F5344CB8AC3E}">
        <p14:creationId xmlns:p14="http://schemas.microsoft.com/office/powerpoint/2010/main" xmlns="" val="229066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827584" y="620689"/>
            <a:ext cx="7344816" cy="1008112"/>
          </a:xfrm>
          <a:solidFill>
            <a:srgbClr val="FF6600"/>
          </a:solidFill>
        </p:spPr>
        <p:txBody>
          <a:bodyPr/>
          <a:lstStyle/>
          <a:p>
            <a:r>
              <a:rPr lang="el-GR" b="1" spc="250" dirty="0" smtClean="0">
                <a:solidFill>
                  <a:srgbClr val="0000FF"/>
                </a:solidFill>
              </a:rPr>
              <a:t>ΓΥΑΛΙ</a:t>
            </a:r>
            <a:endParaRPr lang="el-GR" b="1" spc="250" dirty="0">
              <a:solidFill>
                <a:srgbClr val="0000FF"/>
              </a:solidFill>
            </a:endParaRPr>
          </a:p>
        </p:txBody>
      </p:sp>
      <p:sp>
        <p:nvSpPr>
          <p:cNvPr id="3" name="Υπότιτλος 2"/>
          <p:cNvSpPr>
            <a:spLocks noGrp="1"/>
          </p:cNvSpPr>
          <p:nvPr>
            <p:ph type="subTitle" idx="1"/>
          </p:nvPr>
        </p:nvSpPr>
        <p:spPr>
          <a:xfrm>
            <a:off x="899592" y="2348880"/>
            <a:ext cx="7200800" cy="3192760"/>
          </a:xfrm>
          <a:solidFill>
            <a:srgbClr val="FF6600">
              <a:alpha val="69000"/>
            </a:srgbClr>
          </a:solidFill>
        </p:spPr>
        <p:txBody>
          <a:bodyPr/>
          <a:lstStyle/>
          <a:p>
            <a:endParaRPr lang="el-GR" dirty="0" smtClean="0"/>
          </a:p>
          <a:p>
            <a:endParaRPr lang="el-GR" dirty="0"/>
          </a:p>
          <a:p>
            <a:r>
              <a:rPr lang="el-GR" spc="200" dirty="0" smtClean="0">
                <a:solidFill>
                  <a:srgbClr val="0000CC"/>
                </a:solidFill>
              </a:rPr>
              <a:t>ΓΙΩΡΓΟΣ ΚΥΡΙΑΚΙΔΗΣ</a:t>
            </a:r>
            <a:endParaRPr lang="el-GR" spc="200" dirty="0">
              <a:solidFill>
                <a:srgbClr val="0000CC"/>
              </a:solidFill>
            </a:endParaRPr>
          </a:p>
        </p:txBody>
      </p:sp>
    </p:spTree>
    <p:extLst>
      <p:ext uri="{BB962C8B-B14F-4D97-AF65-F5344CB8AC3E}">
        <p14:creationId xmlns:p14="http://schemas.microsoft.com/office/powerpoint/2010/main" xmlns="" val="1926812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620688"/>
            <a:ext cx="8229600" cy="5904656"/>
          </a:xfrm>
        </p:spPr>
        <p:txBody>
          <a:bodyPr>
            <a:noAutofit/>
          </a:bodyPr>
          <a:lstStyle/>
          <a:p>
            <a:pPr marL="0" indent="0" algn="just">
              <a:buNone/>
            </a:pPr>
            <a:r>
              <a:rPr lang="el-GR" sz="3100" dirty="0">
                <a:solidFill>
                  <a:srgbClr val="FFFF00"/>
                </a:solidFill>
                <a:latin typeface="+mj-lt"/>
                <a:ea typeface="+mj-ea"/>
                <a:cs typeface="+mj-cs"/>
              </a:rPr>
              <a:t>Το γυαλί είναι το υλικό που χαρακτηρίζει </a:t>
            </a:r>
            <a:r>
              <a:rPr lang="el-GR" sz="3100" dirty="0" smtClean="0">
                <a:solidFill>
                  <a:srgbClr val="FFFF00"/>
                </a:solidFill>
                <a:latin typeface="+mj-lt"/>
                <a:ea typeface="+mj-ea"/>
                <a:cs typeface="+mj-cs"/>
              </a:rPr>
              <a:t>την αρχιτεκτονική </a:t>
            </a:r>
            <a:r>
              <a:rPr lang="el-GR" sz="3100" dirty="0">
                <a:solidFill>
                  <a:srgbClr val="FFFF00"/>
                </a:solidFill>
                <a:latin typeface="+mj-lt"/>
                <a:ea typeface="+mj-ea"/>
                <a:cs typeface="+mj-cs"/>
              </a:rPr>
              <a:t>του 21ου αιώνα και δεσπόζει σε κάθε σύγχρονο οικοδόμημα. </a:t>
            </a:r>
            <a:r>
              <a:rPr lang="el-GR" sz="3100" dirty="0" smtClean="0">
                <a:solidFill>
                  <a:srgbClr val="FFFF00"/>
                </a:solidFill>
                <a:latin typeface="+mj-lt"/>
                <a:ea typeface="+mj-ea"/>
                <a:cs typeface="+mj-cs"/>
              </a:rPr>
              <a:t> </a:t>
            </a:r>
            <a:r>
              <a:rPr lang="el-GR" sz="3100" dirty="0">
                <a:solidFill>
                  <a:srgbClr val="FFFF00"/>
                </a:solidFill>
                <a:latin typeface="+mj-lt"/>
                <a:ea typeface="+mj-ea"/>
                <a:cs typeface="+mj-cs"/>
              </a:rPr>
              <a:t>H χρήση του γυαλιού στο παρελθόν ήταν περιορισμένη κυρίως ως υλικό κάλυψης των ανοιγμάτων. Η χρήση αυτή θεωρήθηκε καθοριστική μιας και εξασφάλιζε προστασία από τα καιρικά φαινόμενα, διατηρώντας την οπτική επαφή με το εξωτερικό περιβάλλον. </a:t>
            </a:r>
          </a:p>
        </p:txBody>
      </p:sp>
    </p:spTree>
    <p:extLst>
      <p:ext uri="{BB962C8B-B14F-4D97-AF65-F5344CB8AC3E}">
        <p14:creationId xmlns:p14="http://schemas.microsoft.com/office/powerpoint/2010/main" xmlns="" val="395682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95536" y="404664"/>
            <a:ext cx="8568952" cy="5721499"/>
          </a:xfrm>
          <a:solidFill>
            <a:srgbClr val="000099"/>
          </a:solidFill>
        </p:spPr>
        <p:txBody>
          <a:bodyPr>
            <a:normAutofit/>
          </a:bodyPr>
          <a:lstStyle/>
          <a:p>
            <a:pPr marL="0" indent="0" algn="just">
              <a:lnSpc>
                <a:spcPts val="4000"/>
              </a:lnSpc>
              <a:buNone/>
            </a:pPr>
            <a:r>
              <a:rPr lang="el-GR" dirty="0" smtClean="0"/>
              <a:t> </a:t>
            </a:r>
            <a:r>
              <a:rPr lang="el-GR" sz="3000" dirty="0">
                <a:solidFill>
                  <a:srgbClr val="FFFF00"/>
                </a:solidFill>
                <a:latin typeface="+mj-lt"/>
                <a:ea typeface="+mj-ea"/>
                <a:cs typeface="+mj-cs"/>
              </a:rPr>
              <a:t>Στα τέλη του 20ουαιώνα το γυαλί μαζί με </a:t>
            </a:r>
            <a:r>
              <a:rPr lang="el-GR" sz="3000" dirty="0" smtClean="0">
                <a:solidFill>
                  <a:srgbClr val="FFFF00"/>
                </a:solidFill>
                <a:latin typeface="+mj-lt"/>
                <a:ea typeface="+mj-ea"/>
                <a:cs typeface="+mj-cs"/>
              </a:rPr>
              <a:t>τα άλλα</a:t>
            </a:r>
            <a:r>
              <a:rPr lang="el-GR" sz="3000" dirty="0">
                <a:solidFill>
                  <a:srgbClr val="FFFF00"/>
                </a:solidFill>
                <a:latin typeface="+mj-lt"/>
                <a:ea typeface="+mj-ea"/>
                <a:cs typeface="+mj-cs"/>
              </a:rPr>
              <a:t> σύγχρονα </a:t>
            </a:r>
            <a:r>
              <a:rPr lang="el-GR" sz="3000" dirty="0" smtClean="0">
                <a:solidFill>
                  <a:srgbClr val="FFFF00"/>
                </a:solidFill>
                <a:latin typeface="+mj-lt"/>
                <a:ea typeface="+mj-ea"/>
                <a:cs typeface="+mj-cs"/>
              </a:rPr>
              <a:t>υλικά χρησιμοποιήθηκε </a:t>
            </a:r>
            <a:r>
              <a:rPr lang="el-GR" sz="3000" dirty="0">
                <a:solidFill>
                  <a:srgbClr val="FFFF00"/>
                </a:solidFill>
                <a:latin typeface="+mj-lt"/>
                <a:ea typeface="+mj-ea"/>
                <a:cs typeface="+mj-cs"/>
              </a:rPr>
              <a:t>ευρέως και αποτέλεσε σύμβολο πλουτισμού κι </a:t>
            </a:r>
            <a:r>
              <a:rPr lang="el-GR" sz="3000" dirty="0" smtClean="0">
                <a:solidFill>
                  <a:srgbClr val="FFFF00"/>
                </a:solidFill>
                <a:latin typeface="+mj-lt"/>
                <a:ea typeface="+mj-ea"/>
                <a:cs typeface="+mj-cs"/>
              </a:rPr>
              <a:t>ευημερίας. </a:t>
            </a:r>
            <a:r>
              <a:rPr lang="el-GR" sz="3000" dirty="0">
                <a:solidFill>
                  <a:srgbClr val="FFFF00"/>
                </a:solidFill>
                <a:latin typeface="+mj-lt"/>
                <a:ea typeface="+mj-ea"/>
                <a:cs typeface="+mj-cs"/>
              </a:rPr>
              <a:t>Σήμερα, χάρη στην προηγμένη πια τεχνολογία, οι δυνατότητες που δίνει είναι απεριόριστες</a:t>
            </a:r>
            <a:r>
              <a:rPr lang="el-GR" sz="3000" dirty="0" smtClean="0">
                <a:solidFill>
                  <a:srgbClr val="FFFF00"/>
                </a:solidFill>
                <a:latin typeface="+mj-lt"/>
                <a:ea typeface="+mj-ea"/>
                <a:cs typeface="+mj-cs"/>
              </a:rPr>
              <a:t>.</a:t>
            </a:r>
          </a:p>
          <a:p>
            <a:pPr marL="0" indent="0" algn="just">
              <a:lnSpc>
                <a:spcPts val="4000"/>
              </a:lnSpc>
              <a:buNone/>
            </a:pPr>
            <a:r>
              <a:rPr lang="el-GR" sz="3000" dirty="0" smtClean="0">
                <a:solidFill>
                  <a:srgbClr val="FFFF00"/>
                </a:solidFill>
                <a:latin typeface="+mj-lt"/>
                <a:ea typeface="+mj-ea"/>
                <a:cs typeface="+mj-cs"/>
              </a:rPr>
              <a:t> </a:t>
            </a:r>
            <a:r>
              <a:rPr lang="el-GR" sz="3000" dirty="0">
                <a:solidFill>
                  <a:srgbClr val="FFFF00"/>
                </a:solidFill>
                <a:latin typeface="+mj-lt"/>
                <a:ea typeface="+mj-ea"/>
                <a:cs typeface="+mj-cs"/>
              </a:rPr>
              <a:t>Οι απαιτήσεις των σύγχρονων κατασκευών, οδήγησαν στη δημιουργία κρυστάλλων με εξελιγμένες δυνατότητες και προδιαγραφές για όλες τις κατασκευαστικές και διακοσμητικές ανάγκες.</a:t>
            </a:r>
          </a:p>
        </p:txBody>
      </p:sp>
    </p:spTree>
    <p:extLst>
      <p:ext uri="{BB962C8B-B14F-4D97-AF65-F5344CB8AC3E}">
        <p14:creationId xmlns:p14="http://schemas.microsoft.com/office/powerpoint/2010/main" xmlns="" val="3396074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800" dirty="0" smtClean="0">
                <a:solidFill>
                  <a:srgbClr val="660066"/>
                </a:solidFill>
              </a:rPr>
              <a:t>ΒΙΒΛΙΟΓΡΑΦΙΑ</a:t>
            </a:r>
            <a:endParaRPr lang="el-GR" sz="3800" dirty="0">
              <a:solidFill>
                <a:srgbClr val="660066"/>
              </a:solidFill>
            </a:endParaRPr>
          </a:p>
        </p:txBody>
      </p:sp>
      <p:sp>
        <p:nvSpPr>
          <p:cNvPr id="3" name="Θέση περιεχομένου 2"/>
          <p:cNvSpPr>
            <a:spLocks noGrp="1"/>
          </p:cNvSpPr>
          <p:nvPr>
            <p:ph idx="1"/>
          </p:nvPr>
        </p:nvSpPr>
        <p:spPr>
          <a:xfrm>
            <a:off x="457200" y="1268760"/>
            <a:ext cx="8229600" cy="5256584"/>
          </a:xfrm>
        </p:spPr>
        <p:txBody>
          <a:bodyPr>
            <a:normAutofit fontScale="77500" lnSpcReduction="20000"/>
          </a:bodyPr>
          <a:lstStyle/>
          <a:p>
            <a:pPr marL="0" indent="0">
              <a:buNone/>
            </a:pPr>
            <a:endParaRPr lang="el-GR" dirty="0"/>
          </a:p>
          <a:p>
            <a:pPr>
              <a:lnSpc>
                <a:spcPct val="170000"/>
              </a:lnSpc>
            </a:pPr>
            <a:r>
              <a:rPr lang="el-GR" u="sng" dirty="0">
                <a:solidFill>
                  <a:srgbClr val="000066"/>
                </a:solidFill>
              </a:rPr>
              <a:t>http://diocles.civil.duth.gr/links/home/museum/mater/glass/glass1.html</a:t>
            </a:r>
            <a:endParaRPr lang="el-GR" dirty="0">
              <a:solidFill>
                <a:srgbClr val="000066"/>
              </a:solidFill>
            </a:endParaRPr>
          </a:p>
          <a:p>
            <a:pPr>
              <a:lnSpc>
                <a:spcPct val="170000"/>
              </a:lnSpc>
            </a:pPr>
            <a:r>
              <a:rPr lang="el-GR" u="sng" dirty="0">
                <a:solidFill>
                  <a:srgbClr val="000066"/>
                </a:solidFill>
              </a:rPr>
              <a:t>http://www.nomika-epilekta.gr/strepsodikopanoyrgia/protaseis/gyali-sti-sygxroni-arxitektoniki</a:t>
            </a:r>
            <a:endParaRPr lang="el-GR" dirty="0">
              <a:solidFill>
                <a:srgbClr val="000066"/>
              </a:solidFill>
            </a:endParaRPr>
          </a:p>
          <a:p>
            <a:pPr>
              <a:lnSpc>
                <a:spcPct val="170000"/>
              </a:lnSpc>
            </a:pPr>
            <a:r>
              <a:rPr lang="el-GR" u="sng" dirty="0">
                <a:solidFill>
                  <a:srgbClr val="000066"/>
                </a:solidFill>
              </a:rPr>
              <a:t>http://www.newglass.bg/products/GlassHistory/?lang=gr</a:t>
            </a:r>
            <a:endParaRPr lang="el-GR" dirty="0">
              <a:solidFill>
                <a:srgbClr val="000066"/>
              </a:solidFill>
            </a:endParaRPr>
          </a:p>
          <a:p>
            <a:pPr>
              <a:lnSpc>
                <a:spcPct val="170000"/>
              </a:lnSpc>
            </a:pPr>
            <a:r>
              <a:rPr lang="el-GR" u="sng" dirty="0">
                <a:solidFill>
                  <a:srgbClr val="000066"/>
                </a:solidFill>
              </a:rPr>
              <a:t>Χημεία Γ' Γυμνασίου - Βιβλίο Μαθητή (Εμπλουτισμένο</a:t>
            </a:r>
            <a:r>
              <a:rPr lang="el-GR" u="sng" dirty="0" smtClean="0">
                <a:solidFill>
                  <a:srgbClr val="000066"/>
                </a:solidFill>
              </a:rPr>
              <a:t>)</a:t>
            </a:r>
            <a:endParaRPr lang="el-GR" u="sng" dirty="0">
              <a:solidFill>
                <a:srgbClr val="000066"/>
              </a:solidFill>
            </a:endParaRPr>
          </a:p>
          <a:p>
            <a:pPr>
              <a:lnSpc>
                <a:spcPct val="170000"/>
              </a:lnSpc>
            </a:pPr>
            <a:endParaRPr lang="el-GR" dirty="0">
              <a:solidFill>
                <a:srgbClr val="000066"/>
              </a:solidFill>
            </a:endParaRPr>
          </a:p>
        </p:txBody>
      </p:sp>
    </p:spTree>
    <p:extLst>
      <p:ext uri="{BB962C8B-B14F-4D97-AF65-F5344CB8AC3E}">
        <p14:creationId xmlns:p14="http://schemas.microsoft.com/office/powerpoint/2010/main" xmlns="" val="3911516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περιεχομένου 6"/>
          <p:cNvSpPr>
            <a:spLocks noGrp="1"/>
          </p:cNvSpPr>
          <p:nvPr>
            <p:ph idx="1"/>
          </p:nvPr>
        </p:nvSpPr>
        <p:spPr>
          <a:xfrm>
            <a:off x="457200" y="332656"/>
            <a:ext cx="8229600" cy="5793507"/>
          </a:xfrm>
        </p:spPr>
        <p:txBody>
          <a:bodyPr>
            <a:normAutofit/>
          </a:bodyPr>
          <a:lstStyle/>
          <a:p>
            <a:pPr marL="0" indent="0" algn="just">
              <a:buNone/>
            </a:pPr>
            <a:r>
              <a:rPr lang="el-GR" sz="2600" dirty="0">
                <a:solidFill>
                  <a:srgbClr val="000099"/>
                </a:solidFill>
                <a:latin typeface="+mj-lt"/>
                <a:ea typeface="+mj-ea"/>
                <a:cs typeface="+mj-cs"/>
              </a:rPr>
              <a:t>Το γυαλί είναι εύθραυστο, σκληρό, άμορφο στερεό, κακός αγωγός του ηλεκτρισμού και της θερμότητας</a:t>
            </a:r>
            <a:r>
              <a:rPr lang="el-GR" sz="2600" dirty="0" smtClean="0">
                <a:solidFill>
                  <a:srgbClr val="000099"/>
                </a:solidFill>
                <a:latin typeface="+mj-lt"/>
                <a:ea typeface="+mj-ea"/>
                <a:cs typeface="+mj-cs"/>
              </a:rPr>
              <a:t>.</a:t>
            </a:r>
            <a:endParaRPr lang="en-US" sz="2600" dirty="0" smtClean="0">
              <a:solidFill>
                <a:srgbClr val="000099"/>
              </a:solidFill>
              <a:latin typeface="+mj-lt"/>
              <a:ea typeface="+mj-ea"/>
              <a:cs typeface="+mj-cs"/>
            </a:endParaRPr>
          </a:p>
          <a:p>
            <a:pPr marL="0" indent="0" algn="just">
              <a:buNone/>
            </a:pPr>
            <a:r>
              <a:rPr lang="el-GR" sz="2600" dirty="0" smtClean="0">
                <a:solidFill>
                  <a:srgbClr val="000099"/>
                </a:solidFill>
                <a:latin typeface="+mj-lt"/>
                <a:ea typeface="+mj-ea"/>
                <a:cs typeface="+mj-cs"/>
              </a:rPr>
              <a:t> </a:t>
            </a:r>
            <a:r>
              <a:rPr lang="el-GR" sz="2600" dirty="0">
                <a:solidFill>
                  <a:srgbClr val="000099"/>
                </a:solidFill>
                <a:latin typeface="+mj-lt"/>
                <a:ea typeface="+mj-ea"/>
                <a:cs typeface="+mj-cs"/>
              </a:rPr>
              <a:t>Όταν θερμαίνεται, ρευστοποιείται, οπότε μπορεί να χυθεί σε καλούπια ή να «φυσηθεί» με αέρα και να χρησιμοποιηθεί για την κατασκευή διαφόρων αντικειμένων</a:t>
            </a:r>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1259632" y="3068960"/>
            <a:ext cx="6624736" cy="29746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56977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95536" y="332656"/>
            <a:ext cx="8352928" cy="6264696"/>
          </a:xfrm>
          <a:solidFill>
            <a:srgbClr val="000099"/>
          </a:solidFill>
        </p:spPr>
        <p:txBody>
          <a:bodyPr>
            <a:normAutofit/>
          </a:bodyPr>
          <a:lstStyle/>
          <a:p>
            <a:pPr marL="0" indent="0" algn="just">
              <a:buNone/>
            </a:pPr>
            <a:r>
              <a:rPr lang="el-GR" sz="3100" dirty="0" smtClean="0">
                <a:solidFill>
                  <a:srgbClr val="FFFF00"/>
                </a:solidFill>
                <a:latin typeface="+mj-lt"/>
                <a:ea typeface="+mj-ea"/>
                <a:cs typeface="+mj-cs"/>
              </a:rPr>
              <a:t>Παρασκευάζεται </a:t>
            </a:r>
            <a:r>
              <a:rPr lang="el-GR" sz="3100" dirty="0">
                <a:solidFill>
                  <a:srgbClr val="FFFF00"/>
                </a:solidFill>
                <a:latin typeface="+mj-lt"/>
                <a:ea typeface="+mj-ea"/>
                <a:cs typeface="+mj-cs"/>
              </a:rPr>
              <a:t>με ανάμειξη άμμου (SiO</a:t>
            </a:r>
            <a:r>
              <a:rPr lang="el-GR" sz="3100" baseline="-25000" dirty="0">
                <a:solidFill>
                  <a:srgbClr val="FFFF00"/>
                </a:solidFill>
                <a:latin typeface="+mj-lt"/>
                <a:ea typeface="+mj-ea"/>
                <a:cs typeface="+mj-cs"/>
              </a:rPr>
              <a:t>2</a:t>
            </a:r>
            <a:r>
              <a:rPr lang="el-GR" sz="3100" dirty="0">
                <a:solidFill>
                  <a:srgbClr val="FFFF00"/>
                </a:solidFill>
                <a:latin typeface="+mj-lt"/>
                <a:ea typeface="+mj-ea"/>
                <a:cs typeface="+mj-cs"/>
              </a:rPr>
              <a:t>), σόδας (Na</a:t>
            </a:r>
            <a:r>
              <a:rPr lang="el-GR" sz="3100" baseline="-25000" dirty="0">
                <a:solidFill>
                  <a:srgbClr val="FFFF00"/>
                </a:solidFill>
                <a:latin typeface="+mj-lt"/>
                <a:ea typeface="+mj-ea"/>
                <a:cs typeface="+mj-cs"/>
              </a:rPr>
              <a:t>2</a:t>
            </a:r>
            <a:r>
              <a:rPr lang="el-GR" sz="3100" dirty="0">
                <a:solidFill>
                  <a:srgbClr val="FFFF00"/>
                </a:solidFill>
                <a:latin typeface="+mj-lt"/>
                <a:ea typeface="+mj-ea"/>
                <a:cs typeface="+mj-cs"/>
              </a:rPr>
              <a:t>CO</a:t>
            </a:r>
            <a:r>
              <a:rPr lang="el-GR" sz="3100" baseline="-25000" dirty="0">
                <a:solidFill>
                  <a:srgbClr val="FFFF00"/>
                </a:solidFill>
                <a:latin typeface="+mj-lt"/>
                <a:ea typeface="+mj-ea"/>
                <a:cs typeface="+mj-cs"/>
              </a:rPr>
              <a:t>3</a:t>
            </a:r>
            <a:r>
              <a:rPr lang="el-GR" sz="3100" dirty="0">
                <a:solidFill>
                  <a:srgbClr val="FFFF00"/>
                </a:solidFill>
                <a:latin typeface="+mj-lt"/>
                <a:ea typeface="+mj-ea"/>
                <a:cs typeface="+mj-cs"/>
              </a:rPr>
              <a:t>), ασβεστόλιθου (CaCO</a:t>
            </a:r>
            <a:r>
              <a:rPr lang="el-GR" sz="3100" baseline="-25000" dirty="0">
                <a:solidFill>
                  <a:srgbClr val="FFFF00"/>
                </a:solidFill>
                <a:latin typeface="+mj-lt"/>
                <a:ea typeface="+mj-ea"/>
                <a:cs typeface="+mj-cs"/>
              </a:rPr>
              <a:t>3</a:t>
            </a:r>
            <a:r>
              <a:rPr lang="el-GR" sz="3100" dirty="0">
                <a:solidFill>
                  <a:srgbClr val="FFFF00"/>
                </a:solidFill>
                <a:latin typeface="+mj-lt"/>
                <a:ea typeface="+mj-ea"/>
                <a:cs typeface="+mj-cs"/>
              </a:rPr>
              <a:t>) και με θέρμανση του μείγματος σε πολύ υψηλή θερμοκρασία, συνταγή που εφαρμόζεται και σήμερα για την παραγωγή του κοινού γυαλιού</a:t>
            </a:r>
            <a:r>
              <a:rPr lang="el-GR" sz="3100" dirty="0" smtClean="0">
                <a:solidFill>
                  <a:srgbClr val="FFFF00"/>
                </a:solidFill>
                <a:latin typeface="+mj-lt"/>
                <a:ea typeface="+mj-ea"/>
                <a:cs typeface="+mj-cs"/>
              </a:rPr>
              <a:t>.</a:t>
            </a:r>
          </a:p>
          <a:p>
            <a:pPr marL="0" indent="0" algn="just">
              <a:spcBef>
                <a:spcPts val="1200"/>
              </a:spcBef>
              <a:buNone/>
            </a:pPr>
            <a:r>
              <a:rPr lang="el-GR" sz="3100" dirty="0" smtClean="0">
                <a:solidFill>
                  <a:srgbClr val="FFFF00"/>
                </a:solidFill>
                <a:latin typeface="+mj-lt"/>
                <a:ea typeface="+mj-ea"/>
                <a:cs typeface="+mj-cs"/>
              </a:rPr>
              <a:t> Με αντικατάσταση της σόδας από ποτάσα (K</a:t>
            </a:r>
            <a:r>
              <a:rPr lang="el-GR" sz="3100" baseline="-25000" dirty="0" smtClean="0">
                <a:solidFill>
                  <a:srgbClr val="FFFF00"/>
                </a:solidFill>
                <a:latin typeface="+mj-lt"/>
                <a:ea typeface="+mj-ea"/>
                <a:cs typeface="+mj-cs"/>
              </a:rPr>
              <a:t>2</a:t>
            </a:r>
            <a:r>
              <a:rPr lang="el-GR" sz="3100" dirty="0" smtClean="0">
                <a:solidFill>
                  <a:srgbClr val="FFFF00"/>
                </a:solidFill>
                <a:latin typeface="+mj-lt"/>
                <a:ea typeface="+mj-ea"/>
                <a:cs typeface="+mj-cs"/>
              </a:rPr>
              <a:t>CO</a:t>
            </a:r>
            <a:r>
              <a:rPr lang="el-GR" sz="3100" baseline="-25000" dirty="0" smtClean="0">
                <a:solidFill>
                  <a:srgbClr val="FFFF00"/>
                </a:solidFill>
                <a:latin typeface="+mj-lt"/>
                <a:ea typeface="+mj-ea"/>
                <a:cs typeface="+mj-cs"/>
              </a:rPr>
              <a:t>3</a:t>
            </a:r>
            <a:r>
              <a:rPr lang="el-GR" sz="3100" dirty="0" smtClean="0">
                <a:solidFill>
                  <a:srgbClr val="FFFF00"/>
                </a:solidFill>
                <a:latin typeface="+mj-lt"/>
                <a:ea typeface="+mj-ea"/>
                <a:cs typeface="+mj-cs"/>
              </a:rPr>
              <a:t>) παράγεται γυαλί πιο σκληρό και πιο διαφανές από το κοινό,  </a:t>
            </a:r>
          </a:p>
          <a:p>
            <a:pPr marL="0" indent="0" algn="just">
              <a:spcBef>
                <a:spcPts val="1200"/>
              </a:spcBef>
              <a:buNone/>
            </a:pPr>
            <a:r>
              <a:rPr lang="el-GR" sz="3100" dirty="0" smtClean="0">
                <a:solidFill>
                  <a:srgbClr val="FFFF00"/>
                </a:solidFill>
                <a:latin typeface="+mj-lt"/>
                <a:ea typeface="+mj-ea"/>
                <a:cs typeface="+mj-cs"/>
              </a:rPr>
              <a:t>Με </a:t>
            </a:r>
            <a:r>
              <a:rPr lang="el-GR" sz="3100" dirty="0">
                <a:solidFill>
                  <a:srgbClr val="FFFF00"/>
                </a:solidFill>
                <a:latin typeface="+mj-lt"/>
                <a:ea typeface="+mj-ea"/>
                <a:cs typeface="+mj-cs"/>
              </a:rPr>
              <a:t>την προσθήκη οξειδίων διαφόρων στοιχείων παρασκευάζονται ειδικά γυαλιά, όπως τα θερμοανθεκτικά (pyrex) και τα έγχρωμα γυαλιά</a:t>
            </a:r>
            <a:r>
              <a:rPr lang="el-GR" dirty="0">
                <a:solidFill>
                  <a:srgbClr val="FFFF00"/>
                </a:solidFill>
              </a:rPr>
              <a:t>.</a:t>
            </a:r>
          </a:p>
          <a:p>
            <a:pPr algn="just"/>
            <a:endParaRPr lang="el-GR" dirty="0">
              <a:solidFill>
                <a:srgbClr val="FFFF00"/>
              </a:solidFill>
            </a:endParaRPr>
          </a:p>
        </p:txBody>
      </p:sp>
    </p:spTree>
    <p:extLst>
      <p:ext uri="{BB962C8B-B14F-4D97-AF65-F5344CB8AC3E}">
        <p14:creationId xmlns:p14="http://schemas.microsoft.com/office/powerpoint/2010/main" xmlns="" val="1773156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116632"/>
            <a:ext cx="8229600" cy="6741368"/>
          </a:xfrm>
        </p:spPr>
        <p:txBody>
          <a:bodyPr>
            <a:normAutofit fontScale="25000" lnSpcReduction="20000"/>
          </a:bodyPr>
          <a:lstStyle/>
          <a:p>
            <a:pPr marL="0" indent="0" algn="just">
              <a:lnSpc>
                <a:spcPts val="3300"/>
              </a:lnSpc>
              <a:buNone/>
            </a:pPr>
            <a:r>
              <a:rPr lang="el-GR" sz="10000" dirty="0">
                <a:solidFill>
                  <a:srgbClr val="000099"/>
                </a:solidFill>
              </a:rPr>
              <a:t>Κατά την κατασκευή της υαλομάζας, </a:t>
            </a:r>
            <a:r>
              <a:rPr lang="el-GR" sz="10000" dirty="0" smtClean="0">
                <a:solidFill>
                  <a:srgbClr val="000099"/>
                </a:solidFill>
              </a:rPr>
              <a:t>ενίοτε προστίθεται στο SiO</a:t>
            </a:r>
            <a:r>
              <a:rPr lang="el-GR" sz="10000" baseline="-25000" dirty="0" smtClean="0">
                <a:solidFill>
                  <a:srgbClr val="000099"/>
                </a:solidFill>
              </a:rPr>
              <a:t>2</a:t>
            </a:r>
            <a:r>
              <a:rPr lang="el-GR" sz="10000" dirty="0" smtClean="0">
                <a:solidFill>
                  <a:srgbClr val="000099"/>
                </a:solidFill>
              </a:rPr>
              <a:t>, μία ποσότητα οξειδίου του μολύβδου (PbO</a:t>
            </a:r>
            <a:r>
              <a:rPr lang="el-GR" sz="10000" baseline="-25000" dirty="0" smtClean="0">
                <a:solidFill>
                  <a:srgbClr val="000099"/>
                </a:solidFill>
              </a:rPr>
              <a:t>2</a:t>
            </a:r>
            <a:r>
              <a:rPr lang="el-GR" sz="10000" dirty="0" smtClean="0">
                <a:solidFill>
                  <a:srgbClr val="000099"/>
                </a:solidFill>
              </a:rPr>
              <a:t>), από 15%-35%. </a:t>
            </a:r>
          </a:p>
          <a:p>
            <a:pPr marL="0" indent="0" algn="just">
              <a:lnSpc>
                <a:spcPts val="3300"/>
              </a:lnSpc>
              <a:buNone/>
            </a:pPr>
            <a:r>
              <a:rPr lang="el-GR" sz="10000" dirty="0" smtClean="0">
                <a:solidFill>
                  <a:srgbClr val="000099"/>
                </a:solidFill>
              </a:rPr>
              <a:t>Αυτή </a:t>
            </a:r>
            <a:r>
              <a:rPr lang="el-GR" sz="10000" dirty="0">
                <a:solidFill>
                  <a:srgbClr val="000099"/>
                </a:solidFill>
              </a:rPr>
              <a:t>η προσθήκη προσδίδει στο γυαλί μεγάλη ανακλαστικότητα και διαφάνεια. Τα γυαλιά που κατασκευάζονται με αυτή την σύσταση ονομάζονται </a:t>
            </a:r>
            <a:r>
              <a:rPr lang="el-GR" sz="10000" b="1" dirty="0">
                <a:solidFill>
                  <a:srgbClr val="660033"/>
                </a:solidFill>
              </a:rPr>
              <a:t>κρύσταλλα</a:t>
            </a:r>
            <a:r>
              <a:rPr lang="el-GR" sz="10000" dirty="0">
                <a:solidFill>
                  <a:srgbClr val="000099"/>
                </a:solidFill>
              </a:rPr>
              <a:t>. Η ονομασία «κρύσταλλο» δημιουργεί σύγχυση, διότι στην πραγματικότητα αυτό το γυαλί δεν αποκτά κρυσταλλική δομή, αλλά παραμένει άμορφο.</a:t>
            </a:r>
          </a:p>
          <a:p>
            <a:pPr marL="0" indent="0" algn="just">
              <a:lnSpc>
                <a:spcPts val="3300"/>
              </a:lnSpc>
              <a:buNone/>
            </a:pPr>
            <a:r>
              <a:rPr lang="el-GR" sz="10000" dirty="0" smtClean="0">
                <a:solidFill>
                  <a:srgbClr val="000099"/>
                </a:solidFill>
              </a:rPr>
              <a:t> Οι χάντρες που χρησιμοποιούνται στην κοσμηματοποιία, είναι «κρύσταλλο». Υπάρχουν πολλά εργοστάσια στον κόσμο, που παράγουν κρυστάλλινα αντικείμενα και χάντρες. Τα πιο διάσημα είναι το Baccarat στη Γαλλία, το Royal Leerdam Crystal στην Ολλανδία, το Swarovski </a:t>
            </a:r>
            <a:r>
              <a:rPr lang="el-GR" sz="8000" dirty="0" smtClean="0">
                <a:solidFill>
                  <a:srgbClr val="000099"/>
                </a:solidFill>
              </a:rPr>
              <a:t>στην Αυστρία κ.α</a:t>
            </a:r>
            <a:r>
              <a:rPr lang="el-GR" dirty="0" smtClean="0">
                <a:solidFill>
                  <a:srgbClr val="000099"/>
                </a:solidFill>
              </a:rPr>
              <a:t>.</a:t>
            </a:r>
            <a:endParaRPr lang="el-GR" dirty="0">
              <a:solidFill>
                <a:srgbClr val="000099"/>
              </a:solidFill>
            </a:endParaRPr>
          </a:p>
        </p:txBody>
      </p:sp>
    </p:spTree>
    <p:extLst>
      <p:ext uri="{BB962C8B-B14F-4D97-AF65-F5344CB8AC3E}">
        <p14:creationId xmlns:p14="http://schemas.microsoft.com/office/powerpoint/2010/main" xmlns="" val="1915931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332656"/>
            <a:ext cx="8352928" cy="6192688"/>
          </a:xfrm>
          <a:solidFill>
            <a:srgbClr val="000099"/>
          </a:solidFill>
        </p:spPr>
        <p:txBody>
          <a:bodyPr>
            <a:normAutofit/>
          </a:bodyPr>
          <a:lstStyle/>
          <a:p>
            <a:pPr algn="just">
              <a:lnSpc>
                <a:spcPts val="5000"/>
              </a:lnSpc>
              <a:spcBef>
                <a:spcPts val="600"/>
              </a:spcBef>
              <a:spcAft>
                <a:spcPts val="600"/>
              </a:spcAft>
            </a:pPr>
            <a:r>
              <a:rPr lang="el-GR" sz="3100" dirty="0">
                <a:solidFill>
                  <a:srgbClr val="FFFF00"/>
                </a:solidFill>
              </a:rPr>
              <a:t>Το φυσικό γυαλί υπήρχε από καταβολής κόσμου. Οι ιστορικοί αναφέρουν ότι η πρώτη μορφή γυαλιού σχηματίστηκε όταν διαφορετικά είδη πετρωμάτων, ύστερα από ηφαιστειακές εκρήξεις, αναμίχθηκαν, στη συνέχεια έλιωσαν λόγω της υψηλής θερμοκρασίας, κι αφού κρύωσαν στερεοποιήθηκαν έχοντας μεταμορφωθεί σε γυαλί.</a:t>
            </a:r>
          </a:p>
        </p:txBody>
      </p:sp>
    </p:spTree>
    <p:extLst>
      <p:ext uri="{BB962C8B-B14F-4D97-AF65-F5344CB8AC3E}">
        <p14:creationId xmlns:p14="http://schemas.microsoft.com/office/powerpoint/2010/main" xmlns="" val="3403871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404664"/>
            <a:ext cx="8229600" cy="5721499"/>
          </a:xfrm>
        </p:spPr>
        <p:txBody>
          <a:bodyPr/>
          <a:lstStyle/>
          <a:p>
            <a:pPr marL="0" indent="0" algn="just">
              <a:buNone/>
            </a:pPr>
            <a:r>
              <a:rPr lang="el-GR" sz="3100" dirty="0">
                <a:solidFill>
                  <a:srgbClr val="FFFF00"/>
                </a:solidFill>
                <a:latin typeface="+mj-lt"/>
                <a:ea typeface="+mj-ea"/>
                <a:cs typeface="+mj-cs"/>
              </a:rPr>
              <a:t> </a:t>
            </a:r>
            <a:r>
              <a:rPr lang="el-GR" sz="3100" dirty="0" smtClean="0">
                <a:solidFill>
                  <a:srgbClr val="FFFF00"/>
                </a:solidFill>
                <a:latin typeface="+mj-lt"/>
                <a:ea typeface="+mj-ea"/>
                <a:cs typeface="+mj-cs"/>
              </a:rPr>
              <a:t>Η </a:t>
            </a:r>
            <a:r>
              <a:rPr lang="el-GR" sz="3100" dirty="0">
                <a:solidFill>
                  <a:srgbClr val="FFFF00"/>
                </a:solidFill>
                <a:latin typeface="+mj-lt"/>
                <a:ea typeface="+mj-ea"/>
                <a:cs typeface="+mj-cs"/>
              </a:rPr>
              <a:t>κατασκευή του γυαλιού άρχισε γύρω στο 1500 π.Χ στην Αίγυπτο και τη Μεσοποταμία. </a:t>
            </a:r>
            <a:endParaRPr lang="en-US" sz="3100" dirty="0" smtClean="0">
              <a:solidFill>
                <a:srgbClr val="FFFF00"/>
              </a:solidFill>
              <a:latin typeface="+mj-lt"/>
              <a:ea typeface="+mj-ea"/>
              <a:cs typeface="+mj-cs"/>
            </a:endParaRPr>
          </a:p>
          <a:p>
            <a:pPr marL="0" indent="0" algn="just">
              <a:buNone/>
            </a:pPr>
            <a:r>
              <a:rPr lang="el-GR" sz="3100" dirty="0" smtClean="0">
                <a:solidFill>
                  <a:srgbClr val="FFFF00"/>
                </a:solidFill>
                <a:latin typeface="+mj-lt"/>
                <a:ea typeface="+mj-ea"/>
                <a:cs typeface="+mj-cs"/>
              </a:rPr>
              <a:t>Το </a:t>
            </a:r>
            <a:r>
              <a:rPr lang="el-GR" sz="3100" dirty="0">
                <a:solidFill>
                  <a:srgbClr val="FFFF00"/>
                </a:solidFill>
                <a:latin typeface="+mj-lt"/>
                <a:ea typeface="+mj-ea"/>
                <a:cs typeface="+mj-cs"/>
              </a:rPr>
              <a:t>πρώτο φυσικό γυαλί ήταν ο οψιδιανός</a:t>
            </a:r>
            <a:r>
              <a:rPr lang="el-GR" sz="3100" dirty="0" smtClean="0">
                <a:solidFill>
                  <a:srgbClr val="FFFF00"/>
                </a:solidFill>
                <a:latin typeface="+mj-lt"/>
                <a:ea typeface="+mj-ea"/>
                <a:cs typeface="+mj-cs"/>
              </a:rPr>
              <a:t>.</a:t>
            </a:r>
          </a:p>
          <a:p>
            <a:pPr marL="0" indent="0" algn="just">
              <a:buNone/>
            </a:pPr>
            <a:endParaRPr lang="en-US" sz="3100" dirty="0" smtClean="0">
              <a:solidFill>
                <a:srgbClr val="FFFF00"/>
              </a:solidFill>
              <a:latin typeface="+mj-lt"/>
              <a:ea typeface="+mj-ea"/>
              <a:cs typeface="+mj-cs"/>
            </a:endParaRPr>
          </a:p>
          <a:p>
            <a:pPr marL="0" indent="0" algn="just">
              <a:buNone/>
            </a:pPr>
            <a:r>
              <a:rPr lang="el-GR" sz="3100" dirty="0" smtClean="0">
                <a:solidFill>
                  <a:srgbClr val="FFFF00"/>
                </a:solidFill>
                <a:latin typeface="+mj-lt"/>
                <a:ea typeface="+mj-ea"/>
                <a:cs typeface="+mj-cs"/>
              </a:rPr>
              <a:t> </a:t>
            </a:r>
            <a:r>
              <a:rPr lang="el-GR" sz="3100" dirty="0">
                <a:solidFill>
                  <a:srgbClr val="FFFF00"/>
                </a:solidFill>
                <a:latin typeface="+mj-lt"/>
                <a:ea typeface="+mj-ea"/>
                <a:cs typeface="+mj-cs"/>
              </a:rPr>
              <a:t>Οι πρώτοι υαλουργοί έδιναν σχήμα και μορφή στο μαλακό γυαλί τυλίγοντας το γύρω από ένα πυρήνα άμμου η πηλού, ψύχοντας στη συνέχεια το γυαλί και αφαιρώντας το υλικό του πυρήνα.</a:t>
            </a:r>
          </a:p>
          <a:p>
            <a:pPr algn="just"/>
            <a:endParaRPr lang="el-GR" dirty="0">
              <a:solidFill>
                <a:srgbClr val="FFFF00"/>
              </a:solidFill>
            </a:endParaRPr>
          </a:p>
        </p:txBody>
      </p:sp>
    </p:spTree>
    <p:extLst>
      <p:ext uri="{BB962C8B-B14F-4D97-AF65-F5344CB8AC3E}">
        <p14:creationId xmlns:p14="http://schemas.microsoft.com/office/powerpoint/2010/main" xmlns="" val="293574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260648"/>
            <a:ext cx="8229600" cy="6336704"/>
          </a:xfrm>
        </p:spPr>
        <p:txBody>
          <a:bodyPr>
            <a:normAutofit/>
          </a:bodyPr>
          <a:lstStyle/>
          <a:p>
            <a:pPr marL="0" indent="0">
              <a:buNone/>
            </a:pPr>
            <a:r>
              <a:rPr lang="el-GR" dirty="0">
                <a:solidFill>
                  <a:srgbClr val="000066"/>
                </a:solidFill>
              </a:rPr>
              <a:t>Γύρω στο 300 π.Χ κάποιοι Σύριοι υαλουργοί εφηύραν το σωλήνα του φυσητού γυαλιού σε αναρίθμητα σχήματα και πάχη. Οι Ρωμαίοι έφεραν την επανάσταση στην υαλουργία τον πρώτο αιώνα μ.Χ με τη χρήση διαφόρων κατασκευαστικών τεχνικών. Άρχισαν επίσης να κατασκευάζουν καθρέπτες.</a:t>
            </a:r>
          </a:p>
          <a:p>
            <a:pPr marL="0" indent="0">
              <a:buNone/>
            </a:pPr>
            <a:r>
              <a:rPr lang="el-GR" dirty="0" smtClean="0">
                <a:solidFill>
                  <a:srgbClr val="000066"/>
                </a:solidFill>
              </a:rPr>
              <a:t>Στη </a:t>
            </a:r>
            <a:r>
              <a:rPr lang="el-GR" dirty="0">
                <a:solidFill>
                  <a:srgbClr val="000066"/>
                </a:solidFill>
              </a:rPr>
              <a:t>Δυτική Ευρώπη, το γυαλί έγινε και πάλι ένα προϊόν αποκλειστικά για τους πλουσίους. Το επίπεδο γυαλί χρησιμοποιήθηκε για την παραγωγή παραθύρων βιτρώ για τους μεσαιωνικούς ναούς. </a:t>
            </a:r>
          </a:p>
        </p:txBody>
      </p:sp>
    </p:spTree>
    <p:extLst>
      <p:ext uri="{BB962C8B-B14F-4D97-AF65-F5344CB8AC3E}">
        <p14:creationId xmlns:p14="http://schemas.microsoft.com/office/powerpoint/2010/main" xmlns="" val="553032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404664"/>
            <a:ext cx="8229600" cy="5721499"/>
          </a:xfrm>
        </p:spPr>
        <p:txBody>
          <a:bodyPr/>
          <a:lstStyle/>
          <a:p>
            <a:pPr marL="0" indent="0" algn="just">
              <a:lnSpc>
                <a:spcPts val="4600"/>
              </a:lnSpc>
              <a:buNone/>
            </a:pPr>
            <a:r>
              <a:rPr lang="el-GR" sz="3100" dirty="0">
                <a:solidFill>
                  <a:srgbClr val="FFFF00"/>
                </a:solidFill>
                <a:latin typeface="+mj-lt"/>
                <a:ea typeface="+mj-ea"/>
                <a:cs typeface="+mj-cs"/>
              </a:rPr>
              <a:t> </a:t>
            </a:r>
            <a:r>
              <a:rPr lang="el-GR" dirty="0">
                <a:solidFill>
                  <a:srgbClr val="FFFF00"/>
                </a:solidFill>
              </a:rPr>
              <a:t>Κατά την επόμενη χιλιετία, η υαλουργία διαδόθηκε ευρύτερα. Οι υαλουργοί έμαθαν να προσθέτουν διάφορα υλικά στο γυαλί για να βελτιώσουν την αντοχή του, να παράγουν διάφανο γυαλί η να παράγουν γυαλί σε ένα ειδικό χρώμα. Χρησιμοποιούνταν κυρίως από τις βασιλικές οικογένειες η για θρησκευτικές τελετές</a:t>
            </a:r>
            <a:r>
              <a:rPr lang="el-GR" sz="2800" dirty="0">
                <a:solidFill>
                  <a:srgbClr val="FFFF00"/>
                </a:solidFill>
              </a:rPr>
              <a:t>.</a:t>
            </a:r>
            <a:endParaRPr lang="el-GR" dirty="0">
              <a:solidFill>
                <a:srgbClr val="FFFF00"/>
              </a:solidFill>
            </a:endParaRPr>
          </a:p>
        </p:txBody>
      </p:sp>
    </p:spTree>
    <p:extLst>
      <p:ext uri="{BB962C8B-B14F-4D97-AF65-F5344CB8AC3E}">
        <p14:creationId xmlns:p14="http://schemas.microsoft.com/office/powerpoint/2010/main" xmlns="" val="1633080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404664"/>
            <a:ext cx="8229600" cy="6192688"/>
          </a:xfrm>
        </p:spPr>
        <p:txBody>
          <a:bodyPr>
            <a:normAutofit fontScale="85000" lnSpcReduction="20000"/>
          </a:bodyPr>
          <a:lstStyle/>
          <a:p>
            <a:pPr marL="0" indent="0" algn="just">
              <a:buNone/>
            </a:pPr>
            <a:r>
              <a:rPr lang="el-GR" dirty="0"/>
              <a:t> </a:t>
            </a:r>
            <a:r>
              <a:rPr lang="el-GR" sz="3800" dirty="0">
                <a:solidFill>
                  <a:srgbClr val="000066"/>
                </a:solidFill>
              </a:rPr>
              <a:t>Οι τεχνικές του γυαλιού εξελίχθηκαν σε πολύ μεγάλο βαθμό από τους τεχνίτες υαλουργούς που ήταν συγκεντρωμένοι στο νησί Μουράνο, στη θάλασσα της Βενετίας. </a:t>
            </a:r>
            <a:endParaRPr lang="el-GR" sz="3800" dirty="0" smtClean="0">
              <a:solidFill>
                <a:srgbClr val="000066"/>
              </a:solidFill>
            </a:endParaRPr>
          </a:p>
          <a:p>
            <a:pPr marL="0" indent="0" algn="just">
              <a:buNone/>
            </a:pPr>
            <a:r>
              <a:rPr lang="el-GR" sz="3800" dirty="0" smtClean="0">
                <a:solidFill>
                  <a:srgbClr val="000066"/>
                </a:solidFill>
              </a:rPr>
              <a:t>Το </a:t>
            </a:r>
            <a:r>
              <a:rPr lang="el-GR" sz="3800" dirty="0">
                <a:solidFill>
                  <a:srgbClr val="000066"/>
                </a:solidFill>
              </a:rPr>
              <a:t>Μουράνο από το 1400 μ.Χ. ήταν μεγάλο εξαγωγικό κέντρο πολυτελών προϊόντων υαλουργίας. Την μοναδική ποιότητα των προϊόντων από το Μουράνο, εξασφάλιζε η εξειδικευμένη γνώση των υαλουργών που την διαφύλασσαν σαν επτασφράγιστο μυστικό, και η μοναδική ποιότητα της πρώτης ύλης που εξορυσσόταν στο νησί. </a:t>
            </a:r>
            <a:endParaRPr lang="el-GR" sz="3800" dirty="0" smtClean="0">
              <a:solidFill>
                <a:srgbClr val="000066"/>
              </a:solidFill>
            </a:endParaRPr>
          </a:p>
          <a:p>
            <a:pPr marL="0" indent="0" algn="just">
              <a:buNone/>
            </a:pPr>
            <a:r>
              <a:rPr lang="el-GR" sz="3800" dirty="0" smtClean="0">
                <a:solidFill>
                  <a:srgbClr val="000066"/>
                </a:solidFill>
              </a:rPr>
              <a:t>Τα </a:t>
            </a:r>
            <a:r>
              <a:rPr lang="el-GR" sz="3800" dirty="0">
                <a:solidFill>
                  <a:srgbClr val="000066"/>
                </a:solidFill>
              </a:rPr>
              <a:t>αντικείμενα που παρήχθησαν τους προηγούμενους αιώνες στο Μουράνο, είναι σήμερα πολύτιμα συλλεκτικά αντικείμενα.</a:t>
            </a:r>
          </a:p>
        </p:txBody>
      </p:sp>
    </p:spTree>
    <p:extLst>
      <p:ext uri="{BB962C8B-B14F-4D97-AF65-F5344CB8AC3E}">
        <p14:creationId xmlns:p14="http://schemas.microsoft.com/office/powerpoint/2010/main" xmlns="" val="1389565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389</Words>
  <Application>Microsoft Office PowerPoint</Application>
  <PresentationFormat>Προβολή στην οθόνη (4:3)</PresentationFormat>
  <Paragraphs>33</Paragraphs>
  <Slides>12</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ΓΥΑΛΙ</vt:lpstr>
      <vt:lpstr>Διαφάνεια 2</vt:lpstr>
      <vt:lpstr>Διαφάνεια 3</vt:lpstr>
      <vt:lpstr>Διαφάνεια 4</vt:lpstr>
      <vt:lpstr>Το φυσικό γυαλί υπήρχε από καταβολής κόσμου. Οι ιστορικοί αναφέρουν ότι η πρώτη μορφή γυαλιού σχηματίστηκε όταν διαφορετικά είδη πετρωμάτων, ύστερα από ηφαιστειακές εκρήξεις, αναμίχθηκαν, στη συνέχεια έλιωσαν λόγω της υψηλής θερμοκρασίας, κι αφού κρύωσαν στερεοποιήθηκαν έχοντας μεταμορφωθεί σε γυαλί.</vt:lpstr>
      <vt:lpstr>Διαφάνεια 6</vt:lpstr>
      <vt:lpstr>Διαφάνεια 7</vt:lpstr>
      <vt:lpstr>Διαφάνεια 8</vt:lpstr>
      <vt:lpstr>Διαφάνεια 9</vt:lpstr>
      <vt:lpstr>Διαφάνεια 10</vt:lpstr>
      <vt:lpstr>Διαφάνεια 11</vt:lpstr>
      <vt:lpstr>ΒΙΒΛΙΟΓΡΑΦΙΑ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admin</dc:creator>
  <cp:lastModifiedBy>kostas</cp:lastModifiedBy>
  <cp:revision>10</cp:revision>
  <dcterms:created xsi:type="dcterms:W3CDTF">2015-01-24T16:41:28Z</dcterms:created>
  <dcterms:modified xsi:type="dcterms:W3CDTF">2015-05-09T15:41:56Z</dcterms:modified>
</cp:coreProperties>
</file>