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1" r:id="rId5"/>
    <p:sldId id="259" r:id="rId6"/>
    <p:sldId id="260" r:id="rId7"/>
    <p:sldId id="262" r:id="rId8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75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Τίτλος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7" name="16 - Υπότιτλος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30" name="29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A0081-CF16-4D5B-8019-52593AC72756}" type="datetimeFigureOut">
              <a:rPr lang="el-GR" smtClean="0"/>
              <a:pPr/>
              <a:t>09/05/2015</a:t>
            </a:fld>
            <a:endParaRPr lang="el-GR" dirty="0"/>
          </a:p>
        </p:txBody>
      </p:sp>
      <p:sp>
        <p:nvSpPr>
          <p:cNvPr id="19" name="18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27" name="2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A260A-A056-4310-84F9-289D1EEA871F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wipe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A0081-CF16-4D5B-8019-52593AC72756}" type="datetimeFigureOut">
              <a:rPr lang="el-GR" smtClean="0"/>
              <a:pPr/>
              <a:t>09/05/2015</a:t>
            </a:fld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A260A-A056-4310-84F9-289D1EEA871F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  <p:transition spd="slow">
    <p:wipe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A0081-CF16-4D5B-8019-52593AC72756}" type="datetimeFigureOut">
              <a:rPr lang="el-GR" smtClean="0"/>
              <a:pPr/>
              <a:t>09/05/2015</a:t>
            </a:fld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A260A-A056-4310-84F9-289D1EEA871F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  <p:transition spd="slow">
    <p:wipe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A0081-CF16-4D5B-8019-52593AC72756}" type="datetimeFigureOut">
              <a:rPr lang="el-GR" smtClean="0"/>
              <a:pPr/>
              <a:t>09/05/2015</a:t>
            </a:fld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A260A-A056-4310-84F9-289D1EEA871F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  <p:transition spd="slow">
    <p:wipe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A0081-CF16-4D5B-8019-52593AC72756}" type="datetimeFigureOut">
              <a:rPr lang="el-GR" smtClean="0"/>
              <a:pPr/>
              <a:t>09/05/2015</a:t>
            </a:fld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A260A-A056-4310-84F9-289D1EEA871F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wipe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A0081-CF16-4D5B-8019-52593AC72756}" type="datetimeFigureOut">
              <a:rPr lang="el-GR" smtClean="0"/>
              <a:pPr/>
              <a:t>09/05/2015</a:t>
            </a:fld>
            <a:endParaRPr lang="el-GR" dirty="0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A260A-A056-4310-84F9-289D1EEA871F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  <p:transition spd="slow">
    <p:wipe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A0081-CF16-4D5B-8019-52593AC72756}" type="datetimeFigureOut">
              <a:rPr lang="el-GR" smtClean="0"/>
              <a:pPr/>
              <a:t>09/05/2015</a:t>
            </a:fld>
            <a:endParaRPr lang="el-GR" dirty="0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A260A-A056-4310-84F9-289D1EEA871F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  <p:transition spd="slow">
    <p:wipe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A0081-CF16-4D5B-8019-52593AC72756}" type="datetimeFigureOut">
              <a:rPr lang="el-GR" smtClean="0"/>
              <a:pPr/>
              <a:t>09/05/2015</a:t>
            </a:fld>
            <a:endParaRPr lang="el-GR" dirty="0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A260A-A056-4310-84F9-289D1EEA871F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  <p:transition spd="slow">
    <p:wipe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A0081-CF16-4D5B-8019-52593AC72756}" type="datetimeFigureOut">
              <a:rPr lang="el-GR" smtClean="0"/>
              <a:pPr/>
              <a:t>09/05/2015</a:t>
            </a:fld>
            <a:endParaRPr lang="el-GR" dirty="0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A260A-A056-4310-84F9-289D1EEA871F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  <p:transition spd="slow">
    <p:wipe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A0081-CF16-4D5B-8019-52593AC72756}" type="datetimeFigureOut">
              <a:rPr lang="el-GR" smtClean="0"/>
              <a:pPr/>
              <a:t>09/05/2015</a:t>
            </a:fld>
            <a:endParaRPr lang="el-GR" dirty="0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A260A-A056-4310-84F9-289D1EEA871F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  <p:transition spd="slow">
    <p:wipe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Ψαλίδισμα και στρογγύλεμα μίας γωνίας του ορθογωνίου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11 - Ορθογώνιο τρίγωνο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A0081-CF16-4D5B-8019-52593AC72756}" type="datetimeFigureOut">
              <a:rPr lang="el-GR" smtClean="0"/>
              <a:pPr/>
              <a:t>09/05/2015</a:t>
            </a:fld>
            <a:endParaRPr lang="el-GR" dirty="0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A7A260A-A056-4310-84F9-289D1EEA871F}" type="slidenum">
              <a:rPr lang="el-GR" smtClean="0"/>
              <a:pPr/>
              <a:t>‹#›</a:t>
            </a:fld>
            <a:endParaRPr lang="el-GR" dirty="0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l-GR" dirty="0" smtClean="0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10" name="9 - Ελεύθερη σχεδίαση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- Ελεύθερη σχεδίαση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wipe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Ελεύθερη σχεδίαση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- Ελεύθερη σχεδίαση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- Θέση τίτλου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0" name="29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0" name="9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71A0081-CF16-4D5B-8019-52593AC72756}" type="datetimeFigureOut">
              <a:rPr lang="el-GR" smtClean="0"/>
              <a:pPr/>
              <a:t>09/05/2015</a:t>
            </a:fld>
            <a:endParaRPr lang="el-GR" dirty="0"/>
          </a:p>
        </p:txBody>
      </p:sp>
      <p:sp>
        <p:nvSpPr>
          <p:cNvPr id="22" name="21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l-GR" dirty="0"/>
          </a:p>
        </p:txBody>
      </p:sp>
      <p:sp>
        <p:nvSpPr>
          <p:cNvPr id="18" name="17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A7A260A-A056-4310-84F9-289D1EEA871F}" type="slidenum">
              <a:rPr lang="el-GR" smtClean="0"/>
              <a:pPr/>
              <a:t>‹#›</a:t>
            </a:fld>
            <a:endParaRPr lang="el-GR" dirty="0"/>
          </a:p>
        </p:txBody>
      </p:sp>
      <p:grpSp>
        <p:nvGrpSpPr>
          <p:cNvPr id="2" name="1 - Ομάδα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- Ελεύθερη σχεδίαση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12 - Ελεύθερη σχεδίαση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wipe dir="u"/>
  </p:transition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el.wikipedia.org/wiki/%CE%A3%CF%84%CF%81%CE%B1%CF%84%CF%8C%CF%83%CF%86%CE%B1%CE%B9%CF%81%CE%B1" TargetMode="External"/><Relationship Id="rId2" Type="http://schemas.openxmlformats.org/officeDocument/2006/relationships/hyperlink" Target="http://el.wikipedia.org/wiki/%CE%8C%CE%B6%CE%BF%CE%BD" TargetMode="Externa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2.jpeg"/><Relationship Id="rId4" Type="http://schemas.openxmlformats.org/officeDocument/2006/relationships/hyperlink" Target="http://el.wikipedia.org/wiki/%CE%91%CE%BD%CF%84%CE%B1%CF%81%CE%BA%CF%84%CE%B9%CE%BA%CE%AE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el.wikipedia.org/wiki/%CE%93%CE%B7" TargetMode="Externa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el.wikipedia.org/wiki/%CE%9A%CE%B1%CF%84%CE%B1%CE%BB%CF%8D%CF%84%CE%B7%CF%82" TargetMode="Externa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7" Type="http://schemas.openxmlformats.org/officeDocument/2006/relationships/image" Target="../media/image1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- Τίτλος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l-GR" sz="6000" dirty="0" smtClean="0">
                <a:latin typeface="Arial Black" pitchFamily="34" charset="0"/>
              </a:rPr>
              <a:t>Εξασθένιση της στοιβάδας του όζοντος</a:t>
            </a:r>
            <a:endParaRPr lang="el-GR" sz="6000" dirty="0">
              <a:latin typeface="Arial Black" pitchFamily="34" charset="0"/>
            </a:endParaRPr>
          </a:p>
        </p:txBody>
      </p:sp>
      <p:sp>
        <p:nvSpPr>
          <p:cNvPr id="7" name="6 - Υπότιτλος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8287072" cy="2072672"/>
          </a:xfrm>
        </p:spPr>
        <p:txBody>
          <a:bodyPr>
            <a:normAutofit fontScale="77500" lnSpcReduction="20000"/>
          </a:bodyPr>
          <a:lstStyle/>
          <a:p>
            <a:pPr algn="l"/>
            <a:r>
              <a:rPr lang="el-GR" sz="3100" b="1" u="sng" dirty="0" smtClean="0">
                <a:solidFill>
                  <a:srgbClr val="00B0F0"/>
                </a:solidFill>
              </a:rPr>
              <a:t>ΚΑΘΗΓΗΤΡΙΑ</a:t>
            </a:r>
            <a:r>
              <a:rPr lang="en-US" sz="3100" b="1" u="sng" dirty="0" smtClean="0">
                <a:solidFill>
                  <a:srgbClr val="00B0F0"/>
                </a:solidFill>
              </a:rPr>
              <a:t>:</a:t>
            </a:r>
            <a:r>
              <a:rPr lang="el-GR" sz="3100" b="1" u="sng" dirty="0" smtClean="0">
                <a:solidFill>
                  <a:srgbClr val="00B0F0"/>
                </a:solidFill>
              </a:rPr>
              <a:t> </a:t>
            </a:r>
            <a:r>
              <a:rPr lang="el-GR" dirty="0" smtClean="0"/>
              <a:t>ΚΟΓΙΑ ΚΩΣΤΑΝΝΤΙΝΑ</a:t>
            </a:r>
          </a:p>
          <a:p>
            <a:pPr algn="l"/>
            <a:r>
              <a:rPr lang="el-GR" sz="3100" b="1" u="sng" dirty="0" smtClean="0">
                <a:solidFill>
                  <a:srgbClr val="00B0F0"/>
                </a:solidFill>
              </a:rPr>
              <a:t>ΜΑΘΗΤΕΣ</a:t>
            </a:r>
            <a:r>
              <a:rPr lang="en-US" sz="3100" b="1" u="sng" dirty="0" smtClean="0">
                <a:solidFill>
                  <a:srgbClr val="00B0F0"/>
                </a:solidFill>
              </a:rPr>
              <a:t>:</a:t>
            </a:r>
            <a:r>
              <a:rPr lang="el-GR" dirty="0" smtClean="0"/>
              <a:t> Θεόπουλος Ηλίας , Καρράς Παναγιώτης , Κωσταντάκος Δημάκης , Κατσικάρης Ανδρέας</a:t>
            </a:r>
          </a:p>
          <a:p>
            <a:pPr algn="l"/>
            <a:r>
              <a:rPr lang="el-GR" sz="3100" b="1" u="sng" dirty="0" smtClean="0">
                <a:solidFill>
                  <a:srgbClr val="00B0F0"/>
                </a:solidFill>
              </a:rPr>
              <a:t>ΜΑΘΗΜΑ</a:t>
            </a:r>
            <a:r>
              <a:rPr lang="en-US" sz="3100" b="1" u="sng" dirty="0" smtClean="0">
                <a:solidFill>
                  <a:srgbClr val="00B0F0"/>
                </a:solidFill>
              </a:rPr>
              <a:t>:</a:t>
            </a:r>
            <a:r>
              <a:rPr lang="el-GR" dirty="0" smtClean="0"/>
              <a:t> ΒΙΟΛΟΓΙΑ</a:t>
            </a:r>
          </a:p>
          <a:p>
            <a:pPr algn="l"/>
            <a:r>
              <a:rPr lang="el-GR" sz="3100" b="1" u="sng" dirty="0" smtClean="0">
                <a:solidFill>
                  <a:srgbClr val="00B0F0"/>
                </a:solidFill>
              </a:rPr>
              <a:t>ΤΑΞΗ</a:t>
            </a:r>
            <a:r>
              <a:rPr lang="en-US" sz="3100" b="1" u="sng" dirty="0" smtClean="0">
                <a:solidFill>
                  <a:srgbClr val="00B0F0"/>
                </a:solidFill>
              </a:rPr>
              <a:t>:</a:t>
            </a:r>
            <a:r>
              <a:rPr lang="el-GR" dirty="0" smtClean="0"/>
              <a:t> Β΄ΓΥΜΝΑΣΙΟΥ</a:t>
            </a:r>
          </a:p>
          <a:p>
            <a:pPr algn="l"/>
            <a:r>
              <a:rPr lang="el-GR" dirty="0" smtClean="0"/>
              <a:t> </a:t>
            </a:r>
            <a:endParaRPr lang="el-GR" dirty="0"/>
          </a:p>
        </p:txBody>
      </p:sp>
    </p:spTree>
  </p:cSld>
  <p:clrMapOvr>
    <a:masterClrMapping/>
  </p:clrMapOvr>
  <p:transition spd="slow" advClick="0" advTm="10000"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b="1" u="sng" dirty="0" smtClean="0"/>
              <a:t>ΤΙ ΕΙΝΑΙ ΑΥΤΟ </a:t>
            </a:r>
            <a:endParaRPr lang="el-GR" b="1" u="sng" dirty="0"/>
          </a:p>
        </p:txBody>
      </p:sp>
      <p:sp>
        <p:nvSpPr>
          <p:cNvPr id="8" name="7 - Θέση περιεχομένου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l-GR" b="1" u="sng" dirty="0" smtClean="0"/>
              <a:t>Εξασθένιση της στοιβάδας του όζοντος</a:t>
            </a:r>
            <a:r>
              <a:rPr lang="el-GR" dirty="0" smtClean="0"/>
              <a:t> ονομάζεται το φαινόμενο κατά το οποίο το στρώμα του </a:t>
            </a:r>
            <a:r>
              <a:rPr lang="el-GR" dirty="0" smtClean="0">
                <a:hlinkClick r:id="rId2" tooltip="Όζον"/>
              </a:rPr>
              <a:t>όζοντος</a:t>
            </a:r>
            <a:r>
              <a:rPr lang="el-GR" dirty="0" smtClean="0"/>
              <a:t> που βρίσκεται στα ανώτερα στρώματα της ατμόσφαιρας (</a:t>
            </a:r>
            <a:r>
              <a:rPr lang="el-GR" dirty="0" smtClean="0">
                <a:hlinkClick r:id="rId3" tooltip="Στρατόσφαιρα"/>
              </a:rPr>
              <a:t>στρατόσφαιρα</a:t>
            </a:r>
            <a:r>
              <a:rPr lang="el-GR" dirty="0" smtClean="0"/>
              <a:t>) της γης μειώνεται σε πάχος πάνω από την </a:t>
            </a:r>
            <a:r>
              <a:rPr lang="el-GR" dirty="0" smtClean="0">
                <a:hlinkClick r:id="rId4" tooltip="Ανταρκτική"/>
              </a:rPr>
              <a:t>Ανταρκτική</a:t>
            </a:r>
            <a:r>
              <a:rPr lang="el-GR" dirty="0" smtClean="0"/>
              <a:t>. Επειδή το λεπτότερο σημείο του είναι πάνω από το Νότιο Πόλο, η μείωση του πάχους του στρώματος έχει ως αποτέλεσμα την ονομαζόμενη "τρύπα" στο στρώμα του όζοντοςΕπίσης αυξάνει την θερμοκρασία στον πλανήτη και συμβάλει αρνητικά στο </a:t>
            </a:r>
            <a:r>
              <a:rPr lang="el-GR" b="1" dirty="0" smtClean="0"/>
              <a:t>λιώσιμο</a:t>
            </a:r>
            <a:r>
              <a:rPr lang="el-GR" dirty="0" smtClean="0"/>
              <a:t> των πάγων.</a:t>
            </a:r>
            <a:endParaRPr lang="el-GR" dirty="0"/>
          </a:p>
        </p:txBody>
      </p:sp>
      <p:pic>
        <p:nvPicPr>
          <p:cNvPr id="1026" name="Picture 2" descr="C:\Users\User\Documents\ΗΛΙΑΣ\ozon.jpeg"/>
          <p:cNvPicPr>
            <a:picLocks noGrp="1" noChangeAspect="1" noChangeArrowheads="1"/>
          </p:cNvPicPr>
          <p:nvPr>
            <p:ph sz="half" idx="2"/>
          </p:nvPr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4932040" y="2420888"/>
            <a:ext cx="3720413" cy="2880320"/>
          </a:xfrm>
          <a:prstGeom prst="rect">
            <a:avLst/>
          </a:prstGeom>
          <a:noFill/>
        </p:spPr>
      </p:pic>
    </p:spTree>
  </p:cSld>
  <p:clrMapOvr>
    <a:masterClrMapping/>
  </p:clrMapOvr>
  <p:transition spd="slow" advClick="0" advTm="20000"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1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0"/>
                            </p:stCondLst>
                            <p:childTnLst>
                              <p:par>
                                <p:cTn id="13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b="1" u="sng" dirty="0" smtClean="0">
                <a:solidFill>
                  <a:srgbClr val="00B050"/>
                </a:solidFill>
              </a:rPr>
              <a:t>ΤΙ ΠΡΟΣΦΕΡΕΙ</a:t>
            </a:r>
            <a:endParaRPr lang="el-GR" b="1" u="sng" dirty="0">
              <a:solidFill>
                <a:srgbClr val="00B050"/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l-GR" dirty="0" smtClean="0"/>
              <a:t>Το όζον στα ανώτερα στρώματα της ατμόσφαιρας είναι ιδιαίτερα χρήσιμο, καθώς απορροφάει τις υπεριώδεις ηλιακές ακτινοβολίες. Οι υπεριώδεις ηλιακές ακτινοβολίες αποτελούν το 10% της συνολικής ηλιακής ακτινοβολίας που φτάνει στη </a:t>
            </a:r>
            <a:r>
              <a:rPr lang="el-GR" dirty="0" smtClean="0">
                <a:hlinkClick r:id="rId2" tooltip="Γη"/>
              </a:rPr>
              <a:t>Γη</a:t>
            </a:r>
            <a:r>
              <a:rPr lang="el-GR" dirty="0" smtClean="0"/>
              <a:t>. Χωρίζεται σε τρία είδη, τη UV-A, τη UV-B και την πιο επικίνδυνη, την UV-C. Η τελευταία είναι αυτή που απορροφάται από το όζον στη στρατόσφαιρα. Η UV-C, λοιπόν, είναι η πιο επικίνδυνη υπεριώδης ακτινοβολία.</a:t>
            </a:r>
            <a:endParaRPr lang="el-GR" dirty="0"/>
          </a:p>
        </p:txBody>
      </p:sp>
      <p:pic>
        <p:nvPicPr>
          <p:cNvPr id="2050" name="Picture 2" descr="C:\Users\User\Documents\ΗΛΙΑΣ\wallpaper-9499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644008" y="2564904"/>
            <a:ext cx="4258682" cy="2661676"/>
          </a:xfrm>
          <a:prstGeom prst="rect">
            <a:avLst/>
          </a:prstGeom>
          <a:noFill/>
        </p:spPr>
      </p:pic>
    </p:spTree>
  </p:cSld>
  <p:clrMapOvr>
    <a:masterClrMapping/>
  </p:clrMapOvr>
  <p:transition spd="slow" advClick="0" advTm="20000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b="1" u="sng" dirty="0" smtClean="0">
                <a:solidFill>
                  <a:srgbClr val="00B0F0"/>
                </a:solidFill>
              </a:rPr>
              <a:t>ΑΙΤΙΑ ΤΟΥ ΦΑΙΝΟΜΕΝΟΥ</a:t>
            </a:r>
            <a:endParaRPr lang="el-GR" b="1" u="sng" dirty="0">
              <a:solidFill>
                <a:srgbClr val="00B0F0"/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l-GR" dirty="0" smtClean="0"/>
              <a:t>Βασικότερη αιτία του φαινομένου είναι αποδεδειγμένα η εκπομπή χλωροφθορανθράκων στην ατμόσφαιρα</a:t>
            </a:r>
          </a:p>
          <a:p>
            <a:r>
              <a:rPr lang="el-GR" dirty="0" smtClean="0"/>
              <a:t>Εκεί, με την υπεριώδη ηλιακής ακτινοβολία διασπώνται ελευθερώνοντας άτομα χλωρίου.</a:t>
            </a:r>
          </a:p>
          <a:p>
            <a:r>
              <a:rPr lang="el-GR" dirty="0" smtClean="0"/>
              <a:t>Τα άτομα χλωρίου λειτουργούν ως </a:t>
            </a:r>
            <a:r>
              <a:rPr lang="el-GR" dirty="0" smtClean="0">
                <a:hlinkClick r:id="rId2" tooltip="Καταλύτης"/>
              </a:rPr>
              <a:t>καταλύτες</a:t>
            </a:r>
            <a:r>
              <a:rPr lang="el-GR" dirty="0" smtClean="0"/>
              <a:t>, επιταχύνοντας την καταστροφή της στοιβάδας του όζοντος.</a:t>
            </a:r>
          </a:p>
          <a:p>
            <a:r>
              <a:rPr lang="el-GR" b="1" dirty="0" smtClean="0"/>
              <a:t>Οι χλωροφθοράνθρακες συναντώνται σε ψυκτικές συσκευές (ψυγεία, κλιματιστικά) και ως προωθητικά στα σπρέι.</a:t>
            </a:r>
            <a:endParaRPr lang="el-GR" b="1" dirty="0"/>
          </a:p>
        </p:txBody>
      </p:sp>
      <p:pic>
        <p:nvPicPr>
          <p:cNvPr id="4098" name="Picture 2" descr="C:\Users\User\Documents\ΗΛΙΑΣ\οζον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648200" y="2876787"/>
            <a:ext cx="4038600" cy="2522064"/>
          </a:xfrm>
          <a:prstGeom prst="rect">
            <a:avLst/>
          </a:prstGeom>
          <a:noFill/>
        </p:spPr>
      </p:pic>
    </p:spTree>
  </p:cSld>
  <p:clrMapOvr>
    <a:masterClrMapping/>
  </p:clrMapOvr>
  <p:transition spd="slow" advClick="0" advTm="30000"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9500"/>
                            </p:stCondLst>
                            <p:childTnLst>
                              <p:par>
                                <p:cTn id="13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1500"/>
                            </p:stCondLst>
                            <p:childTnLst>
                              <p:par>
                                <p:cTn id="20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3500"/>
                            </p:stCondLst>
                            <p:childTnLst>
                              <p:par>
                                <p:cTn id="27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5500"/>
                            </p:stCondLst>
                            <p:childTnLst>
                              <p:par>
                                <p:cTn id="34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7500"/>
                            </p:stCondLst>
                            <p:childTnLst>
                              <p:par>
                                <p:cTn id="41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5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b="1" u="sng" dirty="0" smtClean="0">
                <a:solidFill>
                  <a:srgbClr val="00B0F0"/>
                </a:solidFill>
              </a:rPr>
              <a:t>ΣΥΝΕΠΕΙΕΣ ΤΟΥ ΦΑΙΝΟΜΕΝΟΥ</a:t>
            </a:r>
            <a:endParaRPr lang="el-GR" b="1" u="sng" dirty="0">
              <a:solidFill>
                <a:srgbClr val="00B0F0"/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l-GR" sz="2400" dirty="0" smtClean="0"/>
              <a:t>Αποτελεί τη βασικότερη αιτία για το μελάνωμα, μια μορφή θανατηφόρου καρκίνου του δέρματος.</a:t>
            </a:r>
          </a:p>
          <a:p>
            <a:r>
              <a:rPr lang="el-GR" sz="2400" dirty="0" smtClean="0"/>
              <a:t>Επίσης, η ακτινοβολία UV-C αποτελεί αιτία του καταρράκτη, καθώς είναι αρκετά ισχυρή ώστε να περάσει μέσα από τον αμφιβληστροειδή του ματιού.</a:t>
            </a:r>
          </a:p>
          <a:p>
            <a:r>
              <a:rPr lang="el-GR" sz="2400" dirty="0" smtClean="0"/>
              <a:t>Τελευταία, και ενδεχομένως η κυριότερη επίδραση της UV-C στους ζωντανούς οργανισμούς είναι η μετάλλαξη του DNA τους. </a:t>
            </a:r>
          </a:p>
          <a:p>
            <a:endParaRPr lang="el-GR" dirty="0"/>
          </a:p>
        </p:txBody>
      </p:sp>
      <p:pic>
        <p:nvPicPr>
          <p:cNvPr id="3074" name="Picture 2" descr="C:\Users\User\Documents\ΗΛΙΑΣ\p.txt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 rot="429807">
            <a:off x="4866861" y="2265614"/>
            <a:ext cx="3503236" cy="1835580"/>
          </a:xfrm>
          <a:prstGeom prst="rect">
            <a:avLst/>
          </a:prstGeom>
          <a:noFill/>
        </p:spPr>
      </p:pic>
      <p:pic>
        <p:nvPicPr>
          <p:cNvPr id="3075" name="Picture 3" descr="C:\Users\User\Documents\ΗΛΙΑΣ\κατάλογος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 rot="21098953">
            <a:off x="4974379" y="4662313"/>
            <a:ext cx="3233417" cy="1810713"/>
          </a:xfrm>
          <a:prstGeom prst="rect">
            <a:avLst/>
          </a:prstGeom>
          <a:noFill/>
        </p:spPr>
      </p:pic>
    </p:spTree>
  </p:cSld>
  <p:clrMapOvr>
    <a:masterClrMapping/>
  </p:clrMapOvr>
  <p:transition spd="slow" advTm="20000"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4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0"/>
                            </p:stCondLst>
                            <p:childTnLst>
                              <p:par>
                                <p:cTn id="16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8" dur="3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8000"/>
                            </p:stCondLst>
                            <p:childTnLst>
                              <p:par>
                                <p:cTn id="20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3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1000"/>
                            </p:stCondLst>
                            <p:childTnLst>
                              <p:par>
                                <p:cTn id="24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3000"/>
                            </p:stCondLst>
                            <p:childTnLst>
                              <p:par>
                                <p:cTn id="28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2" dur="2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b="1" u="sng" dirty="0" smtClean="0">
                <a:solidFill>
                  <a:schemeClr val="accent6">
                    <a:lumMod val="75000"/>
                  </a:schemeClr>
                </a:solidFill>
              </a:rPr>
              <a:t>ΛΥΣΕΙΣ ΓΙΑ ΤΟ ΠΡΟΒΛΗΜΑ</a:t>
            </a:r>
            <a:endParaRPr lang="el-GR" b="1" u="sng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dirty="0" smtClean="0"/>
              <a:t>Μπορούμε να ελαττώσουμε την χρήση των σπρέι και ακόμα όταν το κλιματιστικό ή το πλυντήριό μας χαλάσει να το πηγαίνουμε για ανακύκλωση . Αυτό πρέπει να γίνεται γιατί όλα αυτά περιέχουν </a:t>
            </a:r>
            <a:r>
              <a:rPr lang="en-US" dirty="0" smtClean="0"/>
              <a:t>freon</a:t>
            </a:r>
            <a:r>
              <a:rPr lang="el-GR" dirty="0" smtClean="0"/>
              <a:t>(χλωροφθοράνθρα-κες) ,ένα αέριο , που είναι πολύ επιβλαβές για το όζον.</a:t>
            </a:r>
          </a:p>
          <a:p>
            <a:endParaRPr lang="el-GR" dirty="0" smtClean="0"/>
          </a:p>
        </p:txBody>
      </p:sp>
      <p:pic>
        <p:nvPicPr>
          <p:cNvPr id="5122" name="Picture 2" descr="C:\Users\User\Documents\ΗΛΙΑΣ\content_thumb1150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860032" y="2276872"/>
            <a:ext cx="3894806" cy="2808312"/>
          </a:xfrm>
          <a:prstGeom prst="rect">
            <a:avLst/>
          </a:prstGeom>
          <a:noFill/>
        </p:spPr>
      </p:pic>
    </p:spTree>
  </p:cSld>
  <p:clrMapOvr>
    <a:masterClrMapping/>
  </p:clrMapOvr>
  <p:transition spd="slow" advTm="20000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600"/>
                            </p:stCondLst>
                            <p:childTnLst>
                              <p:par>
                                <p:cTn id="11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6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l-GR" sz="9600" b="1" u="sng" dirty="0" smtClean="0">
                <a:solidFill>
                  <a:srgbClr val="00B0F0"/>
                </a:solidFill>
              </a:rPr>
              <a:t>ΤΕΛΟΣ</a:t>
            </a:r>
            <a:endParaRPr lang="el-GR" sz="9600" b="1" u="sng" dirty="0">
              <a:solidFill>
                <a:srgbClr val="00B0F0"/>
              </a:solidFill>
            </a:endParaRPr>
          </a:p>
        </p:txBody>
      </p:sp>
      <p:pic>
        <p:nvPicPr>
          <p:cNvPr id="5" name="Picture 2" descr="C:\Users\User\Documents\ΗΛΙΑΣ\ozon.jpe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 rot="20973597">
            <a:off x="541673" y="2115709"/>
            <a:ext cx="2362112" cy="1828732"/>
          </a:xfrm>
          <a:prstGeom prst="rect">
            <a:avLst/>
          </a:prstGeom>
          <a:noFill/>
        </p:spPr>
      </p:pic>
      <p:pic>
        <p:nvPicPr>
          <p:cNvPr id="6" name="Picture 2" descr="C:\Users\User\Documents\ΗΛΙΑΣ\wallpaper-9499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419872" y="2204864"/>
            <a:ext cx="2448272" cy="1530170"/>
          </a:xfrm>
          <a:prstGeom prst="rect">
            <a:avLst/>
          </a:prstGeom>
          <a:noFill/>
        </p:spPr>
      </p:pic>
      <p:pic>
        <p:nvPicPr>
          <p:cNvPr id="7" name="Picture 2" descr="C:\Users\User\Documents\ΗΛΙΑΣ\οζον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 rot="591961">
            <a:off x="6423277" y="2117476"/>
            <a:ext cx="2475418" cy="1545872"/>
          </a:xfrm>
          <a:prstGeom prst="rect">
            <a:avLst/>
          </a:prstGeom>
          <a:noFill/>
        </p:spPr>
      </p:pic>
      <p:pic>
        <p:nvPicPr>
          <p:cNvPr id="8" name="Picture 2" descr="C:\Users\User\Documents\ΗΛΙΑΣ\p.txt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 rot="672273">
            <a:off x="604946" y="4769657"/>
            <a:ext cx="2590848" cy="1357519"/>
          </a:xfrm>
          <a:prstGeom prst="rect">
            <a:avLst/>
          </a:prstGeom>
          <a:noFill/>
        </p:spPr>
      </p:pic>
      <p:pic>
        <p:nvPicPr>
          <p:cNvPr id="9" name="Picture 3" descr="C:\Users\User\Documents\ΗΛΙΑΣ\κατάλογος.jpg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3707904" y="4869160"/>
            <a:ext cx="2577024" cy="1443133"/>
          </a:xfrm>
          <a:prstGeom prst="rect">
            <a:avLst/>
          </a:prstGeom>
          <a:noFill/>
        </p:spPr>
      </p:pic>
      <p:pic>
        <p:nvPicPr>
          <p:cNvPr id="10" name="Picture 2" descr="C:\Users\User\Documents\ΗΛΙΑΣ\content_thumb1150.jpg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 rot="20587820">
            <a:off x="6672832" y="4712727"/>
            <a:ext cx="2122867" cy="1530672"/>
          </a:xfrm>
          <a:prstGeom prst="rect">
            <a:avLst/>
          </a:prstGeom>
          <a:noFill/>
        </p:spPr>
      </p:pic>
    </p:spTree>
  </p:cSld>
  <p:clrMapOvr>
    <a:masterClrMapping/>
  </p:clrMapOvr>
  <p:transition spd="slow" advTm="5000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400"/>
                            </p:stCondLst>
                            <p:childTnLst>
                              <p:par>
                                <p:cTn id="1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400"/>
                            </p:stCondLst>
                            <p:childTnLst>
                              <p:par>
                                <p:cTn id="1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400"/>
                            </p:stCondLst>
                            <p:childTnLst>
                              <p:par>
                                <p:cTn id="1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7400"/>
                            </p:stCondLst>
                            <p:childTnLst>
                              <p:par>
                                <p:cTn id="23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8400"/>
                            </p:stCondLst>
                            <p:childTnLst>
                              <p:par>
                                <p:cTn id="30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400"/>
                            </p:stCondLst>
                            <p:childTnLst>
                              <p:par>
                                <p:cTn id="34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Ροή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Ροή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Ροή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117</TotalTime>
  <Words>217</Words>
  <Application>Microsoft Office PowerPoint</Application>
  <PresentationFormat>Προβολή στην οθόνη (4:3)</PresentationFormat>
  <Paragraphs>22</Paragraphs>
  <Slides>7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7</vt:i4>
      </vt:variant>
    </vt:vector>
  </HeadingPairs>
  <TitlesOfParts>
    <vt:vector size="8" baseType="lpstr">
      <vt:lpstr>Ροή</vt:lpstr>
      <vt:lpstr>Εξασθένιση της στοιβάδας του όζοντος</vt:lpstr>
      <vt:lpstr>ΤΙ ΕΙΝΑΙ ΑΥΤΟ </vt:lpstr>
      <vt:lpstr>ΤΙ ΠΡΟΣΦΕΡΕΙ</vt:lpstr>
      <vt:lpstr>ΑΙΤΙΑ ΤΟΥ ΦΑΙΝΟΜΕΝΟΥ</vt:lpstr>
      <vt:lpstr>ΣΥΝΕΠΕΙΕΣ ΤΟΥ ΦΑΙΝΟΜΕΝΟΥ</vt:lpstr>
      <vt:lpstr>ΛΥΣΕΙΣ ΓΙΑ ΤΟ ΠΡΟΒΛΗΜΑ</vt:lpstr>
      <vt:lpstr>ΤΕΛΟΣ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Εξασθένιση της στοιβάδας του όζοντος</dc:title>
  <dc:creator>User</dc:creator>
  <cp:lastModifiedBy>kostas</cp:lastModifiedBy>
  <cp:revision>14</cp:revision>
  <dcterms:created xsi:type="dcterms:W3CDTF">2015-02-24T17:26:55Z</dcterms:created>
  <dcterms:modified xsi:type="dcterms:W3CDTF">2015-05-09T17:09:42Z</dcterms:modified>
</cp:coreProperties>
</file>