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58"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36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8" name="7 - Θέση αριθμού διαφάνειας"/>
          <p:cNvSpPr>
            <a:spLocks noGrp="1"/>
          </p:cNvSpPr>
          <p:nvPr>
            <p:ph type="sldNum" sz="quarter" idx="11"/>
          </p:nvPr>
        </p:nvSpPr>
        <p:spPr/>
        <p:txBody>
          <a:bodyPr/>
          <a:lstStyle/>
          <a:p>
            <a:fld id="{D3F1D1C4-C2D9-4231-9FB2-B2D9D97AA41D}"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02/04/2013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342CEA3-3058-4D43-AE35-B3DA76CB4003}" type="datetimeFigureOut">
              <a:rPr lang="el-GR" smtClean="0"/>
              <a:pPr/>
              <a:t>02/04/2013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342CEA3-3058-4D43-AE35-B3DA76CB4003}" type="datetimeFigureOut">
              <a:rPr lang="el-GR" smtClean="0"/>
              <a:pPr/>
              <a:t>02/04/2013</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51520" y="0"/>
            <a:ext cx="8587680" cy="1268760"/>
          </a:xfrm>
        </p:spPr>
        <p:txBody>
          <a:bodyPr>
            <a:normAutofit fontScale="90000"/>
          </a:bodyPr>
          <a:lstStyle/>
          <a:p>
            <a:pPr algn="ctr"/>
            <a:r>
              <a:rPr lang="en-US" dirty="0" smtClean="0"/>
              <a:t>           </a:t>
            </a:r>
            <a:r>
              <a:rPr lang="el-GR" dirty="0" smtClean="0">
                <a:solidFill>
                  <a:schemeClr val="tx1"/>
                </a:solidFill>
              </a:rPr>
              <a:t>ΠΥΡΗΤΙΟ</a:t>
            </a:r>
            <a:r>
              <a:rPr lang="en-US" dirty="0" smtClean="0">
                <a:solidFill>
                  <a:schemeClr val="tx1"/>
                </a:solidFill>
              </a:rPr>
              <a:t>-MICROCHIPS</a:t>
            </a:r>
            <a:r>
              <a:rPr lang="en-US" b="0" dirty="0" smtClean="0"/>
              <a:t/>
            </a:r>
            <a:br>
              <a:rPr lang="en-US" b="0" dirty="0" smtClean="0"/>
            </a:br>
            <a:endParaRPr lang="el-GR" dirty="0"/>
          </a:p>
        </p:txBody>
      </p:sp>
      <p:sp>
        <p:nvSpPr>
          <p:cNvPr id="3" name="2 - Υπότιτλος"/>
          <p:cNvSpPr>
            <a:spLocks noGrp="1"/>
          </p:cNvSpPr>
          <p:nvPr>
            <p:ph type="subTitle" idx="1"/>
          </p:nvPr>
        </p:nvSpPr>
        <p:spPr>
          <a:xfrm>
            <a:off x="433050" y="4797152"/>
            <a:ext cx="8387422" cy="1152128"/>
          </a:xfrm>
        </p:spPr>
        <p:txBody>
          <a:bodyPr>
            <a:normAutofit/>
          </a:bodyPr>
          <a:lstStyle/>
          <a:p>
            <a:r>
              <a:rPr lang="el-GR" dirty="0" smtClean="0"/>
              <a:t>ΣΧΟΛΕΙΟ: 2</a:t>
            </a:r>
            <a:r>
              <a:rPr lang="el-GR" baseline="30000" dirty="0" smtClean="0"/>
              <a:t>Ο</a:t>
            </a:r>
            <a:r>
              <a:rPr lang="el-GR" dirty="0" smtClean="0"/>
              <a:t> ΓΥΜΝΑΣΙΟ ΣΠΑΡΤΗΣ                  ΤΜΗΜΑ: Γ’4</a:t>
            </a:r>
          </a:p>
          <a:p>
            <a:r>
              <a:rPr lang="el-GR" dirty="0" smtClean="0"/>
              <a:t>ΜΑΘΗΤΕΣ:ΤΡΑΝΑΚΟΣ ΧΡΗΣΤΟΣ</a:t>
            </a:r>
          </a:p>
          <a:p>
            <a:r>
              <a:rPr lang="el-GR" dirty="0" smtClean="0"/>
              <a:t>                   ΧΙΩΤΗΣ ΝΙΚΟΣ</a:t>
            </a:r>
            <a:endParaRPr lang="el-GR" dirty="0"/>
          </a:p>
        </p:txBody>
      </p:sp>
      <p:pic>
        <p:nvPicPr>
          <p:cNvPr id="4" name="3 - Εικόνα" descr="microchips.jpg"/>
          <p:cNvPicPr>
            <a:picLocks noChangeAspect="1"/>
          </p:cNvPicPr>
          <p:nvPr/>
        </p:nvPicPr>
        <p:blipFill>
          <a:blip r:embed="rId2" cstate="email"/>
          <a:stretch>
            <a:fillRect/>
          </a:stretch>
        </p:blipFill>
        <p:spPr>
          <a:xfrm>
            <a:off x="1547664" y="1052736"/>
            <a:ext cx="6350000" cy="347104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936104"/>
          </a:xfrm>
        </p:spPr>
        <p:txBody>
          <a:bodyPr>
            <a:normAutofit/>
          </a:bodyPr>
          <a:lstStyle/>
          <a:p>
            <a:pPr algn="ctr"/>
            <a:r>
              <a:rPr lang="en-US" dirty="0" smtClean="0">
                <a:solidFill>
                  <a:srgbClr val="0070C0"/>
                </a:solidFill>
              </a:rPr>
              <a:t>1.MIKROCHIPS</a:t>
            </a:r>
            <a:endParaRPr lang="el-GR" dirty="0">
              <a:solidFill>
                <a:srgbClr val="0070C0"/>
              </a:solidFill>
            </a:endParaRPr>
          </a:p>
        </p:txBody>
      </p:sp>
      <p:sp>
        <p:nvSpPr>
          <p:cNvPr id="3" name="2 - Θέση περιεχομένου"/>
          <p:cNvSpPr>
            <a:spLocks noGrp="1"/>
          </p:cNvSpPr>
          <p:nvPr>
            <p:ph idx="1"/>
          </p:nvPr>
        </p:nvSpPr>
        <p:spPr/>
        <p:txBody>
          <a:bodyPr>
            <a:normAutofit fontScale="77500" lnSpcReduction="20000"/>
          </a:bodyPr>
          <a:lstStyle/>
          <a:p>
            <a:r>
              <a:rPr lang="el-GR" dirty="0" smtClean="0"/>
              <a:t>Ο </a:t>
            </a:r>
            <a:r>
              <a:rPr lang="el-GR" b="1" dirty="0" err="1" smtClean="0"/>
              <a:t>μικροελεγκτής</a:t>
            </a:r>
            <a:r>
              <a:rPr lang="el-GR" b="1" dirty="0" smtClean="0"/>
              <a:t> </a:t>
            </a:r>
            <a:r>
              <a:rPr lang="el-GR" dirty="0" smtClean="0"/>
              <a:t>είναι ένας τύπος επεξεργαστή, ουσιαστικά μια παραλλαγή μικροεπεξεργαστή, ο οποίος μπορεί να λειτουργήσει με ελάχιστα εξωτερικά εξαρτήματα, λόγω των πολλών ενσωματωμένων υποσυστημάτων που διαθέτει. Χρησιμοποιείται ευρύτατα σε όλα τα ενσωματωμένα συστήματα (</a:t>
            </a:r>
            <a:r>
              <a:rPr lang="el-GR" dirty="0" err="1" smtClean="0"/>
              <a:t>embedded</a:t>
            </a:r>
            <a:r>
              <a:rPr lang="el-GR" dirty="0" smtClean="0"/>
              <a:t> </a:t>
            </a:r>
            <a:r>
              <a:rPr lang="el-GR" dirty="0" err="1" smtClean="0"/>
              <a:t>systems</a:t>
            </a:r>
            <a:r>
              <a:rPr lang="el-GR" dirty="0" smtClean="0"/>
              <a:t>) ελέγχου χαμηλού και μεσαίου κόστους, όπως αυτά που χρησιμοποιούνται σε αυτοματισμούς, ηλεκτρονικά καταναλωτικά προϊόντα (από ψηφιακές φωτογραφικές μηχανές έως παιχνίδια), ηλεκτρικές συσκευές και κάθε είδους αυτοκινούμενα τροχοφόρα οχήματα.</a:t>
            </a:r>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000" dirty="0" smtClean="0">
                <a:solidFill>
                  <a:srgbClr val="0070C0"/>
                </a:solidFill>
              </a:rPr>
              <a:t>2. ΔΙΑΦΟΡΕΣ </a:t>
            </a:r>
            <a:r>
              <a:rPr lang="en-US" sz="3000" dirty="0" smtClean="0">
                <a:solidFill>
                  <a:srgbClr val="0070C0"/>
                </a:solidFill>
              </a:rPr>
              <a:t>MICROCHIPS-</a:t>
            </a:r>
            <a:r>
              <a:rPr lang="el-GR" sz="3000" dirty="0" smtClean="0">
                <a:solidFill>
                  <a:srgbClr val="0070C0"/>
                </a:solidFill>
              </a:rPr>
              <a:t>ΜΙΚΡΟΕΠΕΞΕΡΓΑΣΤΩΝ</a:t>
            </a:r>
            <a:endParaRPr lang="el-GR" sz="3000" dirty="0">
              <a:solidFill>
                <a:srgbClr val="0070C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Στους σύγχρονους μικροεπεξεργαστές για μη ενσωματωμένα συστήματα (πχ τους μικροεπεξεργαστές των προσωπικών υπολογιστών), δίνεται έμφαση στην υπολογιστική ισχύ. Η ευελιξία ανάπτυξης διαφορετικών εφαρμογών είναι μεγάλη, καθώς η λειτουργικότητα του τελικού συστήματος καθορίζεται από τα εξωτερικά περιφερειακά τα οποία διασυνδέονται με την κεντρική μονάδα (μικροεπεξεργαστή), η οποία δεν είναι εξειδικευμένη. Αντίθετα, στους μικροεπεξεργαστές για ενσωματωμένα συστήματα (</a:t>
            </a:r>
            <a:r>
              <a:rPr lang="el-GR" dirty="0" err="1" smtClean="0"/>
              <a:t>μικροελεγκτές</a:t>
            </a:r>
            <a:r>
              <a:rPr lang="el-GR" dirty="0" smtClean="0"/>
              <a:t>), οι οποίοι έχουν μικρότερες ή και μηδαμινές δυνατότητες συνεργασίας με εξωτερικά περιφερειακά, αυτού του είδους, η ευελιξία είναι περιορισμένη, καθώς και η υπολογιστική ισχύς. Οι </a:t>
            </a:r>
            <a:r>
              <a:rPr lang="el-GR" dirty="0" err="1" smtClean="0"/>
              <a:t>μικροελεγκτές</a:t>
            </a:r>
            <a:r>
              <a:rPr lang="el-GR" dirty="0" smtClean="0"/>
              <a:t> δίνουν έμφαση στο μικρό αριθμό ολοκληρωμένων κυκλωμάτων που απαιτείται για τη λειτουργία μιας συσκευής, το χαμηλό κόστος και την εξειδίκευση.</a:t>
            </a:r>
            <a:endParaRPr lang="el-G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3600" dirty="0" smtClean="0">
                <a:solidFill>
                  <a:srgbClr val="0070C0"/>
                </a:solidFill>
              </a:rPr>
              <a:t>3.</a:t>
            </a:r>
            <a:r>
              <a:rPr lang="el-GR" sz="3600" cap="all" dirty="0" smtClean="0">
                <a:solidFill>
                  <a:srgbClr val="0070C0"/>
                </a:solidFill>
              </a:rPr>
              <a:t>ΔιαδεδομΕνεΣ </a:t>
            </a:r>
            <a:r>
              <a:rPr lang="el-GR" sz="3600" cap="all" dirty="0" err="1" smtClean="0">
                <a:solidFill>
                  <a:srgbClr val="0070C0"/>
                </a:solidFill>
              </a:rPr>
              <a:t>κατηγορΙεΣ</a:t>
            </a:r>
            <a:r>
              <a:rPr lang="el-GR" sz="3600" cap="all" dirty="0" smtClean="0">
                <a:solidFill>
                  <a:srgbClr val="0070C0"/>
                </a:solidFill>
              </a:rPr>
              <a:t> </a:t>
            </a:r>
            <a:r>
              <a:rPr lang="el-GR" sz="3600" cap="all" dirty="0" err="1" smtClean="0">
                <a:solidFill>
                  <a:srgbClr val="0070C0"/>
                </a:solidFill>
              </a:rPr>
              <a:t>μικροελεγκΤΩν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25000" lnSpcReduction="20000"/>
          </a:bodyPr>
          <a:lstStyle/>
          <a:p>
            <a:pPr>
              <a:buNone/>
            </a:pPr>
            <a:r>
              <a:rPr lang="el-GR" sz="4300" dirty="0" smtClean="0"/>
              <a:t>Λόγω του ισχυρότατου ανταγωνισμού αλλά και της τάσης ενσωμάτωσης των </a:t>
            </a:r>
            <a:r>
              <a:rPr lang="el-GR" sz="4300" dirty="0" err="1" smtClean="0"/>
              <a:t>μικροελεγκτών</a:t>
            </a:r>
            <a:r>
              <a:rPr lang="el-GR" sz="4300" dirty="0" smtClean="0"/>
              <a:t> σε κάθε ηλεκτρική και ηλεκτρονική</a:t>
            </a:r>
          </a:p>
          <a:p>
            <a:pPr>
              <a:buNone/>
            </a:pPr>
            <a:r>
              <a:rPr lang="el-GR" sz="4300" dirty="0" smtClean="0"/>
              <a:t>συσκευή, η βιομηχανία </a:t>
            </a:r>
            <a:r>
              <a:rPr lang="el-GR" sz="4300" dirty="0" err="1" smtClean="0"/>
              <a:t>μικροελεγκτών</a:t>
            </a:r>
            <a:r>
              <a:rPr lang="el-GR" sz="4300" dirty="0" smtClean="0"/>
              <a:t> έχει καταλήξει στην παραγωγή ανταγωνιστικών μοντέλων μαζικής παραγωγής καθώς και</a:t>
            </a:r>
          </a:p>
          <a:p>
            <a:pPr>
              <a:buNone/>
            </a:pPr>
            <a:r>
              <a:rPr lang="el-GR" sz="4300" dirty="0" err="1" smtClean="0"/>
              <a:t>μικροελεγκτών</a:t>
            </a:r>
            <a:r>
              <a:rPr lang="el-GR" sz="4300" dirty="0" smtClean="0"/>
              <a:t> για πιο εξειδικευμένες εφαρμογές. Έτσι διακρίνονται οι εξής κυρίως κατηγορίες:</a:t>
            </a:r>
          </a:p>
          <a:p>
            <a:r>
              <a:rPr lang="el-GR" sz="4300" dirty="0" err="1" smtClean="0"/>
              <a:t>Μικροελεγκτές</a:t>
            </a:r>
            <a:r>
              <a:rPr lang="el-GR" sz="4300" dirty="0" smtClean="0"/>
              <a:t> (καμιά φορά 4-bit αλλά συνήθως 8-bit) πολύ χαμηλού κόστους, γενικής χρήσης, με πολύ μικρό αριθμό ακροδεκτών (ακόμη και λιγότερους από 8). Σχεδιάζονται με έμφαση στη χαμηλή κατανάλωση ισχύος και την αυτάρκεια, ώστε να χρειάζονται ελάχιστα ή και καθόλου εξωτερικά εξαρτήματα και να μη μπορεί να αντιγραφεί εύκολα το εσωτερικό λογισμικό τους. Απουσιάζει η δυνατότητα επέκτασης της μνήμης τους. Μερικά μοντέλα είναι ευρέως γνωστά στους ερασιτέχνες ηλεκτρονικούς, όπως πχ οι περισσότεροι </a:t>
            </a:r>
            <a:r>
              <a:rPr lang="el-GR" sz="4300" dirty="0" err="1" smtClean="0"/>
              <a:t>μικροελεγκτές</a:t>
            </a:r>
            <a:r>
              <a:rPr lang="el-GR" sz="4300" dirty="0" smtClean="0"/>
              <a:t> των σειρών PIC (</a:t>
            </a:r>
            <a:r>
              <a:rPr lang="el-GR" sz="4300" dirty="0" err="1" smtClean="0"/>
              <a:t>Microchip</a:t>
            </a:r>
            <a:r>
              <a:rPr lang="el-GR" sz="4300" dirty="0" smtClean="0"/>
              <a:t>), AVR (</a:t>
            </a:r>
            <a:r>
              <a:rPr lang="el-GR" sz="4300" dirty="0" err="1" smtClean="0"/>
              <a:t>Atmel</a:t>
            </a:r>
            <a:r>
              <a:rPr lang="el-GR" sz="4300" dirty="0" smtClean="0"/>
              <a:t>) και 8051 (</a:t>
            </a:r>
            <a:r>
              <a:rPr lang="el-GR" sz="4300" dirty="0" err="1" smtClean="0"/>
              <a:t>Intel</a:t>
            </a:r>
            <a:r>
              <a:rPr lang="el-GR" sz="4300" dirty="0" smtClean="0"/>
              <a:t>, </a:t>
            </a:r>
            <a:r>
              <a:rPr lang="el-GR" sz="4300" dirty="0" err="1" smtClean="0"/>
              <a:t>Atmel</a:t>
            </a:r>
            <a:r>
              <a:rPr lang="el-GR" sz="4300" dirty="0" smtClean="0"/>
              <a:t>, </a:t>
            </a:r>
            <a:r>
              <a:rPr lang="el-GR" sz="4300" dirty="0" err="1" smtClean="0"/>
              <a:t>Dallas</a:t>
            </a:r>
            <a:r>
              <a:rPr lang="el-GR" sz="4300" dirty="0" smtClean="0"/>
              <a:t> κα).</a:t>
            </a:r>
          </a:p>
          <a:p>
            <a:r>
              <a:rPr lang="el-GR" sz="4300" dirty="0" err="1" smtClean="0"/>
              <a:t>Μικροελεγκτές</a:t>
            </a:r>
            <a:r>
              <a:rPr lang="el-GR" sz="4300" dirty="0" smtClean="0"/>
              <a:t> (συνήθως 8-bit αλλά και 16 ή 32-bit) χαμηλού κόστους, γενικής χρήσης, με μέτριο έως σχετικά μεγάλο αριθμό ακροδεκτών. Διαθέτουν μεγάλο αριθμό κοινών περιφερειακών, όπως θύρες UART, I</a:t>
            </a:r>
            <a:r>
              <a:rPr lang="el-GR" sz="4300" baseline="30000" dirty="0" smtClean="0"/>
              <a:t>2</a:t>
            </a:r>
            <a:r>
              <a:rPr lang="el-GR" sz="4300" dirty="0" smtClean="0"/>
              <a:t>C, SPI ή CAN, μετατροπείς αναλογικού σε ψηφιακό και ψηφιακού σε αναλογικό. Στους κατασκευαστές της Άπω Ανατολής (Ιαπωνία, Κορέα), συνηθίζεται η ενσωμάτωση ελεγκτών οθόνης υγρών κρυστάλλων και πληκτρολογίου. Μερικές φορές παρέχουν δυνατότητα εξωτερικής επέκτασης της μνήμης τους.</a:t>
            </a:r>
          </a:p>
          <a:p>
            <a:r>
              <a:rPr lang="el-GR" sz="4300" dirty="0" err="1" smtClean="0"/>
              <a:t>Μικροελεγκτές</a:t>
            </a:r>
            <a:r>
              <a:rPr lang="el-GR" sz="4300" dirty="0" smtClean="0"/>
              <a:t> (κυρίως 32-bit) μέσου κόστους, γενικής χρήσης, με μεγάλο αριθμό ακροδεκτών. Χαρακτηρίζονται από έμφαση στην ταχύτητα εκτέλεσης εντολών, υψηλή αυτάρκεια περιφερειακών και μεγάλες δυνατότητες εσωτερικής ή εξωτερικής μνήμης προγράμματος (FLASH) και RAM. Στο χώρο αυτό έχουν ισχυρή παρουσία οι αρχιτεκτονικές με υψηλή ικανότητα </a:t>
            </a:r>
            <a:r>
              <a:rPr lang="el-GR" sz="4300" dirty="0" err="1" smtClean="0"/>
              <a:t>μεταφορας</a:t>
            </a:r>
            <a:r>
              <a:rPr lang="el-GR" sz="4300" dirty="0" smtClean="0"/>
              <a:t> λογισμικού (</a:t>
            </a:r>
            <a:r>
              <a:rPr lang="el-GR" sz="4300" dirty="0" err="1" smtClean="0"/>
              <a:t>portability</a:t>
            </a:r>
            <a:r>
              <a:rPr lang="el-GR" sz="4300" dirty="0" smtClean="0"/>
              <a:t>) από τον ένα στον άλλο κατασκευαστή. Πχ μεταξύ των </a:t>
            </a:r>
            <a:r>
              <a:rPr lang="el-GR" sz="4300" dirty="0" err="1" smtClean="0"/>
              <a:t>μικροελεγκτών</a:t>
            </a:r>
            <a:r>
              <a:rPr lang="el-GR" sz="4300" dirty="0" smtClean="0"/>
              <a:t> τύπου ARM ή MIPS, το σύνολο των βασικών εντολών που αναγνωρίζει η ALU είναι ακριβώς το ίδιο, μειώνοντας έτσι τις μεγάλες αλλαγές στο λογισμικό, όταν στο μέλλον ο πελάτης υιοθετήσει ένα </a:t>
            </a:r>
            <a:r>
              <a:rPr lang="el-GR" sz="4300" dirty="0" err="1" smtClean="0"/>
              <a:t>μικροελεγκτή</a:t>
            </a:r>
            <a:r>
              <a:rPr lang="el-GR" sz="4300" dirty="0" smtClean="0"/>
              <a:t> άλλου κατασκευαστή (αρκεί, φυσικά, να υποστηρίζει κι αυτός το σύνολο εντολών ARM ή MIPS, αντίστοιχα).</a:t>
            </a:r>
          </a:p>
          <a:p>
            <a:r>
              <a:rPr lang="el-GR" sz="4300" dirty="0" err="1" smtClean="0"/>
              <a:t>Μικροελεγκτές</a:t>
            </a:r>
            <a:r>
              <a:rPr lang="el-GR" sz="4300" dirty="0" smtClean="0"/>
              <a:t> εξειδικευμένων εφαρμογών, οι οποίοι ενσωματώνουν συνήθως κάποιο εξειδικευμένο πρωτόκολλο επικοινωνίας το οποίο υλοποιείται πάντοτε σε </a:t>
            </a:r>
            <a:r>
              <a:rPr lang="el-GR" sz="4300" dirty="0" err="1" smtClean="0"/>
              <a:t>hardware</a:t>
            </a:r>
            <a:r>
              <a:rPr lang="el-GR" sz="4300" dirty="0" smtClean="0"/>
              <a:t>. Τέτοιοι </a:t>
            </a:r>
            <a:r>
              <a:rPr lang="el-GR" sz="4300" dirty="0" err="1" smtClean="0"/>
              <a:t>μικροελεγκτές</a:t>
            </a:r>
            <a:r>
              <a:rPr lang="el-GR" sz="4300" dirty="0" smtClean="0"/>
              <a:t> χρησιμοποιούνται σε τηλεπικοινωνιακές συσκευές όπως τα μόντεμ.</a:t>
            </a:r>
          </a:p>
          <a:p>
            <a:pPr>
              <a:buNone/>
            </a:pPr>
            <a:r>
              <a:rPr lang="el-GR" sz="4300" dirty="0" smtClean="0"/>
              <a:t>Η μεγάλη μερίδα πωλήσεων των </a:t>
            </a:r>
            <a:r>
              <a:rPr lang="el-GR" sz="4300" dirty="0" err="1" smtClean="0"/>
              <a:t>μικροελεγκτών</a:t>
            </a:r>
            <a:r>
              <a:rPr lang="el-GR" sz="4300" dirty="0" smtClean="0"/>
              <a:t> εξακολουθεί να αφορά αυτούς των 8-bit, καθώς είναι η κατηγορία με το</a:t>
            </a:r>
          </a:p>
          <a:p>
            <a:pPr>
              <a:buNone/>
            </a:pPr>
            <a:r>
              <a:rPr lang="el-GR" sz="4300" dirty="0" smtClean="0"/>
              <a:t>χαμηλότερο κόστος και το μικρότερο μέγεθος λογισμικού για το ίδιο αποτέλεσμα, ιδίως επειδή οι σύγχρονες οικογένειες</a:t>
            </a:r>
          </a:p>
          <a:p>
            <a:pPr>
              <a:buNone/>
            </a:pPr>
            <a:r>
              <a:rPr lang="el-GR" sz="4300" dirty="0" err="1" smtClean="0"/>
              <a:t>μικροελεγκτών</a:t>
            </a:r>
            <a:r>
              <a:rPr lang="el-GR" sz="4300" dirty="0" smtClean="0"/>
              <a:t> 8-bit έχουν πολύ βελτιωμένες επιδόσεις σε σχέση με το παρελθόν</a:t>
            </a:r>
          </a:p>
          <a:p>
            <a:endParaRPr lang="el-G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solidFill>
                  <a:srgbClr val="0070C0"/>
                </a:solidFill>
              </a:rPr>
              <a:t>4.ΠΛΕΟΝΕΚΤΗΜΑΤΑ </a:t>
            </a:r>
            <a:r>
              <a:rPr lang="en-US" dirty="0" smtClean="0">
                <a:solidFill>
                  <a:srgbClr val="0070C0"/>
                </a:solidFill>
              </a:rPr>
              <a:t>MICROCHIPS</a:t>
            </a:r>
            <a:endParaRPr lang="el-GR" dirty="0">
              <a:solidFill>
                <a:srgbClr val="0070C0"/>
              </a:solidFill>
            </a:endParaRPr>
          </a:p>
        </p:txBody>
      </p:sp>
      <p:sp>
        <p:nvSpPr>
          <p:cNvPr id="3" name="2 - Θέση περιεχομένου"/>
          <p:cNvSpPr>
            <a:spLocks noGrp="1"/>
          </p:cNvSpPr>
          <p:nvPr>
            <p:ph idx="1"/>
          </p:nvPr>
        </p:nvSpPr>
        <p:spPr/>
        <p:txBody>
          <a:bodyPr>
            <a:normAutofit fontScale="47500" lnSpcReduction="20000"/>
          </a:bodyPr>
          <a:lstStyle/>
          <a:p>
            <a:r>
              <a:rPr lang="el-GR" dirty="0" smtClean="0"/>
              <a:t>Αυτονομία, μέσω της ενσωμάτωσης σύνθετων περιφερειακών υποσυστημάτων όπως μνήμες και θύρες επικοινωνίας. Έτσι πολλοί </a:t>
            </a:r>
            <a:r>
              <a:rPr lang="el-GR" dirty="0" err="1" smtClean="0"/>
              <a:t>μικροελεγκτές</a:t>
            </a:r>
            <a:r>
              <a:rPr lang="el-GR" dirty="0" smtClean="0"/>
              <a:t> δεν χρειάζονται κανένα άλλο ολοκληρωμένο κύκλωμα για να λειτουργήσουν.</a:t>
            </a:r>
          </a:p>
          <a:p>
            <a:r>
              <a:rPr lang="el-GR" dirty="0" smtClean="0"/>
              <a:t>Η ενσωμάτωση περιφερειακών σημαίνει ευκολότερη υλοποίηση εφαρμογών λόγω των απλούστερων διασυνδέσεων. Επίσης, οδηγεί σε χαμηλότερη κατανάλωση ισχύος, μεγιστοποιώντας τη </a:t>
            </a:r>
            <a:r>
              <a:rPr lang="el-GR" dirty="0" err="1" smtClean="0"/>
              <a:t>φορητικότητα</a:t>
            </a:r>
            <a:r>
              <a:rPr lang="el-GR" dirty="0" smtClean="0"/>
              <a:t> και ελαχιστοποιεί το κόστος της συσκευής στην οποία ενσωματώνεται ο </a:t>
            </a:r>
            <a:r>
              <a:rPr lang="el-GR" dirty="0" err="1" smtClean="0"/>
              <a:t>μικροελεγκτής</a:t>
            </a:r>
            <a:r>
              <a:rPr lang="el-GR" dirty="0" smtClean="0"/>
              <a:t>.</a:t>
            </a:r>
          </a:p>
          <a:p>
            <a:r>
              <a:rPr lang="el-GR" dirty="0" smtClean="0"/>
              <a:t>Χαμηλό κόστος.</a:t>
            </a:r>
          </a:p>
          <a:p>
            <a:r>
              <a:rPr lang="el-GR" dirty="0" smtClean="0"/>
              <a:t>Μεγαλύτερη αξιοπιστία, και πάλι λόγω των λιγότερων διασυνδέσεων.</a:t>
            </a:r>
          </a:p>
          <a:p>
            <a:r>
              <a:rPr lang="el-GR" dirty="0" smtClean="0"/>
              <a:t>Μειωμένες εκπομπές ηλεκτρομαγνητικών παρεμβολών και μειωμένη ευαισθησία σε αντίστοιχες παρεμβολές από άλλες ηλεκτρικές και ηλεκτρονικές συσκευές. Το πλεονέκτημα αυτό προκύπτει από το μικρότερο αριθμό και μήκος εξωτερικών διασυνδέσεων καθώς και τις χαμηλότερες ταχύτητες λειτουργίας.</a:t>
            </a:r>
          </a:p>
          <a:p>
            <a:r>
              <a:rPr lang="el-GR" dirty="0" smtClean="0"/>
              <a:t>Περισσότεροι διαθέσιμοι ακροδέκτες για ψηφιακές εισόδους-εξόδους (για δεδομένο μέγεθος ολοκληρωμένου κυκλώματος), λόγω της μη δέσμευσής τους για τη σύνδεση εξωτερικών περιφερειακών.</a:t>
            </a:r>
          </a:p>
          <a:p>
            <a:r>
              <a:rPr lang="el-GR" dirty="0" smtClean="0"/>
              <a:t>Μικρό μέγεθος συνολικού υπολογιστικού συστήματος.</a:t>
            </a:r>
          </a:p>
          <a:p>
            <a:endParaRPr lang="el-GR"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smtClean="0">
                <a:solidFill>
                  <a:srgbClr val="0070C0"/>
                </a:solidFill>
              </a:rPr>
              <a:t>5.</a:t>
            </a:r>
            <a:r>
              <a:rPr lang="el-GR" dirty="0" smtClean="0">
                <a:solidFill>
                  <a:srgbClr val="0070C0"/>
                </a:solidFill>
              </a:rPr>
              <a:t>ΚΑΤΑΣΚΕΥΑΣΤΕΣ</a:t>
            </a:r>
            <a:endParaRPr lang="el-GR" dirty="0">
              <a:solidFill>
                <a:srgbClr val="0070C0"/>
              </a:solidFill>
            </a:endParaRPr>
          </a:p>
        </p:txBody>
      </p:sp>
      <p:sp>
        <p:nvSpPr>
          <p:cNvPr id="3" name="2 - Θέση περιεχομένου"/>
          <p:cNvSpPr>
            <a:spLocks noGrp="1"/>
          </p:cNvSpPr>
          <p:nvPr>
            <p:ph idx="1"/>
          </p:nvPr>
        </p:nvSpPr>
        <p:spPr/>
        <p:txBody>
          <a:bodyPr>
            <a:normAutofit fontScale="77500" lnSpcReduction="20000"/>
          </a:bodyPr>
          <a:lstStyle/>
          <a:p>
            <a:pPr>
              <a:buNone/>
            </a:pPr>
            <a:r>
              <a:rPr lang="el-GR" i="1" dirty="0" smtClean="0"/>
              <a:t>Μερικοί από τους γνωστότερους κατασκευαστές  </a:t>
            </a:r>
            <a:r>
              <a:rPr lang="el-GR" i="1" dirty="0" err="1" smtClean="0"/>
              <a:t>μικροελεγκτών</a:t>
            </a:r>
            <a:r>
              <a:rPr lang="el-GR" i="1" dirty="0" smtClean="0"/>
              <a:t> είναι οι</a:t>
            </a:r>
          </a:p>
          <a:p>
            <a:r>
              <a:rPr lang="en-US" dirty="0" smtClean="0"/>
              <a:t>ARM (</a:t>
            </a:r>
            <a:r>
              <a:rPr lang="el-GR" dirty="0" smtClean="0"/>
              <a:t>δεν κατασκευάζει αλλά παραχωρεί δικαιώματα χρήσης του πυρήνα)</a:t>
            </a:r>
          </a:p>
          <a:p>
            <a:r>
              <a:rPr lang="en-US" dirty="0" smtClean="0"/>
              <a:t>Atmel</a:t>
            </a:r>
          </a:p>
          <a:p>
            <a:r>
              <a:rPr lang="en-US" dirty="0" smtClean="0"/>
              <a:t>Epson</a:t>
            </a:r>
          </a:p>
          <a:p>
            <a:r>
              <a:rPr lang="en-US" dirty="0" err="1" smtClean="0"/>
              <a:t>Freescale</a:t>
            </a:r>
            <a:r>
              <a:rPr lang="en-US" dirty="0" smtClean="0"/>
              <a:t> Semiconductor (</a:t>
            </a:r>
            <a:r>
              <a:rPr lang="el-GR" dirty="0" smtClean="0"/>
              <a:t>πρώην </a:t>
            </a:r>
            <a:r>
              <a:rPr lang="en-US" dirty="0" smtClean="0"/>
              <a:t>Motorola)</a:t>
            </a:r>
          </a:p>
          <a:p>
            <a:r>
              <a:rPr lang="en-US" dirty="0" smtClean="0"/>
              <a:t>Hitachi</a:t>
            </a:r>
          </a:p>
          <a:p>
            <a:r>
              <a:rPr lang="en-US" dirty="0" smtClean="0"/>
              <a:t>Maxim (</a:t>
            </a:r>
            <a:r>
              <a:rPr lang="el-GR" dirty="0" smtClean="0"/>
              <a:t>μετά την εξαγορά της </a:t>
            </a:r>
            <a:r>
              <a:rPr lang="en-US" dirty="0" smtClean="0"/>
              <a:t>Dallas)</a:t>
            </a:r>
          </a:p>
          <a:p>
            <a:r>
              <a:rPr lang="en-US" dirty="0" smtClean="0"/>
              <a:t>Microchip</a:t>
            </a:r>
          </a:p>
          <a:p>
            <a:r>
              <a:rPr lang="en-US" dirty="0" smtClean="0"/>
              <a:t>NEC</a:t>
            </a:r>
          </a:p>
          <a:p>
            <a:r>
              <a:rPr lang="en-US" dirty="0" smtClean="0"/>
              <a:t>Toshiba</a:t>
            </a:r>
          </a:p>
          <a:p>
            <a:r>
              <a:rPr lang="en-US" dirty="0" smtClean="0"/>
              <a:t>Texas Instruments</a:t>
            </a:r>
          </a:p>
          <a:p>
            <a:endParaRPr lang="el-GR" dirty="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33</TotalTime>
  <Words>361</Words>
  <Application>Microsoft Office PowerPoint</Application>
  <PresentationFormat>Προβολή στην οθόνη (4:3)</PresentationFormat>
  <Paragraphs>39</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Τεχνικό</vt:lpstr>
      <vt:lpstr>           ΠΥΡΗΤΙΟ-MICROCHIPS </vt:lpstr>
      <vt:lpstr>1.MIKROCHIPS</vt:lpstr>
      <vt:lpstr>2. ΔΙΑΦΟΡΕΣ MICROCHIPS-ΜΙΚΡΟΕΠΕΞΕΡΓΑΣΤΩΝ</vt:lpstr>
      <vt:lpstr>3.ΔιαδεδομΕνεΣ κατηγορΙεΣ μικροελεγκΤΩν </vt:lpstr>
      <vt:lpstr>4.ΠΛΕΟΝΕΚΤΗΜΑΤΑ MICROCHIPS</vt:lpstr>
      <vt:lpstr>5.ΚΑΤΑΣΚΕΥΑΣΤΕΣ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ΠΥΡΗΤΙΟ-MICROCHIPS </dc:title>
  <dc:creator>EURONICS</dc:creator>
  <cp:lastModifiedBy>ΓΙΑΝΝΟΥΛΕΑΣ</cp:lastModifiedBy>
  <cp:revision>6</cp:revision>
  <dcterms:created xsi:type="dcterms:W3CDTF">2013-01-25T15:01:41Z</dcterms:created>
  <dcterms:modified xsi:type="dcterms:W3CDTF">2013-04-02T18:46:04Z</dcterms:modified>
</cp:coreProperties>
</file>