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l-GR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FF00"/>
    <a:srgbClr val="FF0000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86" autoAdjust="0"/>
  </p:normalViewPr>
  <p:slideViewPr>
    <p:cSldViewPr>
      <p:cViewPr varScale="1">
        <p:scale>
          <a:sx n="81" d="100"/>
          <a:sy n="81" d="100"/>
        </p:scale>
        <p:origin x="-10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grpSp>
          <p:nvGrpSpPr>
            <p:cNvPr id="17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18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20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21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24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25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26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27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28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29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30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31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32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33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34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35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36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37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38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39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40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41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42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</p:grpSp>
      </p:grpSp>
      <p:sp>
        <p:nvSpPr>
          <p:cNvPr id="129065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129066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3575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10CFD47-1799-479A-A910-CF2ACF9A32A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BD913-A661-4255-B334-E2BFB15B0CE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158750"/>
            <a:ext cx="2057400" cy="597217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58750"/>
            <a:ext cx="6019800" cy="597217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B0603C-248E-421F-A4FF-D89B0784CC1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14B87-7E11-4D63-ABF7-F549AF61960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08FF7C-8B0B-4998-A2A2-217F420ED78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6694D1-DA70-4328-8358-DB8C06320A2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961AC-FD48-4A6C-B8F7-E1C1B8EB3B5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6FAD0-7569-4565-BFFB-4A060EE10A3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2079E-575D-4C54-BBB0-04B4BEA0D91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1D5AD-9D66-4B78-917A-910B123DEA6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B4028-925D-48E8-B84D-2955004BB26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128003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28004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28005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28006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28007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28008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28009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28010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28011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28012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28013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128014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grpSp>
          <p:nvGrpSpPr>
            <p:cNvPr id="1044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128016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128017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128018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128019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128020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128021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128022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128023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128024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128025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128026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128027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128028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128029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128030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128031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128032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128033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128034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128035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128036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128037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128038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128039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128040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l-GR"/>
              </a:p>
            </p:txBody>
          </p:sp>
        </p:grpSp>
      </p:grpSp>
      <p:sp>
        <p:nvSpPr>
          <p:cNvPr id="128041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8750"/>
            <a:ext cx="8229600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επεξεργασία του τίτλου</a:t>
            </a:r>
          </a:p>
        </p:txBody>
      </p:sp>
      <p:sp>
        <p:nvSpPr>
          <p:cNvPr id="128042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128043" name="Rectangle 4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28044" name="Rectangle 4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28045" name="Rectangle 4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F361B397-24E1-4118-B44C-674EDE8ADE6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9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docid=fGoC5Mp7nugrHM&amp;tbnid=uHMynCVZHqywGM:&amp;ved=0CAUQjRw&amp;url=http%3A%2F%2Fel.wikipedia.org%2Fwiki%2F%25CE%25A3%25CF%2580%25CF%258D%25CF%2581%25CE%25BF%25CF%2582_%25CE%259B%25CE%25BF%25CF%258D%25CE%25B7%25CF%2582&amp;ei=EgdtU8DfDKrt0gWox4HgCQ&amp;bvm=bv.66330100,d.d2k&amp;psig=AFQjCNGvOGuON89lE--_hD8gOiZJ2vA6mg&amp;ust=1399740560057926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commons.wikimedia.org/wiki/File:Hoplitodromos_Louvre_MN704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gr/url?sa=i&amp;rct=j&amp;q=&amp;esrc=s&amp;source=images&amp;cd=&amp;cad=rja&amp;uact=8&amp;docid=kGYBXqJsUOhivM&amp;tbnid=vlW20QvsAx8BdM:&amp;ved=0CAUQjRw&amp;url=http%3A%2F%2Fwww.kalavrytanews.com%2F2013%2F09%2Fblog-post_7228.html&amp;ei=hl1uU5vrEsH80QWluoDICw&amp;bvm=bv.66330100,d.ZWU&amp;psig=AFQjCNEFpghB8SbIYHRqnYXglBT2EBHnJg&amp;ust=1399828224803358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/url?sa=i&amp;rct=j&amp;q=&amp;esrc=s&amp;source=images&amp;cd=&amp;cad=rja&amp;uact=8&amp;docid=bA49fO3iRY_4HM&amp;tbnid=0qTlsDw67EDmbM:&amp;ved=0CAUQjRw&amp;url=http%3A%2F%2Fwww.mylefkada.gr%2Fpolitismos-ekdhloseis%2Fpolitismos-ekdhloseis%2Fgrapsa-10634.html&amp;ei=n2puU-iVMJSp0AXlhoGYCw&amp;bvm=bv.66330100,d.ZWU&amp;psig=AFQjCNFx51MX3hKwHNwD6QX5fmxZsGSMTg&amp;ust=1399831543354608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m/url?sa=i&amp;rct=j&amp;q=&amp;esrc=s&amp;source=images&amp;cd=&amp;cad=rja&amp;uact=8&amp;docid=y2rkSv0tGITLiM&amp;tbnid=neBiaU8o8sFDYM:&amp;ved=0CAUQjRw&amp;url=http%3A%2F%2Fwww.podilates.gr%2F%3Fq%3Dnode%2F12235&amp;ei=vm9uU4SJCYnY0QX1lICQCQ&amp;bvm=bv.66330100,d.ZWU&amp;psig=AFQjCNHv8FvCf4FVKVE8ogAdGY_Pysql-A&amp;ust=1399832859012936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google.com/url?sa=i&amp;rct=j&amp;q=&amp;esrc=s&amp;source=images&amp;cd=&amp;cad=rja&amp;uact=8&amp;docid=fGoC5Mp7nugrHM&amp;tbnid=uHMynCVZHqywGM:&amp;ved=0CAUQjRw&amp;url=http%3A%2F%2Fel.wikipedia.org%2Fwiki%2F%25CE%25A3%25CF%2580%25CF%258D%25CF%2581%25CE%25BF%25CF%2582_%25CE%259B%25CE%25BF%25CF%258D%25CE%25B7%25CF%2582&amp;ei=-G9uU-SQM-fW0QXT3IDQCg&amp;bvm=bv.66330100,d.ZWU&amp;psig=AFQjCNHv8FvCf4FVKVE8ogAdGY_Pysql-A&amp;ust=1399832859012936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gr/url?sa=i&amp;rct=j&amp;q=&amp;esrc=s&amp;source=images&amp;cd=&amp;cad=rja&amp;uact=8&amp;docid=wlD0glZMXY08EM&amp;tbnid=HeZuo7pJjKFErM:&amp;ved=0CAUQjRw&amp;url=http%3A%2F%2Fswmahellas.blogspot.com%2F2011%2F08%2Fwallpaper_9164.html&amp;ei=2bJvU-afLsnM0AW5zoG4Dw&amp;bvm=bv.66330100,d.ZWU&amp;psig=AFQjCNFLyMHPLrKD9d90Nvv7_svAQ0canQ&amp;ust=1399915578042238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hyperlink" Target="http://www.google.gr/url?sa=i&amp;rct=j&amp;q=&amp;esrc=s&amp;source=images&amp;cd=&amp;cad=rja&amp;uact=8&amp;ved=0CAQQjRw&amp;url=http%3A%2F%2F12dim-dramas.dra.sch.gr%2Fautosch%2Fjoomla15%2Findex.php%3Foption%3Dcom_content%26view%3Darticle%26id%3D105%253A2012-03-17-07-28-26%26catid%3D88%253A2012-02-08-18-41-24%26Itemid%3D47%26limitstart%3D2&amp;ei=CrRvU7mZCsSuO9X3gegN&amp;bvm=bv.66330100,d.ZWU&amp;psig=AFQjCNF6Qf1jutnXR7EEZ_wM4LKE3lg2dw&amp;ust=1399915914210421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ANd9GcThWI6gDA5x1xxnhMeNY7M1Mu4iAu5Len7PUKl5xOGe9qVRP4-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475" y="4724400"/>
            <a:ext cx="2867025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 descr="Albert_Meyer_5_Olympia_1896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688" y="333375"/>
            <a:ext cx="244792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468313" y="476250"/>
            <a:ext cx="5688012" cy="390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l-GR" sz="2000" b="1">
                <a:solidFill>
                  <a:srgbClr val="00FF00"/>
                </a:solidFill>
                <a:latin typeface="Blackadder ITC" pitchFamily="82" charset="0"/>
              </a:rPr>
              <a:t>Όνομα  μαθητή / τριας , </a:t>
            </a:r>
            <a:r>
              <a:rPr lang="el-GR" sz="2000" b="1">
                <a:solidFill>
                  <a:srgbClr val="FF0000"/>
                </a:solidFill>
                <a:latin typeface="Blackadder ITC" pitchFamily="82" charset="0"/>
              </a:rPr>
              <a:t>Καπετανέα Μάρθα</a:t>
            </a:r>
          </a:p>
          <a:p>
            <a:pPr algn="l" eaLnBrk="1" hangingPunct="1">
              <a:spcBef>
                <a:spcPct val="50000"/>
              </a:spcBef>
            </a:pPr>
            <a:r>
              <a:rPr lang="el-GR" sz="2000" b="1">
                <a:solidFill>
                  <a:srgbClr val="00FF00"/>
                </a:solidFill>
                <a:latin typeface="Blackadder ITC" pitchFamily="82" charset="0"/>
              </a:rPr>
              <a:t>Όνομα καθηγητή /τριας , </a:t>
            </a:r>
            <a:r>
              <a:rPr lang="el-GR" sz="2000" b="1">
                <a:solidFill>
                  <a:srgbClr val="FF0000"/>
                </a:solidFill>
                <a:latin typeface="Blackadder ITC" pitchFamily="82" charset="0"/>
              </a:rPr>
              <a:t>Μπορέτου Σταυρούλα</a:t>
            </a:r>
          </a:p>
          <a:p>
            <a:pPr algn="l" eaLnBrk="1" hangingPunct="1">
              <a:spcBef>
                <a:spcPct val="50000"/>
              </a:spcBef>
            </a:pPr>
            <a:r>
              <a:rPr lang="el-GR" sz="2000" b="1">
                <a:solidFill>
                  <a:srgbClr val="00FF00"/>
                </a:solidFill>
                <a:latin typeface="Blackadder ITC" pitchFamily="82" charset="0"/>
              </a:rPr>
              <a:t>Μάθημα , </a:t>
            </a:r>
            <a:r>
              <a:rPr lang="el-GR" sz="2000" b="1">
                <a:solidFill>
                  <a:srgbClr val="FF0000"/>
                </a:solidFill>
                <a:latin typeface="Blackadder ITC" pitchFamily="82" charset="0"/>
              </a:rPr>
              <a:t>Κείμενα Νεοελληνικής Λογοτεχνίας</a:t>
            </a:r>
          </a:p>
          <a:p>
            <a:pPr algn="l" eaLnBrk="1" hangingPunct="1">
              <a:spcBef>
                <a:spcPct val="50000"/>
              </a:spcBef>
            </a:pPr>
            <a:r>
              <a:rPr lang="el-GR" sz="2000" b="1">
                <a:solidFill>
                  <a:srgbClr val="00FF00"/>
                </a:solidFill>
                <a:latin typeface="Blackadder ITC" pitchFamily="82" charset="0"/>
              </a:rPr>
              <a:t>Τμήμα , </a:t>
            </a:r>
            <a:r>
              <a:rPr lang="el-GR" sz="2000" b="1">
                <a:solidFill>
                  <a:srgbClr val="FF0000"/>
                </a:solidFill>
                <a:latin typeface="Blackadder ITC" pitchFamily="82" charset="0"/>
              </a:rPr>
              <a:t>Α</a:t>
            </a:r>
            <a:r>
              <a:rPr lang="el-GR" sz="2000" b="1">
                <a:solidFill>
                  <a:srgbClr val="FF0000"/>
                </a:solidFill>
              </a:rPr>
              <a:t>2</a:t>
            </a:r>
          </a:p>
          <a:p>
            <a:pPr algn="l" eaLnBrk="1" hangingPunct="1">
              <a:spcBef>
                <a:spcPct val="50000"/>
              </a:spcBef>
            </a:pPr>
            <a:r>
              <a:rPr lang="el-GR" sz="2000" b="1">
                <a:solidFill>
                  <a:srgbClr val="00FF00"/>
                </a:solidFill>
              </a:rPr>
              <a:t>Σχολ. Έτος , </a:t>
            </a:r>
            <a:r>
              <a:rPr lang="el-GR" sz="2000" b="1">
                <a:solidFill>
                  <a:srgbClr val="FF0000"/>
                </a:solidFill>
              </a:rPr>
              <a:t>2013-14</a:t>
            </a:r>
          </a:p>
          <a:p>
            <a:pPr algn="l" eaLnBrk="1" hangingPunct="1">
              <a:spcBef>
                <a:spcPct val="50000"/>
              </a:spcBef>
            </a:pPr>
            <a:r>
              <a:rPr lang="el-GR" sz="2000" b="1">
                <a:solidFill>
                  <a:srgbClr val="00FF00"/>
                </a:solidFill>
              </a:rPr>
              <a:t>Θέμα , </a:t>
            </a:r>
            <a:r>
              <a:rPr lang="el-GR" sz="2000" b="1">
                <a:solidFill>
                  <a:srgbClr val="FF0000"/>
                </a:solidFill>
              </a:rPr>
              <a:t>« Οι Ολυμπιακοί Αγώνες».</a:t>
            </a:r>
            <a:endParaRPr lang="el-GR" sz="2000" b="1">
              <a:solidFill>
                <a:srgbClr val="00FF00"/>
              </a:solidFill>
            </a:endParaRPr>
          </a:p>
          <a:p>
            <a:pPr algn="l" eaLnBrk="1" hangingPunct="1">
              <a:spcBef>
                <a:spcPct val="50000"/>
              </a:spcBef>
            </a:pPr>
            <a:r>
              <a:rPr lang="el-GR" sz="2000" b="1">
                <a:solidFill>
                  <a:srgbClr val="FF0000"/>
                </a:solidFill>
                <a:latin typeface="Blackadder ITC" pitchFamily="82" charset="0"/>
              </a:rPr>
              <a:t> 	</a:t>
            </a:r>
            <a:endParaRPr lang="el-GR" sz="2000" b="1">
              <a:solidFill>
                <a:srgbClr val="00FF00"/>
              </a:solidFill>
              <a:latin typeface="Blackadder ITC" pitchFamily="82" charset="0"/>
            </a:endParaRPr>
          </a:p>
          <a:p>
            <a:pPr algn="l" eaLnBrk="1" hangingPunct="1">
              <a:spcBef>
                <a:spcPct val="50000"/>
              </a:spcBef>
            </a:pPr>
            <a:r>
              <a:rPr lang="el-GR" sz="2000" b="1">
                <a:solidFill>
                  <a:srgbClr val="00FF00"/>
                </a:solidFill>
                <a:latin typeface="Blackadder ITC" pitchFamily="82" charset="0"/>
              </a:rPr>
              <a:t> </a:t>
            </a:r>
          </a:p>
        </p:txBody>
      </p:sp>
      <p:sp>
        <p:nvSpPr>
          <p:cNvPr id="3077" name="Text Box 11"/>
          <p:cNvSpPr txBox="1">
            <a:spLocks noChangeArrowheads="1"/>
          </p:cNvSpPr>
          <p:nvPr/>
        </p:nvSpPr>
        <p:spPr bwMode="auto">
          <a:xfrm>
            <a:off x="8101013" y="5876925"/>
            <a:ext cx="719137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l-GR" sz="3200" b="1"/>
              <a:t>1</a:t>
            </a:r>
          </a:p>
          <a:p>
            <a:pPr algn="l" eaLnBrk="1" hangingPunct="1">
              <a:spcBef>
                <a:spcPct val="50000"/>
              </a:spcBef>
            </a:pPr>
            <a:endParaRPr lang="el-GR" sz="3200" b="1"/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205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0" y="549275"/>
            <a:ext cx="91440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el-GR" sz="2000">
                <a:latin typeface="Verdana" pitchFamily="34" charset="0"/>
              </a:rPr>
              <a:t> Τα Ολύμπια, στην αρχαιότητα , ήταν η πιο σημαντική διοργάνωση της αρχαίας Ελλάδας . Διεξάγονταν στην αρχαία Ολυμπία ,από την οποία είχαν πάρει την ονομασία τους , κάθε τέσσερα χρόνια μετά το έτος 776π.Χ. </a:t>
            </a:r>
          </a:p>
          <a:p>
            <a:pPr marL="342900" indent="-342900" eaLnBrk="1" hangingPunct="1">
              <a:spcBef>
                <a:spcPct val="50000"/>
              </a:spcBef>
              <a:buFont typeface="Wingdings" pitchFamily="2" charset="2"/>
              <a:buChar char="Ø"/>
            </a:pPr>
            <a:endParaRPr lang="el-GR" sz="2000">
              <a:latin typeface="Verdana" pitchFamily="34" charset="0"/>
            </a:endParaRPr>
          </a:p>
          <a:p>
            <a:pPr marL="342900" indent="-342900" algn="l" eaLnBrk="1" hangingPunct="1">
              <a:spcBef>
                <a:spcPct val="50000"/>
              </a:spcBef>
              <a:buFont typeface="Wingdings" pitchFamily="2" charset="2"/>
              <a:buNone/>
            </a:pPr>
            <a:endParaRPr lang="el-GR" sz="2000">
              <a:latin typeface="Verdana" pitchFamily="34" charset="0"/>
            </a:endParaRPr>
          </a:p>
          <a:p>
            <a:pPr marL="342900" indent="-342900" algn="l" eaLnBrk="1" hangingPunct="1">
              <a:spcBef>
                <a:spcPct val="50000"/>
              </a:spcBef>
              <a:buFont typeface="Wingdings" pitchFamily="2" charset="2"/>
              <a:buNone/>
            </a:pPr>
            <a:endParaRPr lang="el-GR" sz="2000">
              <a:latin typeface="Verdana" pitchFamily="34" charset="0"/>
            </a:endParaRPr>
          </a:p>
          <a:p>
            <a:pPr marL="342900" indent="-342900" algn="l" eaLnBrk="1" hangingPunct="1">
              <a:spcBef>
                <a:spcPct val="50000"/>
              </a:spcBef>
              <a:buFont typeface="Wingdings" pitchFamily="2" charset="2"/>
              <a:buChar char="Ø"/>
            </a:pPr>
            <a:endParaRPr lang="el-GR" sz="2000">
              <a:latin typeface="Verdana" pitchFamily="34" charset="0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468313" y="1557338"/>
            <a:ext cx="4562475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/>
            <a:endParaRPr lang="el-GR">
              <a:latin typeface="Verdana" pitchFamily="34" charset="0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el-GR">
                <a:latin typeface="Verdana" pitchFamily="34" charset="0"/>
              </a:rPr>
              <a:t> Στα Ολύμπια έπαιρναν μέρος αθλητές απ’ όλη την Ελλάδα (και αργότερα και από άλλες περιοχές ) … Έτσι τα  Ολύμπια , σταδιακά βέβαια , άρχισαν να αποκτούν ιδιαίτερη αίγλη στο πέρασμα των χρόνων …</a:t>
            </a:r>
          </a:p>
        </p:txBody>
      </p:sp>
      <p:pic>
        <p:nvPicPr>
          <p:cNvPr id="4103" name="Picture 7" descr="350px-Hoplitodromos_Louvre_MN70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725" y="3573463"/>
            <a:ext cx="3333750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3995738" y="5949950"/>
            <a:ext cx="6477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3200" b="1">
                <a:latin typeface="Verdana" pitchFamily="34" charset="0"/>
              </a:rPr>
              <a:t>2</a:t>
            </a:r>
            <a:endParaRPr lang="el-GR" sz="3200" b="1">
              <a:latin typeface="Verdana" pitchFamily="34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468313" y="1125538"/>
            <a:ext cx="8064500" cy="4903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el-GR" b="1">
                <a:latin typeface="Verdana" pitchFamily="34" charset="0"/>
              </a:rPr>
              <a:t>Αν και τα Ολύμπια διεξάγονταν επί πολλά χρόνια , σιγά-σιγά έχασαν τη σημασία τους …  </a:t>
            </a:r>
          </a:p>
          <a:p>
            <a:pPr algn="l" eaLnBrk="1" hangingPunct="1">
              <a:spcBef>
                <a:spcPct val="50000"/>
              </a:spcBef>
              <a:buFont typeface="Wingdings" pitchFamily="2" charset="2"/>
              <a:buChar char="Ø"/>
            </a:pPr>
            <a:endParaRPr lang="el-GR" b="1">
              <a:latin typeface="Verdana" pitchFamily="34" charset="0"/>
            </a:endParaRPr>
          </a:p>
          <a:p>
            <a:pPr algn="l" eaLnBrk="1" hangingPunct="1">
              <a:spcBef>
                <a:spcPct val="50000"/>
              </a:spcBef>
              <a:buFont typeface="Wingdings" pitchFamily="2" charset="2"/>
              <a:buChar char="Ø"/>
            </a:pPr>
            <a:endParaRPr lang="el-GR" b="1">
              <a:latin typeface="Verdana" pitchFamily="34" charset="0"/>
            </a:endParaRPr>
          </a:p>
          <a:p>
            <a:pPr algn="l" eaLnBrk="1" hangingPunct="1">
              <a:spcBef>
                <a:spcPct val="50000"/>
              </a:spcBef>
              <a:buFont typeface="Wingdings" pitchFamily="2" charset="2"/>
              <a:buNone/>
            </a:pPr>
            <a:endParaRPr lang="el-GR">
              <a:latin typeface="Verdana" pitchFamily="34" charset="0"/>
            </a:endParaRPr>
          </a:p>
          <a:p>
            <a:pPr algn="l"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el-GR" b="1">
                <a:latin typeface="Verdana" pitchFamily="34" charset="0"/>
              </a:rPr>
              <a:t> Όταν οι Ρωμαίοι κατέλαβαν την Ελλάδα και όταν ο χριστιανισμός έγινε η επίσημη θρησκεία της Ρωμαϊκής Αυτοκρατορίας , οι  Ολυμπιακοί Αγώνες  θεωρήθηκαν  ως ειδωλολατρική γιορτή .  Έτσι το 393μ.Χ ο αυτοκράτορας Θεοδόσιος απαγόρευσε την διεξαγωγή τους . </a:t>
            </a:r>
          </a:p>
          <a:p>
            <a:pPr algn="l" eaLnBrk="1" hangingPunct="1">
              <a:spcBef>
                <a:spcPct val="50000"/>
              </a:spcBef>
              <a:buFont typeface="Wingdings" pitchFamily="2" charset="2"/>
              <a:buChar char="Ø"/>
            </a:pPr>
            <a:endParaRPr lang="el-GR" b="1">
              <a:latin typeface="Verdana" pitchFamily="34" charset="0"/>
            </a:endParaRPr>
          </a:p>
          <a:p>
            <a:pPr algn="l" eaLnBrk="1" hangingPunct="1">
              <a:spcBef>
                <a:spcPct val="50000"/>
              </a:spcBef>
              <a:buFont typeface="Wingdings" pitchFamily="2" charset="2"/>
              <a:buChar char="Ø"/>
            </a:pPr>
            <a:endParaRPr lang="el-GR" b="1">
              <a:latin typeface="Verdana" pitchFamily="34" charset="0"/>
            </a:endParaRPr>
          </a:p>
          <a:p>
            <a:pPr algn="l"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el-GR" b="1">
                <a:latin typeface="Verdana" pitchFamily="34" charset="0"/>
              </a:rPr>
              <a:t> Με αυτόν τον τρόπο τέλειωσε μία  περίοδος  χιλίων χρόνων κατά την οποία οι Ολυμπιακοί Αγώνες  πραγματοποιούνταν συνέχεια κάθε τέσσερα χρόνια .</a:t>
            </a:r>
          </a:p>
        </p:txBody>
      </p:sp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7812088" y="6165850"/>
            <a:ext cx="6477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3200" b="1">
                <a:latin typeface="Verdana" pitchFamily="34" charset="0"/>
              </a:rPr>
              <a:t> 3</a:t>
            </a:r>
          </a:p>
          <a:p>
            <a:pPr algn="l" eaLnBrk="1" hangingPunct="1">
              <a:spcBef>
                <a:spcPct val="50000"/>
              </a:spcBef>
            </a:pPr>
            <a:endParaRPr lang="el-GR" sz="3200" b="1"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0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03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03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6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84" name="Picture 8" descr="3+(1)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96050" y="3114675"/>
            <a:ext cx="264795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1387" name="Text Box 11"/>
          <p:cNvSpPr txBox="1">
            <a:spLocks noChangeArrowheads="1"/>
          </p:cNvSpPr>
          <p:nvPr/>
        </p:nvSpPr>
        <p:spPr bwMode="auto">
          <a:xfrm>
            <a:off x="250825" y="0"/>
            <a:ext cx="8712200" cy="545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el-GR" b="1">
                <a:latin typeface="Verdana" pitchFamily="34" charset="0"/>
              </a:rPr>
              <a:t> Ο εμπνευστής της διεξαγωγής τους ήταν ο Γάλλος βαρώνος  Πιέρ  ντε  Κουμπερντέν .  Ο Κουμπερντέν ήθελε να  ενώσει την νεολαία με τον αθλητισμό , παρά να γίνονται πόλεμοι . Πίστευε ότι με την αναβίωση των Ολυμπιακών Αγώνων θα πετύχαινε το σκοπό του. 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el-GR" b="1">
                <a:latin typeface="Verdana" pitchFamily="34" charset="0"/>
              </a:rPr>
              <a:t> Σε ένα συνέδριο στο Πανεπιστήμιο της Σορβόνης , στο Παρίσι , που έγινε από τις 16-23 Ιουνίου το 1</a:t>
            </a:r>
            <a:r>
              <a:rPr lang="en-US" b="1">
                <a:latin typeface="Verdana" pitchFamily="34" charset="0"/>
              </a:rPr>
              <a:t>894</a:t>
            </a:r>
            <a:r>
              <a:rPr lang="el-GR" b="1">
                <a:latin typeface="Verdana" pitchFamily="34" charset="0"/>
              </a:rPr>
              <a:t> παρουσίασε τις ιδέες στο διεθνές ακρωτήριο . Την τελευταία μέρα του συνεδρίου αποφασίστηκε να διεξαχθούν οι πρώτοι Ολυμπιακοί Αγώνες το 1</a:t>
            </a:r>
            <a:r>
              <a:rPr lang="en-US" b="1">
                <a:latin typeface="Verdana" pitchFamily="34" charset="0"/>
              </a:rPr>
              <a:t>896</a:t>
            </a:r>
            <a:r>
              <a:rPr lang="el-GR" b="1">
                <a:latin typeface="Verdana" pitchFamily="34" charset="0"/>
              </a:rPr>
              <a:t> , στην Αθήνα , την πόλη και  την χώρα που τους γέννησε . Έτσι γεννήθηκε η  Διεθνής  Ολυμπιακή  Επιτροπή ( ΔΟΕ ) .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endParaRPr lang="el-GR" b="1">
              <a:latin typeface="Verdana" pitchFamily="34" charset="0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endParaRPr lang="el-GR" b="1">
              <a:latin typeface="Verdana" pitchFamily="34" charset="0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endParaRPr lang="el-GR" b="1">
              <a:latin typeface="Verdana" pitchFamily="34" charset="0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endParaRPr lang="el-GR" b="1">
              <a:latin typeface="Verdana" pitchFamily="34" charset="0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endParaRPr lang="el-GR" b="1">
              <a:latin typeface="Verdana" pitchFamily="34" charset="0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endParaRPr lang="el-GR" b="1">
              <a:latin typeface="Verdana" pitchFamily="34" charset="0"/>
            </a:endParaRPr>
          </a:p>
        </p:txBody>
      </p:sp>
      <p:sp>
        <p:nvSpPr>
          <p:cNvPr id="6148" name="Text Box 12"/>
          <p:cNvSpPr txBox="1">
            <a:spLocks noChangeArrowheads="1"/>
          </p:cNvSpPr>
          <p:nvPr/>
        </p:nvSpPr>
        <p:spPr bwMode="auto">
          <a:xfrm>
            <a:off x="3635375" y="5949950"/>
            <a:ext cx="1008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l-GR" b="1">
                <a:latin typeface="Verdana" pitchFamily="34" charset="0"/>
              </a:rPr>
              <a:t>  </a:t>
            </a:r>
            <a:r>
              <a:rPr lang="el-GR" sz="3200" b="1">
                <a:latin typeface="Verdana" pitchFamily="34" charset="0"/>
              </a:rPr>
              <a:t>4</a:t>
            </a:r>
            <a:endParaRPr lang="el-GR" b="1"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1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1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1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54" name="Picture 6" descr="189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4075" y="404813"/>
            <a:ext cx="497205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457" name="Text Box 9"/>
          <p:cNvSpPr txBox="1">
            <a:spLocks noChangeArrowheads="1"/>
          </p:cNvSpPr>
          <p:nvPr/>
        </p:nvSpPr>
        <p:spPr bwMode="auto">
          <a:xfrm>
            <a:off x="971550" y="3644900"/>
            <a:ext cx="7343775" cy="284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el-GR" b="1">
                <a:latin typeface="Verdana" pitchFamily="34" charset="0"/>
              </a:rPr>
              <a:t> Η ΔΟΕ ήταν υπεύθυνη για τη διοργάνωση των Αγώνων . Με πρώτο πρόεδρο τον Δημήτριο Βικέλα , γενικό γραμματέα τον εμπνευστή της ιδέας και  με υπόλοιπα μέλη προσωπικότητες από άλλα έθνη άρχισε η προετοιμασία των Ολυμπιακών Αγώνων …</a:t>
            </a:r>
          </a:p>
          <a:p>
            <a:pPr algn="l" eaLnBrk="1" hangingPunct="1">
              <a:spcBef>
                <a:spcPct val="50000"/>
              </a:spcBef>
              <a:buFont typeface="Wingdings" pitchFamily="2" charset="2"/>
              <a:buChar char="Ø"/>
            </a:pPr>
            <a:endParaRPr lang="el-GR" b="1">
              <a:latin typeface="Verdana" pitchFamily="34" charset="0"/>
            </a:endParaRPr>
          </a:p>
          <a:p>
            <a:pPr algn="l"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el-GR" b="1">
                <a:latin typeface="Verdana" pitchFamily="34" charset="0"/>
              </a:rPr>
              <a:t> Οι πρώτοι σύγχρονοι Ολυμπιακοί  Αγώνες γνώρισαν μεγάλη επιτυχία. Αν και οι αθλητές που συμμετείχαν δεν ξεπερνούσαν τους 250 , ήταν η  μεγαλύτερη διοργάνωση που έγινε ποτέ.</a:t>
            </a:r>
          </a:p>
        </p:txBody>
      </p:sp>
      <p:sp>
        <p:nvSpPr>
          <p:cNvPr id="7172" name="Text Box 10"/>
          <p:cNvSpPr txBox="1">
            <a:spLocks noChangeArrowheads="1"/>
          </p:cNvSpPr>
          <p:nvPr/>
        </p:nvSpPr>
        <p:spPr bwMode="auto">
          <a:xfrm>
            <a:off x="8101013" y="5516563"/>
            <a:ext cx="863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l-GR" b="1">
                <a:latin typeface="Verdana" pitchFamily="34" charset="0"/>
              </a:rPr>
              <a:t>   </a:t>
            </a:r>
            <a:r>
              <a:rPr lang="el-GR" sz="3200" b="1">
                <a:latin typeface="Verdana" pitchFamily="34" charset="0"/>
              </a:rPr>
              <a:t>5</a:t>
            </a:r>
            <a:endParaRPr lang="el-GR" b="1"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4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4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4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4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6" descr="2Q=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5" name="AutoShape 8" descr="2Q=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l-GR"/>
          </a:p>
        </p:txBody>
      </p:sp>
      <p:pic>
        <p:nvPicPr>
          <p:cNvPr id="107530" name="Picture 10" descr="louis-bicycl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333375"/>
            <a:ext cx="320992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7532" name="Picture 12" descr="Albert_Meyer_5_Olympia_1896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16238" y="333375"/>
            <a:ext cx="244792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8" name="Text Box 14"/>
          <p:cNvSpPr txBox="1">
            <a:spLocks noChangeArrowheads="1"/>
          </p:cNvSpPr>
          <p:nvPr/>
        </p:nvSpPr>
        <p:spPr bwMode="auto">
          <a:xfrm>
            <a:off x="8172450" y="5661025"/>
            <a:ext cx="720725" cy="99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l-GR" b="1">
                <a:latin typeface="Verdana" pitchFamily="34" charset="0"/>
              </a:rPr>
              <a:t>  </a:t>
            </a:r>
            <a:r>
              <a:rPr lang="el-GR" sz="3200" b="1">
                <a:latin typeface="Verdana" pitchFamily="34" charset="0"/>
              </a:rPr>
              <a:t>6</a:t>
            </a:r>
          </a:p>
          <a:p>
            <a:pPr algn="l" eaLnBrk="1" hangingPunct="1">
              <a:spcBef>
                <a:spcPct val="50000"/>
              </a:spcBef>
            </a:pPr>
            <a:endParaRPr lang="el-GR" b="1">
              <a:latin typeface="Verdana" pitchFamily="34" charset="0"/>
            </a:endParaRPr>
          </a:p>
        </p:txBody>
      </p:sp>
      <p:sp>
        <p:nvSpPr>
          <p:cNvPr id="8199" name="Text Box 15"/>
          <p:cNvSpPr txBox="1">
            <a:spLocks noChangeArrowheads="1"/>
          </p:cNvSpPr>
          <p:nvPr/>
        </p:nvSpPr>
        <p:spPr bwMode="auto">
          <a:xfrm>
            <a:off x="1042988" y="4508500"/>
            <a:ext cx="66976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endParaRPr lang="el-GR" b="1">
              <a:latin typeface="Verdana" pitchFamily="34" charset="0"/>
            </a:endParaRPr>
          </a:p>
        </p:txBody>
      </p:sp>
      <p:sp>
        <p:nvSpPr>
          <p:cNvPr id="8200" name="Text Box 16"/>
          <p:cNvSpPr txBox="1">
            <a:spLocks noChangeArrowheads="1"/>
          </p:cNvSpPr>
          <p:nvPr/>
        </p:nvSpPr>
        <p:spPr bwMode="auto">
          <a:xfrm>
            <a:off x="1116013" y="4581525"/>
            <a:ext cx="67691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l-GR" b="1">
                <a:latin typeface="Verdana" pitchFamily="34" charset="0"/>
              </a:rPr>
              <a:t> Στους πρώτους σύγχρονους Ολυμπιακούς Αγώνες , η Ελλάδα είχε ένα χρυσό ολυμπιονίκη τον Σπύρο Λούη . Αν και ο Λούης τερμάτισε πρώτος , η νίκη του αμφισβητήθηκε από πολλούς . Πιο συγκεκριμένα , ο  συναθλητής του Χαρίλαος Βασιλάκος , κατηγορεί τον Λούη ότι δεν έκανε όλη τη διαδρομή… Υποστηρίζει , μάλιστα , ότι κανείς από τους υπόλοιπους συναθλητές τους δεν είδε το Λούη να τον προσπερνά 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7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9" name="Text Box 5"/>
          <p:cNvSpPr txBox="1">
            <a:spLocks noChangeArrowheads="1"/>
          </p:cNvSpPr>
          <p:nvPr/>
        </p:nvSpPr>
        <p:spPr bwMode="auto">
          <a:xfrm>
            <a:off x="395288" y="765175"/>
            <a:ext cx="7705725" cy="352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l-GR" b="1">
                <a:latin typeface="Verdana" pitchFamily="34" charset="0"/>
              </a:rPr>
              <a:t>Επομένως , υπάρχει μεγάλη πιθανότητα ο έλληνας  μαραθωνοδρόμος να  « έκλεψε ». Παρ’ όλα αυτά ,  όταν ο  Σπύρος  Λούης τερμάτισε από τις  φωνές  του ακρωτηρίου  καταλαβαίνουμε ότι ο κόσμος δεν νοιαζόταν για το ποιός θα τερμάτιζε  αλλά  ποιάς καταγωγής θα ήταν αυτός « Είναι Έλλην ,  ότι η Έλλην» </a:t>
            </a:r>
          </a:p>
          <a:p>
            <a:pPr algn="l" eaLnBrk="1" hangingPunct="1">
              <a:spcBef>
                <a:spcPct val="50000"/>
              </a:spcBef>
              <a:buFontTx/>
              <a:buChar char="•"/>
            </a:pPr>
            <a:endParaRPr lang="el-GR" b="1">
              <a:latin typeface="Verdana" pitchFamily="34" charset="0"/>
            </a:endParaRPr>
          </a:p>
          <a:p>
            <a:pPr algn="l" eaLnBrk="1" hangingPunct="1">
              <a:spcBef>
                <a:spcPct val="50000"/>
              </a:spcBef>
              <a:buFontTx/>
              <a:buChar char="•"/>
            </a:pPr>
            <a:endParaRPr lang="el-GR" b="1">
              <a:latin typeface="Verdana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l-GR" b="1">
                <a:latin typeface="Verdana" pitchFamily="34" charset="0"/>
              </a:rPr>
              <a:t> Τέλος πιστεύω σημασία της νίκης του Σπύρου Λούη στους πρώτους Σύγχρονους Ολυμπιακούς  Αγώνες ήταν , είναι , και θα είναι  πολύ σημαντική για τη χώρα μας .</a:t>
            </a:r>
          </a:p>
        </p:txBody>
      </p:sp>
      <p:pic>
        <p:nvPicPr>
          <p:cNvPr id="108551" name="Picture 7" descr="Wallpapers+Flag+of++Greece+Fla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1863" y="4797425"/>
            <a:ext cx="28797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8553" name="Picture 9" descr="ANd9GcReH6Xi5KcpdIUF6Zv0E9mMIxrQy80uQdwutfu6TUNrEyQaobK70HeUUmGR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088" y="4724400"/>
            <a:ext cx="4032250" cy="191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Text Box 10"/>
          <p:cNvSpPr txBox="1">
            <a:spLocks noChangeArrowheads="1"/>
          </p:cNvSpPr>
          <p:nvPr/>
        </p:nvSpPr>
        <p:spPr bwMode="auto">
          <a:xfrm>
            <a:off x="5076825" y="5589588"/>
            <a:ext cx="503238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l-GR" b="1">
                <a:latin typeface="Verdana" pitchFamily="34" charset="0"/>
              </a:rPr>
              <a:t>  </a:t>
            </a:r>
            <a:r>
              <a:rPr lang="el-GR" sz="3200" b="1">
                <a:latin typeface="Verdana" pitchFamily="34" charset="0"/>
              </a:rPr>
              <a:t>7</a:t>
            </a:r>
            <a:endParaRPr lang="el-GR" b="1"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8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8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85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8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1476375" y="1628775"/>
            <a:ext cx="6264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l-GR"/>
              <a:t> </a:t>
            </a:r>
          </a:p>
        </p:txBody>
      </p:sp>
      <p:sp>
        <p:nvSpPr>
          <p:cNvPr id="109575" name="WordArt 7"/>
          <p:cNvSpPr>
            <a:spLocks noChangeArrowheads="1" noChangeShapeType="1" noTextEdit="1"/>
          </p:cNvSpPr>
          <p:nvPr/>
        </p:nvSpPr>
        <p:spPr bwMode="auto">
          <a:xfrm>
            <a:off x="1908175" y="3141663"/>
            <a:ext cx="530542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l-GR" sz="32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Σας  ευχαριστώ  πολύ !!!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5" grpId="0" animBg="1"/>
    </p:bldLst>
  </p:timing>
</p:sld>
</file>

<file path=ppt/theme/theme1.xml><?xml version="1.0" encoding="utf-8"?>
<a:theme xmlns:a="http://schemas.openxmlformats.org/drawingml/2006/main" name="Ανταγωνισμός">
  <a:themeElements>
    <a:clrScheme name="Ανταγωνισμός 2">
      <a:dk1>
        <a:srgbClr val="800000"/>
      </a:dk1>
      <a:lt1>
        <a:srgbClr val="FFFFFF"/>
      </a:lt1>
      <a:dk2>
        <a:srgbClr val="FF9900"/>
      </a:dk2>
      <a:lt2>
        <a:srgbClr val="FFFF99"/>
      </a:lt2>
      <a:accent1>
        <a:srgbClr val="FF5050"/>
      </a:accent1>
      <a:accent2>
        <a:srgbClr val="CC3300"/>
      </a:accent2>
      <a:accent3>
        <a:srgbClr val="FFCAAA"/>
      </a:accent3>
      <a:accent4>
        <a:srgbClr val="DADADA"/>
      </a:accent4>
      <a:accent5>
        <a:srgbClr val="FFB3B3"/>
      </a:accent5>
      <a:accent6>
        <a:srgbClr val="B92D00"/>
      </a:accent6>
      <a:hlink>
        <a:srgbClr val="FFFF99"/>
      </a:hlink>
      <a:folHlink>
        <a:srgbClr val="FFCC00"/>
      </a:folHlink>
    </a:clrScheme>
    <a:fontScheme name="Ανταγωνισμός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Ανταγωνισμός 1">
        <a:dk1>
          <a:srgbClr val="5C1F00"/>
        </a:dk1>
        <a:lt1>
          <a:srgbClr val="FFFFFF"/>
        </a:lt1>
        <a:dk2>
          <a:srgbClr val="990000"/>
        </a:dk2>
        <a:lt2>
          <a:srgbClr val="FFF9BB"/>
        </a:lt2>
        <a:accent1>
          <a:srgbClr val="FF3300"/>
        </a:accent1>
        <a:accent2>
          <a:srgbClr val="B86D52"/>
        </a:accent2>
        <a:accent3>
          <a:srgbClr val="CAAAAA"/>
        </a:accent3>
        <a:accent4>
          <a:srgbClr val="DADADA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Ανταγωνισμός 2">
        <a:dk1>
          <a:srgbClr val="800000"/>
        </a:dk1>
        <a:lt1>
          <a:srgbClr val="FFFFFF"/>
        </a:lt1>
        <a:dk2>
          <a:srgbClr val="FF9900"/>
        </a:dk2>
        <a:lt2>
          <a:srgbClr val="FFFF99"/>
        </a:lt2>
        <a:accent1>
          <a:srgbClr val="FF5050"/>
        </a:accent1>
        <a:accent2>
          <a:srgbClr val="CC3300"/>
        </a:accent2>
        <a:accent3>
          <a:srgbClr val="FFCAAA"/>
        </a:accent3>
        <a:accent4>
          <a:srgbClr val="DADADA"/>
        </a:accent4>
        <a:accent5>
          <a:srgbClr val="FFB3B3"/>
        </a:accent5>
        <a:accent6>
          <a:srgbClr val="B92D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Ανταγωνισμός 3">
        <a:dk1>
          <a:srgbClr val="2A5400"/>
        </a:dk1>
        <a:lt1>
          <a:srgbClr val="FFFFFF"/>
        </a:lt1>
        <a:dk2>
          <a:srgbClr val="4A9400"/>
        </a:dk2>
        <a:lt2>
          <a:srgbClr val="F3F2D9"/>
        </a:lt2>
        <a:accent1>
          <a:srgbClr val="99CC00"/>
        </a:accent1>
        <a:accent2>
          <a:srgbClr val="6B4A39"/>
        </a:accent2>
        <a:accent3>
          <a:srgbClr val="B1C8AA"/>
        </a:accent3>
        <a:accent4>
          <a:srgbClr val="DADADA"/>
        </a:accent4>
        <a:accent5>
          <a:srgbClr val="CAE2AA"/>
        </a:accent5>
        <a:accent6>
          <a:srgbClr val="604233"/>
        </a:accent6>
        <a:hlink>
          <a:srgbClr val="E2BC5E"/>
        </a:hlink>
        <a:folHlink>
          <a:srgbClr val="AB7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Ανταγωνισμός 4">
        <a:dk1>
          <a:srgbClr val="005A58"/>
        </a:dk1>
        <a:lt1>
          <a:srgbClr val="FFFFFF"/>
        </a:lt1>
        <a:dk2>
          <a:srgbClr val="009E9A"/>
        </a:dk2>
        <a:lt2>
          <a:srgbClr val="C5EBE4"/>
        </a:lt2>
        <a:accent1>
          <a:srgbClr val="0099CC"/>
        </a:accent1>
        <a:accent2>
          <a:srgbClr val="339933"/>
        </a:accent2>
        <a:accent3>
          <a:srgbClr val="AACCCA"/>
        </a:accent3>
        <a:accent4>
          <a:srgbClr val="DADADA"/>
        </a:accent4>
        <a:accent5>
          <a:srgbClr val="AACAE2"/>
        </a:accent5>
        <a:accent6>
          <a:srgbClr val="2D8A2D"/>
        </a:accent6>
        <a:hlink>
          <a:srgbClr val="00FF99"/>
        </a:hlink>
        <a:folHlink>
          <a:srgbClr val="4CD2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Ανταγωνισμός 5">
        <a:dk1>
          <a:srgbClr val="000070"/>
        </a:dk1>
        <a:lt1>
          <a:srgbClr val="FFFFFF"/>
        </a:lt1>
        <a:dk2>
          <a:srgbClr val="0000FF"/>
        </a:dk2>
        <a:lt2>
          <a:srgbClr val="C5C5FF"/>
        </a:lt2>
        <a:accent1>
          <a:srgbClr val="0099FF"/>
        </a:accent1>
        <a:accent2>
          <a:srgbClr val="7883B4"/>
        </a:accent2>
        <a:accent3>
          <a:srgbClr val="AAAAFF"/>
        </a:accent3>
        <a:accent4>
          <a:srgbClr val="DADADA"/>
        </a:accent4>
        <a:accent5>
          <a:srgbClr val="AACAFF"/>
        </a:accent5>
        <a:accent6>
          <a:srgbClr val="6C76A3"/>
        </a:accent6>
        <a:hlink>
          <a:srgbClr val="00FFFF"/>
        </a:hlink>
        <a:folHlink>
          <a:srgbClr val="2DBF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Ανταγωνισμός 6">
        <a:dk1>
          <a:srgbClr val="4D4D4D"/>
        </a:dk1>
        <a:lt1>
          <a:srgbClr val="FFFFFF"/>
        </a:lt1>
        <a:dk2>
          <a:srgbClr val="8202E2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C1AAEE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Ανταγωνισμός 7">
        <a:dk1>
          <a:srgbClr val="575863"/>
        </a:dk1>
        <a:lt1>
          <a:srgbClr val="FFFFFF"/>
        </a:lt1>
        <a:dk2>
          <a:srgbClr val="818982"/>
        </a:dk2>
        <a:lt2>
          <a:srgbClr val="EAEAEA"/>
        </a:lt2>
        <a:accent1>
          <a:srgbClr val="CC6600"/>
        </a:accent1>
        <a:accent2>
          <a:srgbClr val="A4A686"/>
        </a:accent2>
        <a:accent3>
          <a:srgbClr val="C1C4C1"/>
        </a:accent3>
        <a:accent4>
          <a:srgbClr val="DADADA"/>
        </a:accent4>
        <a:accent5>
          <a:srgbClr val="E2B8AA"/>
        </a:accent5>
        <a:accent6>
          <a:srgbClr val="949679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Ανταγωνισμός 8">
        <a:dk1>
          <a:srgbClr val="000000"/>
        </a:dk1>
        <a:lt1>
          <a:srgbClr val="FFFFFF"/>
        </a:lt1>
        <a:dk2>
          <a:srgbClr val="000000"/>
        </a:dk2>
        <a:lt2>
          <a:srgbClr val="CDCDCD"/>
        </a:lt2>
        <a:accent1>
          <a:srgbClr val="CDD9F7"/>
        </a:accent1>
        <a:accent2>
          <a:srgbClr val="99FF33"/>
        </a:accent2>
        <a:accent3>
          <a:srgbClr val="FFFFFF"/>
        </a:accent3>
        <a:accent4>
          <a:srgbClr val="000000"/>
        </a:accent4>
        <a:accent5>
          <a:srgbClr val="E3E9FA"/>
        </a:accent5>
        <a:accent6>
          <a:srgbClr val="8AE72D"/>
        </a:accent6>
        <a:hlink>
          <a:srgbClr val="0033CC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571</TotalTime>
  <Words>529</Words>
  <Application>Microsoft Office PowerPoint</Application>
  <PresentationFormat>Προβολή στην οθόνη (4:3)</PresentationFormat>
  <Paragraphs>44</Paragraphs>
  <Slides>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5" baseType="lpstr">
      <vt:lpstr>Arial</vt:lpstr>
      <vt:lpstr>Verdana</vt:lpstr>
      <vt:lpstr>Wingdings</vt:lpstr>
      <vt:lpstr>Calibri</vt:lpstr>
      <vt:lpstr>Times New Roman</vt:lpstr>
      <vt:lpstr>Blackadder ITC</vt:lpstr>
      <vt:lpstr>Ανταγωνισμός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</vt:vector>
  </TitlesOfParts>
  <Company>aa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aa</dc:creator>
  <cp:lastModifiedBy>kostas</cp:lastModifiedBy>
  <cp:revision>8</cp:revision>
  <dcterms:created xsi:type="dcterms:W3CDTF">2014-05-09T16:41:56Z</dcterms:created>
  <dcterms:modified xsi:type="dcterms:W3CDTF">2014-05-17T21:23:09Z</dcterms:modified>
</cp:coreProperties>
</file>