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79" r:id="rId5"/>
    <p:sldId id="284" r:id="rId6"/>
    <p:sldId id="261" r:id="rId7"/>
    <p:sldId id="28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2" r:id="rId21"/>
    <p:sldId id="275" r:id="rId22"/>
    <p:sldId id="276" r:id="rId23"/>
    <p:sldId id="281" r:id="rId24"/>
    <p:sldId id="277" r:id="rId25"/>
    <p:sldId id="278" r:id="rId26"/>
  </p:sldIdLst>
  <p:sldSz cx="9144000" cy="6858000" type="screen4x3"/>
  <p:notesSz cx="6858000" cy="9144000"/>
  <p:defaultTextStyle>
    <a:defPPr>
      <a:defRPr lang="el-GR"/>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22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459666C-39BC-4D1B-A9BD-41A11AD1AF63}" type="slidenum">
              <a:rPr lang="el-GR"/>
              <a:pPr>
                <a:defRPr/>
              </a:pPr>
              <a:t>‹#›</a:t>
            </a:fld>
            <a:endParaRPr lang="el-GR"/>
          </a:p>
        </p:txBody>
      </p:sp>
    </p:spTree>
  </p:cSld>
  <p:clrMapOvr>
    <a:masterClrMapping/>
  </p:clrMapOvr>
  <p:transition spd="med" advTm="3000">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24BB226-457C-4896-87F9-7B8309DC3DD5}" type="slidenum">
              <a:rPr lang="el-GR"/>
              <a:pPr>
                <a:defRPr/>
              </a:pPr>
              <a:t>‹#›</a:t>
            </a:fld>
            <a:endParaRPr lang="el-GR"/>
          </a:p>
        </p:txBody>
      </p:sp>
    </p:spTree>
  </p:cSld>
  <p:clrMapOvr>
    <a:masterClrMapping/>
  </p:clrMapOvr>
  <p:transition spd="med" advTm="3000">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78A2608-5296-448C-9FBE-C6330ECC9986}" type="slidenum">
              <a:rPr lang="el-GR"/>
              <a:pPr>
                <a:defRPr/>
              </a:pPr>
              <a:t>‹#›</a:t>
            </a:fld>
            <a:endParaRPr lang="el-GR"/>
          </a:p>
        </p:txBody>
      </p:sp>
    </p:spTree>
  </p:cSld>
  <p:clrMapOvr>
    <a:masterClrMapping/>
  </p:clrMapOvr>
  <p:transition spd="med" advTm="3000">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EA917FE-497D-49B7-83BF-6B130747C7C2}" type="slidenum">
              <a:rPr lang="el-GR"/>
              <a:pPr>
                <a:defRPr/>
              </a:pPr>
              <a:t>‹#›</a:t>
            </a:fld>
            <a:endParaRPr lang="el-GR"/>
          </a:p>
        </p:txBody>
      </p:sp>
    </p:spTree>
  </p:cSld>
  <p:clrMapOvr>
    <a:masterClrMapping/>
  </p:clrMapOvr>
  <p:transition spd="med" advTm="3000">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254B4E2-536A-43A6-A31B-9B79E99BC324}" type="slidenum">
              <a:rPr lang="el-GR"/>
              <a:pPr>
                <a:defRPr/>
              </a:pPr>
              <a:t>‹#›</a:t>
            </a:fld>
            <a:endParaRPr lang="el-GR"/>
          </a:p>
        </p:txBody>
      </p:sp>
    </p:spTree>
  </p:cSld>
  <p:clrMapOvr>
    <a:masterClrMapping/>
  </p:clrMapOvr>
  <p:transition spd="med" advTm="3000">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D4779C0-D7B2-45CC-8B54-2609CEF46F37}" type="slidenum">
              <a:rPr lang="el-GR"/>
              <a:pPr>
                <a:defRPr/>
              </a:pPr>
              <a:t>‹#›</a:t>
            </a:fld>
            <a:endParaRPr lang="el-GR"/>
          </a:p>
        </p:txBody>
      </p:sp>
    </p:spTree>
  </p:cSld>
  <p:clrMapOvr>
    <a:masterClrMapping/>
  </p:clrMapOvr>
  <p:transition spd="med" advTm="3000">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9F438D94-4F1F-4029-9A2F-FED1721C5F1A}" type="slidenum">
              <a:rPr lang="el-GR"/>
              <a:pPr>
                <a:defRPr/>
              </a:pPr>
              <a:t>‹#›</a:t>
            </a:fld>
            <a:endParaRPr lang="el-GR"/>
          </a:p>
        </p:txBody>
      </p:sp>
    </p:spTree>
  </p:cSld>
  <p:clrMapOvr>
    <a:masterClrMapping/>
  </p:clrMapOvr>
  <p:transition spd="med" advTm="3000">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57EEC6B7-8E31-4857-9D0A-2869B6148135}" type="slidenum">
              <a:rPr lang="el-GR"/>
              <a:pPr>
                <a:defRPr/>
              </a:pPr>
              <a:t>‹#›</a:t>
            </a:fld>
            <a:endParaRPr lang="el-GR"/>
          </a:p>
        </p:txBody>
      </p:sp>
    </p:spTree>
  </p:cSld>
  <p:clrMapOvr>
    <a:masterClrMapping/>
  </p:clrMapOvr>
  <p:transition spd="med" advTm="3000">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CE26A787-0E47-4D76-A346-9C9528775D20}" type="slidenum">
              <a:rPr lang="el-GR"/>
              <a:pPr>
                <a:defRPr/>
              </a:pPr>
              <a:t>‹#›</a:t>
            </a:fld>
            <a:endParaRPr lang="el-GR"/>
          </a:p>
        </p:txBody>
      </p:sp>
    </p:spTree>
  </p:cSld>
  <p:clrMapOvr>
    <a:masterClrMapping/>
  </p:clrMapOvr>
  <p:transition spd="med" advTm="3000">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5F07D46-BD57-4CDB-B450-FB95C206B774}" type="slidenum">
              <a:rPr lang="el-GR"/>
              <a:pPr>
                <a:defRPr/>
              </a:pPr>
              <a:t>‹#›</a:t>
            </a:fld>
            <a:endParaRPr lang="el-GR"/>
          </a:p>
        </p:txBody>
      </p:sp>
    </p:spTree>
  </p:cSld>
  <p:clrMapOvr>
    <a:masterClrMapping/>
  </p:clrMapOvr>
  <p:transition spd="med" advTm="3000">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81F913F-B9C0-4565-BDC0-FE9D4C6CE2E7}" type="slidenum">
              <a:rPr lang="el-GR"/>
              <a:pPr>
                <a:defRPr/>
              </a:pPr>
              <a:t>‹#›</a:t>
            </a:fld>
            <a:endParaRPr lang="el-GR"/>
          </a:p>
        </p:txBody>
      </p:sp>
    </p:spTree>
  </p:cSld>
  <p:clrMapOvr>
    <a:masterClrMapping/>
  </p:clrMapOvr>
  <p:transition spd="med" advTm="3000">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2F00"/>
            </a:gs>
            <a:gs pos="50000">
              <a:srgbClr val="CC6600"/>
            </a:gs>
            <a:gs pos="100000">
              <a:srgbClr val="5E2F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03324D2-BC82-4FE5-A22A-A127D43682B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300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800" fill="hold">
                                          <p:stCondLst>
                                            <p:cond delay="0"/>
                                          </p:stCondLst>
                                        </p:cTn>
                                        <p:tgtEl>
                                          <p:spTgt spid="102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027">
                                            <p:txEl>
                                              <p:pRg st="0" end="0"/>
                                            </p:txEl>
                                          </p:spTgt>
                                        </p:tgtEl>
                                        <p:attrNameLst>
                                          <p:attrName>style.visibility</p:attrName>
                                        </p:attrNameLst>
                                      </p:cBhvr>
                                      <p:to>
                                        <p:strVal val="visible"/>
                                      </p:to>
                                    </p:set>
                                    <p:animEffect transition="in" filter="fade">
                                      <p:cBhvr>
                                        <p:cTn id="13" dur="1000"/>
                                        <p:tgtEl>
                                          <p:spTgt spid="1027">
                                            <p:txEl>
                                              <p:pRg st="0" end="0"/>
                                            </p:txEl>
                                          </p:spTgt>
                                        </p:tgtEl>
                                      </p:cBhvr>
                                    </p:animEffect>
                                    <p:anim calcmode="lin" valueType="num">
                                      <p:cBhvr>
                                        <p:cTn id="14" dur="1000" fill="hold"/>
                                        <p:tgtEl>
                                          <p:spTgt spid="102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027">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1027">
                                            <p:txEl>
                                              <p:pRg st="1" end="1"/>
                                            </p:txEl>
                                          </p:spTgt>
                                        </p:tgtEl>
                                        <p:attrNameLst>
                                          <p:attrName>style.visibility</p:attrName>
                                        </p:attrNameLst>
                                      </p:cBhvr>
                                      <p:to>
                                        <p:strVal val="visible"/>
                                      </p:to>
                                    </p:set>
                                    <p:animEffect transition="in" filter="fade">
                                      <p:cBhvr>
                                        <p:cTn id="18" dur="1000"/>
                                        <p:tgtEl>
                                          <p:spTgt spid="1027">
                                            <p:txEl>
                                              <p:pRg st="1" end="1"/>
                                            </p:txEl>
                                          </p:spTgt>
                                        </p:tgtEl>
                                      </p:cBhvr>
                                    </p:animEffect>
                                    <p:anim calcmode="lin" valueType="num">
                                      <p:cBhvr>
                                        <p:cTn id="19" dur="1000" fill="hold"/>
                                        <p:tgtEl>
                                          <p:spTgt spid="1027">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1027">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1027">
                                            <p:txEl>
                                              <p:pRg st="2" end="2"/>
                                            </p:txEl>
                                          </p:spTgt>
                                        </p:tgtEl>
                                        <p:attrNameLst>
                                          <p:attrName>style.visibility</p:attrName>
                                        </p:attrNameLst>
                                      </p:cBhvr>
                                      <p:to>
                                        <p:strVal val="visible"/>
                                      </p:to>
                                    </p:set>
                                    <p:animEffect transition="in" filter="fade">
                                      <p:cBhvr>
                                        <p:cTn id="23" dur="1000"/>
                                        <p:tgtEl>
                                          <p:spTgt spid="1027">
                                            <p:txEl>
                                              <p:pRg st="2" end="2"/>
                                            </p:txEl>
                                          </p:spTgt>
                                        </p:tgtEl>
                                      </p:cBhvr>
                                    </p:animEffect>
                                    <p:anim calcmode="lin" valueType="num">
                                      <p:cBhvr>
                                        <p:cTn id="24" dur="1000" fill="hold"/>
                                        <p:tgtEl>
                                          <p:spTgt spid="1027">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027">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1027">
                                            <p:txEl>
                                              <p:pRg st="3" end="3"/>
                                            </p:txEl>
                                          </p:spTgt>
                                        </p:tgtEl>
                                        <p:attrNameLst>
                                          <p:attrName>style.visibility</p:attrName>
                                        </p:attrNameLst>
                                      </p:cBhvr>
                                      <p:to>
                                        <p:strVal val="visible"/>
                                      </p:to>
                                    </p:set>
                                    <p:animEffect transition="in" filter="fade">
                                      <p:cBhvr>
                                        <p:cTn id="28" dur="1000"/>
                                        <p:tgtEl>
                                          <p:spTgt spid="1027">
                                            <p:txEl>
                                              <p:pRg st="3" end="3"/>
                                            </p:txEl>
                                          </p:spTgt>
                                        </p:tgtEl>
                                      </p:cBhvr>
                                    </p:animEffect>
                                    <p:anim calcmode="lin" valueType="num">
                                      <p:cBhvr>
                                        <p:cTn id="29" dur="1000" fill="hold"/>
                                        <p:tgtEl>
                                          <p:spTgt spid="1027">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027">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1027">
                                            <p:txEl>
                                              <p:pRg st="4" end="4"/>
                                            </p:txEl>
                                          </p:spTgt>
                                        </p:tgtEl>
                                        <p:attrNameLst>
                                          <p:attrName>style.visibility</p:attrName>
                                        </p:attrNameLst>
                                      </p:cBhvr>
                                      <p:to>
                                        <p:strVal val="visible"/>
                                      </p:to>
                                    </p:set>
                                    <p:animEffect transition="in" filter="fade">
                                      <p:cBhvr>
                                        <p:cTn id="33" dur="1000"/>
                                        <p:tgtEl>
                                          <p:spTgt spid="1027">
                                            <p:txEl>
                                              <p:pRg st="4" end="4"/>
                                            </p:txEl>
                                          </p:spTgt>
                                        </p:tgtEl>
                                      </p:cBhvr>
                                    </p:animEffect>
                                    <p:anim calcmode="lin" valueType="num">
                                      <p:cBhvr>
                                        <p:cTn id="34" dur="1000" fill="hold"/>
                                        <p:tgtEl>
                                          <p:spTgt spid="1027">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1"/>
                          </p:val>
                        </p:tav>
                        <p:tav tm="100000">
                          <p:val>
                            <p:strVal val="#ppt_x"/>
                          </p:val>
                        </p:tav>
                      </p:tavLst>
                    </p:anim>
                    <p:anim calcmode="lin" valueType="num">
                      <p:cBhvr>
                        <p:cTn dur="1000" fill="hold"/>
                        <p:tgtEl>
                          <p:spTgt spid="1027"/>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1"/>
                          </p:val>
                        </p:tav>
                        <p:tav tm="100000">
                          <p:val>
                            <p:strVal val="#ppt_x"/>
                          </p:val>
                        </p:tav>
                      </p:tavLst>
                    </p:anim>
                    <p:anim calcmode="lin" valueType="num">
                      <p:cBhvr>
                        <p:cTn dur="1000" fill="hold"/>
                        <p:tgtEl>
                          <p:spTgt spid="1027"/>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1"/>
                          </p:val>
                        </p:tav>
                        <p:tav tm="100000">
                          <p:val>
                            <p:strVal val="#ppt_x"/>
                          </p:val>
                        </p:tav>
                      </p:tavLst>
                    </p:anim>
                    <p:anim calcmode="lin" valueType="num">
                      <p:cBhvr>
                        <p:cTn dur="1000" fill="hold"/>
                        <p:tgtEl>
                          <p:spTgt spid="1027"/>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1"/>
                          </p:val>
                        </p:tav>
                        <p:tav tm="100000">
                          <p:val>
                            <p:strVal val="#ppt_x"/>
                          </p:val>
                        </p:tav>
                      </p:tavLst>
                    </p:anim>
                    <p:anim calcmode="lin" valueType="num">
                      <p:cBhvr>
                        <p:cTn dur="1000" fill="hold"/>
                        <p:tgtEl>
                          <p:spTgt spid="1027"/>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1"/>
                          </p:val>
                        </p:tav>
                        <p:tav tm="100000">
                          <p:val>
                            <p:strVal val="#ppt_x"/>
                          </p:val>
                        </p:tav>
                      </p:tavLst>
                    </p:anim>
                    <p:anim calcmode="lin" valueType="num">
                      <p:cBhvr>
                        <p:cTn dur="10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Σκούρο ξύλο"/>
          <p:cNvSpPr>
            <a:spLocks noGrp="1" noChangeArrowheads="1"/>
          </p:cNvSpPr>
          <p:nvPr>
            <p:ph type="ctrTitle"/>
          </p:nvPr>
        </p:nvSpPr>
        <p:spPr>
          <a:xfrm>
            <a:off x="1116013" y="260350"/>
            <a:ext cx="6840537" cy="2087563"/>
          </a:xfrm>
          <a:blipFill dpi="0" rotWithShape="1">
            <a:blip r:embed="rId2" cstate="email"/>
            <a:srcRect/>
            <a:tile tx="0" ty="0" sx="100000" sy="100000" flip="none" algn="tl"/>
          </a:blipFill>
        </p:spPr>
        <p:txBody>
          <a:bodyPr/>
          <a:lstStyle/>
          <a:p>
            <a:pPr eaLnBrk="1" hangingPunct="1"/>
            <a:r>
              <a:rPr lang="el-GR" sz="3200" b="1" smtClean="0">
                <a:solidFill>
                  <a:srgbClr val="FF9900"/>
                </a:solidFill>
              </a:rPr>
              <a:t>Αγροτικός Συνεταιρισμός Επεξεργασίας και Πωλήσεως Εσπεριδοειδών [</a:t>
            </a:r>
            <a:r>
              <a:rPr lang="el-GR" sz="4000" b="1" smtClean="0">
                <a:solidFill>
                  <a:srgbClr val="FF9900"/>
                </a:solidFill>
              </a:rPr>
              <a:t>Α.Σ.Ε.Π.Ε</a:t>
            </a:r>
            <a:r>
              <a:rPr lang="el-GR" sz="3200" b="1" smtClean="0">
                <a:solidFill>
                  <a:srgbClr val="FF9900"/>
                </a:solidFill>
              </a:rPr>
              <a:t>.] Σπάρτης " ΗΛΙΟΦΡΟΥΤ"</a:t>
            </a:r>
            <a:r>
              <a:rPr lang="el-GR" sz="4000" smtClean="0"/>
              <a:t> </a:t>
            </a:r>
          </a:p>
        </p:txBody>
      </p:sp>
      <p:sp>
        <p:nvSpPr>
          <p:cNvPr id="2051" name="Text Box 3" descr="Λευκό μάρμαρο"/>
          <p:cNvSpPr txBox="1">
            <a:spLocks noChangeArrowheads="1"/>
          </p:cNvSpPr>
          <p:nvPr/>
        </p:nvSpPr>
        <p:spPr bwMode="auto">
          <a:xfrm>
            <a:off x="2627313" y="6381750"/>
            <a:ext cx="3816350" cy="274638"/>
          </a:xfrm>
          <a:prstGeom prst="rect">
            <a:avLst/>
          </a:prstGeom>
          <a:blipFill dpi="0" rotWithShape="1">
            <a:blip r:embed="rId3" cstate="email"/>
            <a:srcRect/>
            <a:tile tx="0" ty="0" sx="100000" sy="100000" flip="none" algn="tl"/>
          </a:blipFill>
          <a:ln w="9525">
            <a:noFill/>
            <a:miter lim="800000"/>
            <a:headEnd/>
            <a:tailEnd/>
          </a:ln>
        </p:spPr>
        <p:txBody>
          <a:bodyPr>
            <a:spAutoFit/>
          </a:bodyPr>
          <a:lstStyle/>
          <a:p>
            <a:pPr algn="l">
              <a:spcBef>
                <a:spcPct val="50000"/>
              </a:spcBef>
            </a:pPr>
            <a:r>
              <a:rPr lang="el-GR" sz="1200" b="1" i="1" u="sng">
                <a:latin typeface="Book Antiqua" pitchFamily="18" charset="0"/>
                <a:cs typeface="Arial" charset="0"/>
              </a:rPr>
              <a:t>Υπεύθυνος Καθηγητής :  Γιαννουλέας Κώστας</a:t>
            </a:r>
          </a:p>
        </p:txBody>
      </p:sp>
      <p:sp>
        <p:nvSpPr>
          <p:cNvPr id="4100" name="Rectangle 4"/>
          <p:cNvSpPr>
            <a:spLocks noGrp="1" noChangeAspect="1" noChangeArrowheads="1"/>
          </p:cNvSpPr>
          <p:nvPr isPhoto="1"/>
        </p:nvSpPr>
        <p:spPr bwMode="auto">
          <a:xfrm>
            <a:off x="1619250" y="2565400"/>
            <a:ext cx="5832475" cy="2376488"/>
          </a:xfrm>
          <a:prstGeom prst="rect">
            <a:avLst/>
          </a:prstGeom>
          <a:blipFill dpi="0" rotWithShape="1">
            <a:blip r:embed="rId4" cstate="email"/>
            <a:srcRect/>
            <a:stretch>
              <a:fillRect b="-84068"/>
            </a:stretch>
          </a:blipFill>
          <a:ln w="9525">
            <a:solidFill>
              <a:schemeClr val="tx1"/>
            </a:solidFill>
            <a:miter lim="800000"/>
            <a:headEnd/>
            <a:tailEnd/>
          </a:ln>
          <a:effectLst/>
        </p:spPr>
        <p:txBody>
          <a:bodyPr/>
          <a:lstStyle/>
          <a:p>
            <a:pPr>
              <a:defRPr/>
            </a:pPr>
            <a:endParaRPr lang="el-GR"/>
          </a:p>
        </p:txBody>
      </p:sp>
      <p:sp>
        <p:nvSpPr>
          <p:cNvPr id="2055" name="Rectangle 21"/>
          <p:cNvSpPr>
            <a:spLocks noChangeArrowheads="1"/>
          </p:cNvSpPr>
          <p:nvPr/>
        </p:nvSpPr>
        <p:spPr bwMode="auto">
          <a:xfrm>
            <a:off x="2484438" y="5229225"/>
            <a:ext cx="4032250" cy="971550"/>
          </a:xfrm>
          <a:prstGeom prst="rect">
            <a:avLst/>
          </a:prstGeom>
          <a:solidFill>
            <a:schemeClr val="accent1"/>
          </a:solidFill>
          <a:ln w="9525">
            <a:solidFill>
              <a:schemeClr val="tx1"/>
            </a:solidFill>
            <a:miter lim="800000"/>
            <a:headEnd/>
            <a:tailEnd/>
          </a:ln>
        </p:spPr>
        <p:txBody>
          <a:bodyPr wrap="none" anchor="ctr"/>
          <a:lstStyle/>
          <a:p>
            <a:r>
              <a:rPr lang="el-GR" sz="1400" b="1" i="1">
                <a:solidFill>
                  <a:srgbClr val="CC6600"/>
                </a:solidFill>
              </a:rPr>
              <a:t>Ομάδα μαθητών/ιών του Β1</a:t>
            </a:r>
            <a:r>
              <a:rPr lang="el-GR" sz="1200" b="1" i="1">
                <a:solidFill>
                  <a:srgbClr val="CC6600"/>
                </a:solidFill>
              </a:rPr>
              <a:t>’: </a:t>
            </a:r>
          </a:p>
          <a:p>
            <a:r>
              <a:rPr lang="el-GR" sz="1200" b="1" i="1" u="sng"/>
              <a:t>Γεωργόπουλος Γιώργος    Θεοδωροπούλου Βενετία </a:t>
            </a:r>
          </a:p>
          <a:p>
            <a:r>
              <a:rPr lang="el-GR" sz="1200" b="1" i="1" u="sng"/>
              <a:t>Δημητρακάκη Μαρία          Καλομοίρης Μάριος</a:t>
            </a:r>
          </a:p>
          <a:p>
            <a:r>
              <a:rPr lang="el-GR" sz="1200" b="1" i="1" u="sng"/>
              <a:t>Δογαντζή Θεοδώρα</a:t>
            </a:r>
          </a:p>
        </p:txBody>
      </p:sp>
    </p:spTree>
  </p:cSld>
  <p:clrMapOvr>
    <a:masterClrMapping/>
  </p:clrMapOvr>
  <p:transition spd="med" advClick="0" advTm="3000">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smtClean="0">
                <a:solidFill>
                  <a:srgbClr val="CC6600"/>
                </a:solidFill>
              </a:rPr>
              <a:t>ΠΡΩΤΟ ΣΤΑΔΙΟ ΔΙΑΛΟΓΗΣ</a:t>
            </a:r>
          </a:p>
        </p:txBody>
      </p:sp>
      <p:sp>
        <p:nvSpPr>
          <p:cNvPr id="11267" name="Rectangle 3"/>
          <p:cNvSpPr>
            <a:spLocks noGrp="1" noChangeArrowheads="1"/>
          </p:cNvSpPr>
          <p:nvPr>
            <p:ph type="body" idx="1"/>
          </p:nvPr>
        </p:nvSpPr>
        <p:spPr>
          <a:xfrm>
            <a:off x="914400" y="1916113"/>
            <a:ext cx="8229600" cy="4525962"/>
          </a:xfrm>
        </p:spPr>
        <p:txBody>
          <a:bodyPr/>
          <a:lstStyle/>
          <a:p>
            <a:pPr eaLnBrk="1" hangingPunct="1"/>
            <a:endParaRPr lang="el-GR" smtClean="0"/>
          </a:p>
        </p:txBody>
      </p:sp>
      <p:pic>
        <p:nvPicPr>
          <p:cNvPr id="11268" name="Picture 4" descr="DSC03008"/>
          <p:cNvPicPr>
            <a:picLocks noChangeAspect="1" noChangeArrowheads="1"/>
          </p:cNvPicPr>
          <p:nvPr/>
        </p:nvPicPr>
        <p:blipFill>
          <a:blip r:embed="rId2" cstate="email"/>
          <a:srcRect/>
          <a:stretch>
            <a:fillRect/>
          </a:stretch>
        </p:blipFill>
        <p:spPr bwMode="auto">
          <a:xfrm>
            <a:off x="755650" y="1773238"/>
            <a:ext cx="7705725" cy="4248150"/>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smtClean="0">
                <a:solidFill>
                  <a:srgbClr val="CC6600"/>
                </a:solidFill>
              </a:rPr>
              <a:t>ΑΠΟΛΥΜΑΝΤΗΡΙΟ</a:t>
            </a:r>
          </a:p>
        </p:txBody>
      </p:sp>
      <p:sp>
        <p:nvSpPr>
          <p:cNvPr id="12291" name="Rectangle 3"/>
          <p:cNvSpPr>
            <a:spLocks noGrp="1" noChangeArrowheads="1"/>
          </p:cNvSpPr>
          <p:nvPr>
            <p:ph type="body" idx="1"/>
          </p:nvPr>
        </p:nvSpPr>
        <p:spPr/>
        <p:txBody>
          <a:bodyPr/>
          <a:lstStyle/>
          <a:p>
            <a:pPr eaLnBrk="1" hangingPunct="1"/>
            <a:endParaRPr lang="el-GR" smtClean="0"/>
          </a:p>
        </p:txBody>
      </p:sp>
      <p:pic>
        <p:nvPicPr>
          <p:cNvPr id="12292" name="Picture 4" descr="DSC03012"/>
          <p:cNvPicPr>
            <a:picLocks noChangeAspect="1" noChangeArrowheads="1"/>
          </p:cNvPicPr>
          <p:nvPr/>
        </p:nvPicPr>
        <p:blipFill>
          <a:blip r:embed="rId2" cstate="email"/>
          <a:srcRect/>
          <a:stretch>
            <a:fillRect/>
          </a:stretch>
        </p:blipFill>
        <p:spPr bwMode="auto">
          <a:xfrm>
            <a:off x="611188" y="1700213"/>
            <a:ext cx="7921625" cy="4271962"/>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smtClean="0">
                <a:solidFill>
                  <a:srgbClr val="CC6600"/>
                </a:solidFill>
              </a:rPr>
              <a:t>ΨΕΚΑΣΤΗΡΙΟ</a:t>
            </a:r>
          </a:p>
        </p:txBody>
      </p:sp>
      <p:sp>
        <p:nvSpPr>
          <p:cNvPr id="13315" name="Rectangle 3"/>
          <p:cNvSpPr>
            <a:spLocks noGrp="1" noChangeArrowheads="1"/>
          </p:cNvSpPr>
          <p:nvPr>
            <p:ph type="body" idx="1"/>
          </p:nvPr>
        </p:nvSpPr>
        <p:spPr/>
        <p:txBody>
          <a:bodyPr/>
          <a:lstStyle/>
          <a:p>
            <a:pPr eaLnBrk="1" hangingPunct="1"/>
            <a:endParaRPr lang="el-GR" smtClean="0"/>
          </a:p>
        </p:txBody>
      </p:sp>
      <p:pic>
        <p:nvPicPr>
          <p:cNvPr id="13316" name="Picture 4" descr="DSC03013"/>
          <p:cNvPicPr>
            <a:picLocks noChangeAspect="1" noChangeArrowheads="1"/>
          </p:cNvPicPr>
          <p:nvPr/>
        </p:nvPicPr>
        <p:blipFill>
          <a:blip r:embed="rId2" cstate="email"/>
          <a:srcRect/>
          <a:stretch>
            <a:fillRect/>
          </a:stretch>
        </p:blipFill>
        <p:spPr bwMode="auto">
          <a:xfrm>
            <a:off x="684213" y="1700213"/>
            <a:ext cx="7775575" cy="4176712"/>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mtClean="0">
                <a:solidFill>
                  <a:srgbClr val="CC6600"/>
                </a:solidFill>
              </a:rPr>
              <a:t>ΣΤΕΓΝΩΤΗΡΙΟ</a:t>
            </a:r>
          </a:p>
        </p:txBody>
      </p:sp>
      <p:sp>
        <p:nvSpPr>
          <p:cNvPr id="14339" name="Rectangle 3"/>
          <p:cNvSpPr>
            <a:spLocks noGrp="1" noChangeArrowheads="1"/>
          </p:cNvSpPr>
          <p:nvPr>
            <p:ph type="body" idx="1"/>
          </p:nvPr>
        </p:nvSpPr>
        <p:spPr/>
        <p:txBody>
          <a:bodyPr/>
          <a:lstStyle/>
          <a:p>
            <a:pPr algn="ctr" eaLnBrk="1" hangingPunct="1"/>
            <a:endParaRPr lang="el-GR" smtClean="0"/>
          </a:p>
        </p:txBody>
      </p:sp>
      <p:pic>
        <p:nvPicPr>
          <p:cNvPr id="14340" name="Picture 4" descr="DSC03014"/>
          <p:cNvPicPr>
            <a:picLocks noChangeAspect="1" noChangeArrowheads="1"/>
          </p:cNvPicPr>
          <p:nvPr/>
        </p:nvPicPr>
        <p:blipFill>
          <a:blip r:embed="rId2" cstate="email"/>
          <a:srcRect/>
          <a:stretch>
            <a:fillRect/>
          </a:stretch>
        </p:blipFill>
        <p:spPr bwMode="auto">
          <a:xfrm>
            <a:off x="684213" y="1773238"/>
            <a:ext cx="7775575" cy="4032250"/>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smtClean="0">
                <a:solidFill>
                  <a:srgbClr val="CC6600"/>
                </a:solidFill>
              </a:rPr>
              <a:t>ΤΑΞΙΝΟΜΗΤΗΣ</a:t>
            </a:r>
          </a:p>
        </p:txBody>
      </p:sp>
      <p:sp>
        <p:nvSpPr>
          <p:cNvPr id="14339" name="Rectangle 3"/>
          <p:cNvSpPr>
            <a:spLocks noGrp="1" noChangeArrowheads="1"/>
          </p:cNvSpPr>
          <p:nvPr>
            <p:ph type="body" idx="1"/>
          </p:nvPr>
        </p:nvSpPr>
        <p:spPr>
          <a:xfrm>
            <a:off x="539750" y="1773238"/>
            <a:ext cx="8229600" cy="4525962"/>
          </a:xfrm>
        </p:spPr>
        <p:txBody>
          <a:bodyPr/>
          <a:lstStyle/>
          <a:p>
            <a:pPr eaLnBrk="1" hangingPunct="1"/>
            <a:endParaRPr lang="el-GR" smtClean="0"/>
          </a:p>
        </p:txBody>
      </p:sp>
      <p:pic>
        <p:nvPicPr>
          <p:cNvPr id="15364" name="Picture 4" descr="DSC03018"/>
          <p:cNvPicPr>
            <a:picLocks noChangeAspect="1" noChangeArrowheads="1"/>
          </p:cNvPicPr>
          <p:nvPr/>
        </p:nvPicPr>
        <p:blipFill>
          <a:blip r:embed="rId2" cstate="email"/>
          <a:srcRect/>
          <a:stretch>
            <a:fillRect/>
          </a:stretch>
        </p:blipFill>
        <p:spPr bwMode="auto">
          <a:xfrm>
            <a:off x="827088" y="1916113"/>
            <a:ext cx="7632700" cy="4176712"/>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endCondLst>
                                    <p:cond evt="begin" delay="0">
                                      <p:tn val="5"/>
                                    </p:cond>
                                  </p:endCondLst>
                                  <p:endSync delay="0"/>
                                  <p:childTnLst>
                                    <p:set>
                                      <p:cBhvr>
                                        <p:cTn id="6" dur="1" fill="hold">
                                          <p:endSync delay="0"/>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smtClean="0">
                <a:solidFill>
                  <a:srgbClr val="CC6600"/>
                </a:solidFill>
              </a:rPr>
              <a:t>ΤΑΙΝΙΕΣ ΜΕΤΑΦΟΡΑΣ</a:t>
            </a:r>
          </a:p>
        </p:txBody>
      </p:sp>
      <p:sp>
        <p:nvSpPr>
          <p:cNvPr id="16387" name="Rectangle 3"/>
          <p:cNvSpPr>
            <a:spLocks noGrp="1" noChangeArrowheads="1"/>
          </p:cNvSpPr>
          <p:nvPr>
            <p:ph type="body" idx="1"/>
          </p:nvPr>
        </p:nvSpPr>
        <p:spPr/>
        <p:txBody>
          <a:bodyPr/>
          <a:lstStyle/>
          <a:p>
            <a:pPr eaLnBrk="1" hangingPunct="1"/>
            <a:endParaRPr lang="el-GR" smtClean="0"/>
          </a:p>
        </p:txBody>
      </p:sp>
      <p:pic>
        <p:nvPicPr>
          <p:cNvPr id="16388" name="Picture 4" descr="DSC03019"/>
          <p:cNvPicPr>
            <a:picLocks noChangeAspect="1" noChangeArrowheads="1"/>
          </p:cNvPicPr>
          <p:nvPr/>
        </p:nvPicPr>
        <p:blipFill>
          <a:blip r:embed="rId2" cstate="email"/>
          <a:srcRect/>
          <a:stretch>
            <a:fillRect/>
          </a:stretch>
        </p:blipFill>
        <p:spPr bwMode="auto">
          <a:xfrm>
            <a:off x="755650" y="1773238"/>
            <a:ext cx="7632700" cy="4103687"/>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smtClean="0">
                <a:solidFill>
                  <a:srgbClr val="CC6600"/>
                </a:solidFill>
              </a:rPr>
              <a:t>ΚΑΡΟΥΤΕΣ</a:t>
            </a:r>
          </a:p>
        </p:txBody>
      </p:sp>
      <p:sp>
        <p:nvSpPr>
          <p:cNvPr id="17411" name="Rectangle 3"/>
          <p:cNvSpPr>
            <a:spLocks noGrp="1" noChangeArrowheads="1"/>
          </p:cNvSpPr>
          <p:nvPr>
            <p:ph type="body" idx="1"/>
          </p:nvPr>
        </p:nvSpPr>
        <p:spPr/>
        <p:txBody>
          <a:bodyPr/>
          <a:lstStyle/>
          <a:p>
            <a:pPr eaLnBrk="1" hangingPunct="1"/>
            <a:endParaRPr lang="el-GR" smtClean="0"/>
          </a:p>
        </p:txBody>
      </p:sp>
      <p:pic>
        <p:nvPicPr>
          <p:cNvPr id="17412" name="Picture 4" descr="DSC03020"/>
          <p:cNvPicPr>
            <a:picLocks noChangeAspect="1" noChangeArrowheads="1"/>
          </p:cNvPicPr>
          <p:nvPr/>
        </p:nvPicPr>
        <p:blipFill>
          <a:blip r:embed="rId2" cstate="email"/>
          <a:srcRect/>
          <a:stretch>
            <a:fillRect/>
          </a:stretch>
        </p:blipFill>
        <p:spPr bwMode="auto">
          <a:xfrm>
            <a:off x="827088" y="1773238"/>
            <a:ext cx="7489825" cy="4103687"/>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smtClean="0">
                <a:solidFill>
                  <a:srgbClr val="CC6600"/>
                </a:solidFill>
              </a:rPr>
              <a:t>ΜΕΤΑΦΟΡΕΑΣ ΚΙΒΩΤΙΩΝ</a:t>
            </a:r>
          </a:p>
        </p:txBody>
      </p:sp>
      <p:sp>
        <p:nvSpPr>
          <p:cNvPr id="18435" name="Rectangle 3"/>
          <p:cNvSpPr>
            <a:spLocks noGrp="1" noChangeArrowheads="1"/>
          </p:cNvSpPr>
          <p:nvPr>
            <p:ph type="body" idx="1"/>
          </p:nvPr>
        </p:nvSpPr>
        <p:spPr/>
        <p:txBody>
          <a:bodyPr/>
          <a:lstStyle/>
          <a:p>
            <a:pPr eaLnBrk="1" hangingPunct="1"/>
            <a:endParaRPr lang="el-GR" smtClean="0"/>
          </a:p>
        </p:txBody>
      </p:sp>
      <p:pic>
        <p:nvPicPr>
          <p:cNvPr id="18436" name="Picture 5" descr="DSC03022"/>
          <p:cNvPicPr>
            <a:picLocks noChangeAspect="1" noChangeArrowheads="1"/>
          </p:cNvPicPr>
          <p:nvPr/>
        </p:nvPicPr>
        <p:blipFill>
          <a:blip r:embed="rId2" cstate="email"/>
          <a:srcRect/>
          <a:stretch>
            <a:fillRect/>
          </a:stretch>
        </p:blipFill>
        <p:spPr bwMode="auto">
          <a:xfrm>
            <a:off x="684213" y="1773238"/>
            <a:ext cx="7704137" cy="4176712"/>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smtClean="0">
                <a:solidFill>
                  <a:srgbClr val="CC6600"/>
                </a:solidFill>
              </a:rPr>
              <a:t>ΑΥΤΟΜΑΤΗ ΠΑΛΕΤΕΡΙΣΤΙΚΗ</a:t>
            </a:r>
          </a:p>
        </p:txBody>
      </p:sp>
      <p:sp>
        <p:nvSpPr>
          <p:cNvPr id="19459" name="Rectangle 3"/>
          <p:cNvSpPr>
            <a:spLocks noGrp="1" noChangeArrowheads="1"/>
          </p:cNvSpPr>
          <p:nvPr>
            <p:ph type="body" idx="1"/>
          </p:nvPr>
        </p:nvSpPr>
        <p:spPr/>
        <p:txBody>
          <a:bodyPr/>
          <a:lstStyle/>
          <a:p>
            <a:pPr eaLnBrk="1" hangingPunct="1"/>
            <a:endParaRPr lang="el-GR" smtClean="0"/>
          </a:p>
        </p:txBody>
      </p:sp>
      <p:pic>
        <p:nvPicPr>
          <p:cNvPr id="19460" name="Picture 4" descr="DSC03024"/>
          <p:cNvPicPr>
            <a:picLocks noChangeAspect="1" noChangeArrowheads="1"/>
          </p:cNvPicPr>
          <p:nvPr/>
        </p:nvPicPr>
        <p:blipFill>
          <a:blip r:embed="rId2" cstate="email"/>
          <a:srcRect/>
          <a:stretch>
            <a:fillRect/>
          </a:stretch>
        </p:blipFill>
        <p:spPr bwMode="auto">
          <a:xfrm>
            <a:off x="755650" y="1700213"/>
            <a:ext cx="7561263" cy="4273550"/>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4000" smtClean="0">
                <a:solidFill>
                  <a:srgbClr val="CC6600"/>
                </a:solidFill>
              </a:rPr>
              <a:t>ΑΥΤΟΜΑΤΗ ΜΗΧΑΝΗ ΣΥΣΚΕΥΑΣΙΑΣ</a:t>
            </a:r>
          </a:p>
        </p:txBody>
      </p:sp>
      <p:sp>
        <p:nvSpPr>
          <p:cNvPr id="20483" name="Rectangle 3"/>
          <p:cNvSpPr>
            <a:spLocks noGrp="1" noChangeArrowheads="1"/>
          </p:cNvSpPr>
          <p:nvPr>
            <p:ph type="body" idx="1"/>
          </p:nvPr>
        </p:nvSpPr>
        <p:spPr/>
        <p:txBody>
          <a:bodyPr/>
          <a:lstStyle/>
          <a:p>
            <a:pPr eaLnBrk="1" hangingPunct="1"/>
            <a:endParaRPr lang="el-GR" smtClean="0"/>
          </a:p>
        </p:txBody>
      </p:sp>
      <p:pic>
        <p:nvPicPr>
          <p:cNvPr id="20484" name="Picture 4" descr="DSC03026"/>
          <p:cNvPicPr>
            <a:picLocks noChangeAspect="1" noChangeArrowheads="1"/>
          </p:cNvPicPr>
          <p:nvPr/>
        </p:nvPicPr>
        <p:blipFill>
          <a:blip r:embed="rId2" cstate="email"/>
          <a:srcRect/>
          <a:stretch>
            <a:fillRect/>
          </a:stretch>
        </p:blipFill>
        <p:spPr bwMode="auto">
          <a:xfrm>
            <a:off x="755650" y="1773238"/>
            <a:ext cx="7561263" cy="4103687"/>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l-GR" sz="2800" smtClean="0">
                <a:solidFill>
                  <a:srgbClr val="FF9900"/>
                </a:solidFill>
              </a:rPr>
              <a:t>Γενική άποψη εργοστασίου</a:t>
            </a:r>
          </a:p>
        </p:txBody>
      </p:sp>
      <p:sp>
        <p:nvSpPr>
          <p:cNvPr id="5124" name="Rectangle 4"/>
          <p:cNvSpPr>
            <a:spLocks noGrp="1" noChangeAspect="1" noChangeArrowheads="1"/>
          </p:cNvSpPr>
          <p:nvPr isPhoto="1">
            <p:ph type="body" idx="1"/>
          </p:nvPr>
        </p:nvSpPr>
        <p:spPr>
          <a:blipFill dpi="0" rotWithShape="1">
            <a:blip r:embed="rId2" cstate="email"/>
            <a:srcRect/>
            <a:stretch>
              <a:fillRect b="-36373"/>
            </a:stretch>
          </a:blipFill>
          <a:ln>
            <a:solidFill>
              <a:schemeClr val="tx1"/>
            </a:solidFill>
          </a:ln>
        </p:spPr>
        <p:txBody>
          <a:bodyPr/>
          <a:lstStyle/>
          <a:p>
            <a:pPr eaLnBrk="1" hangingPunct="1">
              <a:buFontTx/>
              <a:buNone/>
              <a:defRPr/>
            </a:pPr>
            <a:r>
              <a:rPr lang="el-GR" smtClean="0"/>
              <a:t> </a:t>
            </a:r>
          </a:p>
        </p:txBody>
      </p:sp>
    </p:spTree>
  </p:cSld>
  <p:clrMapOvr>
    <a:masterClrMapping/>
  </p:clrMapOvr>
  <p:transition spd="med" advTm="3000">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 Ορθογώνιο"/>
          <p:cNvSpPr>
            <a:spLocks noChangeArrowheads="1"/>
          </p:cNvSpPr>
          <p:nvPr/>
        </p:nvSpPr>
        <p:spPr bwMode="auto">
          <a:xfrm>
            <a:off x="2124075" y="404813"/>
            <a:ext cx="4572000" cy="646112"/>
          </a:xfrm>
          <a:prstGeom prst="rect">
            <a:avLst/>
          </a:prstGeom>
          <a:noFill/>
          <a:ln w="9525">
            <a:noFill/>
            <a:miter lim="800000"/>
            <a:headEnd/>
            <a:tailEnd/>
          </a:ln>
        </p:spPr>
        <p:txBody>
          <a:bodyPr>
            <a:spAutoFit/>
          </a:bodyPr>
          <a:lstStyle/>
          <a:p>
            <a:r>
              <a:rPr lang="el-GR" b="1">
                <a:solidFill>
                  <a:srgbClr val="FFFF00"/>
                </a:solidFill>
              </a:rPr>
              <a:t>ΑΣΦΑΛΕΙΑ ΠΡΟΣΩΠΙΚΟΥ</a:t>
            </a:r>
            <a:br>
              <a:rPr lang="el-GR" b="1">
                <a:solidFill>
                  <a:srgbClr val="FFFF00"/>
                </a:solidFill>
              </a:rPr>
            </a:br>
            <a:r>
              <a:rPr lang="el-GR" b="1">
                <a:solidFill>
                  <a:srgbClr val="FFFF00"/>
                </a:solidFill>
              </a:rPr>
              <a:t>ΣΥΣΤΗΜΑΤΑ ΠΥΡΑΣΦΑΛΕΙΑΣ</a:t>
            </a:r>
            <a:endParaRPr lang="el-GR"/>
          </a:p>
        </p:txBody>
      </p:sp>
      <p:sp>
        <p:nvSpPr>
          <p:cNvPr id="7" name="Text Box 12"/>
          <p:cNvSpPr txBox="1">
            <a:spLocks noChangeArrowheads="1"/>
          </p:cNvSpPr>
          <p:nvPr/>
        </p:nvSpPr>
        <p:spPr bwMode="auto">
          <a:xfrm>
            <a:off x="755650" y="1628775"/>
            <a:ext cx="7345363" cy="4168775"/>
          </a:xfrm>
          <a:prstGeom prst="rect">
            <a:avLst/>
          </a:prstGeom>
          <a:noFill/>
          <a:ln w="9525">
            <a:noFill/>
            <a:miter lim="800000"/>
            <a:headEnd/>
            <a:tailEnd/>
          </a:ln>
          <a:effectLst/>
        </p:spPr>
        <p:txBody>
          <a:bodyPr>
            <a:spAutoFit/>
          </a:bodyPr>
          <a:lstStyle/>
          <a:p>
            <a:pPr>
              <a:spcBef>
                <a:spcPct val="50000"/>
              </a:spcBef>
              <a:defRPr/>
            </a:pPr>
            <a:r>
              <a:rPr lang="el-GR" sz="2400" b="1" dirty="0">
                <a:solidFill>
                  <a:srgbClr val="FF0000"/>
                </a:solidFill>
                <a:effectLst>
                  <a:outerShdw blurRad="38100" dist="38100" dir="2700000" algn="tl">
                    <a:srgbClr val="000000"/>
                  </a:outerShdw>
                </a:effectLst>
              </a:rPr>
              <a:t>Συμπεράσματα από τη Μελέτη Πυροπροστασίας.</a:t>
            </a:r>
          </a:p>
          <a:p>
            <a:pPr>
              <a:spcBef>
                <a:spcPct val="50000"/>
              </a:spcBef>
              <a:defRPr/>
            </a:pPr>
            <a:r>
              <a:rPr lang="el-GR" b="1" dirty="0"/>
              <a:t>Στο εργοστάσιο υπάρχουν :</a:t>
            </a:r>
          </a:p>
          <a:p>
            <a:pPr>
              <a:spcBef>
                <a:spcPct val="50000"/>
              </a:spcBef>
              <a:buFont typeface="Wingdings" pitchFamily="2" charset="2"/>
              <a:buChar char="ü"/>
              <a:defRPr/>
            </a:pPr>
            <a:r>
              <a:rPr lang="el-GR" b="1" dirty="0"/>
              <a:t> Εννέα (9) Φορητοί Πυροσβεστήρες ξηράς σκόνης των 6 κιλών, κατηγοριών Α, Β, </a:t>
            </a:r>
            <a:r>
              <a:rPr lang="en-US" b="1" dirty="0"/>
              <a:t>C, E</a:t>
            </a:r>
            <a:endParaRPr lang="el-GR" b="1" dirty="0"/>
          </a:p>
          <a:p>
            <a:pPr>
              <a:spcBef>
                <a:spcPct val="50000"/>
              </a:spcBef>
              <a:buFont typeface="Wingdings" pitchFamily="2" charset="2"/>
              <a:buNone/>
              <a:defRPr/>
            </a:pPr>
            <a:endParaRPr lang="el-GR" sz="1000" b="1" dirty="0"/>
          </a:p>
          <a:p>
            <a:pPr>
              <a:spcBef>
                <a:spcPct val="50000"/>
              </a:spcBef>
              <a:buFont typeface="Wingdings" pitchFamily="2" charset="2"/>
              <a:buChar char="ü"/>
              <a:defRPr/>
            </a:pPr>
            <a:r>
              <a:rPr lang="el-GR" b="1" dirty="0"/>
              <a:t> Τρεις (3) Πυροσβεστήρες ξηράς σκόνης των </a:t>
            </a:r>
            <a:r>
              <a:rPr lang="en-US" b="1" dirty="0"/>
              <a:t>12</a:t>
            </a:r>
            <a:r>
              <a:rPr lang="el-GR" b="1" dirty="0"/>
              <a:t> κιλών , κατηγοριών Α, Β, </a:t>
            </a:r>
            <a:r>
              <a:rPr lang="en-US" b="1" dirty="0"/>
              <a:t>C, E</a:t>
            </a:r>
            <a:endParaRPr lang="el-GR" b="1" dirty="0"/>
          </a:p>
          <a:p>
            <a:pPr>
              <a:spcBef>
                <a:spcPct val="50000"/>
              </a:spcBef>
              <a:buFont typeface="Wingdings" pitchFamily="2" charset="2"/>
              <a:buNone/>
              <a:defRPr/>
            </a:pPr>
            <a:endParaRPr lang="en-US" sz="1000" b="1" dirty="0"/>
          </a:p>
          <a:p>
            <a:pPr>
              <a:spcBef>
                <a:spcPct val="50000"/>
              </a:spcBef>
              <a:buFont typeface="Wingdings" pitchFamily="2" charset="2"/>
              <a:buChar char="ü"/>
              <a:defRPr/>
            </a:pPr>
            <a:r>
              <a:rPr lang="en-US" b="1" dirty="0"/>
              <a:t> </a:t>
            </a:r>
            <a:r>
              <a:rPr lang="el-GR" b="1" dirty="0"/>
              <a:t>Έξι (6) Πυροσβεστικές φωλιές μόνιμων </a:t>
            </a:r>
            <a:r>
              <a:rPr lang="el-GR" b="1" dirty="0" err="1"/>
              <a:t>υδροδοτικών</a:t>
            </a:r>
            <a:r>
              <a:rPr lang="el-GR" b="1" dirty="0"/>
              <a:t> δικτύου.</a:t>
            </a:r>
          </a:p>
          <a:p>
            <a:pPr>
              <a:spcBef>
                <a:spcPct val="50000"/>
              </a:spcBef>
              <a:buFont typeface="Wingdings" pitchFamily="2" charset="2"/>
              <a:buNone/>
              <a:defRPr/>
            </a:pPr>
            <a:endParaRPr lang="el-GR" sz="1000" b="1" dirty="0"/>
          </a:p>
          <a:p>
            <a:pPr>
              <a:spcBef>
                <a:spcPct val="50000"/>
              </a:spcBef>
              <a:buFont typeface="Wingdings" pitchFamily="2" charset="2"/>
              <a:buChar char="ü"/>
              <a:defRPr/>
            </a:pPr>
            <a:r>
              <a:rPr lang="el-GR" b="1" dirty="0"/>
              <a:t> Ένας (1) Πυροσβεστικός σταθμός.</a:t>
            </a:r>
          </a:p>
          <a:p>
            <a:pPr>
              <a:spcBef>
                <a:spcPct val="50000"/>
              </a:spcBef>
              <a:defRPr/>
            </a:pPr>
            <a:endParaRPr lang="el-GR" dirty="0"/>
          </a:p>
        </p:txBody>
      </p:sp>
    </p:spTree>
  </p:cSld>
  <p:clrMapOvr>
    <a:masterClrMapping/>
  </p:clrMapOvr>
  <p:transition spd="med" advTm="3000">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15888"/>
            <a:ext cx="8229600" cy="490537"/>
          </a:xfrm>
        </p:spPr>
        <p:txBody>
          <a:bodyPr/>
          <a:lstStyle/>
          <a:p>
            <a:pPr eaLnBrk="1" hangingPunct="1"/>
            <a:r>
              <a:rPr lang="el-GR" smtClean="0">
                <a:solidFill>
                  <a:srgbClr val="FF9900"/>
                </a:solidFill>
              </a:rPr>
              <a:t>Διοίκηση</a:t>
            </a:r>
            <a:r>
              <a:rPr lang="el-GR" smtClean="0"/>
              <a:t> </a:t>
            </a:r>
          </a:p>
        </p:txBody>
      </p:sp>
      <p:sp>
        <p:nvSpPr>
          <p:cNvPr id="22531" name="Oval 6"/>
          <p:cNvSpPr>
            <a:spLocks noChangeArrowheads="1"/>
          </p:cNvSpPr>
          <p:nvPr/>
        </p:nvSpPr>
        <p:spPr bwMode="auto">
          <a:xfrm>
            <a:off x="3492500" y="549275"/>
            <a:ext cx="1368425" cy="792163"/>
          </a:xfrm>
          <a:prstGeom prst="ellipse">
            <a:avLst/>
          </a:prstGeom>
          <a:solidFill>
            <a:schemeClr val="folHlink"/>
          </a:solidFill>
          <a:ln w="9525">
            <a:solidFill>
              <a:schemeClr val="folHlink"/>
            </a:solidFill>
            <a:round/>
            <a:headEnd/>
            <a:tailEnd/>
          </a:ln>
        </p:spPr>
        <p:txBody>
          <a:bodyPr wrap="none" anchor="ctr"/>
          <a:lstStyle/>
          <a:p>
            <a:r>
              <a:rPr lang="el-GR" sz="1600"/>
              <a:t>ΓΕΝΙΚΗ </a:t>
            </a:r>
          </a:p>
          <a:p>
            <a:r>
              <a:rPr lang="el-GR" sz="1600"/>
              <a:t>ΣΥΝΕΛΕΥΣΗ</a:t>
            </a:r>
          </a:p>
        </p:txBody>
      </p:sp>
      <p:sp>
        <p:nvSpPr>
          <p:cNvPr id="22532" name="Line 9"/>
          <p:cNvSpPr>
            <a:spLocks noChangeShapeType="1"/>
          </p:cNvSpPr>
          <p:nvPr/>
        </p:nvSpPr>
        <p:spPr bwMode="auto">
          <a:xfrm>
            <a:off x="4140200" y="1341438"/>
            <a:ext cx="0" cy="576262"/>
          </a:xfrm>
          <a:prstGeom prst="line">
            <a:avLst/>
          </a:prstGeom>
          <a:noFill/>
          <a:ln w="9525">
            <a:solidFill>
              <a:schemeClr val="tx1"/>
            </a:solidFill>
            <a:round/>
            <a:headEnd/>
            <a:tailEnd/>
          </a:ln>
        </p:spPr>
        <p:txBody>
          <a:bodyPr/>
          <a:lstStyle/>
          <a:p>
            <a:endParaRPr lang="el-GR"/>
          </a:p>
        </p:txBody>
      </p:sp>
      <p:sp>
        <p:nvSpPr>
          <p:cNvPr id="22533" name="Oval 10"/>
          <p:cNvSpPr>
            <a:spLocks noChangeArrowheads="1"/>
          </p:cNvSpPr>
          <p:nvPr/>
        </p:nvSpPr>
        <p:spPr bwMode="auto">
          <a:xfrm>
            <a:off x="3419475" y="1628775"/>
            <a:ext cx="1368425" cy="863600"/>
          </a:xfrm>
          <a:prstGeom prst="ellipse">
            <a:avLst/>
          </a:prstGeom>
          <a:solidFill>
            <a:schemeClr val="folHlink"/>
          </a:solidFill>
          <a:ln w="9525">
            <a:solidFill>
              <a:schemeClr val="tx1"/>
            </a:solidFill>
            <a:round/>
            <a:headEnd/>
            <a:tailEnd/>
          </a:ln>
        </p:spPr>
        <p:txBody>
          <a:bodyPr wrap="none" anchor="ctr"/>
          <a:lstStyle/>
          <a:p>
            <a:endParaRPr lang="el-GR" sz="1600"/>
          </a:p>
          <a:p>
            <a:r>
              <a:rPr lang="el-GR" sz="1600"/>
              <a:t>ΔΙΟΙΚΗΤΙΚΟ</a:t>
            </a:r>
          </a:p>
          <a:p>
            <a:r>
              <a:rPr lang="el-GR" sz="1600"/>
              <a:t>ΣΥΜΒΟΥΛΙΟ</a:t>
            </a:r>
          </a:p>
          <a:p>
            <a:endParaRPr lang="el-GR" sz="1600"/>
          </a:p>
        </p:txBody>
      </p:sp>
      <p:sp>
        <p:nvSpPr>
          <p:cNvPr id="22534" name="Line 11"/>
          <p:cNvSpPr>
            <a:spLocks noChangeShapeType="1"/>
          </p:cNvSpPr>
          <p:nvPr/>
        </p:nvSpPr>
        <p:spPr bwMode="auto">
          <a:xfrm>
            <a:off x="4140200" y="2492375"/>
            <a:ext cx="0" cy="358775"/>
          </a:xfrm>
          <a:prstGeom prst="line">
            <a:avLst/>
          </a:prstGeom>
          <a:noFill/>
          <a:ln w="9525">
            <a:solidFill>
              <a:schemeClr val="tx1"/>
            </a:solidFill>
            <a:round/>
            <a:headEnd/>
            <a:tailEnd/>
          </a:ln>
        </p:spPr>
        <p:txBody>
          <a:bodyPr/>
          <a:lstStyle/>
          <a:p>
            <a:endParaRPr lang="el-GR"/>
          </a:p>
        </p:txBody>
      </p:sp>
      <p:sp>
        <p:nvSpPr>
          <p:cNvPr id="22535" name="Oval 12"/>
          <p:cNvSpPr>
            <a:spLocks noChangeArrowheads="1"/>
          </p:cNvSpPr>
          <p:nvPr/>
        </p:nvSpPr>
        <p:spPr bwMode="auto">
          <a:xfrm>
            <a:off x="3419475" y="2852738"/>
            <a:ext cx="1512888" cy="863600"/>
          </a:xfrm>
          <a:prstGeom prst="ellipse">
            <a:avLst/>
          </a:prstGeom>
          <a:solidFill>
            <a:schemeClr val="folHlink"/>
          </a:solidFill>
          <a:ln w="9525">
            <a:solidFill>
              <a:schemeClr val="tx1"/>
            </a:solidFill>
            <a:round/>
            <a:headEnd/>
            <a:tailEnd/>
          </a:ln>
        </p:spPr>
        <p:txBody>
          <a:bodyPr wrap="none" anchor="ctr"/>
          <a:lstStyle/>
          <a:p>
            <a:r>
              <a:rPr lang="el-GR" sz="1600"/>
              <a:t>ΓΕΝΙΚΟΣ</a:t>
            </a:r>
          </a:p>
          <a:p>
            <a:r>
              <a:rPr lang="el-GR" sz="1600"/>
              <a:t>ΔΙΕΥΘΥΝΤΗΣ</a:t>
            </a:r>
          </a:p>
        </p:txBody>
      </p:sp>
      <p:sp>
        <p:nvSpPr>
          <p:cNvPr id="22536" name="Line 13"/>
          <p:cNvSpPr>
            <a:spLocks noChangeShapeType="1"/>
          </p:cNvSpPr>
          <p:nvPr/>
        </p:nvSpPr>
        <p:spPr bwMode="auto">
          <a:xfrm>
            <a:off x="4140200" y="3716338"/>
            <a:ext cx="0" cy="1871662"/>
          </a:xfrm>
          <a:prstGeom prst="line">
            <a:avLst/>
          </a:prstGeom>
          <a:noFill/>
          <a:ln w="9525">
            <a:solidFill>
              <a:schemeClr val="tx1"/>
            </a:solidFill>
            <a:round/>
            <a:headEnd/>
            <a:tailEnd/>
          </a:ln>
        </p:spPr>
        <p:txBody>
          <a:bodyPr/>
          <a:lstStyle/>
          <a:p>
            <a:endParaRPr lang="el-GR"/>
          </a:p>
        </p:txBody>
      </p:sp>
      <p:sp>
        <p:nvSpPr>
          <p:cNvPr id="22537" name="Line 14"/>
          <p:cNvSpPr>
            <a:spLocks noChangeShapeType="1"/>
          </p:cNvSpPr>
          <p:nvPr/>
        </p:nvSpPr>
        <p:spPr bwMode="auto">
          <a:xfrm>
            <a:off x="4140200" y="3860800"/>
            <a:ext cx="1368425" cy="0"/>
          </a:xfrm>
          <a:prstGeom prst="line">
            <a:avLst/>
          </a:prstGeom>
          <a:noFill/>
          <a:ln w="9525">
            <a:solidFill>
              <a:schemeClr val="tx1"/>
            </a:solidFill>
            <a:round/>
            <a:headEnd/>
            <a:tailEnd type="triangle" w="med" len="med"/>
          </a:ln>
        </p:spPr>
        <p:txBody>
          <a:bodyPr/>
          <a:lstStyle/>
          <a:p>
            <a:endParaRPr lang="el-GR"/>
          </a:p>
        </p:txBody>
      </p:sp>
      <p:sp>
        <p:nvSpPr>
          <p:cNvPr id="22538" name="Line 15"/>
          <p:cNvSpPr>
            <a:spLocks noChangeShapeType="1"/>
          </p:cNvSpPr>
          <p:nvPr/>
        </p:nvSpPr>
        <p:spPr bwMode="auto">
          <a:xfrm>
            <a:off x="4140200" y="4652963"/>
            <a:ext cx="1368425" cy="0"/>
          </a:xfrm>
          <a:prstGeom prst="line">
            <a:avLst/>
          </a:prstGeom>
          <a:noFill/>
          <a:ln w="9525">
            <a:solidFill>
              <a:schemeClr val="tx1"/>
            </a:solidFill>
            <a:round/>
            <a:headEnd/>
            <a:tailEnd type="triangle" w="med" len="med"/>
          </a:ln>
        </p:spPr>
        <p:txBody>
          <a:bodyPr/>
          <a:lstStyle/>
          <a:p>
            <a:endParaRPr lang="el-GR"/>
          </a:p>
        </p:txBody>
      </p:sp>
      <p:sp>
        <p:nvSpPr>
          <p:cNvPr id="22539" name="Line 16"/>
          <p:cNvSpPr>
            <a:spLocks noChangeShapeType="1"/>
          </p:cNvSpPr>
          <p:nvPr/>
        </p:nvSpPr>
        <p:spPr bwMode="auto">
          <a:xfrm>
            <a:off x="4140200" y="5445125"/>
            <a:ext cx="1368425" cy="0"/>
          </a:xfrm>
          <a:prstGeom prst="line">
            <a:avLst/>
          </a:prstGeom>
          <a:noFill/>
          <a:ln w="9525">
            <a:solidFill>
              <a:schemeClr val="tx1"/>
            </a:solidFill>
            <a:round/>
            <a:headEnd/>
            <a:tailEnd type="triangle" w="med" len="med"/>
          </a:ln>
        </p:spPr>
        <p:txBody>
          <a:bodyPr/>
          <a:lstStyle/>
          <a:p>
            <a:endParaRPr lang="el-GR"/>
          </a:p>
        </p:txBody>
      </p:sp>
      <p:sp>
        <p:nvSpPr>
          <p:cNvPr id="22540" name="Oval 17"/>
          <p:cNvSpPr>
            <a:spLocks noChangeArrowheads="1"/>
          </p:cNvSpPr>
          <p:nvPr/>
        </p:nvSpPr>
        <p:spPr bwMode="auto">
          <a:xfrm>
            <a:off x="5508625" y="3500438"/>
            <a:ext cx="1655763" cy="647700"/>
          </a:xfrm>
          <a:prstGeom prst="ellipse">
            <a:avLst/>
          </a:prstGeom>
          <a:solidFill>
            <a:schemeClr val="folHlink"/>
          </a:solidFill>
          <a:ln w="9525">
            <a:solidFill>
              <a:schemeClr val="tx1"/>
            </a:solidFill>
            <a:round/>
            <a:headEnd/>
            <a:tailEnd/>
          </a:ln>
        </p:spPr>
        <p:txBody>
          <a:bodyPr wrap="none" anchor="ctr"/>
          <a:lstStyle/>
          <a:p>
            <a:r>
              <a:rPr lang="el-GR" sz="1400"/>
              <a:t>ΔΙΕΥΘΥΝΤΗΣ</a:t>
            </a:r>
          </a:p>
          <a:p>
            <a:r>
              <a:rPr lang="el-GR" sz="1400"/>
              <a:t>ΟΙΚΟΝΟΜΙΚΩΝ</a:t>
            </a:r>
          </a:p>
        </p:txBody>
      </p:sp>
      <p:sp>
        <p:nvSpPr>
          <p:cNvPr id="22541" name="Oval 18"/>
          <p:cNvSpPr>
            <a:spLocks noChangeArrowheads="1"/>
          </p:cNvSpPr>
          <p:nvPr/>
        </p:nvSpPr>
        <p:spPr bwMode="auto">
          <a:xfrm>
            <a:off x="5508625" y="4292600"/>
            <a:ext cx="1655763" cy="769938"/>
          </a:xfrm>
          <a:prstGeom prst="ellipse">
            <a:avLst/>
          </a:prstGeom>
          <a:solidFill>
            <a:schemeClr val="folHlink"/>
          </a:solidFill>
          <a:ln w="9525">
            <a:solidFill>
              <a:schemeClr val="folHlink"/>
            </a:solidFill>
            <a:round/>
            <a:headEnd/>
            <a:tailEnd/>
          </a:ln>
        </p:spPr>
        <p:txBody>
          <a:bodyPr wrap="none" anchor="ctr"/>
          <a:lstStyle/>
          <a:p>
            <a:r>
              <a:rPr lang="el-GR" sz="1400"/>
              <a:t>ΔΙΕΥΘΥΝΤΗΣ </a:t>
            </a:r>
          </a:p>
          <a:p>
            <a:r>
              <a:rPr lang="el-GR" sz="1400"/>
              <a:t>ΠΟΙΟΤΙΚΟΥ</a:t>
            </a:r>
          </a:p>
          <a:p>
            <a:r>
              <a:rPr lang="el-GR" sz="1400"/>
              <a:t>ΕΛΕΓΧΟΥ</a:t>
            </a:r>
          </a:p>
        </p:txBody>
      </p:sp>
      <p:sp>
        <p:nvSpPr>
          <p:cNvPr id="22542" name="Oval 19"/>
          <p:cNvSpPr>
            <a:spLocks noChangeArrowheads="1"/>
          </p:cNvSpPr>
          <p:nvPr/>
        </p:nvSpPr>
        <p:spPr bwMode="auto">
          <a:xfrm>
            <a:off x="5508625" y="5157788"/>
            <a:ext cx="1584325" cy="647700"/>
          </a:xfrm>
          <a:prstGeom prst="ellipse">
            <a:avLst/>
          </a:prstGeom>
          <a:solidFill>
            <a:schemeClr val="folHlink"/>
          </a:solidFill>
          <a:ln w="9525">
            <a:solidFill>
              <a:schemeClr val="tx1"/>
            </a:solidFill>
            <a:round/>
            <a:headEnd/>
            <a:tailEnd/>
          </a:ln>
        </p:spPr>
        <p:txBody>
          <a:bodyPr wrap="none" anchor="ctr"/>
          <a:lstStyle/>
          <a:p>
            <a:r>
              <a:rPr lang="el-GR" sz="1400"/>
              <a:t>ΔΙΕΥΘΥΝΤΗΣ</a:t>
            </a:r>
          </a:p>
          <a:p>
            <a:r>
              <a:rPr lang="el-GR" sz="1400"/>
              <a:t> ΠΡΟΣΩΠΙΚΟΥ</a:t>
            </a:r>
          </a:p>
        </p:txBody>
      </p:sp>
      <p:sp>
        <p:nvSpPr>
          <p:cNvPr id="22543" name="Rectangle 21"/>
          <p:cNvSpPr>
            <a:spLocks noChangeArrowheads="1"/>
          </p:cNvSpPr>
          <p:nvPr/>
        </p:nvSpPr>
        <p:spPr bwMode="auto">
          <a:xfrm>
            <a:off x="2362200" y="5811838"/>
            <a:ext cx="4375150" cy="366712"/>
          </a:xfrm>
          <a:prstGeom prst="rect">
            <a:avLst/>
          </a:prstGeom>
          <a:noFill/>
          <a:ln w="9525">
            <a:noFill/>
            <a:miter lim="800000"/>
            <a:headEnd/>
            <a:tailEnd/>
          </a:ln>
        </p:spPr>
        <p:txBody>
          <a:bodyPr wrap="none">
            <a:spAutoFit/>
          </a:bodyPr>
          <a:lstStyle/>
          <a:p>
            <a:r>
              <a:rPr lang="el-GR">
                <a:solidFill>
                  <a:srgbClr val="CC6600"/>
                </a:solidFill>
              </a:rPr>
              <a:t>ΟΡΓΑΝΑ ΔΙΟΙΚΗΣΗΣ- ΔΙΑΓΡΑΜΜΑΤΙΚΑ</a:t>
            </a:r>
          </a:p>
        </p:txBody>
      </p:sp>
    </p:spTree>
  </p:cSld>
  <p:clrMapOvr>
    <a:masterClrMapping/>
  </p:clrMapOvr>
  <p:transition spd="med" advTm="3000">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188913"/>
            <a:ext cx="8229600" cy="561975"/>
          </a:xfrm>
        </p:spPr>
        <p:txBody>
          <a:bodyPr/>
          <a:lstStyle/>
          <a:p>
            <a:pPr eaLnBrk="1" hangingPunct="1"/>
            <a:r>
              <a:rPr lang="el-GR" smtClean="0"/>
              <a:t>Διευθυντές </a:t>
            </a:r>
          </a:p>
        </p:txBody>
      </p:sp>
      <p:sp>
        <p:nvSpPr>
          <p:cNvPr id="23555" name="4 - Ορθογώνιο"/>
          <p:cNvSpPr>
            <a:spLocks noChangeArrowheads="1"/>
          </p:cNvSpPr>
          <p:nvPr/>
        </p:nvSpPr>
        <p:spPr bwMode="auto">
          <a:xfrm>
            <a:off x="539750" y="2349500"/>
            <a:ext cx="8135938" cy="3900488"/>
          </a:xfrm>
          <a:prstGeom prst="rect">
            <a:avLst/>
          </a:prstGeom>
          <a:noFill/>
          <a:ln w="9525">
            <a:noFill/>
            <a:miter lim="800000"/>
            <a:headEnd/>
            <a:tailEnd/>
          </a:ln>
        </p:spPr>
        <p:txBody>
          <a:bodyPr>
            <a:spAutoFit/>
          </a:bodyPr>
          <a:lstStyle/>
          <a:p>
            <a:pPr>
              <a:lnSpc>
                <a:spcPct val="150000"/>
              </a:lnSpc>
            </a:pPr>
            <a:r>
              <a:rPr lang="el-GR" sz="2400" b="1" i="1" u="sng">
                <a:solidFill>
                  <a:srgbClr val="FF9900"/>
                </a:solidFill>
              </a:rPr>
              <a:t>Γενικός διευθυντής</a:t>
            </a:r>
            <a:r>
              <a:rPr lang="el-GR" sz="2400"/>
              <a:t> </a:t>
            </a:r>
          </a:p>
          <a:p>
            <a:pPr>
              <a:lnSpc>
                <a:spcPct val="150000"/>
              </a:lnSpc>
            </a:pPr>
            <a:r>
              <a:rPr lang="el-GR" sz="2400"/>
              <a:t>     Προΐσταται όλων των τμημάτων, φροντίζει για την εκτέλεση των αποφάσεων οργάνων του συνεταιρισμού. τον διευθυντή τον ορίζει το διοικητικό Συμβούλιο του συνεταιρισμού. Τηρεί το πρωτόκολλο και το αρχείο, συντάσσει τον προϋπολογισμό μαζί με τις οικονομικές υπηρεσίες του συνεταιρισμού.</a:t>
            </a:r>
          </a:p>
        </p:txBody>
      </p:sp>
      <p:sp>
        <p:nvSpPr>
          <p:cNvPr id="6" name="Rectangle 3"/>
          <p:cNvSpPr txBox="1">
            <a:spLocks noChangeArrowheads="1"/>
          </p:cNvSpPr>
          <p:nvPr/>
        </p:nvSpPr>
        <p:spPr bwMode="auto">
          <a:xfrm>
            <a:off x="395288" y="908050"/>
            <a:ext cx="8589962" cy="1296988"/>
          </a:xfrm>
          <a:prstGeom prst="rect">
            <a:avLst/>
          </a:prstGeom>
          <a:noFill/>
          <a:ln w="9525">
            <a:noFill/>
            <a:miter lim="800000"/>
            <a:headEnd/>
            <a:tailEnd/>
          </a:ln>
        </p:spPr>
        <p:txBody>
          <a:bodyPr/>
          <a:lstStyle/>
          <a:p>
            <a:pPr marL="342900" indent="-342900">
              <a:spcBef>
                <a:spcPct val="20000"/>
              </a:spcBef>
              <a:defRPr/>
            </a:pPr>
            <a:r>
              <a:rPr lang="el-GR" sz="2000" kern="0" dirty="0">
                <a:solidFill>
                  <a:schemeClr val="bg1"/>
                </a:solidFill>
                <a:latin typeface="+mn-lt"/>
              </a:rPr>
              <a:t>Οι αποφάσεις παίρνονται από το διοικητικό συμβούλιο που εκλέγεται κάθε 4 χρόνια. Μεταξύ τους συνεδριάζουν και εκλέγουν πρόεδρο, αντιπρόεδρο, γραμματέα, ταμία. Οι αποφάσεις παίρνονται κατά πλειοψηφία. </a:t>
            </a:r>
          </a:p>
        </p:txBody>
      </p:sp>
    </p:spTree>
  </p:cSld>
  <p:clrMapOvr>
    <a:masterClrMapping/>
  </p:clrMapOvr>
  <p:transition spd="med" advTm="3000">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95288" y="333375"/>
            <a:ext cx="8229600" cy="6191250"/>
          </a:xfrm>
        </p:spPr>
        <p:txBody>
          <a:bodyPr/>
          <a:lstStyle/>
          <a:p>
            <a:pPr algn="ctr" eaLnBrk="1" hangingPunct="1">
              <a:lnSpc>
                <a:spcPct val="150000"/>
              </a:lnSpc>
            </a:pPr>
            <a:r>
              <a:rPr lang="el-GR" sz="2400" b="1" i="1" u="sng" smtClean="0">
                <a:solidFill>
                  <a:srgbClr val="FF9900"/>
                </a:solidFill>
              </a:rPr>
              <a:t>Διευθυντής οικονομικών</a:t>
            </a:r>
          </a:p>
          <a:p>
            <a:pPr algn="ctr" eaLnBrk="1" hangingPunct="1">
              <a:lnSpc>
                <a:spcPct val="150000"/>
              </a:lnSpc>
              <a:buFontTx/>
              <a:buNone/>
            </a:pPr>
            <a:r>
              <a:rPr lang="el-GR" sz="2400" smtClean="0"/>
              <a:t>     Αρμοδιότητες: μαζί με το συμβούλιο διαχειρίζονται τον οικονομικό τομέα του συνεταιρισμού, δηλαδή: εισπράξεις, πληρωμές. </a:t>
            </a:r>
            <a:r>
              <a:rPr lang="el-GR" sz="2400" b="1" u="sng" smtClean="0"/>
              <a:t>Εισπράξεις:</a:t>
            </a:r>
            <a:r>
              <a:rPr lang="el-GR" sz="2400" smtClean="0"/>
              <a:t> </a:t>
            </a:r>
            <a:r>
              <a:rPr lang="el-GR" sz="2400" b="1" smtClean="0"/>
              <a:t>α) </a:t>
            </a:r>
            <a:r>
              <a:rPr lang="el-GR" sz="2400" smtClean="0"/>
              <a:t>εισπράττει την αξία των παραστατικών. </a:t>
            </a:r>
            <a:r>
              <a:rPr lang="el-GR" sz="2400" b="1" smtClean="0"/>
              <a:t>β) </a:t>
            </a:r>
            <a:r>
              <a:rPr lang="el-GR" sz="2400" smtClean="0"/>
              <a:t>μεριμνά για την είσπραξη των οικονομικών ενισχύσεων που αφορούν τον συνεταιρισμό και τους παραγωγούς. </a:t>
            </a:r>
            <a:r>
              <a:rPr lang="el-GR" sz="2400" b="1" u="sng" smtClean="0"/>
              <a:t>Πληρωμές:</a:t>
            </a:r>
            <a:r>
              <a:rPr lang="el-GR" sz="2400" smtClean="0"/>
              <a:t> </a:t>
            </a:r>
            <a:r>
              <a:rPr lang="el-GR" sz="2400" b="1" smtClean="0"/>
              <a:t>α) </a:t>
            </a:r>
            <a:r>
              <a:rPr lang="el-GR" sz="2400" smtClean="0"/>
              <a:t>μεριμνά για την πληρωμή της αξίας των πορτοκαλιών των παραγωγών. </a:t>
            </a:r>
            <a:r>
              <a:rPr lang="el-GR" sz="2400" b="1" smtClean="0"/>
              <a:t>β) </a:t>
            </a:r>
            <a:r>
              <a:rPr lang="el-GR" sz="2400" smtClean="0"/>
              <a:t>καταθέτει την αξία σε τραπεζικό λογαριασμό του παραγωγού ή επιταγή. </a:t>
            </a:r>
            <a:r>
              <a:rPr lang="el-GR" sz="2400" b="1" smtClean="0"/>
              <a:t>γ) </a:t>
            </a:r>
            <a:r>
              <a:rPr lang="el-GR" sz="2400" smtClean="0"/>
              <a:t>μεριμνά για την πληρωμή διάφορων δαπανών.</a:t>
            </a:r>
            <a:endParaRPr lang="el-GR" sz="2400" b="1" u="sng" smtClean="0"/>
          </a:p>
        </p:txBody>
      </p:sp>
    </p:spTree>
  </p:cSld>
  <p:clrMapOvr>
    <a:masterClrMapping/>
  </p:clrMapOvr>
  <p:transition spd="med" advTm="3000">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95288" y="476250"/>
            <a:ext cx="8280400" cy="5976938"/>
          </a:xfrm>
        </p:spPr>
        <p:txBody>
          <a:bodyPr/>
          <a:lstStyle/>
          <a:p>
            <a:pPr algn="ctr" eaLnBrk="1" hangingPunct="1"/>
            <a:r>
              <a:rPr lang="el-GR" sz="2400" b="1" i="1" u="sng" smtClean="0">
                <a:solidFill>
                  <a:srgbClr val="FF9900"/>
                </a:solidFill>
              </a:rPr>
              <a:t>Διευθυντής Προσωπικού</a:t>
            </a:r>
            <a:r>
              <a:rPr lang="el-GR" sz="2400" smtClean="0"/>
              <a:t> </a:t>
            </a:r>
          </a:p>
          <a:p>
            <a:pPr algn="ctr" eaLnBrk="1" hangingPunct="1">
              <a:buFontTx/>
              <a:buNone/>
            </a:pPr>
            <a:r>
              <a:rPr lang="el-GR" sz="2400" smtClean="0"/>
              <a:t>     Ο υπεύθυνος του προσωπικού έχει τις εξής αρμοδιότητες: επιλέγει το εργατοτεχνικό προσωπικό, τους βοηθούς συντηρητών μηχανημάτων και ορίζει τους χειριστές των περονοφόνων οχημάτων.</a:t>
            </a:r>
          </a:p>
          <a:p>
            <a:pPr algn="ctr" eaLnBrk="1" hangingPunct="1">
              <a:buFontTx/>
              <a:buNone/>
            </a:pPr>
            <a:endParaRPr lang="el-GR" sz="2400" smtClean="0"/>
          </a:p>
          <a:p>
            <a:pPr algn="ctr" eaLnBrk="1" hangingPunct="1">
              <a:buFontTx/>
              <a:buNone/>
            </a:pPr>
            <a:endParaRPr lang="el-GR" sz="2400" smtClean="0"/>
          </a:p>
          <a:p>
            <a:pPr algn="ctr" eaLnBrk="1" hangingPunct="1"/>
            <a:r>
              <a:rPr lang="el-GR" sz="2400" b="1" i="1" u="sng" smtClean="0">
                <a:solidFill>
                  <a:srgbClr val="FF9900"/>
                </a:solidFill>
              </a:rPr>
              <a:t>Διευθυντής ποιοτικού ελέγχου</a:t>
            </a:r>
          </a:p>
          <a:p>
            <a:pPr algn="ctr" eaLnBrk="1" hangingPunct="1">
              <a:buFontTx/>
              <a:buNone/>
            </a:pPr>
            <a:r>
              <a:rPr lang="el-GR" sz="2400" smtClean="0"/>
              <a:t>     Οι αρμοδιότητές του είναι: η επιλογή σωστής πρώτης ύλης ~ αρμόδιος γεωπόνος στη βιομηχανία μας ~ μαζί με μια ομάδα εξειδικευμένων αγροτών που ξέρουν να ξεχωρίζουν την ποιότητα πορτοκαλιού. επίσης διακρίνει την  καταλληλότητα των προϊόντων που διαλέγονται. Τέλος προτείνει τρόπους και σημεία που μπορούν να ελεγχθούν τα προϊόντα της βιομηχανίας.</a:t>
            </a:r>
          </a:p>
          <a:p>
            <a:pPr algn="ctr" eaLnBrk="1" hangingPunct="1">
              <a:buFontTx/>
              <a:buNone/>
            </a:pPr>
            <a:endParaRPr lang="el-GR" sz="2400" smtClean="0"/>
          </a:p>
        </p:txBody>
      </p:sp>
    </p:spTree>
  </p:cSld>
  <p:clrMapOvr>
    <a:masterClrMapping/>
  </p:clrMapOvr>
  <p:transition spd="med" advTm="3000">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4 - Ορθογώνιο"/>
          <p:cNvSpPr>
            <a:spLocks noChangeArrowheads="1"/>
          </p:cNvSpPr>
          <p:nvPr/>
        </p:nvSpPr>
        <p:spPr bwMode="auto">
          <a:xfrm>
            <a:off x="2124075" y="549275"/>
            <a:ext cx="4572000" cy="1014413"/>
          </a:xfrm>
          <a:prstGeom prst="rect">
            <a:avLst/>
          </a:prstGeom>
          <a:noFill/>
          <a:ln w="9525">
            <a:noFill/>
            <a:miter lim="800000"/>
            <a:headEnd/>
            <a:tailEnd/>
          </a:ln>
        </p:spPr>
        <p:txBody>
          <a:bodyPr>
            <a:spAutoFit/>
          </a:bodyPr>
          <a:lstStyle/>
          <a:p>
            <a:r>
              <a:rPr lang="el-GR" b="1">
                <a:solidFill>
                  <a:srgbClr val="FF6600"/>
                </a:solidFill>
              </a:rPr>
              <a:t>Αγροτικός Συνεταιρισμός Επεξεργασίας και Πωλήσεως Εσπεριδοειδών [Α.Σ.Ε.Π.Ε.] Σπάρτης " ΗΛΙΟΦΡΟΥΤ"</a:t>
            </a:r>
            <a:r>
              <a:rPr lang="el-GR" sz="2400">
                <a:solidFill>
                  <a:schemeClr val="tx2"/>
                </a:solidFill>
              </a:rPr>
              <a:t> </a:t>
            </a:r>
          </a:p>
        </p:txBody>
      </p:sp>
      <p:sp>
        <p:nvSpPr>
          <p:cNvPr id="26627" name="Text Box 3" descr="Λευκό μάρμαρο"/>
          <p:cNvSpPr txBox="1">
            <a:spLocks noChangeArrowheads="1"/>
          </p:cNvSpPr>
          <p:nvPr/>
        </p:nvSpPr>
        <p:spPr bwMode="auto">
          <a:xfrm>
            <a:off x="2627313" y="6381750"/>
            <a:ext cx="3816350" cy="274638"/>
          </a:xfrm>
          <a:prstGeom prst="rect">
            <a:avLst/>
          </a:prstGeom>
          <a:blipFill dpi="0" rotWithShape="1">
            <a:blip r:embed="rId2" cstate="email"/>
            <a:srcRect/>
            <a:tile tx="0" ty="0" sx="100000" sy="100000" flip="none" algn="tl"/>
          </a:blipFill>
          <a:ln w="9525">
            <a:noFill/>
            <a:miter lim="800000"/>
            <a:headEnd/>
            <a:tailEnd/>
          </a:ln>
        </p:spPr>
        <p:txBody>
          <a:bodyPr>
            <a:spAutoFit/>
          </a:bodyPr>
          <a:lstStyle/>
          <a:p>
            <a:pPr algn="l">
              <a:spcBef>
                <a:spcPct val="50000"/>
              </a:spcBef>
            </a:pPr>
            <a:r>
              <a:rPr lang="el-GR" sz="1200" b="1" i="1" u="sng">
                <a:latin typeface="Book Antiqua" pitchFamily="18" charset="0"/>
                <a:cs typeface="Arial" charset="0"/>
              </a:rPr>
              <a:t>Υπεύθυνος Καθηγητής :  Γιαννουλέας Κώστας</a:t>
            </a:r>
          </a:p>
        </p:txBody>
      </p:sp>
      <p:sp>
        <p:nvSpPr>
          <p:cNvPr id="26628" name="Rectangle 21"/>
          <p:cNvSpPr>
            <a:spLocks noChangeArrowheads="1"/>
          </p:cNvSpPr>
          <p:nvPr/>
        </p:nvSpPr>
        <p:spPr bwMode="auto">
          <a:xfrm>
            <a:off x="2484438" y="5229225"/>
            <a:ext cx="4032250" cy="971550"/>
          </a:xfrm>
          <a:prstGeom prst="rect">
            <a:avLst/>
          </a:prstGeom>
          <a:solidFill>
            <a:schemeClr val="accent1"/>
          </a:solidFill>
          <a:ln w="9525">
            <a:solidFill>
              <a:schemeClr val="tx1"/>
            </a:solidFill>
            <a:miter lim="800000"/>
            <a:headEnd/>
            <a:tailEnd/>
          </a:ln>
        </p:spPr>
        <p:txBody>
          <a:bodyPr wrap="none" anchor="ctr"/>
          <a:lstStyle/>
          <a:p>
            <a:r>
              <a:rPr lang="el-GR" sz="1400" b="1" i="1">
                <a:solidFill>
                  <a:srgbClr val="CC6600"/>
                </a:solidFill>
              </a:rPr>
              <a:t>Ομάδα μαθητών/ιών του Β1</a:t>
            </a:r>
            <a:r>
              <a:rPr lang="el-GR" sz="1200" b="1" i="1">
                <a:solidFill>
                  <a:srgbClr val="CC6600"/>
                </a:solidFill>
              </a:rPr>
              <a:t>’: </a:t>
            </a:r>
          </a:p>
          <a:p>
            <a:r>
              <a:rPr lang="el-GR" sz="1200" b="1" i="1" u="sng"/>
              <a:t>Γεωργόπουλος Γιώργος    Θεοδωροπούλου Βενετία </a:t>
            </a:r>
          </a:p>
          <a:p>
            <a:r>
              <a:rPr lang="el-GR" sz="1200" b="1" i="1" u="sng"/>
              <a:t>Δημητρακάκη Μαρία          Καλομοίρης Μάριος</a:t>
            </a:r>
          </a:p>
          <a:p>
            <a:r>
              <a:rPr lang="el-GR" sz="1200" b="1" i="1" u="sng"/>
              <a:t>Δογαντζή Θεοδώρα</a:t>
            </a:r>
          </a:p>
        </p:txBody>
      </p:sp>
      <p:sp>
        <p:nvSpPr>
          <p:cNvPr id="26629" name="Rectangle 3" descr="IM000151"/>
          <p:cNvSpPr>
            <a:spLocks noGrp="1" noChangeAspect="1" noChangeArrowheads="1"/>
          </p:cNvSpPr>
          <p:nvPr isPhoto="1"/>
        </p:nvSpPr>
        <p:spPr bwMode="auto">
          <a:xfrm>
            <a:off x="2555875" y="1916113"/>
            <a:ext cx="3671888" cy="2755900"/>
          </a:xfrm>
          <a:prstGeom prst="rect">
            <a:avLst/>
          </a:prstGeom>
          <a:blipFill dpi="0" rotWithShape="1">
            <a:blip r:embed="rId3" cstate="email"/>
            <a:srcRect/>
            <a:stretch>
              <a:fillRect/>
            </a:stretch>
          </a:blipFill>
          <a:ln w="9525">
            <a:solidFill>
              <a:schemeClr val="tx1"/>
            </a:solidFill>
            <a:miter lim="800000"/>
            <a:headEnd/>
            <a:tailEnd/>
          </a:ln>
        </p:spPr>
        <p:txBody>
          <a:bodyPr/>
          <a:lstStyle/>
          <a:p>
            <a:endParaRPr lang="el-GR"/>
          </a:p>
        </p:txBody>
      </p:sp>
    </p:spTree>
  </p:cSld>
  <p:clrMapOvr>
    <a:masterClrMapping/>
  </p:clrMapOvr>
  <p:transition spd="med" advTm="3000">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922337"/>
          </a:xfrm>
        </p:spPr>
        <p:txBody>
          <a:bodyPr/>
          <a:lstStyle/>
          <a:p>
            <a:pPr eaLnBrk="1" hangingPunct="1"/>
            <a:r>
              <a:rPr lang="el-GR" smtClean="0">
                <a:solidFill>
                  <a:srgbClr val="FF9900"/>
                </a:solidFill>
              </a:rPr>
              <a:t>Ιστορικό</a:t>
            </a:r>
          </a:p>
        </p:txBody>
      </p:sp>
      <p:sp>
        <p:nvSpPr>
          <p:cNvPr id="4099" name="Rectangle 3"/>
          <p:cNvSpPr>
            <a:spLocks noGrp="1" noChangeArrowheads="1"/>
          </p:cNvSpPr>
          <p:nvPr>
            <p:ph type="body" idx="1"/>
          </p:nvPr>
        </p:nvSpPr>
        <p:spPr/>
        <p:txBody>
          <a:bodyPr/>
          <a:lstStyle/>
          <a:p>
            <a:pPr eaLnBrk="1" hangingPunct="1">
              <a:buFontTx/>
              <a:buNone/>
            </a:pPr>
            <a:r>
              <a:rPr lang="el-GR" sz="2400" smtClean="0">
                <a:solidFill>
                  <a:schemeClr val="bg1"/>
                </a:solidFill>
              </a:rPr>
              <a:t>       Ο Αγροτικός Συνεταιρισμός Επεξεργασίας και Πώλησης Εσπεριδοειδών Σπάρτης </a:t>
            </a:r>
            <a:r>
              <a:rPr lang="el-GR" sz="2400" b="1" i="1" smtClean="0">
                <a:solidFill>
                  <a:schemeClr val="bg1"/>
                </a:solidFill>
              </a:rPr>
              <a:t>«ΗΛΙΟΦΡΟΥΤ».</a:t>
            </a:r>
            <a:r>
              <a:rPr lang="el-GR" sz="2400" smtClean="0">
                <a:solidFill>
                  <a:schemeClr val="bg1"/>
                </a:solidFill>
              </a:rPr>
              <a:t> Ιδρύθηκε το 1986 από μια ομάδα παραγωγών στη Σπάρτη. Σήμερα αριθμεί 600 μέλη. </a:t>
            </a:r>
          </a:p>
          <a:p>
            <a:pPr eaLnBrk="1" hangingPunct="1">
              <a:buFontTx/>
              <a:buNone/>
            </a:pPr>
            <a:r>
              <a:rPr lang="el-GR" sz="2400" smtClean="0">
                <a:solidFill>
                  <a:schemeClr val="bg1"/>
                </a:solidFill>
              </a:rPr>
              <a:t>      </a:t>
            </a:r>
            <a:r>
              <a:rPr lang="el-GR" sz="2400" b="1" i="1" u="sng" smtClean="0">
                <a:solidFill>
                  <a:schemeClr val="bg1"/>
                </a:solidFill>
              </a:rPr>
              <a:t>Σκοπός</a:t>
            </a:r>
            <a:r>
              <a:rPr lang="el-GR" sz="2400" i="1" u="sng" smtClean="0">
                <a:solidFill>
                  <a:schemeClr val="bg1"/>
                </a:solidFill>
              </a:rPr>
              <a:t>:</a:t>
            </a:r>
            <a:r>
              <a:rPr lang="el-GR" sz="2400" smtClean="0">
                <a:solidFill>
                  <a:schemeClr val="bg1"/>
                </a:solidFill>
              </a:rPr>
              <a:t> Διάθεση – Πώληση των πορτοκαλιών τους σε καλύτερες τιμές.</a:t>
            </a:r>
          </a:p>
          <a:p>
            <a:pPr eaLnBrk="1" hangingPunct="1">
              <a:buFontTx/>
              <a:buNone/>
            </a:pPr>
            <a:r>
              <a:rPr lang="el-GR" sz="2400" smtClean="0">
                <a:solidFill>
                  <a:schemeClr val="bg1"/>
                </a:solidFill>
              </a:rPr>
              <a:t>      </a:t>
            </a:r>
            <a:r>
              <a:rPr lang="el-GR" sz="2400" b="1" i="1" u="sng" smtClean="0">
                <a:solidFill>
                  <a:schemeClr val="bg1"/>
                </a:solidFill>
              </a:rPr>
              <a:t>Τομέας:</a:t>
            </a:r>
            <a:r>
              <a:rPr lang="el-GR" sz="2400" smtClean="0">
                <a:solidFill>
                  <a:schemeClr val="bg1"/>
                </a:solidFill>
              </a:rPr>
              <a:t> Πρωτογενούς παραγωγής </a:t>
            </a:r>
          </a:p>
          <a:p>
            <a:pPr eaLnBrk="1" hangingPunct="1">
              <a:buFontTx/>
              <a:buNone/>
            </a:pPr>
            <a:r>
              <a:rPr lang="el-GR" sz="2400" smtClean="0">
                <a:solidFill>
                  <a:schemeClr val="bg1"/>
                </a:solidFill>
              </a:rPr>
              <a:t>        Βρίσκεται στο 9</a:t>
            </a:r>
            <a:r>
              <a:rPr lang="el-GR" sz="2400" baseline="30000" smtClean="0">
                <a:solidFill>
                  <a:schemeClr val="bg1"/>
                </a:solidFill>
              </a:rPr>
              <a:t>ο</a:t>
            </a:r>
            <a:r>
              <a:rPr lang="el-GR" sz="2400" smtClean="0">
                <a:solidFill>
                  <a:schemeClr val="bg1"/>
                </a:solidFill>
              </a:rPr>
              <a:t> χλμ Ε.Ο. Σπάρτης - Γυθείου. Εκεί υπάρχει το οικόπεδο του συνεταιρισμού 40 στρεμμάτων περίπου. Στο οικόπεδο είναι χτισμένο βιομηχανικό κτίριο 3100 τμ.</a:t>
            </a:r>
          </a:p>
        </p:txBody>
      </p:sp>
    </p:spTree>
  </p:cSld>
  <p:clrMapOvr>
    <a:masterClrMapping/>
  </p:clrMapOvr>
  <p:transition spd="med" advTm="3000">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77875"/>
          </a:xfrm>
        </p:spPr>
        <p:txBody>
          <a:bodyPr/>
          <a:lstStyle/>
          <a:p>
            <a:pPr eaLnBrk="1" hangingPunct="1"/>
            <a:r>
              <a:rPr lang="el-GR" sz="2800" b="1" smtClean="0">
                <a:solidFill>
                  <a:srgbClr val="FFFF00"/>
                </a:solidFill>
              </a:rPr>
              <a:t>ΓΕΝΙΚΑ  ΣΤΟΙΧΕΙΑ  ΦΟΡΕΑ</a:t>
            </a:r>
            <a:endParaRPr lang="el-GR" sz="2800" smtClean="0">
              <a:solidFill>
                <a:srgbClr val="FF9900"/>
              </a:solidFill>
            </a:endParaRPr>
          </a:p>
        </p:txBody>
      </p:sp>
      <p:sp>
        <p:nvSpPr>
          <p:cNvPr id="5" name="Rectangle 3"/>
          <p:cNvSpPr txBox="1">
            <a:spLocks noChangeArrowheads="1"/>
          </p:cNvSpPr>
          <p:nvPr/>
        </p:nvSpPr>
        <p:spPr bwMode="auto">
          <a:xfrm>
            <a:off x="457200" y="1052513"/>
            <a:ext cx="8229600" cy="5616575"/>
          </a:xfrm>
          <a:prstGeom prst="rect">
            <a:avLst/>
          </a:prstGeom>
          <a:noFill/>
          <a:ln w="9525">
            <a:noFill/>
            <a:miter lim="800000"/>
            <a:headEnd/>
            <a:tailEnd/>
          </a:ln>
        </p:spPr>
        <p:txBody>
          <a:bodyPr/>
          <a:lstStyle/>
          <a:p>
            <a:pPr marL="342900" indent="-342900" algn="l" eaLnBrk="0" hangingPunct="0">
              <a:lnSpc>
                <a:spcPct val="80000"/>
              </a:lnSpc>
              <a:spcBef>
                <a:spcPct val="20000"/>
              </a:spcBef>
              <a:buFontTx/>
              <a:buChar char="•"/>
              <a:defRPr/>
            </a:pPr>
            <a:r>
              <a:rPr lang="el-GR" sz="2200" kern="0" dirty="0">
                <a:solidFill>
                  <a:schemeClr val="bg1"/>
                </a:solidFill>
                <a:latin typeface="Arial" pitchFamily="34" charset="0"/>
                <a:cs typeface="Arial" pitchFamily="34" charset="0"/>
              </a:rPr>
              <a:t>1. Επωνυμία - Νομική μορφή</a:t>
            </a:r>
          </a:p>
          <a:p>
            <a:pPr marL="342900" indent="-342900" algn="l" eaLnBrk="0" hangingPunct="0">
              <a:lnSpc>
                <a:spcPct val="80000"/>
              </a:lnSpc>
              <a:spcBef>
                <a:spcPct val="20000"/>
              </a:spcBef>
              <a:defRPr/>
            </a:pPr>
            <a:r>
              <a:rPr lang="el-GR" sz="2200" kern="0" dirty="0">
                <a:solidFill>
                  <a:schemeClr val="bg1"/>
                </a:solidFill>
                <a:latin typeface="Arial" pitchFamily="34" charset="0"/>
                <a:cs typeface="Arial" pitchFamily="34" charset="0"/>
              </a:rPr>
              <a:t>     Η Ομάδα Παραγωγών - Αγροτικός Συνεταιρισμός Επεξεργασίας και Πωλήσεως Εσπεριδοειδών [Α.Σ.Ε.Π.Ε.] Σπάρτης " ΗΛΙΟΦΡΟΥΤ", είναι συνεταιριστική οργάνωση πρώτου βαθμού . Είναι νομικό πρόσωπο ιδιωτικού δικαίου και έχει έδρα τη Σπάρτη.</a:t>
            </a:r>
          </a:p>
          <a:p>
            <a:pPr marL="342900" indent="-342900" algn="l" eaLnBrk="0" hangingPunct="0">
              <a:lnSpc>
                <a:spcPct val="80000"/>
              </a:lnSpc>
              <a:spcBef>
                <a:spcPct val="20000"/>
              </a:spcBef>
              <a:buFontTx/>
              <a:buChar char="•"/>
              <a:defRPr/>
            </a:pPr>
            <a:endParaRPr lang="el-GR" sz="2200" kern="0" dirty="0">
              <a:solidFill>
                <a:schemeClr val="bg1"/>
              </a:solidFill>
              <a:latin typeface="Arial" pitchFamily="34" charset="0"/>
              <a:cs typeface="Arial" pitchFamily="34" charset="0"/>
            </a:endParaRPr>
          </a:p>
          <a:p>
            <a:pPr marL="342900" indent="-342900" algn="l" eaLnBrk="0" hangingPunct="0">
              <a:lnSpc>
                <a:spcPct val="80000"/>
              </a:lnSpc>
              <a:spcBef>
                <a:spcPct val="20000"/>
              </a:spcBef>
              <a:buFontTx/>
              <a:buChar char="•"/>
              <a:defRPr/>
            </a:pPr>
            <a:r>
              <a:rPr lang="el-GR" sz="2200" kern="0" dirty="0">
                <a:solidFill>
                  <a:schemeClr val="bg1"/>
                </a:solidFill>
                <a:latin typeface="Arial" pitchFamily="34" charset="0"/>
                <a:cs typeface="Arial" pitchFamily="34" charset="0"/>
              </a:rPr>
              <a:t>2. Έτος ίδρυσης – διάρκεια</a:t>
            </a:r>
          </a:p>
          <a:p>
            <a:pPr marL="342900" indent="-342900" algn="l" eaLnBrk="0" hangingPunct="0">
              <a:lnSpc>
                <a:spcPct val="80000"/>
              </a:lnSpc>
              <a:spcBef>
                <a:spcPct val="20000"/>
              </a:spcBef>
              <a:defRPr/>
            </a:pPr>
            <a:r>
              <a:rPr lang="el-GR" sz="2200" kern="0" dirty="0">
                <a:solidFill>
                  <a:schemeClr val="bg1"/>
                </a:solidFill>
                <a:latin typeface="Arial" pitchFamily="34" charset="0"/>
                <a:cs typeface="Arial" pitchFamily="34" charset="0"/>
              </a:rPr>
              <a:t>    Ο Συνεταιρισμός ιδρύθηκε το έτος 1982 και η χρονική του διάρκεια είναι απεριόριστη</a:t>
            </a:r>
          </a:p>
          <a:p>
            <a:pPr marL="342900" indent="-342900" algn="l" eaLnBrk="0" hangingPunct="0">
              <a:lnSpc>
                <a:spcPct val="80000"/>
              </a:lnSpc>
              <a:spcBef>
                <a:spcPct val="20000"/>
              </a:spcBef>
              <a:buFontTx/>
              <a:buChar char="•"/>
              <a:defRPr/>
            </a:pPr>
            <a:endParaRPr lang="el-GR" sz="2200" kern="0" dirty="0">
              <a:solidFill>
                <a:schemeClr val="bg1"/>
              </a:solidFill>
              <a:latin typeface="Arial" pitchFamily="34" charset="0"/>
              <a:cs typeface="Arial" pitchFamily="34" charset="0"/>
            </a:endParaRPr>
          </a:p>
          <a:p>
            <a:pPr marL="342900" indent="-342900" algn="l" eaLnBrk="0" hangingPunct="0">
              <a:lnSpc>
                <a:spcPct val="80000"/>
              </a:lnSpc>
              <a:spcBef>
                <a:spcPct val="20000"/>
              </a:spcBef>
              <a:buFontTx/>
              <a:buChar char="•"/>
              <a:defRPr/>
            </a:pPr>
            <a:r>
              <a:rPr lang="el-GR" sz="2200" kern="0" dirty="0">
                <a:solidFill>
                  <a:schemeClr val="bg1"/>
                </a:solidFill>
                <a:latin typeface="Arial" pitchFamily="34" charset="0"/>
                <a:cs typeface="Arial" pitchFamily="34" charset="0"/>
              </a:rPr>
              <a:t>3. Περιφέρεια</a:t>
            </a:r>
          </a:p>
          <a:p>
            <a:pPr marL="342900" indent="-342900" algn="l" eaLnBrk="0" hangingPunct="0">
              <a:lnSpc>
                <a:spcPct val="80000"/>
              </a:lnSpc>
              <a:spcBef>
                <a:spcPct val="20000"/>
              </a:spcBef>
              <a:defRPr/>
            </a:pPr>
            <a:r>
              <a:rPr lang="el-GR" sz="2200" kern="0" dirty="0">
                <a:solidFill>
                  <a:schemeClr val="bg1"/>
                </a:solidFill>
                <a:latin typeface="Arial" pitchFamily="34" charset="0"/>
                <a:cs typeface="Arial" pitchFamily="34" charset="0"/>
              </a:rPr>
              <a:t>    Βάση του υπάρχοντος καταστατικού , το οποίο τροποποιήθηκε σύμφωνα με το Ν. 1541 785 και εγκρίθηκε με την απόφαση 63 71987 του Ειρηνοδικείου Σπάρτης , έχει ως περιφέρεια τη γεωγραφική ενότητα η οποία ορίζεται από τα διοικητικά όρια του Νομού Λακωνίας ,εντός του οποίου ευρίσκονται οι αγροτικές εκμεταλλεύσεις των μελών του .</a:t>
            </a:r>
            <a:endParaRPr lang="el-GR" sz="2200" kern="0" dirty="0">
              <a:solidFill>
                <a:schemeClr val="bg1"/>
              </a:solidFill>
              <a:latin typeface="Arial" pitchFamily="34" charset="0"/>
              <a:cs typeface="Arial" pitchFamily="34" charset="0"/>
            </a:endParaRPr>
          </a:p>
        </p:txBody>
      </p:sp>
    </p:spTree>
  </p:cSld>
  <p:clrMapOvr>
    <a:masterClrMapping/>
  </p:clrMapOvr>
  <p:transition spd="med" advTm="3000">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490537"/>
          </a:xfrm>
        </p:spPr>
        <p:txBody>
          <a:bodyPr/>
          <a:lstStyle/>
          <a:p>
            <a:pPr eaLnBrk="1" hangingPunct="1"/>
            <a:r>
              <a:rPr lang="el-GR" sz="2800" b="1" smtClean="0">
                <a:solidFill>
                  <a:srgbClr val="FFFF00"/>
                </a:solidFill>
              </a:rPr>
              <a:t>ΓΕΝΙΚΑ  ΣΤΟΙΧΕΙΑ  ΦΟΡΕΑ</a:t>
            </a:r>
            <a:endParaRPr lang="el-GR" sz="2800" smtClean="0">
              <a:solidFill>
                <a:srgbClr val="FF9900"/>
              </a:solidFill>
            </a:endParaRPr>
          </a:p>
        </p:txBody>
      </p:sp>
      <p:sp>
        <p:nvSpPr>
          <p:cNvPr id="4" name="Rectangle 3"/>
          <p:cNvSpPr txBox="1">
            <a:spLocks noChangeArrowheads="1"/>
          </p:cNvSpPr>
          <p:nvPr/>
        </p:nvSpPr>
        <p:spPr bwMode="auto">
          <a:xfrm>
            <a:off x="179388" y="765175"/>
            <a:ext cx="8785225" cy="5903913"/>
          </a:xfrm>
          <a:prstGeom prst="rect">
            <a:avLst/>
          </a:prstGeom>
          <a:noFill/>
          <a:ln w="9525">
            <a:noFill/>
            <a:miter lim="800000"/>
            <a:headEnd/>
            <a:tailEnd/>
          </a:ln>
        </p:spPr>
        <p:txBody>
          <a:bodyPr/>
          <a:lstStyle/>
          <a:p>
            <a:pPr marL="342900" indent="-342900" algn="l" eaLnBrk="0" hangingPunct="0">
              <a:lnSpc>
                <a:spcPct val="80000"/>
              </a:lnSpc>
              <a:spcBef>
                <a:spcPct val="20000"/>
              </a:spcBef>
              <a:defRPr/>
            </a:pPr>
            <a:r>
              <a:rPr lang="el-GR" sz="2000" b="1" kern="0" dirty="0">
                <a:solidFill>
                  <a:schemeClr val="bg1"/>
                </a:solidFill>
                <a:latin typeface="Arial" pitchFamily="34" charset="0"/>
                <a:cs typeface="Arial" pitchFamily="34" charset="0"/>
              </a:rPr>
              <a:t>    </a:t>
            </a:r>
            <a:r>
              <a:rPr lang="el-GR" sz="2400" b="1" kern="0" dirty="0">
                <a:solidFill>
                  <a:schemeClr val="bg1"/>
                </a:solidFill>
                <a:latin typeface="Arial" pitchFamily="34" charset="0"/>
                <a:cs typeface="Arial" pitchFamily="34" charset="0"/>
              </a:rPr>
              <a:t>Σκοποί – Δραστηριότητες</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Βάση του προαναφερθέντος καταστατικού, ο Συνεταιρισμός αποσκοπεί με την ισότιμη συνεργασία και την αμοιβαία βοήθεια των συνεταίρων στην οικονομική , κοινωνική και πολιτιστική ανάπτυξη των μελών του, μέσα σε μία κοινή επιχείρηση .</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Για την επίτευξη των σκοπών του ο Συνεταιρισμός αναπτύσσει οποιεσδήποτε νόμιμες δραστηριότητες με τις οποίες καλύπτει ολόκληρο το φάσμα της παραγωγής, μεταποίησης και εμπορίας των αγροτικών προϊόντων , της παραγωγής και προμήθειας γεωργικών εφοδίων ,καθώς και της κατασκευής και προμήθειας των μέσων αγροτικής παραγωγής .</a:t>
            </a:r>
          </a:p>
          <a:p>
            <a:pPr marL="342900" indent="-342900" algn="l" eaLnBrk="0" hangingPunct="0">
              <a:lnSpc>
                <a:spcPct val="80000"/>
              </a:lnSpc>
              <a:spcBef>
                <a:spcPct val="20000"/>
              </a:spcBef>
              <a:defRPr/>
            </a:pPr>
            <a:endParaRPr lang="el-GR" sz="1200" kern="0" dirty="0">
              <a:solidFill>
                <a:schemeClr val="bg1"/>
              </a:solidFill>
              <a:latin typeface="Arial" pitchFamily="34" charset="0"/>
              <a:cs typeface="Arial" pitchFamily="34" charset="0"/>
            </a:endParaRPr>
          </a:p>
          <a:p>
            <a:pPr marL="342900" indent="-342900" algn="l" eaLnBrk="0" hangingPunct="0">
              <a:lnSpc>
                <a:spcPct val="80000"/>
              </a:lnSpc>
              <a:spcBef>
                <a:spcPct val="20000"/>
              </a:spcBef>
              <a:defRPr/>
            </a:pPr>
            <a:r>
              <a:rPr lang="el-GR" sz="2000" b="1" kern="0" dirty="0">
                <a:solidFill>
                  <a:schemeClr val="bg1"/>
                </a:solidFill>
                <a:latin typeface="Arial" pitchFamily="34" charset="0"/>
                <a:cs typeface="Arial" pitchFamily="34" charset="0"/>
              </a:rPr>
              <a:t>     Οι δραστηριότητες αυτές ενδεικτικά είναι</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Η συγκέντρωση επεξεργασία και πώληση των παραγομένων από τα μέλη του, εσπεριδοειδών.</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Η παροχή τεχνικής βοήθειας στα μέλη του .</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Η δημιουργία συνεταιριστικών επιχειρήσεων</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Η παρέμβαση και λήψη κάθε μέτρου προστασίας των αγροτικών προϊόντων των μελών του και τρίτων</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Η παροχή συνεταιριστικής εκπαίδευσης</a:t>
            </a:r>
          </a:p>
          <a:p>
            <a:pPr marL="342900" indent="-342900" algn="l" eaLnBrk="0" hangingPunct="0">
              <a:lnSpc>
                <a:spcPct val="80000"/>
              </a:lnSpc>
              <a:spcBef>
                <a:spcPct val="20000"/>
              </a:spcBef>
              <a:defRPr/>
            </a:pPr>
            <a:r>
              <a:rPr lang="el-GR" sz="2000" kern="0" dirty="0">
                <a:solidFill>
                  <a:schemeClr val="bg1"/>
                </a:solidFill>
                <a:latin typeface="Arial" pitchFamily="34" charset="0"/>
                <a:cs typeface="Arial" pitchFamily="34" charset="0"/>
              </a:rPr>
              <a:t>- Κάθε δραστηριότητα για τη βελτίωση της κοινωνικής και πολιτιστικής κατάστασης των μελών του και του βιοτικού τους επιπέδου</a:t>
            </a:r>
            <a:endParaRPr lang="el-GR" sz="2000" kern="0" dirty="0">
              <a:solidFill>
                <a:schemeClr val="bg1"/>
              </a:solidFill>
              <a:latin typeface="Arial" pitchFamily="34" charset="0"/>
              <a:cs typeface="Arial" pitchFamily="34" charset="0"/>
            </a:endParaRPr>
          </a:p>
        </p:txBody>
      </p:sp>
    </p:spTree>
  </p:cSld>
  <p:clrMapOvr>
    <a:masterClrMapping/>
  </p:clrMapOvr>
  <p:transition spd="med" advTm="3000">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115888"/>
            <a:ext cx="8229600" cy="635000"/>
          </a:xfrm>
        </p:spPr>
        <p:txBody>
          <a:bodyPr/>
          <a:lstStyle/>
          <a:p>
            <a:pPr eaLnBrk="1" hangingPunct="1"/>
            <a:r>
              <a:rPr lang="el-GR" sz="3600" smtClean="0">
                <a:solidFill>
                  <a:srgbClr val="FF9900"/>
                </a:solidFill>
              </a:rPr>
              <a:t>Παραγωγική Διαδικασία</a:t>
            </a:r>
          </a:p>
        </p:txBody>
      </p:sp>
      <p:sp>
        <p:nvSpPr>
          <p:cNvPr id="7171" name="Rectangle 3"/>
          <p:cNvSpPr>
            <a:spLocks noGrp="1" noChangeArrowheads="1"/>
          </p:cNvSpPr>
          <p:nvPr>
            <p:ph type="body" idx="1"/>
          </p:nvPr>
        </p:nvSpPr>
        <p:spPr>
          <a:xfrm>
            <a:off x="395288" y="765175"/>
            <a:ext cx="8229600" cy="5903913"/>
          </a:xfrm>
        </p:spPr>
        <p:txBody>
          <a:bodyPr/>
          <a:lstStyle/>
          <a:p>
            <a:pPr eaLnBrk="1" hangingPunct="1">
              <a:buFontTx/>
              <a:buNone/>
            </a:pPr>
            <a:r>
              <a:rPr lang="el-GR" sz="2200" smtClean="0">
                <a:solidFill>
                  <a:schemeClr val="bg1"/>
                </a:solidFill>
              </a:rPr>
              <a:t>         Το κρίσιμο σημείο της δραστηριότητας είναι το ζυγιστήριο που αποτελείται από μια γεφυροπλάστιγγα και την ηλεκτρονική ζυγαριά. Εκεί ζυγίζεται ό,τι μπαίνε και βγαίνει από το εργοστάσιο. </a:t>
            </a:r>
          </a:p>
          <a:p>
            <a:pPr eaLnBrk="1" hangingPunct="1">
              <a:buFontTx/>
              <a:buNone/>
            </a:pPr>
            <a:endParaRPr lang="el-GR" sz="1200" smtClean="0">
              <a:solidFill>
                <a:schemeClr val="bg1"/>
              </a:solidFill>
            </a:endParaRPr>
          </a:p>
          <a:p>
            <a:pPr eaLnBrk="1" hangingPunct="1">
              <a:buFontTx/>
              <a:buNone/>
            </a:pPr>
            <a:r>
              <a:rPr lang="el-GR" sz="2200" smtClean="0">
                <a:solidFill>
                  <a:schemeClr val="bg1"/>
                </a:solidFill>
              </a:rPr>
              <a:t>         Η ταινία μεταφοράς μεταφέρει και αδειάζει αυτόματα τα πλαστικά κιβώτια που είναι γεμάτα πορτοκάλια στο πρώτο στάδιο διαλογής. Μετά το πρώτο στάδιο διαλογής τα πορτοκάλια διοχετεύονται στο πλυντήριο – απολυμαντήριο.</a:t>
            </a:r>
          </a:p>
          <a:p>
            <a:pPr eaLnBrk="1" hangingPunct="1">
              <a:buFontTx/>
              <a:buNone/>
            </a:pPr>
            <a:endParaRPr lang="el-GR" sz="1200" smtClean="0">
              <a:solidFill>
                <a:schemeClr val="bg1"/>
              </a:solidFill>
            </a:endParaRPr>
          </a:p>
          <a:p>
            <a:pPr eaLnBrk="1" hangingPunct="1">
              <a:buFontTx/>
              <a:buNone/>
            </a:pPr>
            <a:r>
              <a:rPr lang="el-GR" sz="2200" smtClean="0">
                <a:solidFill>
                  <a:schemeClr val="bg1"/>
                </a:solidFill>
              </a:rPr>
              <a:t>         Έπειτα περνούν από το ψεκαστήριο όπου ψεκάζονται και βουρτσίζονται. Κατόπιν μεταφέρονται στο στεγνωτήριο όπου στεγνώνονται. Στη συνέχεια πηγαίνουν στο κηροτήριο όπου καλύπτονται με κερί για προστασία και αντοχή. Πριν το κηροτήριο και το δεύτερο στάδιο διαλογής όπου οι εργάτες διαλέγουν το σκάρτα πορτοκάλια που έχουν ξεφύγει από το πρώτο στάδιο διαλογής. </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stCondLst>
                                            <p:cond delay="0"/>
                                          </p:stCondLst>
                                        </p:cTn>
                                        <p:tgtEl>
                                          <p:spTgt spid="71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stCondLst>
                                            <p:cond delay="0"/>
                                          </p:stCondLst>
                                        </p:cTn>
                                        <p:tgtEl>
                                          <p:spTgt spid="717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1">
                                            <p:txEl>
                                              <p:pRg st="4" end="4"/>
                                            </p:txEl>
                                          </p:spTgt>
                                        </p:tgtEl>
                                        <p:attrNameLst>
                                          <p:attrName>style.visibility</p:attrName>
                                        </p:attrNameLst>
                                      </p:cBhvr>
                                      <p:to>
                                        <p:strVal val="visible"/>
                                      </p:to>
                                    </p:set>
                                    <p:animEffect transition="in" filter="fade">
                                      <p:cBhvr>
                                        <p:cTn id="24" dur="1000">
                                          <p:stCondLst>
                                            <p:cond delay="0"/>
                                          </p:stCondLst>
                                        </p:cTn>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3412"/>
          </a:xfrm>
        </p:spPr>
        <p:txBody>
          <a:bodyPr/>
          <a:lstStyle/>
          <a:p>
            <a:pPr eaLnBrk="1" hangingPunct="1"/>
            <a:r>
              <a:rPr lang="el-GR" sz="3600" smtClean="0">
                <a:solidFill>
                  <a:srgbClr val="FF9900"/>
                </a:solidFill>
              </a:rPr>
              <a:t>Παραγωγική Διαδικασία</a:t>
            </a:r>
          </a:p>
        </p:txBody>
      </p:sp>
      <p:sp>
        <p:nvSpPr>
          <p:cNvPr id="7171" name="Rectangle 3"/>
          <p:cNvSpPr>
            <a:spLocks noGrp="1" noChangeArrowheads="1"/>
          </p:cNvSpPr>
          <p:nvPr>
            <p:ph type="body" idx="1"/>
          </p:nvPr>
        </p:nvSpPr>
        <p:spPr>
          <a:xfrm>
            <a:off x="395288" y="981075"/>
            <a:ext cx="8229600" cy="5400675"/>
          </a:xfrm>
        </p:spPr>
        <p:txBody>
          <a:bodyPr/>
          <a:lstStyle/>
          <a:p>
            <a:pPr eaLnBrk="1" hangingPunct="1">
              <a:buFontTx/>
              <a:buNone/>
            </a:pPr>
            <a:r>
              <a:rPr lang="el-GR" sz="2200" smtClean="0">
                <a:solidFill>
                  <a:schemeClr val="bg1"/>
                </a:solidFill>
              </a:rPr>
              <a:t>         Μετά το κηροτήριο τα πορτοκάλια πέφτουν στον ταξινομητή  που ταξινομεί κατά μέγεθος τα πορτοκάλια. Αυτά πέφτουν σε ταινίες μεταφοράς και οδηγούνται στις καρούτες.Εκεί υπάρχουν εργάτες που συσκευάζουν τα πορτοκάλια σε χαρτοκιβώτια. </a:t>
            </a:r>
          </a:p>
          <a:p>
            <a:pPr eaLnBrk="1" hangingPunct="1">
              <a:buFontTx/>
              <a:buNone/>
            </a:pPr>
            <a:endParaRPr lang="el-GR" sz="1400" smtClean="0">
              <a:solidFill>
                <a:schemeClr val="bg1"/>
              </a:solidFill>
            </a:endParaRPr>
          </a:p>
          <a:p>
            <a:pPr eaLnBrk="1" hangingPunct="1">
              <a:buFontTx/>
              <a:buNone/>
            </a:pPr>
            <a:r>
              <a:rPr lang="el-GR" sz="2200" smtClean="0">
                <a:solidFill>
                  <a:schemeClr val="bg1"/>
                </a:solidFill>
              </a:rPr>
              <a:t>        Κατόπιν τα πορτοκάλια μέσω ταινιομεταφορέα τοποθετούνται σε παλέτες. Μετά οι παλέτες μεταφέρονται στο μηχάνημα αυτόματη παλετεριστική όπου στερεώνονται τα χαρτοκιβώτια πάνω στην παλέτα και τυλίγονται σφιχτά με δίχτυ για να μην φεύγουν τα πορτοκάλια. </a:t>
            </a:r>
          </a:p>
          <a:p>
            <a:pPr eaLnBrk="1" hangingPunct="1">
              <a:buFontTx/>
              <a:buNone/>
            </a:pPr>
            <a:endParaRPr lang="el-GR" sz="1600" smtClean="0">
              <a:solidFill>
                <a:schemeClr val="bg1"/>
              </a:solidFill>
            </a:endParaRPr>
          </a:p>
          <a:p>
            <a:pPr eaLnBrk="1" hangingPunct="1">
              <a:buFontTx/>
              <a:buNone/>
            </a:pPr>
            <a:r>
              <a:rPr lang="el-GR" sz="2200" smtClean="0">
                <a:solidFill>
                  <a:schemeClr val="bg1"/>
                </a:solidFill>
              </a:rPr>
              <a:t>        Τέλος κάποια πορτοκάλια μετά τον ταξινομητή μεταφέρονται στην αυτόματη μηχανή συσκευασίας όπου συσκευάζονται σε δίχτυ δύο η τριών κιλών ανάλογα.</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stCondLst>
                                            <p:cond delay="0"/>
                                          </p:stCondLst>
                                        </p:cTn>
                                        <p:tgtEl>
                                          <p:spTgt spid="71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stCondLst>
                                            <p:cond delay="0"/>
                                          </p:stCondLst>
                                        </p:cTn>
                                        <p:tgtEl>
                                          <p:spTgt spid="717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1">
                                            <p:txEl>
                                              <p:pRg st="4" end="4"/>
                                            </p:txEl>
                                          </p:spTgt>
                                        </p:tgtEl>
                                        <p:attrNameLst>
                                          <p:attrName>style.visibility</p:attrName>
                                        </p:attrNameLst>
                                      </p:cBhvr>
                                      <p:to>
                                        <p:strVal val="visible"/>
                                      </p:to>
                                    </p:set>
                                    <p:animEffect transition="in" filter="fade">
                                      <p:cBhvr>
                                        <p:cTn id="24" dur="1000">
                                          <p:stCondLst>
                                            <p:cond delay="0"/>
                                          </p:stCondLst>
                                        </p:cTn>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smtClean="0">
                <a:solidFill>
                  <a:srgbClr val="CC6600"/>
                </a:solidFill>
              </a:rPr>
              <a:t>ΓΕΦΥΡΟΠΛΑΣΤΙΓΚΑ</a:t>
            </a:r>
          </a:p>
        </p:txBody>
      </p:sp>
      <p:sp>
        <p:nvSpPr>
          <p:cNvPr id="9219" name="Rectangle 3"/>
          <p:cNvSpPr>
            <a:spLocks noGrp="1" noChangeArrowheads="1"/>
          </p:cNvSpPr>
          <p:nvPr>
            <p:ph type="body" idx="1"/>
          </p:nvPr>
        </p:nvSpPr>
        <p:spPr/>
        <p:txBody>
          <a:bodyPr/>
          <a:lstStyle/>
          <a:p>
            <a:pPr eaLnBrk="1" hangingPunct="1">
              <a:buFontTx/>
              <a:buNone/>
            </a:pPr>
            <a:endParaRPr lang="el-GR" smtClean="0"/>
          </a:p>
        </p:txBody>
      </p:sp>
      <p:pic>
        <p:nvPicPr>
          <p:cNvPr id="9220" name="Picture 4" descr="DSC03011"/>
          <p:cNvPicPr>
            <a:picLocks noChangeAspect="1" noChangeArrowheads="1"/>
          </p:cNvPicPr>
          <p:nvPr/>
        </p:nvPicPr>
        <p:blipFill>
          <a:blip r:embed="rId2" cstate="email"/>
          <a:srcRect/>
          <a:stretch>
            <a:fillRect/>
          </a:stretch>
        </p:blipFill>
        <p:spPr bwMode="auto">
          <a:xfrm>
            <a:off x="539750" y="1700213"/>
            <a:ext cx="7993063" cy="4081462"/>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smtClean="0">
                <a:solidFill>
                  <a:srgbClr val="CC6600"/>
                </a:solidFill>
              </a:rPr>
              <a:t>ΤΑΙΝΙΟΜΕΤΑΦΟΡΕΑΣ</a:t>
            </a:r>
          </a:p>
        </p:txBody>
      </p:sp>
      <p:sp>
        <p:nvSpPr>
          <p:cNvPr id="10243" name="Rectangle 3"/>
          <p:cNvSpPr>
            <a:spLocks noGrp="1" noChangeArrowheads="1"/>
          </p:cNvSpPr>
          <p:nvPr>
            <p:ph type="body" idx="1"/>
          </p:nvPr>
        </p:nvSpPr>
        <p:spPr/>
        <p:txBody>
          <a:bodyPr/>
          <a:lstStyle/>
          <a:p>
            <a:pPr eaLnBrk="1" hangingPunct="1"/>
            <a:endParaRPr lang="el-GR" smtClean="0"/>
          </a:p>
        </p:txBody>
      </p:sp>
      <p:pic>
        <p:nvPicPr>
          <p:cNvPr id="10244" name="Picture 4" descr="DSC03007"/>
          <p:cNvPicPr>
            <a:picLocks noChangeAspect="1" noChangeArrowheads="1"/>
          </p:cNvPicPr>
          <p:nvPr/>
        </p:nvPicPr>
        <p:blipFill>
          <a:blip r:embed="rId2" cstate="email"/>
          <a:srcRect/>
          <a:stretch>
            <a:fillRect/>
          </a:stretch>
        </p:blipFill>
        <p:spPr bwMode="auto">
          <a:xfrm>
            <a:off x="539750" y="1706563"/>
            <a:ext cx="8064500" cy="4375150"/>
          </a:xfrm>
          <a:prstGeom prst="rect">
            <a:avLst/>
          </a:prstGeom>
          <a:noFill/>
          <a:ln w="9525">
            <a:noFill/>
            <a:miter lim="800000"/>
            <a:headEnd/>
            <a:tailEnd/>
          </a:ln>
        </p:spPr>
      </p:pic>
    </p:spTree>
  </p:cSld>
  <p:clrMapOvr>
    <a:masterClrMapping/>
  </p:clrMapOvr>
  <p:transition spd="med" advTm="3000">
    <p:pull dir="rd"/>
  </p:transition>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267</TotalTime>
  <Words>1008</Words>
  <Application>Microsoft Office PowerPoint</Application>
  <PresentationFormat>Προβολή στην οθόνη (4:3)</PresentationFormat>
  <Paragraphs>102</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Calibri</vt:lpstr>
      <vt:lpstr>Book Antiqua</vt:lpstr>
      <vt:lpstr>Wingdings</vt:lpstr>
      <vt:lpstr>Προεπιλεγμένη σχεδίαση</vt:lpstr>
      <vt:lpstr>Αγροτικός Συνεταιρισμός Επεξεργασίας και Πωλήσεως Εσπεριδοειδών [Α.Σ.Ε.Π.Ε.] Σπάρτης " ΗΛΙΟΦΡΟΥΤ" </vt:lpstr>
      <vt:lpstr>Γενική άποψη εργοστασίου</vt:lpstr>
      <vt:lpstr>Ιστορικό</vt:lpstr>
      <vt:lpstr>ΓΕΝΙΚΑ  ΣΤΟΙΧΕΙΑ  ΦΟΡΕΑ</vt:lpstr>
      <vt:lpstr>ΓΕΝΙΚΑ  ΣΤΟΙΧΕΙΑ  ΦΟΡΕΑ</vt:lpstr>
      <vt:lpstr>Παραγωγική Διαδικασία</vt:lpstr>
      <vt:lpstr>Παραγωγική Διαδικασία</vt:lpstr>
      <vt:lpstr>ΓΕΦΥΡΟΠΛΑΣΤΙΓΚΑ</vt:lpstr>
      <vt:lpstr>ΤΑΙΝΙΟΜΕΤΑΦΟΡΕΑΣ</vt:lpstr>
      <vt:lpstr>ΠΡΩΤΟ ΣΤΑΔΙΟ ΔΙΑΛΟΓΗΣ</vt:lpstr>
      <vt:lpstr>ΑΠΟΛΥΜΑΝΤΗΡΙΟ</vt:lpstr>
      <vt:lpstr>ΨΕΚΑΣΤΗΡΙΟ</vt:lpstr>
      <vt:lpstr>ΣΤΕΓΝΩΤΗΡΙΟ</vt:lpstr>
      <vt:lpstr>ΤΑΞΙΝΟΜΗΤΗΣ</vt:lpstr>
      <vt:lpstr>ΤΑΙΝΙΕΣ ΜΕΤΑΦΟΡΑΣ</vt:lpstr>
      <vt:lpstr>ΚΑΡΟΥΤΕΣ</vt:lpstr>
      <vt:lpstr>ΜΕΤΑΦΟΡΕΑΣ ΚΙΒΩΤΙΩΝ</vt:lpstr>
      <vt:lpstr>ΑΥΤΟΜΑΤΗ ΠΑΛΕΤΕΡΙΣΤΙΚΗ</vt:lpstr>
      <vt:lpstr>ΑΥΤΟΜΑΤΗ ΜΗΧΑΝΗ ΣΥΣΚΕΥΑΣΙΑΣ</vt:lpstr>
      <vt:lpstr>Διαφάνεια 20</vt:lpstr>
      <vt:lpstr>Διοίκηση </vt:lpstr>
      <vt:lpstr>Διευθυντές </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Αγροτικός Συνεταιρισμός Επεξεργασίας και Πωλήσεως Εσπεριδοειδών [Α.Σ.Ε.Π.Ε.] Σπάρτης " ΗΛΙΟΦΡΟΥΤ"</dc:title>
  <dc:creator>BZIS 1995</dc:creator>
  <cp:lastModifiedBy>kostas</cp:lastModifiedBy>
  <cp:revision>20</cp:revision>
  <dcterms:created xsi:type="dcterms:W3CDTF">2014-03-02T16:46:12Z</dcterms:created>
  <dcterms:modified xsi:type="dcterms:W3CDTF">2014-04-25T19:47:29Z</dcterms:modified>
</cp:coreProperties>
</file>