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2" r:id="rId5"/>
    <p:sldId id="260" r:id="rId6"/>
    <p:sldId id="261"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6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17" name="16 - Θέση υποσέλιδου"/>
          <p:cNvSpPr>
            <a:spLocks noGrp="1"/>
          </p:cNvSpPr>
          <p:nvPr>
            <p:ph type="ftr" sz="quarter" idx="11"/>
          </p:nvPr>
        </p:nvSpPr>
        <p:spPr/>
        <p:txBody>
          <a:bodyPr/>
          <a:lstStyle/>
          <a:p>
            <a:endParaRPr lang="el-GR" dirty="0"/>
          </a:p>
        </p:txBody>
      </p:sp>
      <p:sp>
        <p:nvSpPr>
          <p:cNvPr id="29" name="28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6C93B9AE-DBB4-4539-BB24-EFB3602A6C9F}"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8DC8D8-1A2B-49B9-8A93-1AC469F12D03}" type="datetimeFigureOut">
              <a:rPr lang="el-GR" smtClean="0"/>
              <a:pPr/>
              <a:t>17/03/2012</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C93B9AE-DBB4-4539-BB24-EFB3602A6C9F}"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78DC8D8-1A2B-49B9-8A93-1AC469F12D03}" type="datetimeFigureOut">
              <a:rPr lang="el-GR" smtClean="0"/>
              <a:pPr/>
              <a:t>17/03/2012</a:t>
            </a:fld>
            <a:endParaRPr lang="el-GR" dirty="0"/>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dirty="0"/>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C93B9AE-DBB4-4539-BB24-EFB3602A6C9F}"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714356"/>
            <a:ext cx="8229600" cy="1128706"/>
          </a:xfrm>
        </p:spPr>
        <p:txBody>
          <a:bodyPr/>
          <a:lstStyle/>
          <a:p>
            <a:r>
              <a:rPr lang="en-US" dirty="0" smtClean="0"/>
              <a:t>Microchips-</a:t>
            </a:r>
            <a:r>
              <a:rPr lang="el-GR" dirty="0" err="1" smtClean="0"/>
              <a:t>Πυριτιο</a:t>
            </a:r>
            <a:endParaRPr lang="el-GR" dirty="0"/>
          </a:p>
        </p:txBody>
      </p:sp>
      <p:sp>
        <p:nvSpPr>
          <p:cNvPr id="3" name="2 - Υπότιτλος"/>
          <p:cNvSpPr>
            <a:spLocks noGrp="1"/>
          </p:cNvSpPr>
          <p:nvPr>
            <p:ph type="subTitle" idx="1"/>
          </p:nvPr>
        </p:nvSpPr>
        <p:spPr>
          <a:xfrm>
            <a:off x="1285852" y="4357694"/>
            <a:ext cx="6400800" cy="2169004"/>
          </a:xfrm>
        </p:spPr>
        <p:txBody>
          <a:bodyPr>
            <a:normAutofit fontScale="92500"/>
          </a:bodyPr>
          <a:lstStyle/>
          <a:p>
            <a:r>
              <a:rPr lang="el-GR" dirty="0" smtClean="0">
                <a:solidFill>
                  <a:schemeClr val="accent1">
                    <a:lumMod val="60000"/>
                    <a:lumOff val="40000"/>
                  </a:schemeClr>
                </a:solidFill>
              </a:rPr>
              <a:t>Από τους μαθητές</a:t>
            </a:r>
            <a:r>
              <a:rPr lang="en-US" dirty="0" smtClean="0">
                <a:solidFill>
                  <a:schemeClr val="accent1">
                    <a:lumMod val="60000"/>
                    <a:lumOff val="40000"/>
                  </a:schemeClr>
                </a:solidFill>
              </a:rPr>
              <a:t>:</a:t>
            </a:r>
            <a:endParaRPr lang="el-GR" dirty="0" smtClean="0">
              <a:solidFill>
                <a:schemeClr val="accent1">
                  <a:lumMod val="60000"/>
                  <a:lumOff val="40000"/>
                </a:schemeClr>
              </a:solidFill>
            </a:endParaRPr>
          </a:p>
          <a:p>
            <a:r>
              <a:rPr lang="el-GR" dirty="0" err="1" smtClean="0">
                <a:solidFill>
                  <a:srgbClr val="00B0F0"/>
                </a:solidFill>
              </a:rPr>
              <a:t>Μουστάκης</a:t>
            </a:r>
            <a:r>
              <a:rPr lang="el-GR" dirty="0" smtClean="0">
                <a:solidFill>
                  <a:srgbClr val="00B0F0"/>
                </a:solidFill>
              </a:rPr>
              <a:t> </a:t>
            </a:r>
            <a:r>
              <a:rPr lang="el-GR" dirty="0" smtClean="0">
                <a:solidFill>
                  <a:srgbClr val="00B0F0"/>
                </a:solidFill>
              </a:rPr>
              <a:t>Βαγγέλης </a:t>
            </a:r>
            <a:r>
              <a:rPr lang="el-GR" dirty="0" smtClean="0">
                <a:solidFill>
                  <a:srgbClr val="00B0F0"/>
                </a:solidFill>
              </a:rPr>
              <a:t>, Μπάσος Χρήστος, Κουτσουμπός </a:t>
            </a:r>
            <a:r>
              <a:rPr lang="el-GR" dirty="0" smtClean="0">
                <a:solidFill>
                  <a:srgbClr val="00B0F0"/>
                </a:solidFill>
              </a:rPr>
              <a:t>Κων/νος </a:t>
            </a:r>
            <a:r>
              <a:rPr lang="el-GR" dirty="0" smtClean="0">
                <a:solidFill>
                  <a:srgbClr val="00B0F0"/>
                </a:solidFill>
              </a:rPr>
              <a:t>, </a:t>
            </a:r>
            <a:r>
              <a:rPr lang="el-GR" dirty="0" err="1" smtClean="0">
                <a:solidFill>
                  <a:srgbClr val="00B0F0"/>
                </a:solidFill>
              </a:rPr>
              <a:t>Κονίνης</a:t>
            </a:r>
            <a:r>
              <a:rPr lang="el-GR" dirty="0" smtClean="0">
                <a:solidFill>
                  <a:srgbClr val="00B0F0"/>
                </a:solidFill>
              </a:rPr>
              <a:t> </a:t>
            </a:r>
            <a:r>
              <a:rPr lang="el-GR" dirty="0" smtClean="0">
                <a:solidFill>
                  <a:srgbClr val="00B0F0"/>
                </a:solidFill>
              </a:rPr>
              <a:t>Παναγιώτης</a:t>
            </a:r>
            <a:endParaRPr lang="en-US" dirty="0" smtClean="0">
              <a:solidFill>
                <a:srgbClr val="00B0F0"/>
              </a:solidFill>
            </a:endParaRPr>
          </a:p>
          <a:p>
            <a:r>
              <a:rPr lang="el-GR" dirty="0" smtClean="0">
                <a:solidFill>
                  <a:srgbClr val="002060"/>
                </a:solidFill>
              </a:rPr>
              <a:t>2</a:t>
            </a:r>
            <a:r>
              <a:rPr lang="el-GR" baseline="30000" dirty="0" smtClean="0">
                <a:solidFill>
                  <a:srgbClr val="002060"/>
                </a:solidFill>
              </a:rPr>
              <a:t>ο</a:t>
            </a:r>
            <a:r>
              <a:rPr lang="el-GR" dirty="0" smtClean="0">
                <a:solidFill>
                  <a:srgbClr val="002060"/>
                </a:solidFill>
              </a:rPr>
              <a:t> ΓΥΜΝΑΣΙΟ ΣΠΑΡΤΗΣ</a:t>
            </a:r>
          </a:p>
          <a:p>
            <a:endParaRPr lang="el-GR" dirty="0"/>
          </a:p>
        </p:txBody>
      </p:sp>
    </p:spTree>
  </p:cSld>
  <p:clrMapOvr>
    <a:masterClrMapping/>
  </p:clrMapOvr>
  <p:transition spd="med">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b="1" dirty="0" smtClean="0"/>
              <a:t>Microchips</a:t>
            </a:r>
            <a:endParaRPr lang="el-GR" b="1" dirty="0"/>
          </a:p>
        </p:txBody>
      </p:sp>
      <p:sp>
        <p:nvSpPr>
          <p:cNvPr id="3" name="2 - Θέση περιεχομένου"/>
          <p:cNvSpPr>
            <a:spLocks noGrp="1"/>
          </p:cNvSpPr>
          <p:nvPr>
            <p:ph sz="half" idx="1"/>
          </p:nvPr>
        </p:nvSpPr>
        <p:spPr/>
        <p:txBody>
          <a:bodyPr>
            <a:normAutofit fontScale="70000" lnSpcReduction="20000"/>
          </a:bodyPr>
          <a:lstStyle/>
          <a:p>
            <a:r>
              <a:rPr lang="el-GR" dirty="0" smtClean="0">
                <a:solidFill>
                  <a:schemeClr val="tx1">
                    <a:lumMod val="95000"/>
                    <a:lumOff val="5000"/>
                  </a:schemeClr>
                </a:solidFill>
              </a:rPr>
              <a:t>Ο </a:t>
            </a:r>
            <a:r>
              <a:rPr lang="el-GR" b="1" dirty="0" smtClean="0">
                <a:solidFill>
                  <a:schemeClr val="tx1">
                    <a:lumMod val="95000"/>
                    <a:lumOff val="5000"/>
                  </a:schemeClr>
                </a:solidFill>
              </a:rPr>
              <a:t>μικροελεγκτής</a:t>
            </a:r>
            <a:r>
              <a:rPr lang="en-US" b="1" dirty="0" smtClean="0">
                <a:solidFill>
                  <a:schemeClr val="tx1">
                    <a:lumMod val="95000"/>
                    <a:lumOff val="5000"/>
                  </a:schemeClr>
                </a:solidFill>
              </a:rPr>
              <a:t> </a:t>
            </a:r>
            <a:r>
              <a:rPr lang="el-GR" dirty="0" smtClean="0">
                <a:solidFill>
                  <a:schemeClr val="tx1">
                    <a:lumMod val="95000"/>
                    <a:lumOff val="5000"/>
                  </a:schemeClr>
                </a:solidFill>
              </a:rPr>
              <a:t>είναι ένας τύπος επεξεργαστή, ουσιαστικά μια παραλλαγή μικροεπεξεργαστή, ο οποίος μπορεί να λειτουργήσει με ελάχιστα εξωτερικά εξαρτήματα, λόγω των πολλών ενσωματωμένων υποσυστημάτων που διαθέτει. Χρησιμοποιείται ευρύτατα σε όλα τα ενσωματωμένα συστήματα (embedded systems) ελέγχου χαμηλού και μεσαίου κόστους, όπως αυτά που χρησιμοποιούνται σε αυτοματισμούς, ηλεκτρονικά καταναλωτικά προϊόντα (από ψηφιακές φωτογραφικές μηχανές έως παιχνίδια), ηλεκτρικές συσκευές και κάθε είδους αυτοκινούμενα τροχοφόρα οχήματα.</a:t>
            </a:r>
            <a:endParaRPr lang="el-GR" dirty="0">
              <a:solidFill>
                <a:schemeClr val="tx1">
                  <a:lumMod val="95000"/>
                  <a:lumOff val="5000"/>
                </a:schemeClr>
              </a:solidFill>
            </a:endParaRPr>
          </a:p>
        </p:txBody>
      </p:sp>
      <p:pic>
        <p:nvPicPr>
          <p:cNvPr id="6" name="1 - Εικόνα" descr="12.jpg"/>
          <p:cNvPicPr>
            <a:picLocks noGrp="1"/>
          </p:cNvPicPr>
          <p:nvPr>
            <p:ph sz="half" idx="2"/>
          </p:nvPr>
        </p:nvPicPr>
        <p:blipFill>
          <a:blip r:embed="rId2" cstate="print"/>
          <a:stretch>
            <a:fillRect/>
          </a:stretch>
        </p:blipFill>
        <p:spPr>
          <a:xfrm>
            <a:off x="4648200" y="2352745"/>
            <a:ext cx="4038600" cy="302087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med">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Χρήσεις </a:t>
            </a:r>
            <a:r>
              <a:rPr lang="en-US" b="1" dirty="0" smtClean="0"/>
              <a:t>Microchips</a:t>
            </a:r>
            <a:endParaRPr lang="el-GR" b="1" dirty="0"/>
          </a:p>
        </p:txBody>
      </p:sp>
      <p:sp>
        <p:nvSpPr>
          <p:cNvPr id="3" name="2 - Θέση περιεχομένου"/>
          <p:cNvSpPr>
            <a:spLocks noGrp="1"/>
          </p:cNvSpPr>
          <p:nvPr>
            <p:ph idx="1"/>
          </p:nvPr>
        </p:nvSpPr>
        <p:spPr/>
        <p:txBody>
          <a:bodyPr>
            <a:normAutofit fontScale="62500" lnSpcReduction="20000"/>
          </a:bodyPr>
          <a:lstStyle/>
          <a:p>
            <a:r>
              <a:rPr lang="el-GR" dirty="0" smtClean="0"/>
              <a:t>Οι </a:t>
            </a:r>
            <a:r>
              <a:rPr lang="el-GR" dirty="0"/>
              <a:t>μικροελεγκτές αποτελούν μέρος ενός εντυπωσιακού αριθμού προϊόντων τα οποία βρίσκονται γύρω μας. Το αυτοκίνητό μας, τα</a:t>
            </a:r>
          </a:p>
          <a:p>
            <a:r>
              <a:rPr lang="el-GR" dirty="0"/>
              <a:t>τηλεχειριστήριά μας, η τηλεόρασή μας, οι ψηφιακές κάμερες, τα κινητά τηλέφωνα, τα πλυντήριά μας είναι μερικά από αυτά. Στην ουσία</a:t>
            </a:r>
          </a:p>
          <a:p>
            <a:r>
              <a:rPr lang="el-GR" dirty="0"/>
              <a:t>δεν θα ήταν υπερβολή να πούμε ότι η χρήση μικροελεγκτών στις μέρες μας είναι καθολική και γενικά κάθε προϊόν το οποίο αλληλεπιδρά</a:t>
            </a:r>
          </a:p>
          <a:p>
            <a:r>
              <a:rPr lang="el-GR" dirty="0"/>
              <a:t>με ένα χρήστη περιλαμβάνει ένα μικροελεγκτή, ο οποίος παίζει το ρόλο του «εγκεφάλου» των ηλεκτρονικών κυκλωμάτων. Δεν είναι τυχαίο</a:t>
            </a:r>
          </a:p>
          <a:p>
            <a:r>
              <a:rPr lang="el-GR" dirty="0"/>
              <a:t>πλέον, ότι πολλές βιομηχανίες προσανατολίζονται σε εφαρμογές όπου αποτελούνται από ηλεκτρικά κυκλώματα τα οποία ελέγχονται</a:t>
            </a:r>
          </a:p>
          <a:p>
            <a:r>
              <a:rPr lang="el-GR" dirty="0"/>
              <a:t>από μικροελεγκτή σε αντίθεση με την πρακτική του παρελθόντος όπου χρησιμοποιούσαν ογκώδεις ηλεκτρονικούς υπολογιστές ή</a:t>
            </a:r>
          </a:p>
          <a:p>
            <a:r>
              <a:rPr lang="el-GR" dirty="0"/>
              <a:t>ηλεκτρονόμους και σύνθετη αλλά μόνιμη λογική. Η χρήση μικροελεγκτών ξεκίνησε πριν από περίπου τριάντα πέντε χρόνια.</a:t>
            </a:r>
          </a:p>
          <a:p>
            <a:r>
              <a:rPr lang="el-GR" dirty="0"/>
              <a:t>Το πρώτο μοντέρνο ενσωματωμένο σύστημα (embedded system) ήταν ο υπολογιστής του διαστημοπλοίου Apollon, ο οποίος</a:t>
            </a:r>
          </a:p>
          <a:p>
            <a:r>
              <a:rPr lang="el-GR" dirty="0"/>
              <a:t>αναπτύχθηκε από τον Charles Stark Draper στο Εργαστήριο Instrumentation Laboratory του ΜΙΤ. Λόγω της ραγδαίας ανάπτυξης της ηλεκτρονικής έγινε δυνατή η βιομηχανική παραγωγή τους με μικρό κόστος. </a:t>
            </a:r>
          </a:p>
          <a:p>
            <a:endParaRPr lang="el-GR" dirty="0"/>
          </a:p>
        </p:txBody>
      </p:sp>
    </p:spTree>
  </p:cSld>
  <p:clrMapOvr>
    <a:masterClrMapping/>
  </p:clrMapOvr>
  <p:transition spd="med">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Διαδεδομένες κατηγορίες μικροελεγκτών</a:t>
            </a:r>
            <a:br>
              <a:rPr lang="el-GR" b="1" dirty="0" smtClean="0"/>
            </a:br>
            <a:endParaRPr lang="el-GR" dirty="0"/>
          </a:p>
        </p:txBody>
      </p:sp>
      <p:sp>
        <p:nvSpPr>
          <p:cNvPr id="3" name="2 - Θέση περιεχομένου"/>
          <p:cNvSpPr>
            <a:spLocks noGrp="1"/>
          </p:cNvSpPr>
          <p:nvPr>
            <p:ph idx="1"/>
          </p:nvPr>
        </p:nvSpPr>
        <p:spPr/>
        <p:txBody>
          <a:bodyPr>
            <a:normAutofit/>
          </a:bodyPr>
          <a:lstStyle/>
          <a:p>
            <a:r>
              <a:rPr lang="el-GR" sz="1100" dirty="0" smtClean="0"/>
              <a:t>Λόγω του ισχυρότατου ανταγωνισμού αλλά και της τάσης ενσωμάτωσης των μικροελεγκτών σε κάθε ηλεκτρική και ηλεκτρονική συσκευή, η βιομηχανία μικροελεγκτών έχει καταλήξει στην παραγωγή ανταγωνιστικών μοντέλων μαζικής παραγωγής καθώς και μικροελεγκτών για πιο εξειδικευμένες εφαρμογές. Έτσι διακρίνονται οι εξής κυρίως κατηγορίες:</a:t>
            </a:r>
          </a:p>
          <a:p>
            <a:r>
              <a:rPr lang="el-GR" sz="1100" dirty="0" smtClean="0"/>
              <a:t>Μικροελεγκτές (καμμιά φορά 4-bit αλλά συνήθως 8-bit) πολύ χαμηλού κόστους, γενικής χρήσης, με πολύ μικρό αριθμό ακροδεκτών (ακόμη και λιγότερους από 8). Σχεδιάζονται με έμφαση στη χαμηλή κατανάλωση ισχύος και την αυτάρκεια, ώστε να χρειάζονται ελάχιστα ή και καθόλου εξωτερικά εξαρτήματα και να μη μπορεί να αντιγραφεί εύκολα το εσωτερικό λογισμικό τους. Απουσιάζει η δυνατότητα επέκτασης της μνήμης τους. Μερικά μοντέλα είναι ευρέως γνωστά στους ερασιτέχνες ηλεκτρονικούς, όπως πχ οι περισσότεροι μικροελεγκτές των σειρών PIC (Microchip), AVR (Atmel) και 8051 (Intel, Atmel, Dallas κα).</a:t>
            </a:r>
          </a:p>
          <a:p>
            <a:r>
              <a:rPr lang="el-GR" sz="1100" dirty="0" smtClean="0"/>
              <a:t>Μικροελεγκτές (συνήθως 8-bit αλλά και 16 ή 32-bit) χαμηλού κόστους, γενικής χρήσης, με μέτριο έως σχετικά μεγάλο αριθμό ακροδεκτών. Διαθέτουν μεγάλο αριθμό κοινών περιφερειακών, όπως θύρες UART, I</a:t>
            </a:r>
            <a:r>
              <a:rPr lang="el-GR" sz="1100" baseline="30000" dirty="0" smtClean="0"/>
              <a:t>2</a:t>
            </a:r>
            <a:r>
              <a:rPr lang="el-GR" sz="1100" dirty="0" smtClean="0"/>
              <a:t>C, SPI ή CAN, μετατροπείς αναλογικού σε ψηφιακό και ψηφιακού σε αναλογικό. Στους κατασκευαστές της Άπω Ανατολής (Ιαπωνία, Κορέα), συνηθίζεται η ενσωμάτωση ελεγκτών οθόνης υγρών κρυστάλλων και πληκτρολογίου. Μερικές φορές παρέχουν δυνατότητα εξωτερικής επέκτασης της μνήμης τους.</a:t>
            </a:r>
          </a:p>
          <a:p>
            <a:r>
              <a:rPr lang="el-GR" sz="1100" dirty="0" smtClean="0"/>
              <a:t>Μικροελεγκτές (κυρίως 32-bit) μέσου κόστους, γενικής χρήσης, με μεγάλο αριθμό ακροδεκτών. Χαρακτηρίζονται από έμφαση στην ταχύτητα εκτέλεσης εντολών, υψηλή αυτάρκεια περιφερειακών και μεγάλες δυνατότητες εσωτερικής ή εξωτερικής μνήμης προγράμματος (FLASH) και RAM. Στο χώρο αυτό έχουν ισχυρή παρουσία οι αρχιτεκτονικές με υψηλή μεταφερσιμότητα λογισμικού (portability) από τον ένα στον άλλο κατασκευαστή. Πχ μεταξύ των μικροελεγκτών τύπου ARM ή MIPS, το σύνολο των βασικών εντολών που αναγνωρίζει η ALU είναι ακριβώς το ίδιο, μειώνοντας έτσι τις μεγάλες αλλαγές στο λογισμικό, όταν στο μέλλον ο πελάτης υιοθετήσει ένα μικροελεγκτή άλλου κατασκευαστή (αρκεί, φυσικά, να υποστηρίζει κι αυτός το σύνολο εντολών ARM ή MIPS, αντίστοιχα).</a:t>
            </a:r>
          </a:p>
          <a:p>
            <a:r>
              <a:rPr lang="el-GR" sz="1100" dirty="0" smtClean="0"/>
              <a:t>Μικροελεγκτές εξειδικευμένων εφαρμογών, οι οποίοι ενσωματώνουν συνήθως κάποιο εξειδικευμένο πρωτόκολλο επικοινωνίας το οποίο υλοποιείται πάντοτε σε hardware. Τέτοιοι μικροελεγκτές χρησιμοποιούνται σε τηλεπικοινωνιακές συσκευές όπως τα μόντεμ.</a:t>
            </a:r>
          </a:p>
          <a:p>
            <a:r>
              <a:rPr lang="el-GR" sz="1100" dirty="0" smtClean="0"/>
              <a:t>Η μεγάλη μερίδα πωλήσεων των μικροελεγκτών εξακολουθεί να αφορά αυτούς των 8-bit, καθώς είναι η κατηγορία με το χαμηλότερο κόστος και το μικρότερο μέγεθος λογισμικού για το ίδιο αποτέλεσμα, ιδίως επειδή οι σύγχρονες οικογένειες μικροελεγκτών 8-bit έχουν πολύ βελτιωμένες επιδόσεις σε σχέση με το παρελθόν.</a:t>
            </a:r>
          </a:p>
          <a:p>
            <a:endParaRPr lang="el-GR" sz="1100" dirty="0"/>
          </a:p>
        </p:txBody>
      </p:sp>
    </p:spTree>
  </p:cSld>
  <p:clrMapOvr>
    <a:masterClrMapping/>
  </p:clrMapOvr>
  <p:transition spd="med">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Διαφορά </a:t>
            </a:r>
            <a:r>
              <a:rPr lang="en-US" b="1" dirty="0" smtClean="0"/>
              <a:t>microchips </a:t>
            </a:r>
            <a:r>
              <a:rPr lang="el-GR" b="1" dirty="0" smtClean="0"/>
              <a:t>από τους μικροεπεξεργαστ</a:t>
            </a:r>
            <a:r>
              <a:rPr lang="el-GR" b="1" dirty="0"/>
              <a:t>έ</a:t>
            </a:r>
            <a:r>
              <a:rPr lang="el-GR" b="1" dirty="0" smtClean="0"/>
              <a:t>ς</a:t>
            </a:r>
            <a:br>
              <a:rPr lang="el-GR" b="1" dirty="0" smtClean="0"/>
            </a:br>
            <a:endParaRPr lang="el-GR" dirty="0"/>
          </a:p>
        </p:txBody>
      </p:sp>
      <p:sp>
        <p:nvSpPr>
          <p:cNvPr id="3" name="2 - Θέση περιεχομένου"/>
          <p:cNvSpPr>
            <a:spLocks noGrp="1"/>
          </p:cNvSpPr>
          <p:nvPr>
            <p:ph sz="half" idx="1"/>
          </p:nvPr>
        </p:nvSpPr>
        <p:spPr/>
        <p:txBody>
          <a:bodyPr>
            <a:normAutofit fontScale="55000" lnSpcReduction="20000"/>
          </a:bodyPr>
          <a:lstStyle/>
          <a:p>
            <a:r>
              <a:rPr lang="el-GR" dirty="0" smtClean="0"/>
              <a:t>Στους σύγχρονους μικροεπεξεργαστές για μη ενσωματωμένα συστήματα (πχ τους μικροεπεξεργαστές των προσωπικών υπολογιστών), δίνεται έμφαση στην υπολογιστική ισχύ. Η ευελιξία ανάπτυξης διαφορετικών εφαρμογών είναι μεγάλη, καθώς η λειτουργικότητα του τελικού συστήματος καθορίζεται από τα εξωτερικά περιφερειακά τα οποία διασυνδέονται με την κεντρική μονάδα (μικροεπεξεργαστή), η οποία δεν είναι εξειδικευμένη. Αντίθετα, στους μικροεπεξεργαστές για ενσωματωμένα συστήματα (μικροελεγκτές), οι οποίοι έχουν μικρότερες ή και μηδαμινές δυνατότητες συνεργασίας με εξωτερικά περιφερειακά, αυτού του είδους, η ευελιξία είναι περιορισμένη, καθώς και η υπολογιστική ισχύς. Οι μικροελεγκτές δίνουν έμφαση στο μικρό αριθμό ολοκληρωμένων κυκλωμάτων που απαιτείται για τη λειτουργία μιας συσκευής, το χαμηλό κόστος και την εξειδίκευση.</a:t>
            </a:r>
            <a:endParaRPr lang="el-GR" dirty="0"/>
          </a:p>
        </p:txBody>
      </p:sp>
      <p:pic>
        <p:nvPicPr>
          <p:cNvPr id="5" name="4 - Θέση περιεχομένου" descr="148925.jpg"/>
          <p:cNvPicPr>
            <a:picLocks noGrp="1" noChangeAspect="1"/>
          </p:cNvPicPr>
          <p:nvPr>
            <p:ph sz="half" idx="2"/>
          </p:nvPr>
        </p:nvPicPr>
        <p:blipFill>
          <a:blip r:embed="rId2" cstate="print"/>
          <a:stretch>
            <a:fillRect/>
          </a:stretch>
        </p:blipFill>
        <p:spPr>
          <a:xfrm>
            <a:off x="4648200" y="2543304"/>
            <a:ext cx="4038600" cy="2639755"/>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spd="med">
    <p:wheel spokes="2"/>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Πλεονεκτήματα </a:t>
            </a:r>
            <a:r>
              <a:rPr lang="en-US" b="1" dirty="0" smtClean="0"/>
              <a:t>microchips</a:t>
            </a:r>
            <a:r>
              <a:rPr lang="en-US" dirty="0" smtClean="0"/>
              <a:t/>
            </a:r>
            <a:br>
              <a:rPr lang="en-US"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Αυτονομία, μέσω της ενσωμάτωσης σύνθετων περιφερειακών υποσυστημάτων όπως μνήμες και θύρες επικοινωνίας. Έτσι πολλοί μικροελεγκτές δεν χρειάζονται κανένα άλλο ολοκληρωμένο κύκλωμα για να λειτουργήσουν.</a:t>
            </a:r>
          </a:p>
          <a:p>
            <a:r>
              <a:rPr lang="el-GR" dirty="0" smtClean="0"/>
              <a:t>Η ενσωμάτωση περιφερειακών σημαίνει ευκολότερη υλοποίηση εφαρμογών λόγω των απλούστερων διασυνδέσεων. Επίσης, οδηγεί σε χαμηλότερη κατανάλωση ισχύος, μεγιστοποιώντας τη φορητότητα και ελαχιστοποιεί το κόστος της συσκευής στην οποία ενσωματώνεται ο μικροελεγκτής.</a:t>
            </a:r>
          </a:p>
          <a:p>
            <a:r>
              <a:rPr lang="el-GR" dirty="0" smtClean="0"/>
              <a:t>Χαμηλό κόστος.</a:t>
            </a:r>
          </a:p>
          <a:p>
            <a:r>
              <a:rPr lang="el-GR" dirty="0" smtClean="0"/>
              <a:t>Μεγαλύτερη αξιοπιστία, και πάλι λόγω των λιγότερων διασυνδέσεων.</a:t>
            </a:r>
          </a:p>
          <a:p>
            <a:r>
              <a:rPr lang="el-GR" dirty="0" smtClean="0"/>
              <a:t>Μειωμένες εκπομπές ηλεκτρομαγνητικών παρεμβολών και μειωμένη ευαισθησία σε αντίστοιχες παρεμβολές από άλλες ηλεκτρικές και ηλεκτρονικές συσκευές. Το πλεονέκτημα αυτό προκύπτει από το μικρότερο αριθμό και μήκος εξωτερικών διασυνδέσεων καθώς και τις χαμηλότερες ταχύτητες λειτουργίας.</a:t>
            </a:r>
          </a:p>
          <a:p>
            <a:r>
              <a:rPr lang="el-GR" dirty="0" smtClean="0"/>
              <a:t>Περισσότεροι διαθέσιμοι ακροδέκτες για ψηφιακές εισόδους-εξόδους (για δεδομένο μέγεθος ολοκληρωμένου κυκλώματος), λόγω της μη δέσμευσής τους για τη σύνδεση εξωτερικών περιφερειακών.</a:t>
            </a:r>
          </a:p>
          <a:p>
            <a:r>
              <a:rPr lang="el-GR" dirty="0" smtClean="0"/>
              <a:t>Μικρό μέγεθος συνολικού υπολογιστικού συστήματος.</a:t>
            </a:r>
          </a:p>
          <a:p>
            <a:endParaRPr lang="el-GR" dirty="0"/>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500042"/>
            <a:ext cx="8229600" cy="1143000"/>
          </a:xfrm>
        </p:spPr>
        <p:txBody>
          <a:bodyPr>
            <a:normAutofit fontScale="90000"/>
          </a:bodyPr>
          <a:lstStyle/>
          <a:p>
            <a:r>
              <a:rPr lang="el-GR" b="1" dirty="0" smtClean="0"/>
              <a:t>Κατασκευαστές </a:t>
            </a:r>
            <a:br>
              <a:rPr lang="el-GR" b="1" dirty="0" smtClean="0"/>
            </a:b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Μερικοί από τους γνωστότερους κατακευαστές μικροελεγκτών είναι οι</a:t>
            </a:r>
          </a:p>
          <a:p>
            <a:r>
              <a:rPr lang="en-US" dirty="0" smtClean="0"/>
              <a:t>ARM (</a:t>
            </a:r>
            <a:r>
              <a:rPr lang="el-GR" dirty="0" smtClean="0"/>
              <a:t>δεν κατασκευάζει αλλά παραχωρεί δικαιώματα χρήσης του πυρήνα)</a:t>
            </a:r>
          </a:p>
          <a:p>
            <a:r>
              <a:rPr lang="en-US" dirty="0" smtClean="0"/>
              <a:t>Atmel</a:t>
            </a:r>
          </a:p>
          <a:p>
            <a:r>
              <a:rPr lang="en-US" dirty="0" smtClean="0"/>
              <a:t>Epson</a:t>
            </a:r>
          </a:p>
          <a:p>
            <a:r>
              <a:rPr lang="en-US" dirty="0" smtClean="0"/>
              <a:t>Freescale Semiconductor (</a:t>
            </a:r>
            <a:r>
              <a:rPr lang="el-GR" dirty="0" smtClean="0"/>
              <a:t>πρώην </a:t>
            </a:r>
            <a:r>
              <a:rPr lang="en-US" dirty="0" smtClean="0"/>
              <a:t>Motorola)</a:t>
            </a:r>
          </a:p>
          <a:p>
            <a:r>
              <a:rPr lang="en-US" dirty="0" smtClean="0"/>
              <a:t>Hitachi</a:t>
            </a:r>
          </a:p>
          <a:p>
            <a:r>
              <a:rPr lang="en-US" dirty="0" smtClean="0"/>
              <a:t>Maxim (</a:t>
            </a:r>
            <a:r>
              <a:rPr lang="el-GR" dirty="0" smtClean="0"/>
              <a:t>μετά την εξαγορά της </a:t>
            </a:r>
            <a:r>
              <a:rPr lang="en-US" dirty="0" smtClean="0"/>
              <a:t>Dallas)</a:t>
            </a:r>
          </a:p>
          <a:p>
            <a:r>
              <a:rPr lang="en-US" dirty="0" smtClean="0"/>
              <a:t>Microchip</a:t>
            </a:r>
          </a:p>
          <a:p>
            <a:r>
              <a:rPr lang="en-US" dirty="0" smtClean="0"/>
              <a:t>NEC</a:t>
            </a:r>
          </a:p>
          <a:p>
            <a:r>
              <a:rPr lang="en-US" dirty="0" smtClean="0"/>
              <a:t>Toshiba</a:t>
            </a:r>
          </a:p>
          <a:p>
            <a:r>
              <a:rPr lang="en-US" dirty="0" smtClean="0"/>
              <a:t>Texas Instruments</a:t>
            </a:r>
          </a:p>
          <a:p>
            <a:endParaRPr lang="el-GR" dirty="0"/>
          </a:p>
        </p:txBody>
      </p:sp>
    </p:spTree>
  </p:cSld>
  <p:clrMapOvr>
    <a:masterClrMapping/>
  </p:clrMapOvr>
  <p:transition spd="med">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48</TotalTime>
  <Words>1017</Words>
  <Application>Microsoft Office PowerPoint</Application>
  <PresentationFormat>Προβολή στην οθόνη (4:3)</PresentationFormat>
  <Paragraphs>45</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Αποκορύφωμα</vt:lpstr>
      <vt:lpstr>Microchips-Πυριτιο</vt:lpstr>
      <vt:lpstr>Microchips</vt:lpstr>
      <vt:lpstr>Χρήσεις Microchips</vt:lpstr>
      <vt:lpstr>Διαδεδομένες κατηγορίες μικροελεγκτών </vt:lpstr>
      <vt:lpstr>Διαφορά microchips από τους μικροεπεξεργαστές </vt:lpstr>
      <vt:lpstr>Πλεονεκτήματα microchips </vt:lpstr>
      <vt:lpstr>Κατασκευαστές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Microchips-Πυρίτιο</dc:title>
  <dc:creator>Baggelis</dc:creator>
  <cp:lastModifiedBy>ΓΙΑΝΝΟΥΛΕΑΣ</cp:lastModifiedBy>
  <cp:revision>9</cp:revision>
  <dcterms:created xsi:type="dcterms:W3CDTF">2012-01-14T16:20:37Z</dcterms:created>
  <dcterms:modified xsi:type="dcterms:W3CDTF">2012-03-17T15:55:36Z</dcterms:modified>
</cp:coreProperties>
</file>