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57" r:id="rId3"/>
    <p:sldId id="256" r:id="rId4"/>
    <p:sldId id="258" r:id="rId5"/>
    <p:sldId id="259" r:id="rId6"/>
    <p:sldId id="260" r:id="rId7"/>
    <p:sldId id="261" r:id="rId8"/>
    <p:sldId id="262" r:id="rId9"/>
    <p:sldId id="263" r:id="rId10"/>
    <p:sldId id="281" r:id="rId11"/>
    <p:sldId id="288" r:id="rId12"/>
    <p:sldId id="289" r:id="rId13"/>
    <p:sldId id="284" r:id="rId14"/>
    <p:sldId id="282" r:id="rId15"/>
    <p:sldId id="286" r:id="rId16"/>
    <p:sldId id="285" r:id="rId17"/>
    <p:sldId id="265" r:id="rId18"/>
    <p:sldId id="264" r:id="rId19"/>
    <p:sldId id="271" r:id="rId20"/>
    <p:sldId id="272" r:id="rId21"/>
    <p:sldId id="273" r:id="rId22"/>
    <p:sldId id="278" r:id="rId23"/>
    <p:sldId id="268" r:id="rId24"/>
    <p:sldId id="269" r:id="rId25"/>
    <p:sldId id="270" r:id="rId26"/>
    <p:sldId id="279" r:id="rId27"/>
    <p:sldId id="280" r:id="rId28"/>
    <p:sldId id="277" r:id="rId29"/>
    <p:sldId id="275" r:id="rId30"/>
    <p:sldId id="298" r:id="rId31"/>
    <p:sldId id="292" r:id="rId32"/>
    <p:sldId id="293" r:id="rId33"/>
    <p:sldId id="295" r:id="rId34"/>
    <p:sldId id="297" r:id="rId35"/>
    <p:sldId id="287" r:id="rId36"/>
    <p:sldId id="290" r:id="rId37"/>
    <p:sldId id="291" r:id="rId3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p:cViewPr varScale="1">
        <p:scale>
          <a:sx n="79" d="100"/>
          <a:sy n="79" d="100"/>
        </p:scale>
        <p:origin x="-72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6B2344A1-C762-401F-8AC3-CC5C6E519E95}" type="datetimeFigureOut">
              <a:rPr lang="el-GR"/>
              <a:pPr>
                <a:defRPr/>
              </a:pPr>
              <a:t>30/06/2014</a:t>
            </a:fld>
            <a:endParaRPr lang="el-GR" dirty="0"/>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3513481F-9173-4AA9-A982-7BBFB62984FC}"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A2251D4B-B693-4E2D-9042-4D6CDDF990BA}" type="datetimeFigureOut">
              <a:rPr lang="el-GR"/>
              <a:pPr>
                <a:defRPr/>
              </a:pPr>
              <a:t>30/06/2014</a:t>
            </a:fld>
            <a:endParaRPr lang="el-GR" dirty="0"/>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154A6074-9E6A-4B8C-8032-F3A1E615B6A4}"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0D7705BE-D6EA-4BB6-A29E-74A97D57702E}" type="datetimeFigureOut">
              <a:rPr lang="el-GR"/>
              <a:pPr>
                <a:defRPr/>
              </a:pPr>
              <a:t>30/06/2014</a:t>
            </a:fld>
            <a:endParaRPr lang="el-GR" dirty="0"/>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DC8BF39F-18C8-4BC7-963A-9F17FA6637C7}"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Θέση ημερομηνίας 3"/>
          <p:cNvSpPr>
            <a:spLocks noGrp="1"/>
          </p:cNvSpPr>
          <p:nvPr>
            <p:ph type="dt" sz="half" idx="10"/>
          </p:nvPr>
        </p:nvSpPr>
        <p:spPr/>
        <p:txBody>
          <a:bodyPr/>
          <a:lstStyle>
            <a:lvl1pPr>
              <a:defRPr/>
            </a:lvl1pPr>
          </a:lstStyle>
          <a:p>
            <a:pPr>
              <a:defRPr/>
            </a:pPr>
            <a:fld id="{95923436-D3E1-45AA-B475-E386AF9CE5DD}" type="datetimeFigureOut">
              <a:rPr lang="el-GR"/>
              <a:pPr>
                <a:defRPr/>
              </a:pPr>
              <a:t>30/06/2014</a:t>
            </a:fld>
            <a:endParaRPr lang="el-GR" dirty="0"/>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BA2AF5C5-60D7-4942-B723-8E37DAC4F7BF}"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867FA81-C81B-4332-B344-CAD1ED6FDA93}" type="datetimeFigureOut">
              <a:rPr lang="el-GR"/>
              <a:pPr>
                <a:defRPr/>
              </a:pPr>
              <a:t>30/06/2014</a:t>
            </a:fld>
            <a:endParaRPr lang="el-GR" dirty="0"/>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707A18EB-2BDA-4B35-B4CB-98DBD88548EF}"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D76B51F-5C38-429B-AF20-E948B48DEF84}" type="datetimeFigureOut">
              <a:rPr lang="el-GR"/>
              <a:pPr>
                <a:defRPr/>
              </a:pPr>
              <a:t>30/06/2014</a:t>
            </a:fld>
            <a:endParaRPr lang="el-GR" dirty="0"/>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5E563D22-7E47-4726-87B5-C7322CF43786}"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EF616848-275D-4CA7-AB1F-1F8AE17206F6}" type="datetimeFigureOut">
              <a:rPr lang="el-GR"/>
              <a:pPr>
                <a:defRPr/>
              </a:pPr>
              <a:t>30/06/2014</a:t>
            </a:fld>
            <a:endParaRPr lang="el-GR" dirty="0"/>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C1BB6F4-5EC9-45B0-8FC5-979093B7D271}"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12F3612C-DAFA-4895-8AE7-458F558190C4}" type="datetimeFigureOut">
              <a:rPr lang="el-GR"/>
              <a:pPr>
                <a:defRPr/>
              </a:pPr>
              <a:t>30/06/2014</a:t>
            </a:fld>
            <a:endParaRPr lang="el-GR" dirty="0"/>
          </a:p>
        </p:txBody>
      </p:sp>
      <p:sp>
        <p:nvSpPr>
          <p:cNvPr id="8" name="Θέση υποσέλιδου 4"/>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5"/>
          <p:cNvSpPr>
            <a:spLocks noGrp="1"/>
          </p:cNvSpPr>
          <p:nvPr>
            <p:ph type="sldNum" sz="quarter" idx="12"/>
          </p:nvPr>
        </p:nvSpPr>
        <p:spPr/>
        <p:txBody>
          <a:bodyPr/>
          <a:lstStyle>
            <a:lvl1pPr>
              <a:defRPr/>
            </a:lvl1pPr>
          </a:lstStyle>
          <a:p>
            <a:pPr>
              <a:defRPr/>
            </a:pPr>
            <a:fld id="{7B353415-30F0-47DD-A181-5268A6536F10}"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ECA9B520-DF56-4534-89C5-2AE98EDEDECF}" type="datetimeFigureOut">
              <a:rPr lang="el-GR"/>
              <a:pPr>
                <a:defRPr/>
              </a:pPr>
              <a:t>30/06/2014</a:t>
            </a:fld>
            <a:endParaRPr lang="el-GR" dirty="0"/>
          </a:p>
        </p:txBody>
      </p:sp>
      <p:sp>
        <p:nvSpPr>
          <p:cNvPr id="4" name="Θέση υποσέλιδου 4"/>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5"/>
          <p:cNvSpPr>
            <a:spLocks noGrp="1"/>
          </p:cNvSpPr>
          <p:nvPr>
            <p:ph type="sldNum" sz="quarter" idx="12"/>
          </p:nvPr>
        </p:nvSpPr>
        <p:spPr/>
        <p:txBody>
          <a:bodyPr/>
          <a:lstStyle>
            <a:lvl1pPr>
              <a:defRPr/>
            </a:lvl1pPr>
          </a:lstStyle>
          <a:p>
            <a:pPr>
              <a:defRPr/>
            </a:pPr>
            <a:fld id="{7264366D-479D-4D9D-BEC0-ECD71A049F54}"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9F38B077-9027-4BCA-A432-CCA06177A605}" type="datetimeFigureOut">
              <a:rPr lang="el-GR"/>
              <a:pPr>
                <a:defRPr/>
              </a:pPr>
              <a:t>30/06/2014</a:t>
            </a:fld>
            <a:endParaRPr lang="el-GR" dirty="0"/>
          </a:p>
        </p:txBody>
      </p:sp>
      <p:sp>
        <p:nvSpPr>
          <p:cNvPr id="3" name="Θέση υποσέλιδου 4"/>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5"/>
          <p:cNvSpPr>
            <a:spLocks noGrp="1"/>
          </p:cNvSpPr>
          <p:nvPr>
            <p:ph type="sldNum" sz="quarter" idx="12"/>
          </p:nvPr>
        </p:nvSpPr>
        <p:spPr/>
        <p:txBody>
          <a:bodyPr/>
          <a:lstStyle>
            <a:lvl1pPr>
              <a:defRPr/>
            </a:lvl1pPr>
          </a:lstStyle>
          <a:p>
            <a:pPr>
              <a:defRPr/>
            </a:pPr>
            <a:fld id="{52F2ED3F-D192-43B9-9F84-DB95278CD2F3}"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E4DE9F53-5698-4105-8E33-29D450EDA973}" type="datetimeFigureOut">
              <a:rPr lang="el-GR"/>
              <a:pPr>
                <a:defRPr/>
              </a:pPr>
              <a:t>30/06/2014</a:t>
            </a:fld>
            <a:endParaRPr lang="el-GR" dirty="0"/>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D6FFDD55-8F74-40EB-990C-5390EA8005CC}"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0B0E53DB-AFC0-4F2B-9F5A-4BB54629DED6}" type="datetimeFigureOut">
              <a:rPr lang="el-GR"/>
              <a:pPr>
                <a:defRPr/>
              </a:pPr>
              <a:t>30/06/2014</a:t>
            </a:fld>
            <a:endParaRPr lang="el-GR" dirty="0"/>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D0D2C06D-BE82-4FC3-8644-99BBA4FD1653}"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1115D6-766C-439F-84A7-B51BF06E3D4E}" type="datetimeFigureOut">
              <a:rPr lang="el-GR"/>
              <a:pPr>
                <a:defRPr/>
              </a:pPr>
              <a:t>30/06/2014</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634110A-E91D-4204-B528-F3427F3E8293}"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el.wikipedia.org/wiki/%CE%9F%CE%BB%CF%85%CE%BC%CF%80%CE%B9%CE%B1%CE%BA%CF%8C%CF%82_%CE%8E%CE%BC%CE%BD%CE%BF%CF%82"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52000" b="-52000"/>
          </a:stretch>
        </a:blipFill>
        <a:effectLst/>
      </p:bgPr>
    </p:bg>
    <p:spTree>
      <p:nvGrpSpPr>
        <p:cNvPr id="1" name=""/>
        <p:cNvGrpSpPr/>
        <p:nvPr/>
      </p:nvGrpSpPr>
      <p:grpSpPr>
        <a:xfrm>
          <a:off x="0" y="0"/>
          <a:ext cx="0" cy="0"/>
          <a:chOff x="0" y="0"/>
          <a:chExt cx="0" cy="0"/>
        </a:xfrm>
      </p:grpSpPr>
      <p:sp>
        <p:nvSpPr>
          <p:cNvPr id="2050" name="1 - TextBox"/>
          <p:cNvSpPr txBox="1">
            <a:spLocks noChangeArrowheads="1"/>
          </p:cNvSpPr>
          <p:nvPr/>
        </p:nvSpPr>
        <p:spPr bwMode="auto">
          <a:xfrm>
            <a:off x="0" y="333375"/>
            <a:ext cx="9144000" cy="1014413"/>
          </a:xfrm>
          <a:prstGeom prst="rect">
            <a:avLst/>
          </a:prstGeom>
          <a:noFill/>
          <a:ln w="9525">
            <a:noFill/>
            <a:miter lim="800000"/>
            <a:headEnd/>
            <a:tailEnd/>
          </a:ln>
        </p:spPr>
        <p:txBody>
          <a:bodyPr>
            <a:spAutoFit/>
          </a:bodyPr>
          <a:lstStyle/>
          <a:p>
            <a:pPr algn="ctr"/>
            <a:r>
              <a:rPr lang="el-GR" sz="3200" b="1">
                <a:solidFill>
                  <a:schemeClr val="bg1"/>
                </a:solidFill>
              </a:rPr>
              <a:t>2</a:t>
            </a:r>
            <a:r>
              <a:rPr lang="el-GR" sz="3200" b="1" baseline="30000">
                <a:solidFill>
                  <a:schemeClr val="bg1"/>
                </a:solidFill>
              </a:rPr>
              <a:t>ο</a:t>
            </a:r>
            <a:r>
              <a:rPr lang="el-GR" sz="3200" b="1">
                <a:solidFill>
                  <a:schemeClr val="bg1"/>
                </a:solidFill>
              </a:rPr>
              <a:t> Γυμνάσιο Σπάρτης</a:t>
            </a:r>
          </a:p>
          <a:p>
            <a:pPr algn="ctr"/>
            <a:r>
              <a:rPr lang="el-GR" sz="2800" b="1">
                <a:solidFill>
                  <a:schemeClr val="bg1"/>
                </a:solidFill>
              </a:rPr>
              <a:t>Σχολικό Έτος 2013-14</a:t>
            </a:r>
          </a:p>
        </p:txBody>
      </p:sp>
      <p:sp>
        <p:nvSpPr>
          <p:cNvPr id="2051" name="2 - TextBox"/>
          <p:cNvSpPr txBox="1">
            <a:spLocks noChangeArrowheads="1"/>
          </p:cNvSpPr>
          <p:nvPr/>
        </p:nvSpPr>
        <p:spPr bwMode="auto">
          <a:xfrm>
            <a:off x="0" y="2565400"/>
            <a:ext cx="9144000" cy="768350"/>
          </a:xfrm>
          <a:prstGeom prst="rect">
            <a:avLst/>
          </a:prstGeom>
          <a:noFill/>
          <a:ln w="9525">
            <a:noFill/>
            <a:miter lim="800000"/>
            <a:headEnd/>
            <a:tailEnd/>
          </a:ln>
        </p:spPr>
        <p:txBody>
          <a:bodyPr>
            <a:spAutoFit/>
          </a:bodyPr>
          <a:lstStyle/>
          <a:p>
            <a:pPr algn="ctr"/>
            <a:r>
              <a:rPr lang="el-GR" sz="4400" b="1">
                <a:solidFill>
                  <a:schemeClr val="bg1"/>
                </a:solidFill>
              </a:rPr>
              <a:t>Ολυμπιακοί Αγώνες</a:t>
            </a:r>
          </a:p>
        </p:txBody>
      </p:sp>
      <p:sp>
        <p:nvSpPr>
          <p:cNvPr id="2052" name="3 - TextBox"/>
          <p:cNvSpPr txBox="1">
            <a:spLocks noChangeArrowheads="1"/>
          </p:cNvSpPr>
          <p:nvPr/>
        </p:nvSpPr>
        <p:spPr bwMode="auto">
          <a:xfrm>
            <a:off x="0" y="3933825"/>
            <a:ext cx="9144000" cy="1014413"/>
          </a:xfrm>
          <a:prstGeom prst="rect">
            <a:avLst/>
          </a:prstGeom>
          <a:noFill/>
          <a:ln w="9525">
            <a:noFill/>
            <a:miter lim="800000"/>
            <a:headEnd/>
            <a:tailEnd/>
          </a:ln>
        </p:spPr>
        <p:txBody>
          <a:bodyPr>
            <a:spAutoFit/>
          </a:bodyPr>
          <a:lstStyle/>
          <a:p>
            <a:pPr algn="ctr"/>
            <a:r>
              <a:rPr lang="el-GR" sz="3200" b="1">
                <a:solidFill>
                  <a:schemeClr val="bg1"/>
                </a:solidFill>
              </a:rPr>
              <a:t>Μια εργασία των μαθητών του Α1</a:t>
            </a:r>
          </a:p>
          <a:p>
            <a:pPr algn="ctr"/>
            <a:r>
              <a:rPr lang="el-GR" sz="2800" b="1">
                <a:solidFill>
                  <a:schemeClr val="bg1"/>
                </a:solidFill>
              </a:rPr>
              <a:t>στο πλαίσιο της Νεοελληνικής Λογοτεχνίας</a:t>
            </a:r>
          </a:p>
        </p:txBody>
      </p:sp>
      <p:sp>
        <p:nvSpPr>
          <p:cNvPr id="2053" name="4 - TextBox"/>
          <p:cNvSpPr txBox="1">
            <a:spLocks noChangeArrowheads="1"/>
          </p:cNvSpPr>
          <p:nvPr/>
        </p:nvSpPr>
        <p:spPr bwMode="auto">
          <a:xfrm>
            <a:off x="0" y="5949950"/>
            <a:ext cx="9144000" cy="522288"/>
          </a:xfrm>
          <a:prstGeom prst="rect">
            <a:avLst/>
          </a:prstGeom>
          <a:noFill/>
          <a:ln w="9525">
            <a:noFill/>
            <a:miter lim="800000"/>
            <a:headEnd/>
            <a:tailEnd/>
          </a:ln>
        </p:spPr>
        <p:txBody>
          <a:bodyPr>
            <a:spAutoFit/>
          </a:bodyPr>
          <a:lstStyle/>
          <a:p>
            <a:pPr algn="ctr"/>
            <a:r>
              <a:rPr lang="el-GR" sz="2800" b="1">
                <a:solidFill>
                  <a:schemeClr val="bg1"/>
                </a:solidFill>
              </a:rPr>
              <a:t>Υπεύθυνη καθηγήτρια Σαχάμη Φωτεινή</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1266" name="Rectangle 4"/>
          <p:cNvSpPr>
            <a:spLocks noGrp="1"/>
          </p:cNvSpPr>
          <p:nvPr>
            <p:ph type="ctrTitle"/>
          </p:nvPr>
        </p:nvSpPr>
        <p:spPr>
          <a:xfrm>
            <a:off x="684213" y="476250"/>
            <a:ext cx="7772400" cy="1470025"/>
          </a:xfrm>
        </p:spPr>
        <p:txBody>
          <a:bodyPr/>
          <a:lstStyle/>
          <a:p>
            <a:r>
              <a:rPr lang="el-GR" smtClean="0">
                <a:latin typeface="Book Antiqua" pitchFamily="18" charset="0"/>
              </a:rPr>
              <a:t>Προηγούμενες προσπάθειες αναβίωσης</a:t>
            </a:r>
            <a:r>
              <a:rPr lang="el-GR" smtClean="0"/>
              <a:t> </a:t>
            </a:r>
          </a:p>
        </p:txBody>
      </p:sp>
      <p:sp>
        <p:nvSpPr>
          <p:cNvPr id="11267" name="Rectangle 5"/>
          <p:cNvSpPr>
            <a:spLocks noGrp="1"/>
          </p:cNvSpPr>
          <p:nvPr>
            <p:ph type="subTitle" idx="1"/>
          </p:nvPr>
        </p:nvSpPr>
        <p:spPr>
          <a:xfrm>
            <a:off x="2743200" y="2420938"/>
            <a:ext cx="5141913" cy="3744912"/>
          </a:xfrm>
        </p:spPr>
        <p:txBody>
          <a:bodyPr/>
          <a:lstStyle/>
          <a:p>
            <a:pPr algn="l">
              <a:buFont typeface="Arial" charset="0"/>
              <a:buChar char="•"/>
            </a:pPr>
            <a:r>
              <a:rPr lang="el-GR" smtClean="0">
                <a:solidFill>
                  <a:schemeClr val="tx1"/>
                </a:solidFill>
                <a:latin typeface="Book Antiqua" pitchFamily="18" charset="0"/>
              </a:rPr>
              <a:t>Μεταξία-Άννα Αρφάνη                                                    Σταματία Βασιλάκου  </a:t>
            </a:r>
          </a:p>
          <a:p>
            <a:pPr algn="l">
              <a:buFont typeface="Arial" charset="0"/>
              <a:buChar char="•"/>
            </a:pPr>
            <a:r>
              <a:rPr lang="el-GR" smtClean="0">
                <a:solidFill>
                  <a:schemeClr val="tx1"/>
                </a:solidFill>
                <a:latin typeface="Book Antiqua" pitchFamily="18" charset="0"/>
              </a:rPr>
              <a:t>Ιωάννα Βλάχου</a:t>
            </a:r>
          </a:p>
          <a:p>
            <a:pPr algn="l">
              <a:buFont typeface="Arial" charset="0"/>
              <a:buChar char="•"/>
            </a:pPr>
            <a:r>
              <a:rPr lang="el-GR" smtClean="0">
                <a:solidFill>
                  <a:schemeClr val="tx1"/>
                </a:solidFill>
                <a:latin typeface="Book Antiqua" pitchFamily="18" charset="0"/>
              </a:rPr>
              <a:t>Χρήστος Ασημακόπουλος</a:t>
            </a:r>
          </a:p>
          <a:p>
            <a:pPr algn="l">
              <a:buFont typeface="Arial" charset="0"/>
              <a:buChar char="•"/>
            </a:pPr>
            <a:r>
              <a:rPr lang="el-GR" smtClean="0">
                <a:solidFill>
                  <a:schemeClr val="tx1"/>
                </a:solidFill>
                <a:latin typeface="Book Antiqua" pitchFamily="18" charset="0"/>
              </a:rPr>
              <a:t>Γαβριήλ Γεωργίεφ</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0" y="2636838"/>
            <a:ext cx="9144000" cy="4278312"/>
          </a:xfrm>
          <a:prstGeom prst="rect">
            <a:avLst/>
          </a:prstGeom>
          <a:noFill/>
          <a:ln w="9525">
            <a:noFill/>
            <a:miter lim="800000"/>
            <a:headEnd/>
            <a:tailEnd/>
          </a:ln>
        </p:spPr>
        <p:txBody>
          <a:bodyPr>
            <a:spAutoFit/>
          </a:bodyPr>
          <a:lstStyle/>
          <a:p>
            <a:pPr algn="just"/>
            <a:r>
              <a:rPr lang="el-GR" sz="1700"/>
              <a:t>Ο πρώτος καταγεγραμμένος εορτασμός των Ολυμπιακών Αγώνων στην αρχαιότητα ήταν στην Ολυμπία, το 776 π.Χ. Είναι σχεδόν σίγουρο ότι αυτή δεν ήταν και η πρώτη φορά που γίνονταν οι Αγώνες. Τότε οι Αγώνες ήταν μόνο τοπικοί και διεξαγόταν μόνο ένα αγώνισμα, η κούρσα του σταδίου.</a:t>
            </a:r>
          </a:p>
          <a:p>
            <a:pPr algn="just"/>
            <a:r>
              <a:rPr lang="el-GR" sz="1700"/>
              <a:t>Από το 776 π.Χ. και μετά οι Αγώνες, σιγά-σιγά, έγιναν πιο σημαντικοί σε ολόκληρη την αρχαία Ελλάδα φτάνοντας στο απόγειό τους κατά τον πέμπτο και έκτο αιώνα π.Χ. Οι Ολυμπιακοί είχαν επίσης θρησκευτική σημασία, αφού γίνονταν προς τιμήν του θεού Δία, του οποίου το τεράστιο άγαλμα στεκόταν στην Ολυμπία. Ο αριθμός των αγωνισμάτων έγινε είκοσι και ο εορτασμός γινόταν στη διάρκεια μερικών ημερών. Οι νικητές των αγώνων θαυμάζονταν και γίνονταν αθάνατοι μέσα από ποιήματα και αγάλματα. Το έπαθλο για τους νικητές ήταν ένα στεφάνι από κλαδιά ελιάς.</a:t>
            </a:r>
          </a:p>
          <a:p>
            <a:pPr algn="just"/>
            <a:r>
              <a:rPr lang="el-GR" sz="1700"/>
              <a:t>Οι Αγώνες σιγά σιγά έχασαν την σημασία τους, όταν οι Ρωμαίοι κατέλαβαν την Ελλάδα και όταν ο Χριστιανισμός έγινε η επίσημη θρησκεία της Ρωμαϊκής αυτοκρατορίας, οι Ολυμπιακοί θεωρούνταν πια σαν μία παγανιστική γιορτή, και το 393 μ.Χ. ο αυτοκράτορας Θεοδόσιος απαγόρευσε τη διεξαγωγή τους. Με αυτόν τον τρόπο τελείωσε μια περίοδος χιλίων χρόνων κατά την οποία οι Ολυμπιακοί διεξάγονταν συνέχεια κάθε τέσσερα χρόνια.</a:t>
            </a:r>
          </a:p>
        </p:txBody>
      </p:sp>
      <p:pic>
        <p:nvPicPr>
          <p:cNvPr id="12291" name="Picture 2" descr="http://maccunion.files.wordpress.com/2012/03/olympos.jpg"/>
          <p:cNvPicPr>
            <a:picLocks noChangeAspect="1" noChangeArrowheads="1"/>
          </p:cNvPicPr>
          <p:nvPr/>
        </p:nvPicPr>
        <p:blipFill>
          <a:blip r:embed="rId2" cstate="print"/>
          <a:srcRect/>
          <a:stretch>
            <a:fillRect/>
          </a:stretch>
        </p:blipFill>
        <p:spPr bwMode="auto">
          <a:xfrm>
            <a:off x="250825" y="0"/>
            <a:ext cx="8642350" cy="26638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79388" y="765175"/>
            <a:ext cx="5978525" cy="3970338"/>
          </a:xfrm>
          <a:prstGeom prst="rect">
            <a:avLst/>
          </a:prstGeom>
          <a:noFill/>
          <a:ln w="9525">
            <a:noFill/>
            <a:miter lim="800000"/>
            <a:headEnd/>
            <a:tailEnd/>
          </a:ln>
        </p:spPr>
        <p:txBody>
          <a:bodyPr>
            <a:spAutoFit/>
          </a:bodyPr>
          <a:lstStyle/>
          <a:p>
            <a:r>
              <a:rPr lang="el-GR"/>
              <a:t>Είναι γνωστό ότι κατά τον 17ο αιώνα γινόταν κάποια γιορτή η οποία έφερε το όνομα "Ολυμπιακοί αγώνες" στην Αγγλία. Παρόμοιες εκδηλώσεις ακολούθησαν στους επόμενους αιώνες στη Γαλλία και Ελλάδα οι οποίες όμως ήταν μικρής έκτασης και σίγουρα όχι διεθνείς. Το ενδιαφέρον για τους Ολυμπιακούς μεγάλωσε, όταν ανακαλύφθηκαν τα ερείπια της αρχαίας Ολυμπίας από Γερμανούς αρχαιολόγους στα μέσα του 19ου αιώνα.</a:t>
            </a:r>
          </a:p>
          <a:p>
            <a:r>
              <a:rPr lang="el-GR"/>
              <a:t>Ο Εδεσσαίος λόγιος Μηνάς Μηνωίδης, που τότε δίδασκε την αρχαία ελληνική γλώσσα σε πανεπιστήμιο του Παρισιού, μετέφρασε και δημοσίευσε στη γαλλική το "Γυμναστικό" του Φιλόστρατου (1858), και τη συνόδευσε με κείμενό του, περί της ανάγκης αναβίωσης των Ολυμπιακών Αγώνων.</a:t>
            </a:r>
          </a:p>
        </p:txBody>
      </p:sp>
      <p:pic>
        <p:nvPicPr>
          <p:cNvPr id="13315" name="Picture 2"/>
          <p:cNvPicPr>
            <a:picLocks noChangeAspect="1" noChangeArrowheads="1"/>
          </p:cNvPicPr>
          <p:nvPr/>
        </p:nvPicPr>
        <p:blipFill>
          <a:blip r:embed="rId2" cstate="print"/>
          <a:srcRect/>
          <a:stretch>
            <a:fillRect/>
          </a:stretch>
        </p:blipFill>
        <p:spPr bwMode="auto">
          <a:xfrm>
            <a:off x="6372225" y="1412875"/>
            <a:ext cx="2549525" cy="3095625"/>
          </a:xfrm>
          <a:prstGeom prst="rect">
            <a:avLst/>
          </a:prstGeom>
          <a:noFill/>
          <a:ln w="9525">
            <a:noFill/>
            <a:miter lim="800000"/>
            <a:headEnd/>
            <a:tailEnd/>
          </a:ln>
        </p:spPr>
      </p:pic>
      <p:sp>
        <p:nvSpPr>
          <p:cNvPr id="13316" name="TextBox 4"/>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pPr algn="ctr"/>
            <a:r>
              <a:rPr lang="el-GR" sz="4000"/>
              <a:t>Αναβίωση των Αγώνων</a:t>
            </a:r>
          </a:p>
        </p:txBody>
      </p:sp>
      <p:sp>
        <p:nvSpPr>
          <p:cNvPr id="13317" name="5 - TextBox"/>
          <p:cNvSpPr txBox="1">
            <a:spLocks noChangeArrowheads="1"/>
          </p:cNvSpPr>
          <p:nvPr/>
        </p:nvSpPr>
        <p:spPr bwMode="auto">
          <a:xfrm>
            <a:off x="179388" y="4652963"/>
            <a:ext cx="8964612" cy="2032000"/>
          </a:xfrm>
          <a:prstGeom prst="rect">
            <a:avLst/>
          </a:prstGeom>
          <a:noFill/>
          <a:ln w="9525">
            <a:noFill/>
            <a:miter lim="800000"/>
            <a:headEnd/>
            <a:tailEnd/>
          </a:ln>
        </p:spPr>
        <p:txBody>
          <a:bodyPr>
            <a:spAutoFit/>
          </a:bodyPr>
          <a:lstStyle/>
          <a:p>
            <a:r>
              <a:rPr lang="el-GR"/>
              <a:t>Λίγο αργότερα, ο βαρόνος Πιέρ ντε Κουμπερτέν, ο οποίος ήταν Γενικός Γραμματέας των γαλλικών αθλητικών σωματείων, προσπαθούσε να δικαιολογήσει την ήττα των Γάλλων στον Γαλλοπρωσικό πόλεμο (1870-1871). Πίστευε ότι ο λόγος της ήττας ήταν επειδή οι Γάλλοι δεν είχαν αρκετή φυσική διαπαιδαγώγηση και ήθελε να την βελτιώσει. Ο Κουμπερτέν ήθελε επίσης να ενώσει της εθνότητες και να φέρει μαζί τη νεολαία με τον αθλητισμό παρά να γίνονται πόλεμοι. Πίστευε ότι η αναβίωση των Ολυμπιακών Αγώνων θα πετύχαινε και τους δύο πιο πάνω σκοπούς του.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338" name="Rectangle 5"/>
          <p:cNvSpPr>
            <a:spLocks noGrp="1"/>
          </p:cNvSpPr>
          <p:nvPr>
            <p:ph type="body" sz="half" idx="1"/>
          </p:nvPr>
        </p:nvSpPr>
        <p:spPr>
          <a:xfrm>
            <a:off x="-180975" y="620713"/>
            <a:ext cx="4392613" cy="3384550"/>
          </a:xfrm>
        </p:spPr>
        <p:txBody>
          <a:bodyPr/>
          <a:lstStyle/>
          <a:p>
            <a:pPr>
              <a:lnSpc>
                <a:spcPct val="80000"/>
              </a:lnSpc>
              <a:buFont typeface="Arial" charset="0"/>
              <a:buNone/>
            </a:pPr>
            <a:r>
              <a:rPr lang="el-GR" sz="1800" smtClean="0">
                <a:latin typeface="Book Antiqua" pitchFamily="18" charset="0"/>
              </a:rPr>
              <a:t>      Η αρχική σκέψη του Βαρόνου Ντε Κουμπερτέν ήταν οι πρώτοι Ολυμπιακοί Αγώνες να γίνουν το 1900 στο Παρίσι, αλλά ο εμπνευσμένος λόγος του Βικέλα ανέτρεψε την κατάσταση. «...Στην Αθήνα, ασφαλώς δεν θα έχουμε τη δυνατότητα να οργανώσουμε μεγαλοπρεπείς γιορτές, αλλά τις πολλές ελλείψεις μας θα αναπληρώσει η εγκαρδιότητα της υποδοχής μας. Δεν θα προσφέρουμε στους επισκέπτες μας διασκεδάσεις άξιες προς την περίσταση, αλλά έχουμε να δείξουμε τα μνημεία και τα ερείπια της αρχαιότητος και να τους </a:t>
            </a:r>
            <a:br>
              <a:rPr lang="el-GR" sz="1800" smtClean="0">
                <a:latin typeface="Book Antiqua" pitchFamily="18" charset="0"/>
              </a:rPr>
            </a:br>
            <a:r>
              <a:rPr lang="el-GR" sz="1800" smtClean="0">
                <a:latin typeface="Book Antiqua" pitchFamily="18" charset="0"/>
              </a:rPr>
              <a:t/>
            </a:r>
            <a:br>
              <a:rPr lang="el-GR" sz="1800" smtClean="0">
                <a:latin typeface="Book Antiqua" pitchFamily="18" charset="0"/>
              </a:rPr>
            </a:br>
            <a:endParaRPr lang="el-GR" sz="1800" smtClean="0">
              <a:latin typeface="Book Antiqua" pitchFamily="18" charset="0"/>
            </a:endParaRPr>
          </a:p>
        </p:txBody>
      </p:sp>
      <p:sp>
        <p:nvSpPr>
          <p:cNvPr id="14339" name="3 - TextBox"/>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pPr algn="ctr"/>
            <a:r>
              <a:rPr lang="el-GR" sz="4000"/>
              <a:t>Η νίκη της Αθήνας</a:t>
            </a:r>
          </a:p>
        </p:txBody>
      </p:sp>
      <p:pic>
        <p:nvPicPr>
          <p:cNvPr id="14340" name="Picture 2" descr="http://3.bp.blogspot.com/-DhfifoAOdOk/UkFuyEMbmXI/AAAAAAAAJvQ/AtZGTnevDk4/s1600/Noname7.jpg"/>
          <p:cNvPicPr>
            <a:picLocks noChangeAspect="1" noChangeArrowheads="1"/>
          </p:cNvPicPr>
          <p:nvPr/>
        </p:nvPicPr>
        <p:blipFill>
          <a:blip r:embed="rId2" cstate="print"/>
          <a:srcRect/>
          <a:stretch>
            <a:fillRect/>
          </a:stretch>
        </p:blipFill>
        <p:spPr bwMode="auto">
          <a:xfrm>
            <a:off x="4284663" y="692150"/>
            <a:ext cx="4608512" cy="3241675"/>
          </a:xfrm>
          <a:prstGeom prst="rect">
            <a:avLst/>
          </a:prstGeom>
          <a:noFill/>
          <a:ln w="9525">
            <a:noFill/>
            <a:miter lim="800000"/>
            <a:headEnd/>
            <a:tailEnd/>
          </a:ln>
        </p:spPr>
      </p:pic>
      <p:sp>
        <p:nvSpPr>
          <p:cNvPr id="14341" name="5 - TextBox"/>
          <p:cNvSpPr txBox="1">
            <a:spLocks noChangeArrowheads="1"/>
          </p:cNvSpPr>
          <p:nvPr/>
        </p:nvSpPr>
        <p:spPr bwMode="auto">
          <a:xfrm>
            <a:off x="179388" y="4149725"/>
            <a:ext cx="8605837" cy="2601913"/>
          </a:xfrm>
          <a:prstGeom prst="rect">
            <a:avLst/>
          </a:prstGeom>
          <a:noFill/>
          <a:ln w="9525">
            <a:noFill/>
            <a:miter lim="800000"/>
            <a:headEnd/>
            <a:tailEnd/>
          </a:ln>
        </p:spPr>
        <p:txBody>
          <a:bodyPr>
            <a:spAutoFit/>
          </a:bodyPr>
          <a:lstStyle/>
          <a:p>
            <a:pPr algn="just">
              <a:lnSpc>
                <a:spcPct val="80000"/>
              </a:lnSpc>
              <a:buFont typeface="Arial" charset="0"/>
              <a:buNone/>
            </a:pPr>
            <a:r>
              <a:rPr lang="el-GR"/>
              <a:t>οδηγήσουμε στους τόπους όπου τελούσαν οι αρχαίοι Έλληνες τους αγώνες τους…» είπε, σε μια αποστροφή της ομιλίας του και συνεπήρε τους συνέδρους, οι οποίοι ψήφισαν ομόφωνα την Αθήνα.</a:t>
            </a:r>
          </a:p>
          <a:p>
            <a:pPr algn="just">
              <a:lnSpc>
                <a:spcPct val="80000"/>
              </a:lnSpc>
              <a:buFont typeface="Arial" charset="0"/>
              <a:buNone/>
            </a:pPr>
            <a:r>
              <a:rPr lang="el-GR"/>
              <a:t>       Η τολμηρή πρωτοβουλία του Βικέλα προκάλεσε ενθουσιασμό στην κοινή γνώμη και τον τύπο στην Ελλάδα και ήταν η αιτία που συνέβαλε στην απροσδόκητα μεγάλη επιτυχία της αναβίωσης των Ολυμπιακών Αγώνων τότε, αλλά και στην παγίωση του θεσμού τα επόμενα χρόνια. Ο Δημήτριος Βικέλας εξελέγη το 1894 πρώτος πρόεδρος της Διεθνούς Ολυμπιακής Επιτροπής. Παρέμεινε στη θέση αυτή έως το 1896, οπότε τον διαδέχθηκε ο βαρόνος Ντε Κουμπερτέν. Πέρασε τα υπόλοιπα χρόνια της ζωής του στην Αθήνα, όπου πέθανε στις 7 Ιουλίου 1908, χτυπημένος από την επάρατη νόσο.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362" name="Rectangle 5"/>
          <p:cNvSpPr>
            <a:spLocks noGrp="1"/>
          </p:cNvSpPr>
          <p:nvPr>
            <p:ph type="title"/>
          </p:nvPr>
        </p:nvSpPr>
        <p:spPr>
          <a:xfrm>
            <a:off x="250825" y="333375"/>
            <a:ext cx="8893175" cy="1123950"/>
          </a:xfrm>
        </p:spPr>
        <p:txBody>
          <a:bodyPr/>
          <a:lstStyle/>
          <a:p>
            <a:pPr algn="l"/>
            <a:r>
              <a:rPr lang="el-GR" sz="4000" smtClean="0">
                <a:latin typeface="Book Antiqua" pitchFamily="18" charset="0"/>
              </a:rPr>
              <a:t>Πρώτοι Ολυμπιακοί Αγώνες </a:t>
            </a:r>
            <a:r>
              <a:rPr lang="el-GR" sz="1800" b="1" smtClean="0">
                <a:latin typeface="Book Antiqua" pitchFamily="18" charset="0"/>
              </a:rPr>
              <a:t/>
            </a:r>
            <a:br>
              <a:rPr lang="el-GR" sz="1800" b="1" smtClean="0">
                <a:latin typeface="Book Antiqua" pitchFamily="18" charset="0"/>
              </a:rPr>
            </a:br>
            <a:r>
              <a:rPr lang="el-GR" sz="1800" smtClean="0">
                <a:latin typeface="Book Antiqua" pitchFamily="18" charset="0"/>
              </a:rPr>
              <a:t>Οι πρώτοι Ολυμπιακοί Αγώνες έγιναν το 1896 στην Αθήνα στο Παναθηναϊκό στάδιο. Συμμετείχαν σ' αυτούς 13 κράτη και 311 αθλητές.</a:t>
            </a:r>
            <a:r>
              <a:rPr lang="el-GR" sz="1800" b="1" smtClean="0">
                <a:latin typeface="Book Antiqua" pitchFamily="18" charset="0"/>
              </a:rPr>
              <a:t/>
            </a:r>
            <a:br>
              <a:rPr lang="el-GR" sz="1800" b="1" smtClean="0">
                <a:latin typeface="Book Antiqua" pitchFamily="18" charset="0"/>
              </a:rPr>
            </a:br>
            <a:endParaRPr lang="el-GR" sz="1800" smtClean="0">
              <a:latin typeface="Book Antiqua" pitchFamily="18" charset="0"/>
            </a:endParaRPr>
          </a:p>
        </p:txBody>
      </p:sp>
      <p:sp>
        <p:nvSpPr>
          <p:cNvPr id="15363" name="3 - TextBox"/>
          <p:cNvSpPr txBox="1">
            <a:spLocks noChangeArrowheads="1"/>
          </p:cNvSpPr>
          <p:nvPr/>
        </p:nvSpPr>
        <p:spPr bwMode="auto">
          <a:xfrm>
            <a:off x="395288" y="1412875"/>
            <a:ext cx="2520950" cy="4246563"/>
          </a:xfrm>
          <a:prstGeom prst="rect">
            <a:avLst/>
          </a:prstGeom>
          <a:noFill/>
          <a:ln w="9525">
            <a:noFill/>
            <a:miter lim="800000"/>
            <a:headEnd/>
            <a:tailEnd/>
          </a:ln>
        </p:spPr>
        <p:txBody>
          <a:bodyPr>
            <a:spAutoFit/>
          </a:bodyPr>
          <a:lstStyle/>
          <a:p>
            <a:r>
              <a:rPr lang="el-GR" b="1"/>
              <a:t>Χώρες Συμμετοχές</a:t>
            </a:r>
            <a:br>
              <a:rPr lang="el-GR" b="1"/>
            </a:br>
            <a:r>
              <a:rPr lang="el-GR" b="1"/>
              <a:t>· Δανία</a:t>
            </a:r>
            <a:br>
              <a:rPr lang="el-GR" b="1"/>
            </a:br>
            <a:r>
              <a:rPr lang="el-GR" b="1"/>
              <a:t>. Αυστραλία </a:t>
            </a:r>
            <a:br>
              <a:rPr lang="el-GR" b="1"/>
            </a:br>
            <a:r>
              <a:rPr lang="el-GR" b="1"/>
              <a:t>· Ελβετία </a:t>
            </a:r>
            <a:br>
              <a:rPr lang="el-GR" b="1"/>
            </a:br>
            <a:r>
              <a:rPr lang="el-GR" b="1"/>
              <a:t>. Αυστρία</a:t>
            </a:r>
            <a:br>
              <a:rPr lang="el-GR" b="1"/>
            </a:br>
            <a:r>
              <a:rPr lang="el-GR" b="1"/>
              <a:t>· Ελλάδα </a:t>
            </a:r>
            <a:br>
              <a:rPr lang="el-GR" b="1"/>
            </a:br>
            <a:r>
              <a:rPr lang="el-GR" b="1"/>
              <a:t>· Χιλή </a:t>
            </a:r>
            <a:br>
              <a:rPr lang="el-GR" b="1"/>
            </a:br>
            <a:r>
              <a:rPr lang="el-GR" b="1"/>
              <a:t>. Γερμανία </a:t>
            </a:r>
            <a:br>
              <a:rPr lang="el-GR" b="1"/>
            </a:br>
            <a:r>
              <a:rPr lang="el-GR" b="1"/>
              <a:t> Βρετανία</a:t>
            </a:r>
            <a:br>
              <a:rPr lang="el-GR" b="1"/>
            </a:br>
            <a:r>
              <a:rPr lang="el-GR" b="1"/>
              <a:t>· Ουγγαρία </a:t>
            </a:r>
            <a:br>
              <a:rPr lang="el-GR" b="1"/>
            </a:br>
            <a:r>
              <a:rPr lang="el-GR" b="1"/>
              <a:t>. Βουλγαρία </a:t>
            </a:r>
            <a:br>
              <a:rPr lang="el-GR" b="1"/>
            </a:br>
            <a:r>
              <a:rPr lang="el-GR" b="1"/>
              <a:t>· Η.Π.Α.</a:t>
            </a:r>
            <a:br>
              <a:rPr lang="el-GR" b="1"/>
            </a:br>
            <a:r>
              <a:rPr lang="el-GR" b="1"/>
              <a:t>. Γαλλία </a:t>
            </a:r>
            <a:br>
              <a:rPr lang="el-GR" b="1"/>
            </a:br>
            <a:r>
              <a:rPr lang="el-GR" b="1"/>
              <a:t>· Σουηδία</a:t>
            </a:r>
            <a:br>
              <a:rPr lang="el-GR" b="1"/>
            </a:br>
            <a:endParaRPr lang="el-GR"/>
          </a:p>
        </p:txBody>
      </p:sp>
      <p:sp>
        <p:nvSpPr>
          <p:cNvPr id="15364" name="4 - TextBox"/>
          <p:cNvSpPr txBox="1">
            <a:spLocks noChangeArrowheads="1"/>
          </p:cNvSpPr>
          <p:nvPr/>
        </p:nvSpPr>
        <p:spPr bwMode="auto">
          <a:xfrm>
            <a:off x="323850" y="5661025"/>
            <a:ext cx="8820150" cy="923925"/>
          </a:xfrm>
          <a:prstGeom prst="rect">
            <a:avLst/>
          </a:prstGeom>
          <a:noFill/>
          <a:ln w="9525">
            <a:noFill/>
            <a:miter lim="800000"/>
            <a:headEnd/>
            <a:tailEnd/>
          </a:ln>
        </p:spPr>
        <p:txBody>
          <a:bodyPr>
            <a:spAutoFit/>
          </a:bodyPr>
          <a:lstStyle/>
          <a:p>
            <a:r>
              <a:rPr lang="el-GR"/>
              <a:t>Κάθε φορά που ένας αθλητής νικούσε, παιζόταν ο εθνικός ύμνος της χώρας του και κυμάτιζε η σημαία της.</a:t>
            </a:r>
            <a:br>
              <a:rPr lang="el-GR"/>
            </a:br>
            <a:r>
              <a:rPr lang="el-GR"/>
              <a:t>Οι αθλητές ήταν τόσο λίγοι, επειδή πλήρωσαν μόνοι τους τα έξοδά τους.</a:t>
            </a:r>
          </a:p>
        </p:txBody>
      </p:sp>
      <p:pic>
        <p:nvPicPr>
          <p:cNvPr id="15365" name="Picture 2" descr="http://www.ysee.gr/images/stefelias.jpg"/>
          <p:cNvPicPr>
            <a:picLocks noChangeAspect="1" noChangeArrowheads="1"/>
          </p:cNvPicPr>
          <p:nvPr/>
        </p:nvPicPr>
        <p:blipFill>
          <a:blip r:embed="rId2" cstate="print"/>
          <a:srcRect/>
          <a:stretch>
            <a:fillRect/>
          </a:stretch>
        </p:blipFill>
        <p:spPr bwMode="auto">
          <a:xfrm>
            <a:off x="3348038" y="2060575"/>
            <a:ext cx="5545137" cy="3384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6386" name="Rectangle 2"/>
          <p:cNvSpPr>
            <a:spLocks noGrp="1"/>
          </p:cNvSpPr>
          <p:nvPr>
            <p:ph type="title"/>
          </p:nvPr>
        </p:nvSpPr>
        <p:spPr>
          <a:xfrm>
            <a:off x="468313" y="188913"/>
            <a:ext cx="8229600" cy="1143000"/>
          </a:xfrm>
        </p:spPr>
        <p:txBody>
          <a:bodyPr/>
          <a:lstStyle/>
          <a:p>
            <a:r>
              <a:rPr lang="el-GR" sz="4000" smtClean="0">
                <a:latin typeface="Book Antiqua" pitchFamily="18" charset="0"/>
              </a:rPr>
              <a:t>Η Βιογραφία του Πιέρ Ντε Κουμπερτέν</a:t>
            </a:r>
            <a:r>
              <a:rPr lang="el-GR" sz="4000" smtClean="0"/>
              <a:t> </a:t>
            </a:r>
          </a:p>
        </p:txBody>
      </p:sp>
      <p:sp>
        <p:nvSpPr>
          <p:cNvPr id="16387" name="Rectangle 3"/>
          <p:cNvSpPr>
            <a:spLocks noGrp="1"/>
          </p:cNvSpPr>
          <p:nvPr>
            <p:ph type="body" idx="1"/>
          </p:nvPr>
        </p:nvSpPr>
        <p:spPr>
          <a:xfrm>
            <a:off x="0" y="1357313"/>
            <a:ext cx="5219700" cy="5500687"/>
          </a:xfrm>
        </p:spPr>
        <p:txBody>
          <a:bodyPr/>
          <a:lstStyle/>
          <a:p>
            <a:pPr>
              <a:buFont typeface="Arial" charset="0"/>
              <a:buNone/>
            </a:pPr>
            <a:r>
              <a:rPr lang="el-GR" sz="1600" smtClean="0">
                <a:latin typeface="Book Antiqua" pitchFamily="18" charset="0"/>
              </a:rPr>
              <a:t>       </a:t>
            </a:r>
            <a:r>
              <a:rPr lang="el-GR" sz="1800" smtClean="0">
                <a:latin typeface="Book Antiqua" pitchFamily="18" charset="0"/>
              </a:rPr>
              <a:t>Γεννήθηκε στο Παρίσι από αριστοκρατική οικογένεια και ήταν τρίτο παιδί του Charles Louis de Frédy και της Agathe-Gabrielle de Mirville de Coubertin. Σπούδασε σε Αγγλικά και Αμερικανικά πανεπιστήμια προσπαθώντας να βελτιώσει την εκπαίδευσή του. Ασχολήθηκε με αθλήματα όπως κωπηλασία, ενόργανη γυμναστική και ιππασία. Πίστευε ότι η αθλητική παιδεία ήταν σημαντικό μέρος για την ανάπτυξη της προσωπικότητας νέων ανθρώπων. Το 1887 μαζί με άλλους ίδρυσε στη Γαλλία την Ένωση Γαλλικών Αθλητικών Συλλόγων  στην οποία εκλέχτηκε γενικός γραμματέας το 1892. Μετά τον θάνατό του, κατόπιν επιθυμίας του, η καρδιά του μεταφέρθηκε στην Αρχαία Ολυμπία, όπου και τάφηκε σε επιτύμβια στήλη που φέρει την ονομασία Μνημείο Ντε Κουμπερτέν.</a:t>
            </a:r>
          </a:p>
        </p:txBody>
      </p:sp>
      <p:pic>
        <p:nvPicPr>
          <p:cNvPr id="16388" name="Picture 4"/>
          <p:cNvPicPr>
            <a:picLocks noChangeAspect="1" noChangeArrowheads="1"/>
          </p:cNvPicPr>
          <p:nvPr/>
        </p:nvPicPr>
        <p:blipFill>
          <a:blip r:embed="rId2" cstate="print"/>
          <a:srcRect/>
          <a:stretch>
            <a:fillRect/>
          </a:stretch>
        </p:blipFill>
        <p:spPr bwMode="auto">
          <a:xfrm>
            <a:off x="5364163" y="1700213"/>
            <a:ext cx="3455987" cy="45354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410" name="Rectangle 4"/>
          <p:cNvSpPr>
            <a:spLocks noGrp="1"/>
          </p:cNvSpPr>
          <p:nvPr>
            <p:ph type="title"/>
          </p:nvPr>
        </p:nvSpPr>
        <p:spPr>
          <a:xfrm>
            <a:off x="457200" y="274638"/>
            <a:ext cx="8229600" cy="777875"/>
          </a:xfrm>
        </p:spPr>
        <p:txBody>
          <a:bodyPr/>
          <a:lstStyle/>
          <a:p>
            <a:r>
              <a:rPr lang="el-GR" sz="4000" smtClean="0">
                <a:latin typeface="Book Antiqua" pitchFamily="18" charset="0"/>
              </a:rPr>
              <a:t>Δημήτριος Βικέλας</a:t>
            </a:r>
          </a:p>
        </p:txBody>
      </p:sp>
      <p:sp>
        <p:nvSpPr>
          <p:cNvPr id="17411" name="Rectangle 5"/>
          <p:cNvSpPr>
            <a:spLocks noGrp="1"/>
          </p:cNvSpPr>
          <p:nvPr>
            <p:ph type="body" sz="half" idx="1"/>
          </p:nvPr>
        </p:nvSpPr>
        <p:spPr>
          <a:xfrm>
            <a:off x="179388" y="1196975"/>
            <a:ext cx="4897437" cy="5400675"/>
          </a:xfrm>
        </p:spPr>
        <p:txBody>
          <a:bodyPr/>
          <a:lstStyle/>
          <a:p>
            <a:pPr>
              <a:lnSpc>
                <a:spcPct val="80000"/>
              </a:lnSpc>
              <a:buFont typeface="Arial" charset="0"/>
              <a:buNone/>
            </a:pPr>
            <a:r>
              <a:rPr lang="el-GR" sz="1800" smtClean="0">
                <a:latin typeface="Book Antiqua" pitchFamily="18" charset="0"/>
              </a:rPr>
              <a:t>      Ο Δημήτριος Βικέλας έλαβε μέρος στο Διεθνές Αθλητικό Συνέδριο των  Παρισίων το 1894 ,μετά από προτροπή του προέδρου του Πανελλήνιου Αθλητικού Συλλόγου Ιωάννη Φωκιανού, επειδή ο τελευταίος δεν μπορούσε να συμμετάσχει και επειδή ο Δημήτριος Βικέλας ήταν ήδη γνωστός Έλληνας λογοτέχνης στις Ευρωπαϊκές πρωτεύουσες με ισχυρές διασυνδέσεις. Η ιδέα του Βαρόνου Πιέρ ντε Κουμπερτέν για τον Ολυμπισμό και την αναβίωση των Ολυμπιακών Αγώνων της αρχαιότητας στη σύγχρονη εποχή βρήκε σάρκα και οστά στο Συνέδριο, στο οποίο ιδρύθηκε η Διεθνής Ολυμπιακή Επιτροπή ,εκλέχθηκε πρώτος της πρόεδρος ο Δημήτριος Βικέλας  και αποφασίστηκε να διεξαχθούν οι πρώτοι σύγχρονοι Ολυμπιακοί Αγώνες στην Αθήνα το 1896 μετά από πρόταση του Δημητρίου Βικέλα. </a:t>
            </a:r>
          </a:p>
        </p:txBody>
      </p:sp>
      <p:pic>
        <p:nvPicPr>
          <p:cNvPr id="17412" name="Picture 8" descr="3743_ph1"/>
          <p:cNvPicPr>
            <a:picLocks noChangeAspect="1" noChangeArrowheads="1"/>
          </p:cNvPicPr>
          <p:nvPr/>
        </p:nvPicPr>
        <p:blipFill>
          <a:blip r:embed="rId2" cstate="print"/>
          <a:srcRect/>
          <a:stretch>
            <a:fillRect/>
          </a:stretch>
        </p:blipFill>
        <p:spPr bwMode="auto">
          <a:xfrm>
            <a:off x="5292725" y="1268413"/>
            <a:ext cx="3671888" cy="43926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8434" name="Rectangle 2"/>
          <p:cNvSpPr>
            <a:spLocks noGrp="1"/>
          </p:cNvSpPr>
          <p:nvPr>
            <p:ph type="title"/>
          </p:nvPr>
        </p:nvSpPr>
        <p:spPr>
          <a:xfrm>
            <a:off x="0" y="620713"/>
            <a:ext cx="9144000" cy="1979612"/>
          </a:xfrm>
        </p:spPr>
        <p:txBody>
          <a:bodyPr/>
          <a:lstStyle/>
          <a:p>
            <a:r>
              <a:rPr lang="el-GR" smtClean="0">
                <a:latin typeface="Book Antiqua" pitchFamily="18" charset="0"/>
              </a:rPr>
              <a:t>Το Πρόγραμμα των Ολυμπιακών Αγώνων του 1896 </a:t>
            </a:r>
          </a:p>
        </p:txBody>
      </p:sp>
      <p:sp>
        <p:nvSpPr>
          <p:cNvPr id="18435" name="4 - TextBox"/>
          <p:cNvSpPr txBox="1">
            <a:spLocks noChangeArrowheads="1"/>
          </p:cNvSpPr>
          <p:nvPr/>
        </p:nvSpPr>
        <p:spPr bwMode="auto">
          <a:xfrm>
            <a:off x="2771775" y="2636838"/>
            <a:ext cx="6372225" cy="1554162"/>
          </a:xfrm>
          <a:prstGeom prst="rect">
            <a:avLst/>
          </a:prstGeom>
          <a:noFill/>
          <a:ln w="9525">
            <a:noFill/>
            <a:miter lim="800000"/>
            <a:headEnd/>
            <a:tailEnd/>
          </a:ln>
        </p:spPr>
        <p:txBody>
          <a:bodyPr>
            <a:spAutoFit/>
          </a:bodyPr>
          <a:lstStyle/>
          <a:p>
            <a:pPr>
              <a:buFont typeface="Arial" charset="0"/>
              <a:buChar char="•"/>
            </a:pPr>
            <a:r>
              <a:rPr lang="el-GR" sz="3200"/>
              <a:t>Σοφία Γριβόγιαννη       </a:t>
            </a:r>
          </a:p>
          <a:p>
            <a:pPr>
              <a:buFont typeface="Arial" charset="0"/>
              <a:buChar char="•"/>
            </a:pPr>
            <a:r>
              <a:rPr lang="el-GR" sz="3200"/>
              <a:t>Ειρήνη Ζορμπά</a:t>
            </a:r>
          </a:p>
          <a:p>
            <a:pPr>
              <a:buFont typeface="Arial" charset="0"/>
              <a:buChar char="•"/>
            </a:pPr>
            <a:r>
              <a:rPr lang="el-GR" sz="3200"/>
              <a:t>Ανδρέας Δαλακούρας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11188" y="404813"/>
            <a:ext cx="2951162" cy="3140075"/>
          </a:xfrm>
          <a:prstGeom prst="rect">
            <a:avLst/>
          </a:prstGeom>
          <a:noFill/>
          <a:ln w="9525">
            <a:noFill/>
            <a:miter lim="800000"/>
            <a:headEnd/>
            <a:tailEnd/>
          </a:ln>
        </p:spPr>
        <p:txBody>
          <a:bodyPr>
            <a:spAutoFit/>
          </a:bodyPr>
          <a:lstStyle/>
          <a:p>
            <a:pPr>
              <a:spcBef>
                <a:spcPct val="50000"/>
              </a:spcBef>
            </a:pPr>
            <a:r>
              <a:rPr lang="el-GR" u="sng"/>
              <a:t>Δευτέρα 6 Απριλίου</a:t>
            </a:r>
            <a:r>
              <a:rPr lang="el-GR"/>
              <a:t>.</a:t>
            </a:r>
          </a:p>
          <a:p>
            <a:pPr>
              <a:spcBef>
                <a:spcPct val="50000"/>
              </a:spcBef>
            </a:pPr>
            <a:r>
              <a:rPr lang="el-GR" b="1" u="sng"/>
              <a:t>Τελετή έναρξης</a:t>
            </a:r>
            <a:r>
              <a:rPr lang="el-GR"/>
              <a:t> </a:t>
            </a:r>
          </a:p>
          <a:p>
            <a:pPr>
              <a:spcBef>
                <a:spcPct val="50000"/>
              </a:spcBef>
            </a:pPr>
            <a:r>
              <a:rPr lang="el-GR"/>
              <a:t>   </a:t>
            </a:r>
            <a:r>
              <a:rPr lang="el-GR" b="1"/>
              <a:t>Στίβος</a:t>
            </a:r>
          </a:p>
          <a:p>
            <a:r>
              <a:rPr lang="el-GR"/>
              <a:t> </a:t>
            </a:r>
          </a:p>
          <a:p>
            <a:r>
              <a:rPr lang="el-GR"/>
              <a:t>•100μέτρα                  </a:t>
            </a:r>
          </a:p>
          <a:p>
            <a:r>
              <a:rPr lang="el-GR"/>
              <a:t>•Άλμα τριπλούν  </a:t>
            </a:r>
          </a:p>
          <a:p>
            <a:r>
              <a:rPr lang="el-GR"/>
              <a:t>•Δισκοβολία</a:t>
            </a:r>
          </a:p>
          <a:p>
            <a:r>
              <a:rPr lang="el-GR"/>
              <a:t>•800μέτρα</a:t>
            </a:r>
          </a:p>
          <a:p>
            <a:r>
              <a:rPr lang="el-GR"/>
              <a:t>•400μέτρα</a:t>
            </a:r>
          </a:p>
          <a:p>
            <a:endParaRPr lang="el-GR">
              <a:latin typeface="Arial" charset="0"/>
            </a:endParaRPr>
          </a:p>
        </p:txBody>
      </p:sp>
      <p:sp>
        <p:nvSpPr>
          <p:cNvPr id="19459" name="Text Box 6"/>
          <p:cNvSpPr txBox="1">
            <a:spLocks noChangeArrowheads="1"/>
          </p:cNvSpPr>
          <p:nvPr/>
        </p:nvSpPr>
        <p:spPr bwMode="auto">
          <a:xfrm>
            <a:off x="4572000" y="2060575"/>
            <a:ext cx="3744913" cy="366713"/>
          </a:xfrm>
          <a:prstGeom prst="rect">
            <a:avLst/>
          </a:prstGeom>
          <a:noFill/>
          <a:ln w="9525">
            <a:noFill/>
            <a:miter lim="800000"/>
            <a:headEnd/>
            <a:tailEnd/>
          </a:ln>
        </p:spPr>
        <p:txBody>
          <a:bodyPr>
            <a:spAutoFit/>
          </a:bodyPr>
          <a:lstStyle/>
          <a:p>
            <a:pPr>
              <a:spcBef>
                <a:spcPct val="50000"/>
              </a:spcBef>
            </a:pPr>
            <a:endParaRPr lang="el-GR">
              <a:latin typeface="Arial" charset="0"/>
            </a:endParaRPr>
          </a:p>
        </p:txBody>
      </p:sp>
      <p:pic>
        <p:nvPicPr>
          <p:cNvPr id="19460" name="Picture 8" descr="ANd9GcT4gsBArDYq1up43AGR3pZnK_mwpeuQWCORVMM-ee_-yQ93k_I8-g"/>
          <p:cNvPicPr>
            <a:picLocks noChangeAspect="1" noChangeArrowheads="1"/>
          </p:cNvPicPr>
          <p:nvPr/>
        </p:nvPicPr>
        <p:blipFill>
          <a:blip r:embed="rId2" cstate="print"/>
          <a:srcRect/>
          <a:stretch>
            <a:fillRect/>
          </a:stretch>
        </p:blipFill>
        <p:spPr bwMode="auto">
          <a:xfrm>
            <a:off x="3851275" y="476250"/>
            <a:ext cx="3455988" cy="2879725"/>
          </a:xfrm>
          <a:prstGeom prst="rect">
            <a:avLst/>
          </a:prstGeom>
          <a:noFill/>
          <a:ln w="9525">
            <a:noFill/>
            <a:miter lim="800000"/>
            <a:headEnd/>
            <a:tailEnd/>
          </a:ln>
        </p:spPr>
      </p:pic>
      <p:sp>
        <p:nvSpPr>
          <p:cNvPr id="19461" name="Text Box 5"/>
          <p:cNvSpPr txBox="1">
            <a:spLocks noChangeArrowheads="1"/>
          </p:cNvSpPr>
          <p:nvPr/>
        </p:nvSpPr>
        <p:spPr bwMode="auto">
          <a:xfrm>
            <a:off x="539750" y="3789363"/>
            <a:ext cx="3024188" cy="366712"/>
          </a:xfrm>
          <a:prstGeom prst="rect">
            <a:avLst/>
          </a:prstGeom>
          <a:noFill/>
          <a:ln w="9525">
            <a:noFill/>
            <a:miter lim="800000"/>
            <a:headEnd/>
            <a:tailEnd/>
          </a:ln>
        </p:spPr>
        <p:txBody>
          <a:bodyPr>
            <a:spAutoFit/>
          </a:bodyPr>
          <a:lstStyle/>
          <a:p>
            <a:pPr>
              <a:spcBef>
                <a:spcPct val="50000"/>
              </a:spcBef>
            </a:pPr>
            <a:endParaRPr lang="el-GR">
              <a:latin typeface="Arial" charset="0"/>
            </a:endParaRPr>
          </a:p>
        </p:txBody>
      </p:sp>
      <p:sp>
        <p:nvSpPr>
          <p:cNvPr id="19462" name="Text Box 4"/>
          <p:cNvSpPr txBox="1">
            <a:spLocks noChangeArrowheads="1"/>
          </p:cNvSpPr>
          <p:nvPr/>
        </p:nvSpPr>
        <p:spPr bwMode="auto">
          <a:xfrm>
            <a:off x="539750" y="3716338"/>
            <a:ext cx="3095625" cy="2586037"/>
          </a:xfrm>
          <a:prstGeom prst="rect">
            <a:avLst/>
          </a:prstGeom>
          <a:noFill/>
          <a:ln w="9525">
            <a:noFill/>
            <a:miter lim="800000"/>
            <a:headEnd/>
            <a:tailEnd/>
          </a:ln>
        </p:spPr>
        <p:txBody>
          <a:bodyPr>
            <a:spAutoFit/>
          </a:bodyPr>
          <a:lstStyle/>
          <a:p>
            <a:pPr>
              <a:spcBef>
                <a:spcPct val="50000"/>
              </a:spcBef>
            </a:pPr>
            <a:r>
              <a:rPr lang="el-GR"/>
              <a:t> </a:t>
            </a:r>
            <a:r>
              <a:rPr lang="el-GR" u="sng"/>
              <a:t>Τρίτη 7 Απριλίου</a:t>
            </a:r>
            <a:endParaRPr lang="el-GR" b="1" u="sng"/>
          </a:p>
          <a:p>
            <a:r>
              <a:rPr lang="el-GR"/>
              <a:t>   </a:t>
            </a:r>
          </a:p>
          <a:p>
            <a:r>
              <a:rPr lang="el-GR"/>
              <a:t>   •ξιφασκία </a:t>
            </a:r>
          </a:p>
          <a:p>
            <a:r>
              <a:rPr lang="en-US"/>
              <a:t>   •</a:t>
            </a:r>
            <a:r>
              <a:rPr lang="el-GR"/>
              <a:t>στίβος</a:t>
            </a:r>
          </a:p>
          <a:p>
            <a:r>
              <a:rPr lang="el-GR"/>
              <a:t>   •άρση βαρών </a:t>
            </a:r>
          </a:p>
          <a:p>
            <a:r>
              <a:rPr lang="el-GR"/>
              <a:t> </a:t>
            </a:r>
          </a:p>
          <a:p>
            <a:r>
              <a:rPr lang="el-GR"/>
              <a:t>    </a:t>
            </a:r>
          </a:p>
          <a:p>
            <a:r>
              <a:rPr lang="el-GR">
                <a:latin typeface="Arial" charset="0"/>
              </a:rPr>
              <a:t>          </a:t>
            </a:r>
          </a:p>
          <a:p>
            <a:r>
              <a:rPr lang="el-GR">
                <a:latin typeface="Arial" charset="0"/>
              </a:rPr>
              <a:t>     </a:t>
            </a:r>
          </a:p>
        </p:txBody>
      </p:sp>
      <p:sp>
        <p:nvSpPr>
          <p:cNvPr id="19463" name="Text Box 7"/>
          <p:cNvSpPr txBox="1">
            <a:spLocks noChangeArrowheads="1"/>
          </p:cNvSpPr>
          <p:nvPr/>
        </p:nvSpPr>
        <p:spPr bwMode="auto">
          <a:xfrm>
            <a:off x="4572000" y="3860800"/>
            <a:ext cx="2808288" cy="366713"/>
          </a:xfrm>
          <a:prstGeom prst="rect">
            <a:avLst/>
          </a:prstGeom>
          <a:noFill/>
          <a:ln w="9525">
            <a:noFill/>
            <a:miter lim="800000"/>
            <a:headEnd/>
            <a:tailEnd/>
          </a:ln>
        </p:spPr>
        <p:txBody>
          <a:bodyPr>
            <a:spAutoFit/>
          </a:bodyPr>
          <a:lstStyle/>
          <a:p>
            <a:pPr>
              <a:spcBef>
                <a:spcPct val="50000"/>
              </a:spcBef>
            </a:pPr>
            <a:endParaRPr lang="el-GR">
              <a:latin typeface="Arial" charset="0"/>
            </a:endParaRPr>
          </a:p>
        </p:txBody>
      </p:sp>
      <p:pic>
        <p:nvPicPr>
          <p:cNvPr id="19464" name="Picture 18" descr="ANd9GcTf46dlzPPZp86M9DRG7WRoweJ1ax0lcf0c0l_jgymEI10OqHkg"/>
          <p:cNvPicPr>
            <a:picLocks noChangeAspect="1" noChangeArrowheads="1"/>
          </p:cNvPicPr>
          <p:nvPr/>
        </p:nvPicPr>
        <p:blipFill>
          <a:blip r:embed="rId3" cstate="print"/>
          <a:srcRect/>
          <a:stretch>
            <a:fillRect/>
          </a:stretch>
        </p:blipFill>
        <p:spPr bwMode="auto">
          <a:xfrm>
            <a:off x="4284663" y="3716338"/>
            <a:ext cx="3167062" cy="23764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84213" y="476250"/>
            <a:ext cx="3024187" cy="1465263"/>
          </a:xfrm>
          <a:prstGeom prst="rect">
            <a:avLst/>
          </a:prstGeom>
          <a:noFill/>
          <a:ln w="9525">
            <a:noFill/>
            <a:miter lim="800000"/>
            <a:headEnd/>
            <a:tailEnd/>
          </a:ln>
        </p:spPr>
        <p:txBody>
          <a:bodyPr>
            <a:spAutoFit/>
          </a:bodyPr>
          <a:lstStyle/>
          <a:p>
            <a:r>
              <a:rPr lang="el-GR" u="sng"/>
              <a:t>Τετάρτη 8 Απριλίου</a:t>
            </a:r>
            <a:endParaRPr lang="el-GR" b="1" u="sng"/>
          </a:p>
          <a:p>
            <a:endParaRPr lang="en-US"/>
          </a:p>
          <a:p>
            <a:r>
              <a:rPr lang="el-GR"/>
              <a:t>•Σκοποβολή</a:t>
            </a:r>
          </a:p>
          <a:p>
            <a:r>
              <a:rPr lang="el-GR"/>
              <a:t>•Αντισφαίριση </a:t>
            </a:r>
          </a:p>
          <a:p>
            <a:r>
              <a:rPr lang="el-GR"/>
              <a:t>•ποδηλασία </a:t>
            </a:r>
          </a:p>
        </p:txBody>
      </p:sp>
      <p:sp>
        <p:nvSpPr>
          <p:cNvPr id="20483" name="Text Box 5"/>
          <p:cNvSpPr txBox="1">
            <a:spLocks noChangeArrowheads="1"/>
          </p:cNvSpPr>
          <p:nvPr/>
        </p:nvSpPr>
        <p:spPr bwMode="auto">
          <a:xfrm>
            <a:off x="468313" y="2636838"/>
            <a:ext cx="3384550" cy="2289175"/>
          </a:xfrm>
          <a:prstGeom prst="rect">
            <a:avLst/>
          </a:prstGeom>
          <a:noFill/>
          <a:ln w="9525">
            <a:noFill/>
            <a:miter lim="800000"/>
            <a:headEnd/>
            <a:tailEnd/>
          </a:ln>
        </p:spPr>
        <p:txBody>
          <a:bodyPr>
            <a:spAutoFit/>
          </a:bodyPr>
          <a:lstStyle/>
          <a:p>
            <a:r>
              <a:rPr lang="el-GR">
                <a:latin typeface="Arial" charset="0"/>
              </a:rPr>
              <a:t> </a:t>
            </a:r>
            <a:r>
              <a:rPr lang="el-GR" u="sng"/>
              <a:t>Πέμπτη 9 Απριλίου</a:t>
            </a:r>
            <a:endParaRPr lang="el-GR" b="1" u="sng"/>
          </a:p>
          <a:p>
            <a:r>
              <a:rPr lang="el-GR"/>
              <a:t>  </a:t>
            </a:r>
          </a:p>
          <a:p>
            <a:r>
              <a:rPr lang="el-GR"/>
              <a:t>  •Σκοποβολή</a:t>
            </a:r>
          </a:p>
          <a:p>
            <a:r>
              <a:rPr lang="el-GR"/>
              <a:t>  •Αντισφαίριση </a:t>
            </a:r>
          </a:p>
          <a:p>
            <a:r>
              <a:rPr lang="el-GR"/>
              <a:t>  •Ξιφασκία</a:t>
            </a:r>
          </a:p>
          <a:p>
            <a:r>
              <a:rPr lang="el-GR"/>
              <a:t>  •Αγώνες στο στάδιο </a:t>
            </a:r>
          </a:p>
          <a:p>
            <a:r>
              <a:rPr lang="el-GR"/>
              <a:t>  •Στίβος </a:t>
            </a:r>
          </a:p>
          <a:p>
            <a:r>
              <a:rPr lang="el-GR"/>
              <a:t>  •Γυμναστική </a:t>
            </a:r>
          </a:p>
        </p:txBody>
      </p:sp>
      <p:sp>
        <p:nvSpPr>
          <p:cNvPr id="20484" name="AutoShape 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latin typeface="Arial" charset="0"/>
            </a:endParaRPr>
          </a:p>
        </p:txBody>
      </p:sp>
      <p:sp>
        <p:nvSpPr>
          <p:cNvPr id="20485" name="Text Box 6"/>
          <p:cNvSpPr txBox="1">
            <a:spLocks noChangeArrowheads="1"/>
          </p:cNvSpPr>
          <p:nvPr/>
        </p:nvSpPr>
        <p:spPr bwMode="auto">
          <a:xfrm>
            <a:off x="4716463" y="1268413"/>
            <a:ext cx="2735262" cy="366712"/>
          </a:xfrm>
          <a:prstGeom prst="rect">
            <a:avLst/>
          </a:prstGeom>
          <a:noFill/>
          <a:ln w="9525">
            <a:noFill/>
            <a:miter lim="800000"/>
            <a:headEnd/>
            <a:tailEnd/>
          </a:ln>
        </p:spPr>
        <p:txBody>
          <a:bodyPr>
            <a:spAutoFit/>
          </a:bodyPr>
          <a:lstStyle/>
          <a:p>
            <a:pPr>
              <a:spcBef>
                <a:spcPct val="50000"/>
              </a:spcBef>
            </a:pPr>
            <a:endParaRPr lang="el-GR">
              <a:latin typeface="Arial" charset="0"/>
            </a:endParaRPr>
          </a:p>
        </p:txBody>
      </p:sp>
      <p:sp>
        <p:nvSpPr>
          <p:cNvPr id="20486" name="AutoShape 8"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l-GR">
              <a:latin typeface="Arial" charset="0"/>
            </a:endParaRPr>
          </a:p>
        </p:txBody>
      </p:sp>
      <p:sp>
        <p:nvSpPr>
          <p:cNvPr id="20487" name="AutoShape 1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latin typeface="Arial" charset="0"/>
            </a:endParaRPr>
          </a:p>
        </p:txBody>
      </p:sp>
      <p:pic>
        <p:nvPicPr>
          <p:cNvPr id="20488" name="Picture 9" descr="ANd9GcRf77WVsx6_V9VRFIon0vaCc7Db37M_xVJmVqXyMwiHLsaBRr3wig"/>
          <p:cNvPicPr>
            <a:picLocks noChangeAspect="1" noChangeArrowheads="1"/>
          </p:cNvPicPr>
          <p:nvPr/>
        </p:nvPicPr>
        <p:blipFill>
          <a:blip r:embed="rId2" cstate="print"/>
          <a:srcRect/>
          <a:stretch>
            <a:fillRect/>
          </a:stretch>
        </p:blipFill>
        <p:spPr bwMode="auto">
          <a:xfrm>
            <a:off x="3851275" y="692150"/>
            <a:ext cx="3416300" cy="2016125"/>
          </a:xfrm>
          <a:prstGeom prst="rect">
            <a:avLst/>
          </a:prstGeom>
          <a:noFill/>
          <a:ln w="9525">
            <a:noFill/>
            <a:miter lim="800000"/>
            <a:headEnd/>
            <a:tailEnd/>
          </a:ln>
        </p:spPr>
      </p:pic>
      <p:sp>
        <p:nvSpPr>
          <p:cNvPr id="20489" name="AutoShape 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r"/>
            <a:endParaRPr lang="el-GR"/>
          </a:p>
        </p:txBody>
      </p:sp>
      <p:pic>
        <p:nvPicPr>
          <p:cNvPr id="20490" name="Picture 13" descr="ANd9GcQU9PZU-nE52-86aYPkpDoJFP2EQvUKcn-A1R6XjIhc3Al_fk1g"/>
          <p:cNvPicPr>
            <a:picLocks noChangeAspect="1" noChangeArrowheads="1"/>
          </p:cNvPicPr>
          <p:nvPr/>
        </p:nvPicPr>
        <p:blipFill>
          <a:blip r:embed="rId3" cstate="print"/>
          <a:srcRect/>
          <a:stretch>
            <a:fillRect/>
          </a:stretch>
        </p:blipFill>
        <p:spPr bwMode="auto">
          <a:xfrm>
            <a:off x="4284663" y="3213100"/>
            <a:ext cx="3527425" cy="2447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3074" name="Τίτλος 1"/>
          <p:cNvSpPr>
            <a:spLocks noGrp="1"/>
          </p:cNvSpPr>
          <p:nvPr>
            <p:ph type="ctrTitle"/>
          </p:nvPr>
        </p:nvSpPr>
        <p:spPr>
          <a:xfrm>
            <a:off x="684213" y="1052513"/>
            <a:ext cx="7772400" cy="1470025"/>
          </a:xfrm>
        </p:spPr>
        <p:txBody>
          <a:bodyPr/>
          <a:lstStyle/>
          <a:p>
            <a:pPr eaLnBrk="1" hangingPunct="1"/>
            <a:r>
              <a:rPr lang="el-GR" smtClean="0">
                <a:latin typeface="Book Antiqua" pitchFamily="18" charset="0"/>
              </a:rPr>
              <a:t> Τα αθλήματα των αρχαίων Ολυμπιακών Αγώνων</a:t>
            </a:r>
          </a:p>
        </p:txBody>
      </p:sp>
      <p:sp>
        <p:nvSpPr>
          <p:cNvPr id="3075" name="4 - TextBox"/>
          <p:cNvSpPr txBox="1">
            <a:spLocks noChangeArrowheads="1"/>
          </p:cNvSpPr>
          <p:nvPr/>
        </p:nvSpPr>
        <p:spPr bwMode="auto">
          <a:xfrm>
            <a:off x="2195513" y="3284538"/>
            <a:ext cx="6048375" cy="1385887"/>
          </a:xfrm>
          <a:prstGeom prst="rect">
            <a:avLst/>
          </a:prstGeom>
          <a:noFill/>
          <a:ln w="9525">
            <a:noFill/>
            <a:miter lim="800000"/>
            <a:headEnd/>
            <a:tailEnd/>
          </a:ln>
        </p:spPr>
        <p:txBody>
          <a:bodyPr>
            <a:spAutoFit/>
          </a:bodyPr>
          <a:lstStyle/>
          <a:p>
            <a:pPr>
              <a:buFont typeface="Arial" charset="0"/>
              <a:buChar char="•"/>
            </a:pPr>
            <a:r>
              <a:rPr lang="el-GR" sz="2800"/>
              <a:t>Σωτηρία Θεοδωρακάκου</a:t>
            </a:r>
          </a:p>
          <a:p>
            <a:pPr>
              <a:buFont typeface="Arial" charset="0"/>
              <a:buChar char="•"/>
            </a:pPr>
            <a:r>
              <a:rPr lang="el-GR" sz="2800"/>
              <a:t>Μαρία Αναγνωστοπούλου</a:t>
            </a:r>
          </a:p>
          <a:p>
            <a:pPr>
              <a:buFont typeface="Arial" charset="0"/>
              <a:buChar char="•"/>
            </a:pPr>
            <a:r>
              <a:rPr lang="el-GR" sz="2800"/>
              <a:t>Μαριτίνα Γιαννοπούλου</a:t>
            </a:r>
          </a:p>
        </p:txBody>
      </p:sp>
    </p:spTree>
  </p:cSld>
  <p:clrMapOvr>
    <a:masterClrMapping/>
  </p:clrMapOvr>
  <p:transition spd="slow" advTm="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95288" y="260350"/>
            <a:ext cx="3527425" cy="2032000"/>
          </a:xfrm>
          <a:prstGeom prst="rect">
            <a:avLst/>
          </a:prstGeom>
          <a:noFill/>
          <a:ln w="9525">
            <a:noFill/>
            <a:miter lim="800000"/>
            <a:headEnd/>
            <a:tailEnd/>
          </a:ln>
        </p:spPr>
        <p:txBody>
          <a:bodyPr>
            <a:spAutoFit/>
          </a:bodyPr>
          <a:lstStyle/>
          <a:p>
            <a:r>
              <a:rPr lang="el-GR" u="sng"/>
              <a:t>Παρασκευή 10 Απριλίου</a:t>
            </a:r>
            <a:endParaRPr lang="el-GR" b="1" u="sng"/>
          </a:p>
          <a:p>
            <a:r>
              <a:rPr lang="el-GR"/>
              <a:t>    </a:t>
            </a:r>
          </a:p>
          <a:p>
            <a:r>
              <a:rPr lang="el-GR"/>
              <a:t>   •Αντισφαίριση</a:t>
            </a:r>
          </a:p>
          <a:p>
            <a:r>
              <a:rPr lang="el-GR"/>
              <a:t>   •Γυμναστική</a:t>
            </a:r>
            <a:endParaRPr lang="en-US"/>
          </a:p>
          <a:p>
            <a:r>
              <a:rPr lang="el-GR"/>
              <a:t>   •Σκοποβολή </a:t>
            </a:r>
          </a:p>
          <a:p>
            <a:r>
              <a:rPr lang="el-GR"/>
              <a:t>   •Στίβος (μαραθώνιος) </a:t>
            </a:r>
          </a:p>
          <a:p>
            <a:r>
              <a:rPr lang="el-GR"/>
              <a:t>   •Πάλη</a:t>
            </a:r>
          </a:p>
        </p:txBody>
      </p:sp>
      <p:sp>
        <p:nvSpPr>
          <p:cNvPr id="21507" name="Text Box 5"/>
          <p:cNvSpPr txBox="1">
            <a:spLocks noChangeArrowheads="1"/>
          </p:cNvSpPr>
          <p:nvPr/>
        </p:nvSpPr>
        <p:spPr bwMode="auto">
          <a:xfrm>
            <a:off x="395288" y="3860800"/>
            <a:ext cx="3311525" cy="2701925"/>
          </a:xfrm>
          <a:prstGeom prst="rect">
            <a:avLst/>
          </a:prstGeom>
          <a:noFill/>
          <a:ln w="9525">
            <a:noFill/>
            <a:miter lim="800000"/>
            <a:headEnd/>
            <a:tailEnd/>
          </a:ln>
        </p:spPr>
        <p:txBody>
          <a:bodyPr>
            <a:spAutoFit/>
          </a:bodyPr>
          <a:lstStyle/>
          <a:p>
            <a:r>
              <a:rPr lang="el-GR" u="sng"/>
              <a:t>Σάββατο 11 Απριλίου</a:t>
            </a:r>
          </a:p>
          <a:p>
            <a:endParaRPr lang="el-GR" b="1" u="sng"/>
          </a:p>
          <a:p>
            <a:r>
              <a:rPr lang="el-GR"/>
              <a:t>  •Ο μαραθώνιος της Ρεβίθη</a:t>
            </a:r>
          </a:p>
          <a:p>
            <a:r>
              <a:rPr lang="el-GR"/>
              <a:t>  •Πάλη</a:t>
            </a:r>
          </a:p>
          <a:p>
            <a:r>
              <a:rPr lang="el-GR"/>
              <a:t>  •Σκοποβολή</a:t>
            </a:r>
          </a:p>
          <a:p>
            <a:r>
              <a:rPr lang="el-GR"/>
              <a:t>  •Κολύμβηση </a:t>
            </a:r>
          </a:p>
          <a:p>
            <a:r>
              <a:rPr lang="el-GR"/>
              <a:t>  •Ποδηλασία </a:t>
            </a:r>
          </a:p>
          <a:p>
            <a:r>
              <a:rPr lang="el-GR"/>
              <a:t>  •Αντισφαίριση </a:t>
            </a:r>
          </a:p>
          <a:p>
            <a:pPr>
              <a:spcBef>
                <a:spcPct val="50000"/>
              </a:spcBef>
            </a:pPr>
            <a:r>
              <a:rPr lang="el-GR">
                <a:latin typeface="Arial" charset="0"/>
              </a:rPr>
              <a:t> </a:t>
            </a:r>
          </a:p>
        </p:txBody>
      </p:sp>
      <p:pic>
        <p:nvPicPr>
          <p:cNvPr id="21508" name="Picture 5" descr="ANd9GcTQj2ERvdiKudD5egRyxNqKtL8XvTcgxEb7EUkN9DBIn1fl00Bn"/>
          <p:cNvPicPr>
            <a:picLocks noChangeAspect="1" noChangeArrowheads="1"/>
          </p:cNvPicPr>
          <p:nvPr/>
        </p:nvPicPr>
        <p:blipFill>
          <a:blip r:embed="rId2" cstate="print"/>
          <a:srcRect/>
          <a:stretch>
            <a:fillRect/>
          </a:stretch>
        </p:blipFill>
        <p:spPr bwMode="auto">
          <a:xfrm>
            <a:off x="4427538" y="692150"/>
            <a:ext cx="3816350" cy="2520950"/>
          </a:xfrm>
          <a:prstGeom prst="rect">
            <a:avLst/>
          </a:prstGeom>
          <a:noFill/>
          <a:ln w="9525">
            <a:noFill/>
            <a:miter lim="800000"/>
            <a:headEnd/>
            <a:tailEnd/>
          </a:ln>
        </p:spPr>
      </p:pic>
      <p:pic>
        <p:nvPicPr>
          <p:cNvPr id="21509" name="Picture 7" descr="ANd9GcSIOqgK_zvVke6Efbtdp2IFLqhuWelpAYHZBSat4_vBfY6goUBM"/>
          <p:cNvPicPr>
            <a:picLocks noChangeAspect="1" noChangeArrowheads="1"/>
          </p:cNvPicPr>
          <p:nvPr/>
        </p:nvPicPr>
        <p:blipFill>
          <a:blip r:embed="rId3" cstate="print"/>
          <a:srcRect/>
          <a:stretch>
            <a:fillRect/>
          </a:stretch>
        </p:blipFill>
        <p:spPr bwMode="auto">
          <a:xfrm>
            <a:off x="4427538" y="3933825"/>
            <a:ext cx="3651250" cy="22034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95288" y="476250"/>
            <a:ext cx="3024187" cy="1754188"/>
          </a:xfrm>
          <a:prstGeom prst="rect">
            <a:avLst/>
          </a:prstGeom>
          <a:noFill/>
          <a:ln w="9525">
            <a:noFill/>
            <a:miter lim="800000"/>
            <a:headEnd/>
            <a:tailEnd/>
          </a:ln>
        </p:spPr>
        <p:txBody>
          <a:bodyPr>
            <a:spAutoFit/>
          </a:bodyPr>
          <a:lstStyle/>
          <a:p>
            <a:r>
              <a:rPr lang="el-GR">
                <a:latin typeface="Arial" charset="0"/>
              </a:rPr>
              <a:t> </a:t>
            </a:r>
            <a:r>
              <a:rPr lang="el-GR" u="sng"/>
              <a:t>Κυριακή 12 Απριλίου</a:t>
            </a:r>
          </a:p>
          <a:p>
            <a:endParaRPr lang="el-GR" b="1" u="sng"/>
          </a:p>
          <a:p>
            <a:r>
              <a:rPr lang="el-GR"/>
              <a:t> •Γεύμα στα ανάκτορα</a:t>
            </a:r>
          </a:p>
          <a:p>
            <a:r>
              <a:rPr lang="el-GR"/>
              <a:t> •Σκοποβολή</a:t>
            </a:r>
          </a:p>
          <a:p>
            <a:r>
              <a:rPr lang="el-GR"/>
              <a:t> •Ποδηλασία </a:t>
            </a:r>
          </a:p>
          <a:p>
            <a:r>
              <a:rPr lang="el-GR"/>
              <a:t> •Λαμπαδηφορία</a:t>
            </a:r>
          </a:p>
        </p:txBody>
      </p:sp>
      <p:sp>
        <p:nvSpPr>
          <p:cNvPr id="22531" name="Text Box 5"/>
          <p:cNvSpPr txBox="1">
            <a:spLocks noChangeArrowheads="1"/>
          </p:cNvSpPr>
          <p:nvPr/>
        </p:nvSpPr>
        <p:spPr bwMode="auto">
          <a:xfrm>
            <a:off x="4211638" y="333375"/>
            <a:ext cx="4681537" cy="6272213"/>
          </a:xfrm>
          <a:prstGeom prst="rect">
            <a:avLst/>
          </a:prstGeom>
          <a:noFill/>
          <a:ln w="9525">
            <a:noFill/>
            <a:miter lim="800000"/>
            <a:headEnd/>
            <a:tailEnd/>
          </a:ln>
        </p:spPr>
        <p:txBody>
          <a:bodyPr>
            <a:spAutoFit/>
          </a:bodyPr>
          <a:lstStyle/>
          <a:p>
            <a:r>
              <a:rPr lang="el-GR" u="sng"/>
              <a:t>Δευτέρα 13 Απριλίου</a:t>
            </a:r>
            <a:endParaRPr lang="el-GR" b="1" u="sng"/>
          </a:p>
          <a:p>
            <a:r>
              <a:rPr lang="el-GR"/>
              <a:t> </a:t>
            </a:r>
          </a:p>
          <a:p>
            <a:r>
              <a:rPr lang="el-GR"/>
              <a:t>•Ποδηλασία</a:t>
            </a:r>
          </a:p>
          <a:p>
            <a:r>
              <a:rPr lang="el-GR"/>
              <a:t> </a:t>
            </a:r>
            <a:endParaRPr lang="el-GR" b="1"/>
          </a:p>
          <a:p>
            <a:r>
              <a:rPr lang="el-GR" b="1"/>
              <a:t> </a:t>
            </a:r>
            <a:r>
              <a:rPr lang="el-GR" u="sng"/>
              <a:t>Τρίτη 14 Απριλίου </a:t>
            </a:r>
          </a:p>
          <a:p>
            <a:endParaRPr lang="el-GR" b="1" u="sng"/>
          </a:p>
          <a:p>
            <a:pPr algn="just"/>
            <a:r>
              <a:rPr lang="el-GR"/>
              <a:t>          Η επίσημη τελετή λήξης ήταν προγραμματισμένη για αυτή τη μέρα, όμως ο καιρός δεν ήταν σύμμαχος. Από την προηγούμενη ημέρα φυσούσε δυνατός αέρας, ενώ την ημέρα της τελετής, η ατμόσφαιρα ήταν κρύα, συννεφιασμένη, με αέρα και βροχή. Κατά το πρόγραμμα, είχε οριστεί για μετά το μεσημέρι η ανακήρυξη και η στέψη των νικητών.</a:t>
            </a:r>
          </a:p>
          <a:p>
            <a:pPr algn="just"/>
            <a:endParaRPr lang="el-GR"/>
          </a:p>
          <a:p>
            <a:r>
              <a:rPr lang="el-GR" u="sng"/>
              <a:t>Τετάρτη 15 Απριλίου</a:t>
            </a:r>
            <a:endParaRPr lang="el-GR" b="1" u="sng"/>
          </a:p>
          <a:p>
            <a:r>
              <a:rPr lang="el-GR"/>
              <a:t>     </a:t>
            </a:r>
          </a:p>
          <a:p>
            <a:r>
              <a:rPr lang="el-GR"/>
              <a:t>                             </a:t>
            </a:r>
            <a:endParaRPr lang="en-US"/>
          </a:p>
          <a:p>
            <a:endParaRPr lang="el-GR"/>
          </a:p>
          <a:p>
            <a:r>
              <a:rPr lang="el-GR">
                <a:latin typeface="Arial" charset="0"/>
              </a:rPr>
              <a:t>                 </a:t>
            </a:r>
          </a:p>
          <a:p>
            <a:pPr>
              <a:spcBef>
                <a:spcPct val="50000"/>
              </a:spcBef>
            </a:pPr>
            <a:r>
              <a:rPr lang="el-GR">
                <a:latin typeface="Arial" charset="0"/>
              </a:rPr>
              <a:t> </a:t>
            </a:r>
          </a:p>
        </p:txBody>
      </p:sp>
      <p:pic>
        <p:nvPicPr>
          <p:cNvPr id="22532" name="Picture 5" descr="ANd9GcSoL6SMNbg0N5k86BMGP1NjIBNawUOkxlh6WbVr_woNvL-T7SBdug"/>
          <p:cNvPicPr>
            <a:picLocks noChangeAspect="1" noChangeArrowheads="1"/>
          </p:cNvPicPr>
          <p:nvPr/>
        </p:nvPicPr>
        <p:blipFill>
          <a:blip r:embed="rId2" cstate="print"/>
          <a:srcRect/>
          <a:stretch>
            <a:fillRect/>
          </a:stretch>
        </p:blipFill>
        <p:spPr bwMode="auto">
          <a:xfrm>
            <a:off x="468313" y="2997200"/>
            <a:ext cx="3455987" cy="2592388"/>
          </a:xfrm>
          <a:prstGeom prst="rect">
            <a:avLst/>
          </a:prstGeom>
          <a:noFill/>
          <a:ln w="9525">
            <a:noFill/>
            <a:miter lim="800000"/>
            <a:headEnd/>
            <a:tailEnd/>
          </a:ln>
        </p:spPr>
      </p:pic>
      <p:sp>
        <p:nvSpPr>
          <p:cNvPr id="22533" name="AutoShape 7"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pPr algn="r"/>
            <a:endParaRPr lang="el-GR"/>
          </a:p>
        </p:txBody>
      </p:sp>
      <p:sp>
        <p:nvSpPr>
          <p:cNvPr id="22534" name="WordArt 9"/>
          <p:cNvSpPr>
            <a:spLocks noChangeArrowheads="1" noChangeShapeType="1" noTextEdit="1"/>
          </p:cNvSpPr>
          <p:nvPr/>
        </p:nvSpPr>
        <p:spPr bwMode="auto">
          <a:xfrm rot="844742">
            <a:off x="4211638" y="5084763"/>
            <a:ext cx="3924300" cy="2060575"/>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l-GR" sz="3600" kern="10">
                <a:ln w="9525">
                  <a:round/>
                  <a:headEnd/>
                  <a:tailEnd/>
                </a:ln>
                <a:gradFill rotWithShape="1">
                  <a:gsLst>
                    <a:gs pos="0">
                      <a:srgbClr val="FFE701"/>
                    </a:gs>
                    <a:gs pos="100000">
                      <a:srgbClr val="FE3E02"/>
                    </a:gs>
                  </a:gsLst>
                  <a:lin ang="4500000" scaled="1"/>
                </a:gradFill>
                <a:latin typeface="Impact"/>
              </a:rPr>
              <a:t>ΤΕΛΕΤΗ ΛΗΞΗΣ και…</a:t>
            </a:r>
          </a:p>
          <a:p>
            <a:pPr algn="ctr"/>
            <a:endParaRPr lang="el-GR" sz="3600" kern="10">
              <a:ln w="9525">
                <a:round/>
                <a:headEnd/>
                <a:tailEnd/>
              </a:ln>
              <a:gradFill rotWithShape="1">
                <a:gsLst>
                  <a:gs pos="0">
                    <a:srgbClr val="FFE701"/>
                  </a:gs>
                  <a:gs pos="100000">
                    <a:srgbClr val="FE3E02"/>
                  </a:gs>
                </a:gsLst>
                <a:lin ang="4500000" scaled="1"/>
              </a:gradFill>
              <a:latin typeface="Impact"/>
            </a:endParaRPr>
          </a:p>
          <a:p>
            <a:pPr algn="ctr"/>
            <a:r>
              <a:rPr lang="el-GR" sz="3600" kern="10">
                <a:ln w="9525">
                  <a:round/>
                  <a:headEnd/>
                  <a:tailEnd/>
                </a:ln>
                <a:gradFill rotWithShape="1">
                  <a:gsLst>
                    <a:gs pos="0">
                      <a:srgbClr val="FFE701"/>
                    </a:gs>
                    <a:gs pos="100000">
                      <a:srgbClr val="FE3E02"/>
                    </a:gs>
                  </a:gsLst>
                  <a:lin ang="4500000" scaled="1"/>
                </a:gradFill>
                <a:latin typeface="Impact"/>
              </a:rPr>
              <a:t>ΠΟΡΕΙΑ ΣΤΑ ΑΝΑΚΤΟΡΑ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3554" name="1 - TextBox"/>
          <p:cNvSpPr txBox="1">
            <a:spLocks noChangeArrowheads="1"/>
          </p:cNvSpPr>
          <p:nvPr/>
        </p:nvSpPr>
        <p:spPr bwMode="auto">
          <a:xfrm>
            <a:off x="0" y="476250"/>
            <a:ext cx="9144000" cy="1446213"/>
          </a:xfrm>
          <a:prstGeom prst="rect">
            <a:avLst/>
          </a:prstGeom>
          <a:noFill/>
          <a:ln w="9525">
            <a:noFill/>
            <a:miter lim="800000"/>
            <a:headEnd/>
            <a:tailEnd/>
          </a:ln>
        </p:spPr>
        <p:txBody>
          <a:bodyPr>
            <a:spAutoFit/>
          </a:bodyPr>
          <a:lstStyle/>
          <a:p>
            <a:pPr algn="ctr"/>
            <a:r>
              <a:rPr lang="el-GR" sz="4400"/>
              <a:t>Σπύρος Λούης</a:t>
            </a:r>
          </a:p>
          <a:p>
            <a:pPr algn="ctr"/>
            <a:r>
              <a:rPr lang="el-GR" sz="4400"/>
              <a:t>Ο μεγάλος νικητής</a:t>
            </a:r>
          </a:p>
        </p:txBody>
      </p:sp>
      <p:sp>
        <p:nvSpPr>
          <p:cNvPr id="23555" name="3 - TextBox"/>
          <p:cNvSpPr txBox="1">
            <a:spLocks noChangeArrowheads="1"/>
          </p:cNvSpPr>
          <p:nvPr/>
        </p:nvSpPr>
        <p:spPr bwMode="auto">
          <a:xfrm>
            <a:off x="0" y="2565400"/>
            <a:ext cx="9144000" cy="584200"/>
          </a:xfrm>
          <a:prstGeom prst="rect">
            <a:avLst/>
          </a:prstGeom>
          <a:noFill/>
          <a:ln w="9525">
            <a:noFill/>
            <a:miter lim="800000"/>
            <a:headEnd/>
            <a:tailEnd/>
          </a:ln>
        </p:spPr>
        <p:txBody>
          <a:bodyPr>
            <a:spAutoFit/>
          </a:bodyPr>
          <a:lstStyle/>
          <a:p>
            <a:pPr algn="ctr">
              <a:buFont typeface="Arial" charset="0"/>
              <a:buChar char="•"/>
            </a:pPr>
            <a:r>
              <a:rPr lang="el-GR" sz="3200"/>
              <a:t>Χρήστος Αγγουράς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4578" name="Picture 5" descr="1896bp1sm"/>
          <p:cNvPicPr>
            <a:picLocks noChangeAspect="1" noChangeArrowheads="1"/>
          </p:cNvPicPr>
          <p:nvPr/>
        </p:nvPicPr>
        <p:blipFill>
          <a:blip r:embed="rId2" cstate="print"/>
          <a:srcRect/>
          <a:stretch>
            <a:fillRect/>
          </a:stretch>
        </p:blipFill>
        <p:spPr bwMode="auto">
          <a:xfrm>
            <a:off x="6227763" y="188913"/>
            <a:ext cx="2736850" cy="3168650"/>
          </a:xfrm>
          <a:prstGeom prst="rect">
            <a:avLst/>
          </a:prstGeom>
          <a:noFill/>
          <a:ln w="9525">
            <a:noFill/>
            <a:miter lim="800000"/>
            <a:headEnd/>
            <a:tailEnd/>
          </a:ln>
        </p:spPr>
      </p:pic>
      <p:sp>
        <p:nvSpPr>
          <p:cNvPr id="24579" name="Text Box 9"/>
          <p:cNvSpPr txBox="1">
            <a:spLocks noChangeArrowheads="1"/>
          </p:cNvSpPr>
          <p:nvPr/>
        </p:nvSpPr>
        <p:spPr bwMode="auto">
          <a:xfrm>
            <a:off x="250825" y="0"/>
            <a:ext cx="6049963" cy="6740525"/>
          </a:xfrm>
          <a:prstGeom prst="rect">
            <a:avLst/>
          </a:prstGeom>
          <a:noFill/>
          <a:ln w="9525">
            <a:noFill/>
            <a:miter lim="800000"/>
            <a:headEnd/>
            <a:tailEnd/>
          </a:ln>
        </p:spPr>
        <p:txBody>
          <a:bodyPr>
            <a:spAutoFit/>
          </a:bodyPr>
          <a:lstStyle/>
          <a:p>
            <a:r>
              <a:rPr lang="el-GR" b="1"/>
              <a:t>Ο θρύλος του Σπύρου Λούη</a:t>
            </a:r>
            <a:r>
              <a:rPr lang="el-GR"/>
              <a:t/>
            </a:r>
            <a:br>
              <a:rPr lang="el-GR"/>
            </a:br>
            <a:r>
              <a:rPr lang="el-GR"/>
              <a:t>Η μεγάλη νίκη του Σπύρου Λούη στον μαραθώνιο των Ολυμπιακών Αγώνων της Αθήνας (1896) συνέβαλε στο να συνδεθεί άρρηκτα το όνομά του με την ιστορία του  σύγχρονου ελληνικού αθλητισμού.</a:t>
            </a:r>
            <a:br>
              <a:rPr lang="el-GR"/>
            </a:br>
            <a:r>
              <a:rPr lang="el-GR"/>
              <a:t>Γεννήθηκε στις αρχές του 1872 από ένα ζευγάρι αγροτών από το Μαρούσι Αττικής. Από μικρή ηλικία ασχολήθηκε με τις αγροτικές εργασίες και αργότερα άσκησε το επάγγελμα του νερουλά.</a:t>
            </a:r>
            <a:br>
              <a:rPr lang="el-GR"/>
            </a:br>
            <a:r>
              <a:rPr lang="el-GR"/>
              <a:t>Η συμμετοχή του στο μαραθώνιο ήταν περιπετειώδης, αφού η προσπάθειά του στον προκριματικό αγώνα υπήρξε ανεπιτυχής. Συγκεκριμένα κατετάγη 17ος, ενώ το πρόγραμμα των αγώνων προέβλεπε τη συμμετοχή 16 αθλητών στον τελικό. Έτσι η παρουσία του στη μεγάλη κούρσα εξασφαλίστηκε κατόπιν επιμονής του επικεφαλής της διοργάνωσης του αγωνίσματος και αφέτη Γ. Παπαδιαμαντόπουλου, ο οποίος προσπάθησε επιτυχώς να είναι περισσότεροι οι συμμετέχοντες στον τελικό από τους αρχικά προβλεπόμενους. Ο τελευταίος υπήρξε ταγματάρχης του ιππικού και ο Λούης στη διάρκεια της στρατιωτικής του θητείας υπηρέτησε ως ιπποκόμος του, δίνοντας πολλά δείγματα της αντοχής και της ταχύτητάς του, αφού σε αρκετές περιπτώσεις τις είχε αξιοποιήσει για να είναι συνεπής στις στρατιωτικές του υποχρεώσεις. </a:t>
            </a:r>
          </a:p>
        </p:txBody>
      </p:sp>
      <p:sp>
        <p:nvSpPr>
          <p:cNvPr id="24580" name="Text Box 10"/>
          <p:cNvSpPr txBox="1">
            <a:spLocks noChangeArrowheads="1"/>
          </p:cNvSpPr>
          <p:nvPr/>
        </p:nvSpPr>
        <p:spPr bwMode="auto">
          <a:xfrm>
            <a:off x="6588125" y="3789363"/>
            <a:ext cx="2305050" cy="366712"/>
          </a:xfrm>
          <a:prstGeom prst="rect">
            <a:avLst/>
          </a:prstGeom>
          <a:noFill/>
          <a:ln w="9525">
            <a:noFill/>
            <a:miter lim="800000"/>
            <a:headEnd/>
            <a:tailEnd/>
          </a:ln>
        </p:spPr>
        <p:txBody>
          <a:bodyPr>
            <a:spAutoFit/>
          </a:bodyPr>
          <a:lstStyle/>
          <a:p>
            <a:pPr>
              <a:spcBef>
                <a:spcPct val="50000"/>
              </a:spcBef>
            </a:pPr>
            <a:endParaRPr lang="el-GR">
              <a:latin typeface="Arial" charset="0"/>
            </a:endParaRPr>
          </a:p>
        </p:txBody>
      </p:sp>
      <p:pic>
        <p:nvPicPr>
          <p:cNvPr id="24581" name="Picture 12" descr="ANd9GcQWvI_WgdNqDZlQGXPrN_LqefkQGfFmee6MXNyPcsUpufyZwcESig"/>
          <p:cNvPicPr>
            <a:picLocks noChangeAspect="1" noChangeArrowheads="1"/>
          </p:cNvPicPr>
          <p:nvPr/>
        </p:nvPicPr>
        <p:blipFill>
          <a:blip r:embed="rId3" cstate="print"/>
          <a:srcRect/>
          <a:stretch>
            <a:fillRect/>
          </a:stretch>
        </p:blipFill>
        <p:spPr bwMode="auto">
          <a:xfrm>
            <a:off x="6443663" y="3500438"/>
            <a:ext cx="2520950" cy="31686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5602" name="Text Box 29"/>
          <p:cNvSpPr txBox="1">
            <a:spLocks noChangeArrowheads="1"/>
          </p:cNvSpPr>
          <p:nvPr/>
        </p:nvSpPr>
        <p:spPr bwMode="auto">
          <a:xfrm>
            <a:off x="5580063" y="0"/>
            <a:ext cx="3563937" cy="5048250"/>
          </a:xfrm>
          <a:prstGeom prst="rect">
            <a:avLst/>
          </a:prstGeom>
          <a:noFill/>
          <a:ln w="9525">
            <a:noFill/>
            <a:miter lim="800000"/>
            <a:headEnd/>
            <a:tailEnd/>
          </a:ln>
        </p:spPr>
        <p:txBody>
          <a:bodyPr>
            <a:spAutoFit/>
          </a:bodyPr>
          <a:lstStyle/>
          <a:p>
            <a:r>
              <a:rPr lang="el-GR"/>
              <a:t>Αρκετές μέρες πριν τη διεξαγωγή του μαραθωνίου, το συγκεκριμένο αγώνισμα μονοπωλούσε το ενδιαφέρον των Ελλήνων φιλάθλων. Όταν έφτασε επιτέλους η μεγάλη στιγμή όλοι αναρωτιόνταν αν κάποιος από τους Έλληνες αθλητές θα μπορούσε να κατακτήσει τη νίκη σε ένα αγώνισμα εμπνευσμένο από την ιστορία της αρχαίας Αθήνας. Κανείς δεν τολμούσε να διατυπώσει προγνωστικά, αφού όλοι αναγνώριζαν την αξία των ξένων αθλητών, καθώς και τον βαθμό προετοιμασίας τους.</a:t>
            </a:r>
            <a:r>
              <a:rPr lang="el-GR" sz="1600">
                <a:latin typeface="Arial" charset="0"/>
              </a:rPr>
              <a:t/>
            </a:r>
            <a:br>
              <a:rPr lang="el-GR" sz="1600">
                <a:latin typeface="Arial" charset="0"/>
              </a:rPr>
            </a:br>
            <a:endParaRPr lang="el-GR" sz="1600">
              <a:latin typeface="Arial" charset="0"/>
            </a:endParaRPr>
          </a:p>
        </p:txBody>
      </p:sp>
      <p:sp>
        <p:nvSpPr>
          <p:cNvPr id="25603" name="Text Box 30"/>
          <p:cNvSpPr txBox="1">
            <a:spLocks noChangeArrowheads="1"/>
          </p:cNvSpPr>
          <p:nvPr/>
        </p:nvSpPr>
        <p:spPr bwMode="auto">
          <a:xfrm>
            <a:off x="539750" y="765175"/>
            <a:ext cx="8353425" cy="366713"/>
          </a:xfrm>
          <a:prstGeom prst="rect">
            <a:avLst/>
          </a:prstGeom>
          <a:noFill/>
          <a:ln w="9525">
            <a:noFill/>
            <a:miter lim="800000"/>
            <a:headEnd/>
            <a:tailEnd/>
          </a:ln>
        </p:spPr>
        <p:txBody>
          <a:bodyPr>
            <a:spAutoFit/>
          </a:bodyPr>
          <a:lstStyle/>
          <a:p>
            <a:pPr>
              <a:spcBef>
                <a:spcPct val="50000"/>
              </a:spcBef>
            </a:pPr>
            <a:endParaRPr lang="el-GR">
              <a:latin typeface="Arial" charset="0"/>
            </a:endParaRPr>
          </a:p>
        </p:txBody>
      </p:sp>
      <p:pic>
        <p:nvPicPr>
          <p:cNvPr id="25604" name="Picture 32" descr="708d98f002e8165eff991da4c78e1255_XL"/>
          <p:cNvPicPr>
            <a:picLocks noChangeAspect="1" noChangeArrowheads="1"/>
          </p:cNvPicPr>
          <p:nvPr/>
        </p:nvPicPr>
        <p:blipFill>
          <a:blip r:embed="rId2" cstate="print"/>
          <a:srcRect/>
          <a:stretch>
            <a:fillRect/>
          </a:stretch>
        </p:blipFill>
        <p:spPr bwMode="auto">
          <a:xfrm>
            <a:off x="250825" y="333375"/>
            <a:ext cx="5184775" cy="4319588"/>
          </a:xfrm>
          <a:prstGeom prst="rect">
            <a:avLst/>
          </a:prstGeom>
          <a:noFill/>
          <a:ln w="9525">
            <a:noFill/>
            <a:miter lim="800000"/>
            <a:headEnd/>
            <a:tailEnd/>
          </a:ln>
        </p:spPr>
      </p:pic>
      <p:sp>
        <p:nvSpPr>
          <p:cNvPr id="25605" name="4 - TextBox"/>
          <p:cNvSpPr txBox="1">
            <a:spLocks noChangeArrowheads="1"/>
          </p:cNvSpPr>
          <p:nvPr/>
        </p:nvSpPr>
        <p:spPr bwMode="auto">
          <a:xfrm>
            <a:off x="179388" y="4826000"/>
            <a:ext cx="8964612" cy="2032000"/>
          </a:xfrm>
          <a:prstGeom prst="rect">
            <a:avLst/>
          </a:prstGeom>
          <a:noFill/>
          <a:ln w="9525">
            <a:noFill/>
            <a:miter lim="800000"/>
            <a:headEnd/>
            <a:tailEnd/>
          </a:ln>
        </p:spPr>
        <p:txBody>
          <a:bodyPr>
            <a:spAutoFit/>
          </a:bodyPr>
          <a:lstStyle/>
          <a:p>
            <a:r>
              <a:rPr lang="el-GR"/>
              <a:t>Στην εκκίνηση της κούρσας από τον τύμβο του Μαραθώνα τελικά πήραν θέση 25 αθλητές. Ο αγώνας είχε αρκετές διακυμάνσεις και όλοι σχεδόν οι αθλητές ξεκίνησαν γρήγορα, αγνοώντας ότι έπρεπε να κάνουν οικονομία δυνάμεων. Αντίθετα, ο Λούης διατήρησε περίπου σταθερό ρυθμό και στα 40 χλμ., που ήταν η επίσημη απόσταση του αγωνίσματος. Έτσι, ήταν θέμα χρόνου να τεθεί επικεφαλής λίγα χιλιόμετρα πριν από το στάδιο, αφού οι σημαντικότεροι ξένοι αντίπαλοί του, όπως ο Γάλλος Lermusiaux και ο Αυστραλός Flack, εγκατέλειψαν κατάκοποι.</a:t>
            </a:r>
            <a:endParaRPr lang="el-GR">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79388" y="3860800"/>
            <a:ext cx="8964612" cy="3251200"/>
          </a:xfrm>
          <a:prstGeom prst="rect">
            <a:avLst/>
          </a:prstGeom>
          <a:noFill/>
          <a:ln w="9525">
            <a:noFill/>
            <a:miter lim="800000"/>
            <a:headEnd/>
            <a:tailEnd/>
          </a:ln>
        </p:spPr>
        <p:txBody>
          <a:bodyPr>
            <a:spAutoFit/>
          </a:bodyPr>
          <a:lstStyle/>
          <a:p>
            <a:r>
              <a:rPr lang="el-GR"/>
              <a:t>Η είσοδος του Λούη στο Παναθηναϊκό Στάδιο συνοδεύτηκε από ενθουσιώδεις πανηγυρισμούς των φιλάθλων τόσο για τη μεγάλη του επίδοση (2.58.50), όσο και για την κατάκτηση της πρώτης θέσης. Οι πανηγυρισμοί εντάθηκαν όταν την εμφάνισή τους αμέσως μετά τον Λούη έκαναν δύο ακόμη Έλληνες αθλητές, ο Χαρίλαος Βασιλάκος (2ος) και ο Σπύρος Μπελόκας (3ος).</a:t>
            </a:r>
          </a:p>
          <a:p>
            <a:r>
              <a:rPr lang="el-GR"/>
              <a:t>Αμέσως μετά τη νίκη του ο Λούης δέχτηκε πλήθος προσφορών και δώρων. Με ιδιαίτερη όμως ευχαρίστηση αποδέχτηκε ένα άλογο και ένα κάρο για να μεταφέρει ευκολότερα νερό από το Μαρούσι στην Αθήνα.</a:t>
            </a:r>
            <a:br>
              <a:rPr lang="el-GR"/>
            </a:br>
            <a:r>
              <a:rPr lang="el-GR"/>
              <a:t>Ο Λούης, μολονότι αναδείχτηκε σε θρύλο της εποχής του, δεν έτρεξε ποτέ σε άλλη κούρσα. Πέθανε τον Μάρτιο του 1940 στην Αθήνα σε ηλικία 67 χρονών. </a:t>
            </a:r>
          </a:p>
          <a:p>
            <a:pPr>
              <a:spcBef>
                <a:spcPct val="50000"/>
              </a:spcBef>
            </a:pPr>
            <a:endParaRPr lang="el-GR">
              <a:latin typeface="Arial" charset="0"/>
            </a:endParaRPr>
          </a:p>
        </p:txBody>
      </p:sp>
      <p:sp>
        <p:nvSpPr>
          <p:cNvPr id="26627" name="Text Box 5"/>
          <p:cNvSpPr txBox="1">
            <a:spLocks noChangeArrowheads="1"/>
          </p:cNvSpPr>
          <p:nvPr/>
        </p:nvSpPr>
        <p:spPr bwMode="auto">
          <a:xfrm>
            <a:off x="250825" y="0"/>
            <a:ext cx="8516938" cy="366713"/>
          </a:xfrm>
          <a:prstGeom prst="rect">
            <a:avLst/>
          </a:prstGeom>
          <a:noFill/>
          <a:ln w="9525">
            <a:noFill/>
            <a:miter lim="800000"/>
            <a:headEnd/>
            <a:tailEnd/>
          </a:ln>
        </p:spPr>
        <p:txBody>
          <a:bodyPr>
            <a:spAutoFit/>
          </a:bodyPr>
          <a:lstStyle/>
          <a:p>
            <a:endParaRPr lang="el-GR">
              <a:latin typeface="Arial" charset="0"/>
            </a:endParaRPr>
          </a:p>
        </p:txBody>
      </p:sp>
      <p:sp>
        <p:nvSpPr>
          <p:cNvPr id="26628" name="Text Box 7"/>
          <p:cNvSpPr txBox="1">
            <a:spLocks noChangeArrowheads="1"/>
          </p:cNvSpPr>
          <p:nvPr/>
        </p:nvSpPr>
        <p:spPr bwMode="auto">
          <a:xfrm>
            <a:off x="447675" y="784225"/>
            <a:ext cx="7508875" cy="366713"/>
          </a:xfrm>
          <a:prstGeom prst="rect">
            <a:avLst/>
          </a:prstGeom>
          <a:noFill/>
          <a:ln w="9525">
            <a:noFill/>
            <a:miter lim="800000"/>
            <a:headEnd/>
            <a:tailEnd/>
          </a:ln>
        </p:spPr>
        <p:txBody>
          <a:bodyPr>
            <a:spAutoFit/>
          </a:bodyPr>
          <a:lstStyle/>
          <a:p>
            <a:endParaRPr lang="el-GR">
              <a:latin typeface="Arial" charset="0"/>
            </a:endParaRPr>
          </a:p>
        </p:txBody>
      </p:sp>
      <p:sp>
        <p:nvSpPr>
          <p:cNvPr id="26629" name="Text Box 8"/>
          <p:cNvSpPr txBox="1">
            <a:spLocks noChangeArrowheads="1"/>
          </p:cNvSpPr>
          <p:nvPr/>
        </p:nvSpPr>
        <p:spPr bwMode="auto">
          <a:xfrm>
            <a:off x="1042988" y="981075"/>
            <a:ext cx="6624637" cy="366713"/>
          </a:xfrm>
          <a:prstGeom prst="rect">
            <a:avLst/>
          </a:prstGeom>
          <a:noFill/>
          <a:ln w="9525">
            <a:noFill/>
            <a:miter lim="800000"/>
            <a:headEnd/>
            <a:tailEnd/>
          </a:ln>
        </p:spPr>
        <p:txBody>
          <a:bodyPr>
            <a:spAutoFit/>
          </a:bodyPr>
          <a:lstStyle/>
          <a:p>
            <a:pPr>
              <a:spcBef>
                <a:spcPct val="50000"/>
              </a:spcBef>
            </a:pPr>
            <a:endParaRPr lang="el-GR">
              <a:latin typeface="Arial" charset="0"/>
            </a:endParaRPr>
          </a:p>
        </p:txBody>
      </p:sp>
      <p:pic>
        <p:nvPicPr>
          <p:cNvPr id="26630" name="Picture 10" descr="305p1"/>
          <p:cNvPicPr>
            <a:picLocks noChangeAspect="1" noChangeArrowheads="1"/>
          </p:cNvPicPr>
          <p:nvPr/>
        </p:nvPicPr>
        <p:blipFill>
          <a:blip r:embed="rId2" cstate="print"/>
          <a:srcRect/>
          <a:stretch>
            <a:fillRect/>
          </a:stretch>
        </p:blipFill>
        <p:spPr bwMode="auto">
          <a:xfrm>
            <a:off x="1116013" y="188913"/>
            <a:ext cx="6911975" cy="36718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7650" name="1 - TextBox"/>
          <p:cNvSpPr txBox="1">
            <a:spLocks noChangeArrowheads="1"/>
          </p:cNvSpPr>
          <p:nvPr/>
        </p:nvSpPr>
        <p:spPr bwMode="auto">
          <a:xfrm>
            <a:off x="0" y="549275"/>
            <a:ext cx="9144000" cy="3476625"/>
          </a:xfrm>
          <a:prstGeom prst="rect">
            <a:avLst/>
          </a:prstGeom>
          <a:noFill/>
          <a:ln w="9525">
            <a:noFill/>
            <a:miter lim="800000"/>
            <a:headEnd/>
            <a:tailEnd/>
          </a:ln>
        </p:spPr>
        <p:txBody>
          <a:bodyPr>
            <a:spAutoFit/>
          </a:bodyPr>
          <a:lstStyle/>
          <a:p>
            <a:pPr algn="ctr"/>
            <a:r>
              <a:rPr lang="el-GR" sz="4400"/>
              <a:t>Κωστής Παλαμάς </a:t>
            </a:r>
          </a:p>
          <a:p>
            <a:pPr algn="ctr"/>
            <a:r>
              <a:rPr lang="el-GR" sz="4400"/>
              <a:t>ο στιχουργός</a:t>
            </a:r>
          </a:p>
          <a:p>
            <a:pPr algn="ctr"/>
            <a:r>
              <a:rPr lang="el-GR" sz="4400"/>
              <a:t>και Σπύρος Σαμάρας </a:t>
            </a:r>
          </a:p>
          <a:p>
            <a:pPr algn="ctr"/>
            <a:r>
              <a:rPr lang="el-GR" sz="4400"/>
              <a:t>ο συνθέτης</a:t>
            </a:r>
          </a:p>
          <a:p>
            <a:pPr algn="ctr"/>
            <a:r>
              <a:rPr lang="el-GR" sz="4400"/>
              <a:t>του Ολυμπιακού Ύμνου </a:t>
            </a:r>
          </a:p>
        </p:txBody>
      </p:sp>
      <p:sp>
        <p:nvSpPr>
          <p:cNvPr id="27651" name="2 - TextBox"/>
          <p:cNvSpPr txBox="1">
            <a:spLocks noChangeArrowheads="1"/>
          </p:cNvSpPr>
          <p:nvPr/>
        </p:nvSpPr>
        <p:spPr bwMode="auto">
          <a:xfrm>
            <a:off x="2627313" y="4652963"/>
            <a:ext cx="6516687" cy="1077912"/>
          </a:xfrm>
          <a:prstGeom prst="rect">
            <a:avLst/>
          </a:prstGeom>
          <a:noFill/>
          <a:ln w="9525">
            <a:noFill/>
            <a:miter lim="800000"/>
            <a:headEnd/>
            <a:tailEnd/>
          </a:ln>
        </p:spPr>
        <p:txBody>
          <a:bodyPr>
            <a:spAutoFit/>
          </a:bodyPr>
          <a:lstStyle/>
          <a:p>
            <a:pPr>
              <a:buFont typeface="Arial" charset="0"/>
              <a:buChar char="•"/>
            </a:pPr>
            <a:r>
              <a:rPr lang="el-GR" sz="3200"/>
              <a:t>Παναγιώτης Αρμπανάς</a:t>
            </a:r>
          </a:p>
          <a:p>
            <a:pPr>
              <a:buFont typeface="Arial" charset="0"/>
              <a:buChar char="•"/>
            </a:pPr>
            <a:r>
              <a:rPr lang="el-GR" sz="3200"/>
              <a:t>Γιώργος Γεωργούτσος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8674" name="1 - TextBox"/>
          <p:cNvSpPr txBox="1">
            <a:spLocks noChangeArrowheads="1"/>
          </p:cNvSpPr>
          <p:nvPr/>
        </p:nvSpPr>
        <p:spPr bwMode="auto">
          <a:xfrm>
            <a:off x="0" y="1557338"/>
            <a:ext cx="9144000" cy="5078412"/>
          </a:xfrm>
          <a:prstGeom prst="rect">
            <a:avLst/>
          </a:prstGeom>
          <a:noFill/>
          <a:ln w="9525">
            <a:noFill/>
            <a:miter lim="800000"/>
            <a:headEnd/>
            <a:tailEnd/>
          </a:ln>
        </p:spPr>
        <p:txBody>
          <a:bodyPr>
            <a:spAutoFit/>
          </a:bodyPr>
          <a:lstStyle/>
          <a:p>
            <a:pPr algn="ctr"/>
            <a:r>
              <a:rPr lang="el-GR" i="1"/>
              <a:t>Στο Σαμάρα, που φτερά του έβαλε</a:t>
            </a:r>
            <a:endParaRPr lang="el-GR"/>
          </a:p>
          <a:p>
            <a:pPr algn="ctr"/>
            <a:r>
              <a:rPr lang="el-GR"/>
              <a:t/>
            </a:r>
            <a:br>
              <a:rPr lang="el-GR"/>
            </a:br>
            <a:r>
              <a:rPr lang="el-GR"/>
              <a:t>Αρχαίο Πνεύμ’ αθάνατον, αγνέ πατέρα</a:t>
            </a:r>
            <a:br>
              <a:rPr lang="el-GR"/>
            </a:br>
            <a:r>
              <a:rPr lang="el-GR"/>
              <a:t>του ωραίου, του μεγάλου και τ’ αληθινού,</a:t>
            </a:r>
            <a:br>
              <a:rPr lang="el-GR"/>
            </a:br>
            <a:r>
              <a:rPr lang="el-GR"/>
              <a:t>κατέβα, φανερώσου κι άστραψ’ εδώ πέρα</a:t>
            </a:r>
            <a:br>
              <a:rPr lang="el-GR"/>
            </a:br>
            <a:r>
              <a:rPr lang="el-GR"/>
              <a:t>στη δόξα της δικής σου γης και τ’ ουρανού.</a:t>
            </a:r>
          </a:p>
          <a:p>
            <a:pPr algn="ctr"/>
            <a:r>
              <a:rPr lang="el-GR"/>
              <a:t/>
            </a:r>
            <a:br>
              <a:rPr lang="el-GR"/>
            </a:br>
            <a:r>
              <a:rPr lang="el-GR"/>
              <a:t>Στο δρόμο και στο πάλεμα και στο λιθάρι,</a:t>
            </a:r>
            <a:br>
              <a:rPr lang="el-GR"/>
            </a:br>
            <a:r>
              <a:rPr lang="el-GR"/>
              <a:t>στων ευγενών Αγώνων λάμψε την ορμή,</a:t>
            </a:r>
            <a:br>
              <a:rPr lang="el-GR"/>
            </a:br>
            <a:r>
              <a:rPr lang="el-GR"/>
              <a:t>και με τ’ αμάραντο στεφάνωσε κλωνάρι</a:t>
            </a:r>
            <a:br>
              <a:rPr lang="el-GR"/>
            </a:br>
            <a:r>
              <a:rPr lang="el-GR"/>
              <a:t>και σιδερένιο πλάσε κι άξιο το κορμί.</a:t>
            </a:r>
          </a:p>
          <a:p>
            <a:pPr algn="ctr"/>
            <a:r>
              <a:rPr lang="el-GR"/>
              <a:t/>
            </a:r>
            <a:br>
              <a:rPr lang="el-GR"/>
            </a:br>
            <a:r>
              <a:rPr lang="el-GR"/>
              <a:t>Κάμποι, βουνά και πέλαγα φέγγουν μαζί σου</a:t>
            </a:r>
            <a:br>
              <a:rPr lang="el-GR"/>
            </a:br>
            <a:r>
              <a:rPr lang="el-GR"/>
              <a:t>σαν ένας λευκοπόρφυρος μέγας ναός,</a:t>
            </a:r>
            <a:br>
              <a:rPr lang="el-GR"/>
            </a:br>
            <a:r>
              <a:rPr lang="el-GR"/>
              <a:t>και τρέχει στο ναό εδώ προσκυνητής σου,</a:t>
            </a:r>
            <a:br>
              <a:rPr lang="el-GR"/>
            </a:br>
            <a:r>
              <a:rPr lang="el-GR"/>
              <a:t>Αρχαίο Πνεύμ’ αθάνατο, κάθε λαός. </a:t>
            </a:r>
          </a:p>
          <a:p>
            <a:pPr algn="ctr"/>
            <a:endParaRPr lang="el-GR"/>
          </a:p>
          <a:p>
            <a:pPr algn="ctr"/>
            <a:r>
              <a:rPr lang="el-GR"/>
              <a:t>Κ. Παλαμάς, </a:t>
            </a:r>
            <a:r>
              <a:rPr lang="el-GR" i="1"/>
              <a:t>Άπαντα</a:t>
            </a:r>
            <a:r>
              <a:rPr lang="el-GR"/>
              <a:t>, τόμ. 3, Μπίρης</a:t>
            </a:r>
          </a:p>
        </p:txBody>
      </p:sp>
      <p:sp>
        <p:nvSpPr>
          <p:cNvPr id="28675" name="2 - TextBox"/>
          <p:cNvSpPr txBox="1">
            <a:spLocks noChangeArrowheads="1"/>
          </p:cNvSpPr>
          <p:nvPr/>
        </p:nvSpPr>
        <p:spPr bwMode="auto">
          <a:xfrm>
            <a:off x="0" y="765175"/>
            <a:ext cx="9144000" cy="522288"/>
          </a:xfrm>
          <a:prstGeom prst="rect">
            <a:avLst/>
          </a:prstGeom>
          <a:noFill/>
          <a:ln w="9525">
            <a:noFill/>
            <a:miter lim="800000"/>
            <a:headEnd/>
            <a:tailEnd/>
          </a:ln>
        </p:spPr>
        <p:txBody>
          <a:bodyPr>
            <a:spAutoFit/>
          </a:bodyPr>
          <a:lstStyle/>
          <a:p>
            <a:pPr algn="ctr"/>
            <a:r>
              <a:rPr lang="el-GR" sz="2800"/>
              <a:t>Ολυμπιακός Ύμνος</a:t>
            </a:r>
          </a:p>
        </p:txBody>
      </p:sp>
      <p:sp>
        <p:nvSpPr>
          <p:cNvPr id="28676" name="3 - TextBox"/>
          <p:cNvSpPr txBox="1">
            <a:spLocks noChangeArrowheads="1"/>
          </p:cNvSpPr>
          <p:nvPr/>
        </p:nvSpPr>
        <p:spPr bwMode="auto">
          <a:xfrm>
            <a:off x="5724525" y="188913"/>
            <a:ext cx="3168650" cy="368300"/>
          </a:xfrm>
          <a:prstGeom prst="rect">
            <a:avLst/>
          </a:prstGeom>
          <a:noFill/>
          <a:ln w="9525">
            <a:noFill/>
            <a:miter lim="800000"/>
            <a:headEnd/>
            <a:tailEnd/>
          </a:ln>
        </p:spPr>
        <p:txBody>
          <a:bodyPr>
            <a:spAutoFit/>
          </a:bodyPr>
          <a:lstStyle/>
          <a:p>
            <a:r>
              <a:rPr lang="el-GR"/>
              <a:t>Κωστής Παλαμάς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9698" name="1 - TextBox"/>
          <p:cNvSpPr txBox="1">
            <a:spLocks noChangeArrowheads="1"/>
          </p:cNvSpPr>
          <p:nvPr/>
        </p:nvSpPr>
        <p:spPr bwMode="auto">
          <a:xfrm>
            <a:off x="323850" y="476250"/>
            <a:ext cx="4176713" cy="4524375"/>
          </a:xfrm>
          <a:prstGeom prst="rect">
            <a:avLst/>
          </a:prstGeom>
          <a:noFill/>
          <a:ln w="9525">
            <a:noFill/>
            <a:miter lim="800000"/>
            <a:headEnd/>
            <a:tailEnd/>
          </a:ln>
        </p:spPr>
        <p:txBody>
          <a:bodyPr>
            <a:spAutoFit/>
          </a:bodyPr>
          <a:lstStyle/>
          <a:p>
            <a:pPr algn="ctr"/>
            <a:r>
              <a:rPr lang="el-GR"/>
              <a:t>Το 1895 ανατέθηκε από την Διεθνή Ολυμπιακή Επιτροπή στον </a:t>
            </a:r>
            <a:r>
              <a:rPr lang="el-GR" b="1"/>
              <a:t>Σπυρίδωνα Σαμάρα </a:t>
            </a:r>
            <a:r>
              <a:rPr lang="el-GR"/>
              <a:t>η σύνθεση ενός Ολυμπιακού Ύμνου με την ευκαιρία της πραγματοποίησης στην Αθήνα των Πρώτων Σύγχρονων Ολυμπιακών Αγώνων (Απρίλιος 1896). Μετά την ανάθεση στον Σαμάρα η επιτροπή επέλεξε να μελοποιηθεί το ομότιτλο ποίημα του Κωστή Παλαμά. Ο ύμνος αυτός καθιερώθηκε ως επίσημος Ολυμπιακός</a:t>
            </a:r>
            <a:r>
              <a:rPr lang="el-GR">
                <a:hlinkClick r:id="rId2" tooltip="Ολυμπιακός Ύμνος"/>
              </a:rPr>
              <a:t> </a:t>
            </a:r>
            <a:r>
              <a:rPr lang="el-GR"/>
              <a:t>Ύμνος μόλις το 1958 στο Τόκυο, δηλαδή εξήντα δύο χρόνια μετά την παγκόσμια «πρώτη» του και σαράντα ένα χρόνια μετά τον θάνατο του συνθέτη του. </a:t>
            </a:r>
          </a:p>
        </p:txBody>
      </p:sp>
      <p:pic>
        <p:nvPicPr>
          <p:cNvPr id="29699" name="Picture 2" descr="File: Σπύρος Samaras.jpg"/>
          <p:cNvPicPr>
            <a:picLocks noChangeAspect="1" noChangeArrowheads="1"/>
          </p:cNvPicPr>
          <p:nvPr/>
        </p:nvPicPr>
        <p:blipFill>
          <a:blip r:embed="rId3" cstate="print"/>
          <a:srcRect/>
          <a:stretch>
            <a:fillRect/>
          </a:stretch>
        </p:blipFill>
        <p:spPr bwMode="auto">
          <a:xfrm>
            <a:off x="4572000" y="549275"/>
            <a:ext cx="4343400" cy="55435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0722" name="AutoShape 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latin typeface="Arial" charset="0"/>
            </a:endParaRPr>
          </a:p>
        </p:txBody>
      </p:sp>
      <p:sp>
        <p:nvSpPr>
          <p:cNvPr id="30723" name="AutoShape 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latin typeface="Arial" charset="0"/>
            </a:endParaRPr>
          </a:p>
        </p:txBody>
      </p:sp>
      <p:pic>
        <p:nvPicPr>
          <p:cNvPr id="30724" name="Picture 9" descr="palamas+1"/>
          <p:cNvPicPr>
            <a:picLocks noChangeAspect="1" noChangeArrowheads="1"/>
          </p:cNvPicPr>
          <p:nvPr/>
        </p:nvPicPr>
        <p:blipFill>
          <a:blip r:embed="rId2" cstate="print"/>
          <a:srcRect/>
          <a:stretch>
            <a:fillRect/>
          </a:stretch>
        </p:blipFill>
        <p:spPr bwMode="auto">
          <a:xfrm>
            <a:off x="5940425" y="188913"/>
            <a:ext cx="2914650" cy="3429000"/>
          </a:xfrm>
          <a:prstGeom prst="rect">
            <a:avLst/>
          </a:prstGeom>
          <a:noFill/>
          <a:ln w="9525">
            <a:noFill/>
            <a:miter lim="800000"/>
            <a:headEnd/>
            <a:tailEnd/>
          </a:ln>
        </p:spPr>
      </p:pic>
      <p:pic>
        <p:nvPicPr>
          <p:cNvPr id="30725" name="Picture 12" descr="200px-Palamas_Serao_Hoyse"/>
          <p:cNvPicPr>
            <a:picLocks noChangeAspect="1" noChangeArrowheads="1"/>
          </p:cNvPicPr>
          <p:nvPr/>
        </p:nvPicPr>
        <p:blipFill>
          <a:blip r:embed="rId3" cstate="print"/>
          <a:srcRect/>
          <a:stretch>
            <a:fillRect/>
          </a:stretch>
        </p:blipFill>
        <p:spPr bwMode="auto">
          <a:xfrm>
            <a:off x="5940425" y="3860800"/>
            <a:ext cx="2879725" cy="2808288"/>
          </a:xfrm>
          <a:prstGeom prst="rect">
            <a:avLst/>
          </a:prstGeom>
          <a:noFill/>
          <a:ln w="9525">
            <a:noFill/>
            <a:miter lim="800000"/>
            <a:headEnd/>
            <a:tailEnd/>
          </a:ln>
        </p:spPr>
      </p:pic>
      <p:sp>
        <p:nvSpPr>
          <p:cNvPr id="30726" name="Text Box 13"/>
          <p:cNvSpPr txBox="1">
            <a:spLocks noChangeArrowheads="1"/>
          </p:cNvSpPr>
          <p:nvPr/>
        </p:nvSpPr>
        <p:spPr bwMode="auto">
          <a:xfrm>
            <a:off x="179388" y="404813"/>
            <a:ext cx="6840537" cy="366712"/>
          </a:xfrm>
          <a:prstGeom prst="rect">
            <a:avLst/>
          </a:prstGeom>
          <a:noFill/>
          <a:ln w="9525">
            <a:noFill/>
            <a:miter lim="800000"/>
            <a:headEnd/>
            <a:tailEnd/>
          </a:ln>
        </p:spPr>
        <p:txBody>
          <a:bodyPr>
            <a:spAutoFit/>
          </a:bodyPr>
          <a:lstStyle/>
          <a:p>
            <a:pPr>
              <a:spcBef>
                <a:spcPct val="50000"/>
              </a:spcBef>
            </a:pPr>
            <a:endParaRPr lang="el-GR">
              <a:latin typeface="Arial" charset="0"/>
            </a:endParaRPr>
          </a:p>
        </p:txBody>
      </p:sp>
      <p:sp>
        <p:nvSpPr>
          <p:cNvPr id="30727" name="Text Box 14"/>
          <p:cNvSpPr txBox="1">
            <a:spLocks noChangeArrowheads="1"/>
          </p:cNvSpPr>
          <p:nvPr/>
        </p:nvSpPr>
        <p:spPr bwMode="auto">
          <a:xfrm>
            <a:off x="395288" y="188913"/>
            <a:ext cx="4968875" cy="5770562"/>
          </a:xfrm>
          <a:prstGeom prst="rect">
            <a:avLst/>
          </a:prstGeom>
          <a:noFill/>
          <a:ln w="9525">
            <a:noFill/>
            <a:miter lim="800000"/>
            <a:headEnd/>
            <a:tailEnd/>
          </a:ln>
        </p:spPr>
        <p:txBody>
          <a:bodyPr>
            <a:spAutoFit/>
          </a:bodyPr>
          <a:lstStyle/>
          <a:p>
            <a:pPr>
              <a:spcBef>
                <a:spcPct val="50000"/>
              </a:spcBef>
            </a:pPr>
            <a:r>
              <a:rPr lang="el-GR"/>
              <a:t>    Ο </a:t>
            </a:r>
            <a:r>
              <a:rPr lang="el-GR" b="1"/>
              <a:t>Κωστής Παλαμάς</a:t>
            </a:r>
            <a:r>
              <a:rPr lang="el-GR"/>
              <a:t> (Πάτρα, 13 Ιανουαρίου 1859 - Αθήνα, 27 Φεβρουαρίου 1943) ήταν ποιητής, πεζογράφος, θεατρικός</a:t>
            </a:r>
            <a:r>
              <a:rPr lang="en-US"/>
              <a:t> </a:t>
            </a:r>
            <a:r>
              <a:rPr lang="el-GR"/>
              <a:t>συγγραφέας, ιστορικός και κριτικός της λογοτεχνίας. Θεωρείται ένας από τους σημαντικότερους Έλληνες ποιητές, με σημαντική συνεισφορά στην εξέλιξη και ανανέωση της νεοελληνικής ποίησης.            Αποτέλεσε κεντρική μορφή της λογοτεχνικής γενιάς του 1880, πρωτοπόρος, μαζί με τον Νίκο Καμπά και τον Γεώργιο Δροσίνη, της αποκαλούμενης </a:t>
            </a:r>
            <a:r>
              <a:rPr lang="el-GR" i="1"/>
              <a:t>Νέας Αθηναϊκής</a:t>
            </a:r>
            <a:r>
              <a:rPr lang="el-GR"/>
              <a:t> (ή </a:t>
            </a:r>
            <a:r>
              <a:rPr lang="el-GR" i="1"/>
              <a:t>Παλαμικής</a:t>
            </a:r>
            <a:r>
              <a:rPr lang="el-GR"/>
              <a:t>) σχολής. Επίσης, είχε σπουδάσει και ως θεατρικός παραγωγός της ελληνικής λογοτεχνίας. </a:t>
            </a:r>
          </a:p>
          <a:p>
            <a:pPr>
              <a:spcBef>
                <a:spcPct val="50000"/>
              </a:spcBef>
            </a:pPr>
            <a:r>
              <a:rPr lang="el-GR"/>
              <a:t>    Ένδειξη της καθιέρωσής του ως ποιητή ήταν η ανάθεση της σύνθεσης του Ύμνου των Ολυμπιακών Αγώνων, το 1896. </a:t>
            </a:r>
          </a:p>
          <a:p>
            <a:pPr>
              <a:spcBef>
                <a:spcPct val="50000"/>
              </a:spcBef>
            </a:pPr>
            <a:r>
              <a:rPr lang="el-G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098" name="Ορθογώνιο 3"/>
          <p:cNvSpPr>
            <a:spLocks noChangeArrowheads="1"/>
          </p:cNvSpPr>
          <p:nvPr/>
        </p:nvSpPr>
        <p:spPr bwMode="auto">
          <a:xfrm>
            <a:off x="0" y="188913"/>
            <a:ext cx="9144000" cy="1200150"/>
          </a:xfrm>
          <a:prstGeom prst="rect">
            <a:avLst/>
          </a:prstGeom>
          <a:noFill/>
          <a:ln w="9525">
            <a:noFill/>
            <a:miter lim="800000"/>
            <a:headEnd/>
            <a:tailEnd/>
          </a:ln>
        </p:spPr>
        <p:txBody>
          <a:bodyPr>
            <a:spAutoFit/>
          </a:bodyPr>
          <a:lstStyle/>
          <a:p>
            <a:pPr algn="ctr"/>
            <a:r>
              <a:rPr lang="el-GR" sz="3600"/>
              <a:t>Τα αθλήματα των αρχαίων ολυμπιακών αγώνων </a:t>
            </a:r>
            <a:endParaRPr lang="el-GR" sz="2000" b="1"/>
          </a:p>
        </p:txBody>
      </p:sp>
      <p:sp>
        <p:nvSpPr>
          <p:cNvPr id="4099" name="2 - TextBox"/>
          <p:cNvSpPr txBox="1">
            <a:spLocks noChangeArrowheads="1"/>
          </p:cNvSpPr>
          <p:nvPr/>
        </p:nvSpPr>
        <p:spPr bwMode="auto">
          <a:xfrm>
            <a:off x="0" y="1628775"/>
            <a:ext cx="4427538" cy="5078413"/>
          </a:xfrm>
          <a:prstGeom prst="rect">
            <a:avLst/>
          </a:prstGeom>
          <a:noFill/>
          <a:ln w="9525">
            <a:noFill/>
            <a:miter lim="800000"/>
            <a:headEnd/>
            <a:tailEnd/>
          </a:ln>
        </p:spPr>
        <p:txBody>
          <a:bodyPr>
            <a:spAutoFit/>
          </a:bodyPr>
          <a:lstStyle/>
          <a:p>
            <a:pPr>
              <a:buFont typeface="Arial" charset="0"/>
              <a:buChar char="•"/>
            </a:pPr>
            <a:r>
              <a:rPr lang="el-GR"/>
              <a:t>    Δρόμος σταδίου </a:t>
            </a:r>
          </a:p>
          <a:p>
            <a:pPr>
              <a:buFont typeface="Arial" charset="0"/>
              <a:buChar char="•"/>
            </a:pPr>
            <a:r>
              <a:rPr lang="el-GR"/>
              <a:t>    Δίαυλος </a:t>
            </a:r>
          </a:p>
          <a:p>
            <a:pPr>
              <a:buFont typeface="Arial" charset="0"/>
              <a:buChar char="•"/>
            </a:pPr>
            <a:r>
              <a:rPr lang="el-GR"/>
              <a:t>    Δόλιχος </a:t>
            </a:r>
          </a:p>
          <a:p>
            <a:pPr>
              <a:buFont typeface="Arial" charset="0"/>
              <a:buChar char="•"/>
            </a:pPr>
            <a:r>
              <a:rPr lang="el-GR"/>
              <a:t>    Πένταθλο και πάλη </a:t>
            </a:r>
          </a:p>
          <a:p>
            <a:pPr>
              <a:buFont typeface="Arial" charset="0"/>
              <a:buChar char="•"/>
            </a:pPr>
            <a:r>
              <a:rPr lang="el-GR"/>
              <a:t>    Πυγμή </a:t>
            </a:r>
          </a:p>
          <a:p>
            <a:pPr>
              <a:buFont typeface="Arial" charset="0"/>
              <a:buChar char="•"/>
            </a:pPr>
            <a:r>
              <a:rPr lang="el-GR"/>
              <a:t>    Τέθριππο  </a:t>
            </a:r>
          </a:p>
          <a:p>
            <a:pPr>
              <a:buFont typeface="Arial" charset="0"/>
              <a:buChar char="•"/>
            </a:pPr>
            <a:r>
              <a:rPr lang="el-GR"/>
              <a:t>    Δρόμος και πάλη παίδων </a:t>
            </a:r>
          </a:p>
          <a:p>
            <a:pPr>
              <a:buFont typeface="Arial" charset="0"/>
              <a:buChar char="•"/>
            </a:pPr>
            <a:r>
              <a:rPr lang="el-GR"/>
              <a:t>    Πένταθλο παίδων </a:t>
            </a:r>
          </a:p>
          <a:p>
            <a:pPr>
              <a:buFont typeface="Arial" charset="0"/>
              <a:buChar char="•"/>
            </a:pPr>
            <a:r>
              <a:rPr lang="el-GR"/>
              <a:t>    Πυγμή παίδων </a:t>
            </a:r>
          </a:p>
          <a:p>
            <a:pPr>
              <a:buFont typeface="Arial" charset="0"/>
              <a:buChar char="•"/>
            </a:pPr>
            <a:r>
              <a:rPr lang="el-GR"/>
              <a:t>    Οπλίτης δρόμος </a:t>
            </a:r>
          </a:p>
          <a:p>
            <a:pPr>
              <a:buFont typeface="Arial" charset="0"/>
              <a:buChar char="•"/>
            </a:pPr>
            <a:r>
              <a:rPr lang="el-GR"/>
              <a:t>    Απήνη </a:t>
            </a:r>
          </a:p>
          <a:p>
            <a:pPr>
              <a:buFont typeface="Arial" charset="0"/>
              <a:buChar char="•"/>
            </a:pPr>
            <a:r>
              <a:rPr lang="el-GR"/>
              <a:t>    Συνωρίς ίππων  </a:t>
            </a:r>
          </a:p>
          <a:p>
            <a:pPr>
              <a:buFont typeface="Arial" charset="0"/>
              <a:buChar char="•"/>
            </a:pPr>
            <a:r>
              <a:rPr lang="el-GR"/>
              <a:t>    Τέθριππο πώλων </a:t>
            </a:r>
          </a:p>
          <a:p>
            <a:pPr>
              <a:buFont typeface="Arial" charset="0"/>
              <a:buChar char="•"/>
            </a:pPr>
            <a:r>
              <a:rPr lang="el-GR"/>
              <a:t>    Συνωρίς πώλων </a:t>
            </a:r>
          </a:p>
          <a:p>
            <a:pPr>
              <a:buFont typeface="Arial" charset="0"/>
              <a:buChar char="•"/>
            </a:pPr>
            <a:r>
              <a:rPr lang="el-GR"/>
              <a:t>    Αγώνας πώλου κέλητος </a:t>
            </a:r>
          </a:p>
          <a:p>
            <a:pPr>
              <a:buFont typeface="Arial" charset="0"/>
              <a:buChar char="•"/>
            </a:pPr>
            <a:r>
              <a:rPr lang="el-GR"/>
              <a:t>    Παγκράτιο παίδων </a:t>
            </a:r>
          </a:p>
          <a:p>
            <a:pPr>
              <a:buFont typeface="Arial" charset="0"/>
              <a:buChar char="•"/>
            </a:pPr>
            <a:r>
              <a:rPr lang="el-GR"/>
              <a:t>    Παγκράτιο και αγώνας ίππου κέλητος</a:t>
            </a:r>
          </a:p>
          <a:p>
            <a:pPr>
              <a:buFont typeface="Arial" charset="0"/>
              <a:buChar char="•"/>
            </a:pPr>
            <a:r>
              <a:rPr lang="el-GR"/>
              <a:t>    Αγώνας σαλπιγκτών και κηρύκων</a:t>
            </a:r>
          </a:p>
        </p:txBody>
      </p:sp>
      <p:pic>
        <p:nvPicPr>
          <p:cNvPr id="4100" name="Picture 2" descr="http://kifisiotikanea.files.wordpress.com/2013/05/ceb1cf81cf87ceb1ceb9ceb1-cebfcebbcf85cebccf80ceb9ceb1.jpg"/>
          <p:cNvPicPr>
            <a:picLocks noChangeAspect="1" noChangeArrowheads="1"/>
          </p:cNvPicPr>
          <p:nvPr/>
        </p:nvPicPr>
        <p:blipFill>
          <a:blip r:embed="rId2" cstate="print"/>
          <a:srcRect/>
          <a:stretch>
            <a:fillRect/>
          </a:stretch>
        </p:blipFill>
        <p:spPr bwMode="auto">
          <a:xfrm>
            <a:off x="3203575" y="1557338"/>
            <a:ext cx="5734050" cy="4191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31746" name="1 - TextBox"/>
          <p:cNvSpPr txBox="1">
            <a:spLocks noChangeArrowheads="1"/>
          </p:cNvSpPr>
          <p:nvPr/>
        </p:nvSpPr>
        <p:spPr bwMode="auto">
          <a:xfrm>
            <a:off x="0" y="1196975"/>
            <a:ext cx="9144000" cy="708025"/>
          </a:xfrm>
          <a:prstGeom prst="rect">
            <a:avLst/>
          </a:prstGeom>
          <a:noFill/>
          <a:ln w="9525">
            <a:noFill/>
            <a:miter lim="800000"/>
            <a:headEnd/>
            <a:tailEnd/>
          </a:ln>
        </p:spPr>
        <p:txBody>
          <a:bodyPr>
            <a:spAutoFit/>
          </a:bodyPr>
          <a:lstStyle/>
          <a:p>
            <a:pPr algn="ctr"/>
            <a:r>
              <a:rPr lang="el-GR" sz="4000"/>
              <a:t>Η Αθήνα του 1986</a:t>
            </a:r>
          </a:p>
        </p:txBody>
      </p:sp>
      <p:sp>
        <p:nvSpPr>
          <p:cNvPr id="31747" name="2 - TextBox"/>
          <p:cNvSpPr txBox="1">
            <a:spLocks noChangeArrowheads="1"/>
          </p:cNvSpPr>
          <p:nvPr/>
        </p:nvSpPr>
        <p:spPr bwMode="auto">
          <a:xfrm>
            <a:off x="0" y="2924175"/>
            <a:ext cx="9144000" cy="585788"/>
          </a:xfrm>
          <a:prstGeom prst="rect">
            <a:avLst/>
          </a:prstGeom>
          <a:noFill/>
          <a:ln w="9525">
            <a:noFill/>
            <a:miter lim="800000"/>
            <a:headEnd/>
            <a:tailEnd/>
          </a:ln>
        </p:spPr>
        <p:txBody>
          <a:bodyPr>
            <a:spAutoFit/>
          </a:bodyPr>
          <a:lstStyle/>
          <a:p>
            <a:pPr algn="ctr"/>
            <a:r>
              <a:rPr lang="el-GR" sz="3200"/>
              <a:t>Γάββαρης Βασίλης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23850" y="34925"/>
            <a:ext cx="8820150" cy="4862513"/>
          </a:xfrm>
          <a:prstGeom prst="rect">
            <a:avLst/>
          </a:prstGeom>
          <a:noFill/>
          <a:ln w="9525">
            <a:noFill/>
            <a:miter lim="800000"/>
            <a:headEnd/>
            <a:tailEnd/>
          </a:ln>
        </p:spPr>
        <p:txBody>
          <a:bodyPr anchor="ctr">
            <a:spAutoFit/>
          </a:bodyPr>
          <a:lstStyle/>
          <a:p>
            <a:pPr algn="ctr"/>
            <a:r>
              <a:rPr lang="el-GR" sz="4000">
                <a:solidFill>
                  <a:srgbClr val="172844"/>
                </a:solidFill>
              </a:rPr>
              <a:t>Η Αθήνα του 19ου αιώνα</a:t>
            </a:r>
            <a:endParaRPr lang="el-GR" sz="4000"/>
          </a:p>
          <a:p>
            <a:pPr eaLnBrk="0" hangingPunct="0"/>
            <a:r>
              <a:rPr lang="el-GR"/>
              <a:t>Στις 18 Σεπτεμβρίου 1838, η Αθήνα επιλέχθηκε ως η πρωτεύουσα του ελληνικού κράτους. Το Φεβρουάριο της ίδιας χρονιάς, οι κάτοικοί της γιόρτασαν το γεγονός στην εκκλησία του Αγίου Γεωργίου, </a:t>
            </a:r>
            <a:r>
              <a:rPr lang="el-GR">
                <a:solidFill>
                  <a:srgbClr val="172844"/>
                </a:solidFill>
              </a:rPr>
              <a:t>αρχαίο ναό του Θησείου που είχε μετατραπεί σε χριστιανική εκκλησία.</a:t>
            </a:r>
          </a:p>
          <a:p>
            <a:pPr eaLnBrk="0" hangingPunct="0"/>
            <a:r>
              <a:rPr lang="el-GR">
                <a:solidFill>
                  <a:srgbClr val="172844"/>
                </a:solidFill>
              </a:rPr>
              <a:t>Ανάμεσα στο 1838 και το 1896 έγινε μια σοβαρή προσπάθεια να διαμορφωθεί το σχέδιο της πόλης των Αθηνών, σύμφωνα με τις τρέχουσες πολεοδομικές απαιτήσεις των ευρωπαϊκών πόλεων. Επιφανείς Έλληνες και Ευρωπαίοι αρχιτέκτονες, μηχανικοί και άνθρωποι των τεχνών προσκλήθηκαν να εργαστούν γι' αυτό τον σκοπό. Ωστόσο, λόγω οικονομικών δυσχερειών και πολιτικών προβλημάτων, αυτές οι απαιτήσεις αναγκαστικά μειώθηκαν, δίνοντας στην Αθήνα τον αναπόφευκτα υβριδικό χαρακτήρα μιας ευρωπαϊκής πόλης στην περιφέρεια, διαμορφωμένης με ξένες αρχές, επιλεκτικά εφαρμοσμένες. Παρ' όλ' αυτά, όσο το αστικό τοπίο με τον καιρό ωρίμαζε, τα στοιχεία που είχαν εισαχθεί ρίζωσαν στο ντόπιο χώμα και τη δεκαετία του 1890  η ελληνική πρωτεύουσα είχε πάρει -αν και σε μικρή κλίμακα- την οικεία όψη μιας νεοκλασικής πόλης του 19ου αιώνα.</a:t>
            </a:r>
          </a:p>
        </p:txBody>
      </p:sp>
      <p:pic>
        <p:nvPicPr>
          <p:cNvPr id="32771" name="Picture 2" descr="http://www.fhw.gr/olympics/ancient/images/301p1_sml.jpg"/>
          <p:cNvPicPr>
            <a:picLocks noChangeAspect="1" noChangeArrowheads="1"/>
          </p:cNvPicPr>
          <p:nvPr/>
        </p:nvPicPr>
        <p:blipFill>
          <a:blip r:embed="rId2" cstate="print"/>
          <a:srcRect/>
          <a:stretch>
            <a:fillRect/>
          </a:stretch>
        </p:blipFill>
        <p:spPr bwMode="auto">
          <a:xfrm>
            <a:off x="13844588" y="-976313"/>
            <a:ext cx="1638300" cy="1085851"/>
          </a:xfrm>
          <a:prstGeom prst="rect">
            <a:avLst/>
          </a:prstGeom>
          <a:noFill/>
          <a:ln w="9525">
            <a:noFill/>
            <a:miter lim="800000"/>
            <a:headEnd/>
            <a:tailEnd/>
          </a:ln>
        </p:spPr>
      </p:pic>
      <p:pic>
        <p:nvPicPr>
          <p:cNvPr id="32772" name="Picture 2" descr="http://www.fhw.gr/olympics/ancient/images/301p1_sml.jpg"/>
          <p:cNvPicPr>
            <a:picLocks noChangeAspect="1" noChangeArrowheads="1"/>
          </p:cNvPicPr>
          <p:nvPr/>
        </p:nvPicPr>
        <p:blipFill>
          <a:blip r:embed="rId2" cstate="print"/>
          <a:srcRect/>
          <a:stretch>
            <a:fillRect/>
          </a:stretch>
        </p:blipFill>
        <p:spPr bwMode="auto">
          <a:xfrm>
            <a:off x="1042988" y="4900613"/>
            <a:ext cx="2952750" cy="1957387"/>
          </a:xfrm>
          <a:prstGeom prst="rect">
            <a:avLst/>
          </a:prstGeom>
          <a:noFill/>
          <a:ln w="9525">
            <a:noFill/>
            <a:miter lim="800000"/>
            <a:headEnd/>
            <a:tailEnd/>
          </a:ln>
        </p:spPr>
      </p:pic>
      <p:pic>
        <p:nvPicPr>
          <p:cNvPr id="32773" name="Picture 2" descr="http://3.bp.blogspot.com/-_dR_DpSJUPg/UYp8SWThJlI/AAAAAAAAW_A/i7tKyu8crO8/s1600/athina_sto_xrono_600_4_245461_14H422.jpg"/>
          <p:cNvPicPr>
            <a:picLocks noChangeAspect="1" noChangeArrowheads="1"/>
          </p:cNvPicPr>
          <p:nvPr/>
        </p:nvPicPr>
        <p:blipFill>
          <a:blip r:embed="rId3" cstate="print"/>
          <a:srcRect/>
          <a:stretch>
            <a:fillRect/>
          </a:stretch>
        </p:blipFill>
        <p:spPr bwMode="auto">
          <a:xfrm>
            <a:off x="4572000" y="4941888"/>
            <a:ext cx="3240088" cy="191611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3794" name="Picture 2" descr="http://www.fhw.gr/olympics/ancient/images/301p2_sml.jpg"/>
          <p:cNvPicPr>
            <a:picLocks noChangeAspect="1" noChangeArrowheads="1"/>
          </p:cNvPicPr>
          <p:nvPr/>
        </p:nvPicPr>
        <p:blipFill>
          <a:blip r:embed="rId2" cstate="print"/>
          <a:srcRect/>
          <a:stretch>
            <a:fillRect/>
          </a:stretch>
        </p:blipFill>
        <p:spPr bwMode="auto">
          <a:xfrm>
            <a:off x="13876338" y="-661988"/>
            <a:ext cx="1638300" cy="1095376"/>
          </a:xfrm>
          <a:prstGeom prst="rect">
            <a:avLst/>
          </a:prstGeom>
          <a:noFill/>
          <a:ln w="9525">
            <a:noFill/>
            <a:miter lim="800000"/>
            <a:headEnd/>
            <a:tailEnd/>
          </a:ln>
        </p:spPr>
      </p:pic>
      <p:sp>
        <p:nvSpPr>
          <p:cNvPr id="33795" name="Rectangle 3"/>
          <p:cNvSpPr>
            <a:spLocks noChangeArrowheads="1"/>
          </p:cNvSpPr>
          <p:nvPr/>
        </p:nvSpPr>
        <p:spPr bwMode="auto">
          <a:xfrm>
            <a:off x="395288" y="0"/>
            <a:ext cx="8748712" cy="2092325"/>
          </a:xfrm>
          <a:prstGeom prst="rect">
            <a:avLst/>
          </a:prstGeom>
          <a:noFill/>
          <a:ln w="9525">
            <a:noFill/>
            <a:miter lim="800000"/>
            <a:headEnd/>
            <a:tailEnd/>
          </a:ln>
        </p:spPr>
        <p:txBody>
          <a:bodyPr anchor="ctr">
            <a:spAutoFit/>
          </a:bodyPr>
          <a:lstStyle/>
          <a:p>
            <a:pPr algn="ctr"/>
            <a:r>
              <a:rPr lang="el-GR" sz="4000"/>
              <a:t>Πληθυσμός</a:t>
            </a:r>
          </a:p>
          <a:p>
            <a:pPr eaLnBrk="0" hangingPunct="0"/>
            <a:r>
              <a:rPr lang="el-GR"/>
              <a:t>Την εποχή εκείνη ο πληθυσμός της Αθήνας κυμαινόταν μεταξύ 10 και 12 χιλιάδων κατοίκων. Καθώς η Αθήνα έγινε πρωτεύουσα, πολλοί  Έλληνες μετακόμισαν στην πόλη και η αξία της αστικής γης ανέβηκε </a:t>
            </a:r>
            <a:r>
              <a:rPr lang="el-GR" sz="1600"/>
              <a:t>κατακόρυφα</a:t>
            </a:r>
            <a:r>
              <a:rPr lang="el-GR"/>
              <a:t>. Το 1850, η περιοχή ανάμεσα στην Ακρόπολη και το Λυκαβηττό ήταν ήδη γεμάτη κτήρια. Στην απογραφή του 1879, η Αθήνα είχε ήδη φτάσει τους 63.374 κατοίκους.</a:t>
            </a:r>
          </a:p>
        </p:txBody>
      </p:sp>
      <p:pic>
        <p:nvPicPr>
          <p:cNvPr id="33796" name="Picture 4" descr="http://www.fhw.gr/olympics/ancient/images/301p2_sml.jpg"/>
          <p:cNvPicPr>
            <a:picLocks noChangeAspect="1" noChangeArrowheads="1"/>
          </p:cNvPicPr>
          <p:nvPr/>
        </p:nvPicPr>
        <p:blipFill>
          <a:blip r:embed="rId2" cstate="print"/>
          <a:srcRect/>
          <a:stretch>
            <a:fillRect/>
          </a:stretch>
        </p:blipFill>
        <p:spPr bwMode="auto">
          <a:xfrm>
            <a:off x="13876338" y="-525463"/>
            <a:ext cx="1638300" cy="1095376"/>
          </a:xfrm>
          <a:prstGeom prst="rect">
            <a:avLst/>
          </a:prstGeom>
          <a:noFill/>
          <a:ln w="9525">
            <a:noFill/>
            <a:miter lim="800000"/>
            <a:headEnd/>
            <a:tailEnd/>
          </a:ln>
        </p:spPr>
      </p:pic>
      <p:pic>
        <p:nvPicPr>
          <p:cNvPr id="33797" name="Picture 6" descr="http://www.fhw.gr/olympics/ancient/images/301p2_sml.jpg"/>
          <p:cNvPicPr>
            <a:picLocks noChangeAspect="1" noChangeArrowheads="1"/>
          </p:cNvPicPr>
          <p:nvPr/>
        </p:nvPicPr>
        <p:blipFill>
          <a:blip r:embed="rId2" cstate="print"/>
          <a:srcRect/>
          <a:stretch>
            <a:fillRect/>
          </a:stretch>
        </p:blipFill>
        <p:spPr bwMode="auto">
          <a:xfrm>
            <a:off x="539750" y="2133600"/>
            <a:ext cx="3240088" cy="2165350"/>
          </a:xfrm>
          <a:prstGeom prst="rect">
            <a:avLst/>
          </a:prstGeom>
          <a:noFill/>
          <a:ln w="9525">
            <a:noFill/>
            <a:miter lim="800000"/>
            <a:headEnd/>
            <a:tailEnd/>
          </a:ln>
        </p:spPr>
      </p:pic>
      <p:sp>
        <p:nvSpPr>
          <p:cNvPr id="33798" name="6 - Ορθογώνιο"/>
          <p:cNvSpPr>
            <a:spLocks noChangeArrowheads="1"/>
          </p:cNvSpPr>
          <p:nvPr/>
        </p:nvSpPr>
        <p:spPr bwMode="auto">
          <a:xfrm>
            <a:off x="3995738" y="2060575"/>
            <a:ext cx="4897437" cy="4586288"/>
          </a:xfrm>
          <a:prstGeom prst="rect">
            <a:avLst/>
          </a:prstGeom>
          <a:noFill/>
          <a:ln w="9525">
            <a:noFill/>
            <a:miter lim="800000"/>
            <a:headEnd/>
            <a:tailEnd/>
          </a:ln>
        </p:spPr>
        <p:txBody>
          <a:bodyPr>
            <a:spAutoFit/>
          </a:bodyPr>
          <a:lstStyle/>
          <a:p>
            <a:pPr algn="ctr"/>
            <a:r>
              <a:rPr lang="el-GR" sz="4000"/>
              <a:t>Κοινωνία</a:t>
            </a:r>
          </a:p>
          <a:p>
            <a:r>
              <a:rPr lang="el-GR"/>
              <a:t>Η Αθήνα του 19ου αιώνα αντικατοπτρίζει τις μεταμορφώσεις της ελληνικής κοινωνίας. Έγινε πόλος έλξης για ανθρώπους διαφορετικής προέλευσης και κουλτούρας, οι οποίοι συναντήθηκαν στον ίδιο χώρο και ήρθαν αντιμέτωποι με τις νέες πολιτικές και οικονομικές συνθήκες. Οι κάτοικοι των νησιών του Αιγαίου, οι αγρότες της Θεσσαλίας και οι μορφωμένοι μετανάστες από τη δυτική Ευρώπη αναγκάστηκαν να συνυπάρξουν στην Αθήνα. Ένα τέτοιο πολύμορφο πληθυσμιακό σύνολο αποτέλεσε το κοινό που παρακολούθησε τους Ολυμπιακούς Αγώνες του 1896.</a:t>
            </a:r>
          </a:p>
        </p:txBody>
      </p:sp>
      <p:pic>
        <p:nvPicPr>
          <p:cNvPr id="33799" name="Picture 2" descr="http://2.bp.blogspot.com/-J-FeR2pBVTU/UQU9WAXpQAI/AAAAAAAAI7I/OMW6JgZiHSs/s1600/1896__~1.JPG"/>
          <p:cNvPicPr>
            <a:picLocks noChangeAspect="1" noChangeArrowheads="1"/>
          </p:cNvPicPr>
          <p:nvPr/>
        </p:nvPicPr>
        <p:blipFill>
          <a:blip r:embed="rId3" cstate="print"/>
          <a:srcRect/>
          <a:stretch>
            <a:fillRect/>
          </a:stretch>
        </p:blipFill>
        <p:spPr bwMode="auto">
          <a:xfrm>
            <a:off x="323850" y="4365625"/>
            <a:ext cx="3600450" cy="23034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4818" name="1 - Ορθογώνιο"/>
          <p:cNvSpPr>
            <a:spLocks noChangeArrowheads="1"/>
          </p:cNvSpPr>
          <p:nvPr/>
        </p:nvSpPr>
        <p:spPr bwMode="auto">
          <a:xfrm>
            <a:off x="179388" y="0"/>
            <a:ext cx="5329237" cy="6802438"/>
          </a:xfrm>
          <a:prstGeom prst="rect">
            <a:avLst/>
          </a:prstGeom>
          <a:noFill/>
          <a:ln w="9525">
            <a:noFill/>
            <a:miter lim="800000"/>
            <a:headEnd/>
            <a:tailEnd/>
          </a:ln>
        </p:spPr>
        <p:txBody>
          <a:bodyPr>
            <a:spAutoFit/>
          </a:bodyPr>
          <a:lstStyle/>
          <a:p>
            <a:pPr algn="ctr"/>
            <a:r>
              <a:rPr lang="el-GR" sz="4000"/>
              <a:t>Προβλήματα</a:t>
            </a:r>
          </a:p>
          <a:p>
            <a:r>
              <a:rPr lang="el-GR"/>
              <a:t>Καθώς ο δημόσιος τομέας περιοριζόταν από οικονομικές ελλείψεις, οι περισσότερες καινούργιες οικοδομές γίνονταν από τον ιδιωτικό τομέα, κυρίως πλούσιους Έλληνες της Διασποράς. Αν και οι μεγάλες κατασκευές άλλαξαν την τοπογραφία της Αθήνας, η πόλη είχε ακόμη ν' αντιμετωπίσει σοβαρά προβλήματα: δεν υπήρχαν ασφαλτοστρωμένοι δρόμοι και η σκόνη ήταν πάντα ένα από τα πιο ενοχλητικά της χαρακτηριστικά· δεν επαρκούσαν οι λάμπες γκαζιού στους δρόμους και η ηλεκτροφώτιση δεν είχε ακόμη καθιερωθεί, εξαιτίας των ισχυρών αντιδράσεων της εταιρείας γκαζιού. Επιπλέον, η πόλη υπέφερε από την έλλειψη υδροδότησης και αποχέτευσης.</a:t>
            </a:r>
          </a:p>
          <a:p>
            <a:r>
              <a:rPr lang="el-GR"/>
              <a:t>Ωστόσο, το γεγονός ότι η Αθήνα επιλέχθηκε για τη διοργάνωση των πρώτων Ολυμπιακών Αγώνων οδήγησε στην εσπευσμένη εκτέλεση δημοσίων έργων, όπως μεγάλοι δρόμοι, γέφυρες, φωτισμός κλπ. Η πραγματοποίησή τους βοήθησε στην υποδοχή των επισκεπτών που παρακολούθησαν τις εκδηλώσεις των Ολυμπιακών Αγώνων.</a:t>
            </a:r>
          </a:p>
        </p:txBody>
      </p:sp>
      <p:pic>
        <p:nvPicPr>
          <p:cNvPr id="34819" name="Picture 2" descr="http://www.fhw.gr/olympics/ancient/images/301p3_sml.jpg"/>
          <p:cNvPicPr>
            <a:picLocks noChangeAspect="1" noChangeArrowheads="1"/>
          </p:cNvPicPr>
          <p:nvPr/>
        </p:nvPicPr>
        <p:blipFill>
          <a:blip r:embed="rId2" cstate="print"/>
          <a:srcRect/>
          <a:stretch>
            <a:fillRect/>
          </a:stretch>
        </p:blipFill>
        <p:spPr bwMode="auto">
          <a:xfrm>
            <a:off x="5580063" y="1052513"/>
            <a:ext cx="3313112" cy="2195512"/>
          </a:xfrm>
          <a:prstGeom prst="rect">
            <a:avLst/>
          </a:prstGeom>
          <a:noFill/>
          <a:ln w="9525">
            <a:noFill/>
            <a:miter lim="800000"/>
            <a:headEnd/>
            <a:tailEnd/>
          </a:ln>
        </p:spPr>
      </p:pic>
      <p:pic>
        <p:nvPicPr>
          <p:cNvPr id="34820" name="Picture 2" descr="http://www.mixanitouxronou.gr/wp-content/uploads/2014/01/%CE%A7%CE%B1%CF%85%CF%84%CE%B5%CE%AF%CE%B1-%CE%91%CE%B8%CE%AE%CE%BD%CE%B1-1896-Copy-700x480.jpg"/>
          <p:cNvPicPr>
            <a:picLocks noChangeAspect="1" noChangeArrowheads="1"/>
          </p:cNvPicPr>
          <p:nvPr/>
        </p:nvPicPr>
        <p:blipFill>
          <a:blip r:embed="rId3" cstate="print"/>
          <a:srcRect/>
          <a:stretch>
            <a:fillRect/>
          </a:stretch>
        </p:blipFill>
        <p:spPr bwMode="auto">
          <a:xfrm>
            <a:off x="5472113" y="3933825"/>
            <a:ext cx="3671887" cy="25177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35842" name="1 - TextBox"/>
          <p:cNvSpPr txBox="1">
            <a:spLocks noChangeArrowheads="1"/>
          </p:cNvSpPr>
          <p:nvPr/>
        </p:nvSpPr>
        <p:spPr bwMode="auto">
          <a:xfrm>
            <a:off x="0" y="981075"/>
            <a:ext cx="9144000" cy="1322388"/>
          </a:xfrm>
          <a:prstGeom prst="rect">
            <a:avLst/>
          </a:prstGeom>
          <a:noFill/>
          <a:ln w="9525">
            <a:noFill/>
            <a:miter lim="800000"/>
            <a:headEnd/>
            <a:tailEnd/>
          </a:ln>
        </p:spPr>
        <p:txBody>
          <a:bodyPr>
            <a:spAutoFit/>
          </a:bodyPr>
          <a:lstStyle/>
          <a:p>
            <a:pPr algn="ctr"/>
            <a:r>
              <a:rPr lang="el-GR" sz="4000"/>
              <a:t>Οι Σύγχρονοι Ολυμπιακοί Αγώνες</a:t>
            </a:r>
          </a:p>
          <a:p>
            <a:pPr algn="ctr"/>
            <a:r>
              <a:rPr lang="el-GR" sz="4000"/>
              <a:t>Η Διεθνής Ολυμπιακή Επιτροπή</a:t>
            </a:r>
          </a:p>
        </p:txBody>
      </p:sp>
      <p:sp>
        <p:nvSpPr>
          <p:cNvPr id="35843" name="3 - TextBox"/>
          <p:cNvSpPr txBox="1">
            <a:spLocks noChangeArrowheads="1"/>
          </p:cNvSpPr>
          <p:nvPr/>
        </p:nvSpPr>
        <p:spPr bwMode="auto">
          <a:xfrm>
            <a:off x="2484438" y="3068638"/>
            <a:ext cx="6191250" cy="1077912"/>
          </a:xfrm>
          <a:prstGeom prst="rect">
            <a:avLst/>
          </a:prstGeom>
          <a:noFill/>
          <a:ln w="9525">
            <a:noFill/>
            <a:miter lim="800000"/>
            <a:headEnd/>
            <a:tailEnd/>
          </a:ln>
        </p:spPr>
        <p:txBody>
          <a:bodyPr>
            <a:spAutoFit/>
          </a:bodyPr>
          <a:lstStyle/>
          <a:p>
            <a:pPr>
              <a:buFont typeface="Arial" charset="0"/>
              <a:buChar char="•"/>
            </a:pPr>
            <a:r>
              <a:rPr lang="el-GR" sz="3200"/>
              <a:t>Γρηγορίου Παναγιώτης</a:t>
            </a:r>
          </a:p>
          <a:p>
            <a:pPr>
              <a:buFont typeface="Arial" charset="0"/>
              <a:buChar char="•"/>
            </a:pPr>
            <a:r>
              <a:rPr lang="el-GR" sz="3200"/>
              <a:t>Δημητρόπουλος Παναγιώτης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l-GR" sz="4000" smtClean="0">
                <a:latin typeface="Book Antiqua" pitchFamily="18" charset="0"/>
              </a:rPr>
              <a:t>Πληροφορίες για τη Διεθνή Ολυμπιακή Επιτροπή</a:t>
            </a:r>
          </a:p>
        </p:txBody>
      </p:sp>
      <p:sp>
        <p:nvSpPr>
          <p:cNvPr id="36867" name="Rectangle 3"/>
          <p:cNvSpPr>
            <a:spLocks noGrp="1"/>
          </p:cNvSpPr>
          <p:nvPr>
            <p:ph type="body" idx="1"/>
          </p:nvPr>
        </p:nvSpPr>
        <p:spPr>
          <a:xfrm>
            <a:off x="395288" y="1628775"/>
            <a:ext cx="8229600" cy="2808288"/>
          </a:xfrm>
        </p:spPr>
        <p:txBody>
          <a:bodyPr/>
          <a:lstStyle/>
          <a:p>
            <a:pPr>
              <a:spcBef>
                <a:spcPct val="0"/>
              </a:spcBef>
              <a:buFont typeface="Arial" charset="0"/>
              <a:buNone/>
            </a:pPr>
            <a:r>
              <a:rPr lang="el-GR" sz="1800" smtClean="0">
                <a:latin typeface="Book Antiqua" pitchFamily="18" charset="0"/>
              </a:rPr>
              <a:t>      Η Διεθνής Ολυμπιακή Επιτροπή (Δ.Ο.Ε.) βρίσκεται στη Λωζάννη της Ελβετίας. Η Επιτροπή ιδρύθηκε στις 23 Ιουνίου του 1894 από τον αναβιωτή των Ολυμπιακών Αγώνων βαρόνο Πιερ ντε Κουμπερτέν. Στόχος του Κουμπερτέν ήταν η οργανωτική αυτή επιτροπή να λειτουργήσει ανεξάρτητα από κυβερνήσεις και πολιτικές σκοπιμότητες. </a:t>
            </a:r>
            <a:br>
              <a:rPr lang="el-GR" sz="1800" smtClean="0">
                <a:latin typeface="Book Antiqua" pitchFamily="18" charset="0"/>
              </a:rPr>
            </a:br>
            <a:r>
              <a:rPr lang="el-GR" sz="1800" smtClean="0">
                <a:latin typeface="Book Antiqua" pitchFamily="18" charset="0"/>
              </a:rPr>
              <a:t>Ο ρόλος της Δ.Ο.Ε. είναι να οργανώνει όσο το δυνατόν καλύτερα τους Ολυμπιακούς Αγώνες, να τους συντονίζει και να τους αναπτύσσει. Η Δ.Ο.Ε προσπαθεί να κρατήσει το κύρος και τον σεβασμό των αγώνων, δίδοντας ιδιαίτερο βάρος στην παιδευτική σημασία των Ολυμπιακών Αγώνων.</a:t>
            </a:r>
            <a:r>
              <a:rPr lang="el-GR" smtClean="0">
                <a:latin typeface="Book Antiqua" pitchFamily="18" charset="0"/>
              </a:rPr>
              <a:t> </a:t>
            </a:r>
            <a:br>
              <a:rPr lang="el-GR" smtClean="0">
                <a:latin typeface="Book Antiqua" pitchFamily="18" charset="0"/>
              </a:rPr>
            </a:br>
            <a:r>
              <a:rPr lang="el-GR" i="1" smtClean="0">
                <a:latin typeface="Book Antiqua" pitchFamily="18" charset="0"/>
              </a:rPr>
              <a:t> </a:t>
            </a:r>
            <a:r>
              <a:rPr lang="el-GR" smtClean="0">
                <a:latin typeface="Book Antiqua" pitchFamily="18" charset="0"/>
              </a:rPr>
              <a:t> </a:t>
            </a:r>
          </a:p>
        </p:txBody>
      </p:sp>
      <p:pic>
        <p:nvPicPr>
          <p:cNvPr id="36868" name="Picture 5"/>
          <p:cNvPicPr>
            <a:picLocks noChangeAspect="1" noChangeArrowheads="1"/>
          </p:cNvPicPr>
          <p:nvPr/>
        </p:nvPicPr>
        <p:blipFill>
          <a:blip r:embed="rId2" cstate="print"/>
          <a:srcRect/>
          <a:stretch>
            <a:fillRect/>
          </a:stretch>
        </p:blipFill>
        <p:spPr bwMode="auto">
          <a:xfrm>
            <a:off x="2627313" y="4478338"/>
            <a:ext cx="3816350" cy="211931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395288" y="1268413"/>
            <a:ext cx="4897437" cy="4524375"/>
          </a:xfrm>
          <a:prstGeom prst="rect">
            <a:avLst/>
          </a:prstGeom>
          <a:noFill/>
          <a:ln w="9525">
            <a:noFill/>
            <a:miter lim="800000"/>
            <a:headEnd/>
            <a:tailEnd/>
          </a:ln>
        </p:spPr>
        <p:txBody>
          <a:bodyPr>
            <a:spAutoFit/>
          </a:bodyPr>
          <a:lstStyle/>
          <a:p>
            <a:r>
              <a:rPr lang="el-GR"/>
              <a:t>Μετά, όμως από την αρχική επιτυχία, οι Ολυμπιακοί είχαν σοβαρά προβλήματα. Στους εορτασμούς στο Παρίσι (1900) και στο Σεντ Λούις (1904) οι αγώνες επισκιάστηκαν από τις διεθνείς εκθέσεις στις οποίες είχαν περιληφθεί. Οι επόμενοι Μεσολυμπιακοί Αγώνες έγιναν το 1906 για να γιορτάσουν τα δέκατα γενέθλια των αγώνων. Αν και είχαν διοργανωθεί από την ΔΟΕ, μια μετέπειτα απόφασή της κήρυξε ότι δεν ήταν επίσημοι Ολυμπιακοί αγώνες. Οι αγώνες του 1906 όμως ξανά προσέλκυσαν ένα μεγάλο αριθμό από παγκόσμιες συμμετοχές. Το 1904 το 80% των συμμετοχών ήταν Αμερικάνοι αθλητές και σηματοδοτούν την αρχή της ανάπτυξης των αγώνων σε δημοσιότητα και μέγεθος.</a:t>
            </a:r>
          </a:p>
        </p:txBody>
      </p:sp>
      <p:sp>
        <p:nvSpPr>
          <p:cNvPr id="37891" name="TextBox 3"/>
          <p:cNvSpPr txBox="1">
            <a:spLocks noChangeArrowheads="1"/>
          </p:cNvSpPr>
          <p:nvPr/>
        </p:nvSpPr>
        <p:spPr bwMode="auto">
          <a:xfrm>
            <a:off x="0" y="333375"/>
            <a:ext cx="9144000" cy="706438"/>
          </a:xfrm>
          <a:prstGeom prst="rect">
            <a:avLst/>
          </a:prstGeom>
          <a:noFill/>
          <a:ln w="9525">
            <a:noFill/>
            <a:miter lim="800000"/>
            <a:headEnd/>
            <a:tailEnd/>
          </a:ln>
        </p:spPr>
        <p:txBody>
          <a:bodyPr>
            <a:spAutoFit/>
          </a:bodyPr>
          <a:lstStyle/>
          <a:p>
            <a:pPr algn="ctr"/>
            <a:r>
              <a:rPr lang="el-GR" sz="4000"/>
              <a:t>Σύγχρονοι Ολυμπιακοί Αγώνες</a:t>
            </a:r>
          </a:p>
        </p:txBody>
      </p:sp>
      <p:pic>
        <p:nvPicPr>
          <p:cNvPr id="37892" name="Picture 2" descr="http://www.ime.gr/olympics/ancient/images/300p2.jpg"/>
          <p:cNvPicPr>
            <a:picLocks noChangeAspect="1" noChangeArrowheads="1"/>
          </p:cNvPicPr>
          <p:nvPr/>
        </p:nvPicPr>
        <p:blipFill>
          <a:blip r:embed="rId2" cstate="print"/>
          <a:srcRect/>
          <a:stretch>
            <a:fillRect/>
          </a:stretch>
        </p:blipFill>
        <p:spPr bwMode="auto">
          <a:xfrm>
            <a:off x="5435600" y="1341438"/>
            <a:ext cx="3048000" cy="30194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5940425" cy="7156450"/>
          </a:xfrm>
          <a:prstGeom prst="rect">
            <a:avLst/>
          </a:prstGeom>
          <a:noFill/>
        </p:spPr>
        <p:txBody>
          <a:bodyPr>
            <a:spAutoFit/>
          </a:bodyPr>
          <a:lstStyle/>
          <a:p>
            <a:pPr>
              <a:defRPr/>
            </a:pPr>
            <a:r>
              <a:rPr lang="el-GR" sz="1650" dirty="0"/>
              <a:t>Αθήνα (Ελλάδα) 1896</a:t>
            </a:r>
          </a:p>
          <a:p>
            <a:pPr>
              <a:defRPr/>
            </a:pPr>
            <a:r>
              <a:rPr lang="el-GR" sz="1650" dirty="0"/>
              <a:t>    Παρίσι (Γαλλία) 1900</a:t>
            </a:r>
          </a:p>
          <a:p>
            <a:pPr>
              <a:defRPr/>
            </a:pPr>
            <a:r>
              <a:rPr lang="el-GR" sz="1650" dirty="0"/>
              <a:t>        Σεντ Λούις (ΗΠΑ) 1904</a:t>
            </a:r>
          </a:p>
          <a:p>
            <a:pPr>
              <a:defRPr/>
            </a:pPr>
            <a:r>
              <a:rPr lang="el-GR" sz="1650" dirty="0"/>
              <a:t>            Λονδίνο (Ηνωμένο Βασίλειο) 1908</a:t>
            </a:r>
          </a:p>
          <a:p>
            <a:pPr>
              <a:defRPr/>
            </a:pPr>
            <a:r>
              <a:rPr lang="el-GR" sz="1650" dirty="0"/>
              <a:t>                Στοκχόλμη (Σουηδία) 1912</a:t>
            </a:r>
          </a:p>
          <a:p>
            <a:pPr>
              <a:defRPr/>
            </a:pPr>
            <a:r>
              <a:rPr lang="el-GR" sz="1650" dirty="0"/>
              <a:t>                    Αμβέρσα (Βέλγιο) 1920</a:t>
            </a:r>
          </a:p>
          <a:p>
            <a:pPr>
              <a:defRPr/>
            </a:pPr>
            <a:r>
              <a:rPr lang="el-GR" sz="1650" dirty="0"/>
              <a:t>                        Παρίσι (Γαλλία) 1924</a:t>
            </a:r>
          </a:p>
          <a:p>
            <a:pPr>
              <a:defRPr/>
            </a:pPr>
            <a:r>
              <a:rPr lang="el-GR" sz="1650" dirty="0"/>
              <a:t>                            Άμστερνταμ (Ολλανδία) 1928</a:t>
            </a:r>
          </a:p>
          <a:p>
            <a:pPr>
              <a:defRPr/>
            </a:pPr>
            <a:r>
              <a:rPr lang="el-GR" sz="1650" dirty="0"/>
              <a:t>                                Λος Άντζελες (ΗΠΑ) 1932</a:t>
            </a:r>
          </a:p>
          <a:p>
            <a:pPr>
              <a:defRPr/>
            </a:pPr>
            <a:r>
              <a:rPr lang="el-GR" sz="1650" dirty="0"/>
              <a:t>                                    Βερολίνο (Γερμανία) 1936</a:t>
            </a:r>
          </a:p>
          <a:p>
            <a:pPr>
              <a:defRPr/>
            </a:pPr>
            <a:r>
              <a:rPr lang="el-GR" sz="1650" dirty="0"/>
              <a:t>                                        Λονδίνο (Ηνωμένο Βασίλειο) 1948</a:t>
            </a:r>
          </a:p>
          <a:p>
            <a:pPr>
              <a:defRPr/>
            </a:pPr>
            <a:r>
              <a:rPr lang="el-GR" sz="1650" dirty="0"/>
              <a:t>                                            Ελσίνκι (Φινλανδία) 1952</a:t>
            </a:r>
          </a:p>
          <a:p>
            <a:pPr>
              <a:defRPr/>
            </a:pPr>
            <a:r>
              <a:rPr lang="el-GR" sz="1650" dirty="0"/>
              <a:t>                                                Μελβούρνη (Αυστραλία)1956</a:t>
            </a:r>
          </a:p>
          <a:p>
            <a:pPr>
              <a:defRPr/>
            </a:pPr>
            <a:r>
              <a:rPr lang="el-GR" sz="1650" dirty="0"/>
              <a:t>                                                    Ρώμη (Ιταλία) 1960</a:t>
            </a:r>
          </a:p>
          <a:p>
            <a:pPr>
              <a:defRPr/>
            </a:pPr>
            <a:r>
              <a:rPr lang="el-GR" sz="1650" dirty="0"/>
              <a:t>                                                Τόκιο (Ιαπωνία) 1964</a:t>
            </a:r>
          </a:p>
          <a:p>
            <a:pPr>
              <a:defRPr/>
            </a:pPr>
            <a:r>
              <a:rPr lang="el-GR" sz="1650" dirty="0"/>
              <a:t>                                            Πόλη του Μεξικού (Μεξικό) 1968</a:t>
            </a:r>
          </a:p>
          <a:p>
            <a:pPr>
              <a:defRPr/>
            </a:pPr>
            <a:r>
              <a:rPr lang="el-GR" sz="1650" dirty="0"/>
              <a:t>                                        Μόναχο (Γερμανία) 1972</a:t>
            </a:r>
          </a:p>
          <a:p>
            <a:pPr>
              <a:defRPr/>
            </a:pPr>
            <a:r>
              <a:rPr lang="el-GR" sz="1650" dirty="0"/>
              <a:t>                                    Μοντρεάλ (Καναδάς) 1976</a:t>
            </a:r>
          </a:p>
          <a:p>
            <a:pPr>
              <a:defRPr/>
            </a:pPr>
            <a:r>
              <a:rPr lang="el-GR" sz="1650" dirty="0"/>
              <a:t>                                Μόσχα (Ρωσία) 1980</a:t>
            </a:r>
          </a:p>
          <a:p>
            <a:pPr>
              <a:defRPr/>
            </a:pPr>
            <a:r>
              <a:rPr lang="el-GR" sz="1650" dirty="0"/>
              <a:t>                            Λος Άντζελες (ΗΠΑ) 1984</a:t>
            </a:r>
          </a:p>
          <a:p>
            <a:pPr>
              <a:defRPr/>
            </a:pPr>
            <a:r>
              <a:rPr lang="el-GR" sz="1650" dirty="0"/>
              <a:t>                        Σεούλ (Νότια Κορέα) 1988</a:t>
            </a:r>
          </a:p>
          <a:p>
            <a:pPr>
              <a:defRPr/>
            </a:pPr>
            <a:r>
              <a:rPr lang="el-GR" sz="1650" dirty="0"/>
              <a:t>                    Βαρκελώνη (Ισπανία) 1992</a:t>
            </a:r>
          </a:p>
          <a:p>
            <a:pPr>
              <a:defRPr/>
            </a:pPr>
            <a:r>
              <a:rPr lang="el-GR" sz="1650" dirty="0"/>
              <a:t>                Ατλάντα (ΗΠΑ) 1996</a:t>
            </a:r>
          </a:p>
          <a:p>
            <a:pPr>
              <a:defRPr/>
            </a:pPr>
            <a:r>
              <a:rPr lang="el-GR" sz="1650" dirty="0"/>
              <a:t>            Σίδνεϊ (Αυστραλία) 2000</a:t>
            </a:r>
          </a:p>
          <a:p>
            <a:pPr>
              <a:defRPr/>
            </a:pPr>
            <a:r>
              <a:rPr lang="el-GR" sz="1650" dirty="0"/>
              <a:t>        Αθήνα (Ελλάδα) 2004</a:t>
            </a:r>
          </a:p>
          <a:p>
            <a:pPr>
              <a:defRPr/>
            </a:pPr>
            <a:r>
              <a:rPr lang="el-GR" sz="1650" dirty="0"/>
              <a:t>     Πεκίνο (Κίνα) 2008</a:t>
            </a:r>
          </a:p>
          <a:p>
            <a:pPr>
              <a:defRPr/>
            </a:pPr>
            <a:r>
              <a:rPr lang="el-GR" sz="1650" dirty="0"/>
              <a:t>Λονδίνο (Ηνωμένο Βασίλειο) 2012</a:t>
            </a:r>
          </a:p>
        </p:txBody>
      </p:sp>
      <p:pic>
        <p:nvPicPr>
          <p:cNvPr id="38915" name="Picture 2"/>
          <p:cNvPicPr>
            <a:picLocks noChangeAspect="1" noChangeArrowheads="1"/>
          </p:cNvPicPr>
          <p:nvPr/>
        </p:nvPicPr>
        <p:blipFill>
          <a:blip r:embed="rId2" cstate="print"/>
          <a:srcRect/>
          <a:stretch>
            <a:fillRect/>
          </a:stretch>
        </p:blipFill>
        <p:spPr bwMode="auto">
          <a:xfrm>
            <a:off x="6300788" y="2565400"/>
            <a:ext cx="2562225" cy="3887788"/>
          </a:xfrm>
          <a:prstGeom prst="rect">
            <a:avLst/>
          </a:prstGeom>
          <a:noFill/>
          <a:ln w="9525">
            <a:noFill/>
            <a:miter lim="800000"/>
            <a:headEnd/>
            <a:tailEnd/>
          </a:ln>
        </p:spPr>
      </p:pic>
      <p:sp>
        <p:nvSpPr>
          <p:cNvPr id="38916" name="TextBox 3"/>
          <p:cNvSpPr txBox="1">
            <a:spLocks noChangeArrowheads="1"/>
          </p:cNvSpPr>
          <p:nvPr/>
        </p:nvSpPr>
        <p:spPr bwMode="auto">
          <a:xfrm>
            <a:off x="6084888" y="0"/>
            <a:ext cx="3059112" cy="1938338"/>
          </a:xfrm>
          <a:prstGeom prst="rect">
            <a:avLst/>
          </a:prstGeom>
          <a:noFill/>
          <a:ln w="9525">
            <a:noFill/>
            <a:miter lim="800000"/>
            <a:headEnd/>
            <a:tailEnd/>
          </a:ln>
        </p:spPr>
        <p:txBody>
          <a:bodyPr>
            <a:spAutoFit/>
          </a:bodyPr>
          <a:lstStyle/>
          <a:p>
            <a:pPr algn="r"/>
            <a:r>
              <a:rPr lang="el-GR" sz="4000"/>
              <a:t>Θερινοί Ολυμπιακοί Αγώνες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122" name="Ορθογώνιο 1"/>
          <p:cNvSpPr>
            <a:spLocks noChangeArrowheads="1"/>
          </p:cNvSpPr>
          <p:nvPr/>
        </p:nvSpPr>
        <p:spPr bwMode="auto">
          <a:xfrm>
            <a:off x="26988" y="74613"/>
            <a:ext cx="6245225" cy="6986587"/>
          </a:xfrm>
          <a:prstGeom prst="rect">
            <a:avLst/>
          </a:prstGeom>
          <a:noFill/>
          <a:ln w="9525">
            <a:noFill/>
            <a:miter lim="800000"/>
            <a:headEnd/>
            <a:tailEnd/>
          </a:ln>
        </p:spPr>
        <p:txBody>
          <a:bodyPr>
            <a:spAutoFit/>
          </a:bodyPr>
          <a:lstStyle/>
          <a:p>
            <a:pPr algn="ctr"/>
            <a:r>
              <a:rPr lang="el-GR" sz="2800"/>
              <a:t>Περιγραφή των αθλημάτων</a:t>
            </a:r>
          </a:p>
          <a:p>
            <a:endParaRPr lang="el-GR"/>
          </a:p>
          <a:p>
            <a:pPr algn="just"/>
            <a:r>
              <a:rPr lang="el-GR" sz="2000" b="1"/>
              <a:t>Το στάδιο: </a:t>
            </a:r>
          </a:p>
          <a:p>
            <a:pPr algn="just"/>
            <a:r>
              <a:rPr lang="el-GR"/>
              <a:t>Δρόμος ταχύτητας ενός σταδίου, δηλαδή 600 ποδιών (αντιστοιχεί στο σημερινό δρόμο των 200 μ.). Το μήκος του σταδίου της Ολυμπίας μεταξύ των δύο βαλβίδων είναι 192,28 μ. Ο νικητής του δρόμου αυτού λεγόταν σταδιονίκης. Πρώτος σταδιονίκης στην Ολυμπία ήταν ο Ηλείος Κόροιβος. Ως τη 13η Ολυμπιάδα (728 π. Χ.) το στάδιο ήταν το μοναδικό αγώνισμα στην Ολυμπία. </a:t>
            </a:r>
          </a:p>
          <a:p>
            <a:pPr algn="just"/>
            <a:endParaRPr lang="el-GR"/>
          </a:p>
          <a:p>
            <a:pPr algn="just"/>
            <a:r>
              <a:rPr lang="el-GR" sz="2000" b="1"/>
              <a:t>Ο δίαυλος:</a:t>
            </a:r>
          </a:p>
          <a:p>
            <a:pPr algn="just"/>
            <a:r>
              <a:rPr lang="el-GR"/>
              <a:t> Επίσης δρόμος ταχύτητας, με διπλή διαδρομή του σταδίου, απόσταση δηλαδή 1200 ποδιών. Αντιστοιχεί με το σημερινό δρόμο των 400 μ. Ο δίαυλος εισήχθη στους Ολυμπιακούς Αγώνες στη 14η Ολυμπιάδα (724 π.Χ.). </a:t>
            </a:r>
          </a:p>
          <a:p>
            <a:pPr algn="just"/>
            <a:endParaRPr lang="el-GR"/>
          </a:p>
          <a:p>
            <a:pPr algn="just"/>
            <a:r>
              <a:rPr lang="el-GR" sz="2000" b="1"/>
              <a:t>Ο δόλιχος:</a:t>
            </a:r>
          </a:p>
          <a:p>
            <a:pPr algn="just"/>
            <a:r>
              <a:rPr lang="el-GR"/>
              <a:t> (= μακρός). Δρόμος αντοχής 7 έως 24 σταδίων. Τις περισσότερες φορές η απόσταση ήταν καθορισμένη στα 20 στάδια, δηλαδή 3550-3800 μ. Το αγώνισμα εισήχθη στην 15η Ολυμπιάδα (720 π.Χ). </a:t>
            </a:r>
          </a:p>
          <a:p>
            <a:endParaRPr lang="el-GR"/>
          </a:p>
          <a:p>
            <a:endParaRPr lang="el-GR"/>
          </a:p>
        </p:txBody>
      </p:sp>
      <p:pic>
        <p:nvPicPr>
          <p:cNvPr id="5123" name="Picture 2" descr="http://etaksi2011.files.wordpress.com/2012/06/hoplitodromos.jpg"/>
          <p:cNvPicPr>
            <a:picLocks noChangeAspect="1" noChangeArrowheads="1"/>
          </p:cNvPicPr>
          <p:nvPr/>
        </p:nvPicPr>
        <p:blipFill>
          <a:blip r:embed="rId2" cstate="print"/>
          <a:srcRect/>
          <a:stretch>
            <a:fillRect/>
          </a:stretch>
        </p:blipFill>
        <p:spPr bwMode="auto">
          <a:xfrm>
            <a:off x="6272213" y="4762500"/>
            <a:ext cx="2606675" cy="1897063"/>
          </a:xfrm>
          <a:prstGeom prst="rect">
            <a:avLst/>
          </a:prstGeom>
          <a:noFill/>
          <a:ln w="9525">
            <a:noFill/>
            <a:miter lim="800000"/>
            <a:headEnd/>
            <a:tailEnd/>
          </a:ln>
        </p:spPr>
      </p:pic>
      <p:pic>
        <p:nvPicPr>
          <p:cNvPr id="5124" name="Picture 4" descr="http://1.bp.blogspot.com/-n6Q9IYWQIs8/Ujn_2HpLkaI/AAAAAAAAJjo/o_csc9Nfkdk/s1600/game.jpg"/>
          <p:cNvPicPr>
            <a:picLocks noChangeAspect="1" noChangeArrowheads="1"/>
          </p:cNvPicPr>
          <p:nvPr/>
        </p:nvPicPr>
        <p:blipFill>
          <a:blip r:embed="rId3" cstate="print"/>
          <a:srcRect/>
          <a:stretch>
            <a:fillRect/>
          </a:stretch>
        </p:blipFill>
        <p:spPr bwMode="auto">
          <a:xfrm>
            <a:off x="6234113" y="2420938"/>
            <a:ext cx="2644775" cy="2138362"/>
          </a:xfrm>
          <a:prstGeom prst="rect">
            <a:avLst/>
          </a:prstGeom>
          <a:noFill/>
          <a:ln w="9525">
            <a:noFill/>
            <a:miter lim="800000"/>
            <a:headEnd/>
            <a:tailEnd/>
          </a:ln>
        </p:spPr>
      </p:pic>
      <p:pic>
        <p:nvPicPr>
          <p:cNvPr id="5125" name="Picture 6" descr="http://www.ellinogermaniki.gr/ep/olympicgames/images/runfoto5.gif"/>
          <p:cNvPicPr>
            <a:picLocks noChangeAspect="1" noChangeArrowheads="1"/>
          </p:cNvPicPr>
          <p:nvPr/>
        </p:nvPicPr>
        <p:blipFill>
          <a:blip r:embed="rId4" cstate="print"/>
          <a:srcRect/>
          <a:stretch>
            <a:fillRect/>
          </a:stretch>
        </p:blipFill>
        <p:spPr bwMode="auto">
          <a:xfrm>
            <a:off x="6248400" y="188913"/>
            <a:ext cx="2655888" cy="20288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146" name="Ορθογώνιο 1"/>
          <p:cNvSpPr>
            <a:spLocks noChangeArrowheads="1"/>
          </p:cNvSpPr>
          <p:nvPr/>
        </p:nvSpPr>
        <p:spPr bwMode="auto">
          <a:xfrm>
            <a:off x="0" y="-69850"/>
            <a:ext cx="6804025" cy="7386638"/>
          </a:xfrm>
          <a:prstGeom prst="rect">
            <a:avLst/>
          </a:prstGeom>
          <a:noFill/>
          <a:ln w="9525">
            <a:noFill/>
            <a:miter lim="800000"/>
            <a:headEnd/>
            <a:tailEnd/>
          </a:ln>
        </p:spPr>
        <p:txBody>
          <a:bodyPr>
            <a:spAutoFit/>
          </a:bodyPr>
          <a:lstStyle/>
          <a:p>
            <a:pPr algn="just"/>
            <a:r>
              <a:rPr lang="el-GR" sz="2000" b="1"/>
              <a:t>Ο οπλίτης:</a:t>
            </a:r>
          </a:p>
          <a:p>
            <a:pPr algn="just"/>
            <a:r>
              <a:rPr lang="el-GR"/>
              <a:t> Εισάγεται στους Ολυμπιακούς Αγώνες το 520 π.Χ., δηλαδή στην 65η Ολυμπιάδα. Πρόκειται για δρόμο ταχύτητας, όπου ο δρομέας έτρεχε φορώντας χάλκινη αμυντική πανοπλία (κράνος, κνημίδες, ασπίδα). Η διαδρομή του οπλίτη δρόμου ήταν 2 έως 4 στάδια (συνήθως 2 στάδια, όπως ο δίαυλος). </a:t>
            </a:r>
          </a:p>
          <a:p>
            <a:pPr algn="just"/>
            <a:r>
              <a:rPr lang="el-GR"/>
              <a:t>Ο οπλίτης δρόμος θεωρείται ως επικήδειος αγώνας προς τιμήν κάποιου νεκρού ήρωα. Εκτός των Ολυμπιακών Αγώνων αναφέρεται και στα Νέμεα, Πύθια, Ίσθμια, Παναθήναια και σε άλλες γιορτές. Ο Παυσανίας αναφέρει ότι στην Ολυμπία, στο ναό του Διός φυλάγονταν 25 χάλκινες ασπίδες τις οποίες μοίραζαν στους οπλιτοδρόμους για την τέλεση των αγώνων. </a:t>
            </a:r>
          </a:p>
          <a:p>
            <a:pPr algn="just"/>
            <a:endParaRPr lang="el-GR"/>
          </a:p>
          <a:p>
            <a:pPr algn="just"/>
            <a:r>
              <a:rPr lang="el-GR" sz="2000" b="1"/>
              <a:t>Το πένταθλο:</a:t>
            </a:r>
          </a:p>
          <a:p>
            <a:pPr algn="just"/>
            <a:r>
              <a:rPr lang="el-GR"/>
              <a:t> Αποτελείτο από πέντε αγωνίσματα: το άλμα, το δρόμο, το ακόντιο, το δίσκο και την πάλη. Από τα αγωνίσματα αυτά τα τρία πρώτα θεωρούντο ελαφρά και τα δύο τελευταία βαρέα.</a:t>
            </a:r>
          </a:p>
          <a:p>
            <a:pPr algn="just"/>
            <a:endParaRPr lang="el-GR"/>
          </a:p>
          <a:p>
            <a:pPr algn="just"/>
            <a:r>
              <a:rPr lang="el-GR" sz="2000" b="1"/>
              <a:t>Η πυγμή:</a:t>
            </a:r>
          </a:p>
          <a:p>
            <a:pPr algn="just"/>
            <a:r>
              <a:rPr lang="el-GR"/>
              <a:t>Η πυγμή ως αγώνισμα στην Ολυμπία εισάγεται στην 23η Ολυμπιάδα (688 π.Χ.), και για τους παίδες στην 41η (616 π.Χ.). Οι αντίπαλοι αγωνίζονταν έως ότου ο ένας από τους δύο πέσει αναίσθητος ή παραδεχτεί την ήττα του. Και στη πυγμή, όπως και στην πάλη, τα ζεύγη των πυκτών καθορίζονταν με κλήρο. </a:t>
            </a:r>
          </a:p>
          <a:p>
            <a:pPr algn="just"/>
            <a:endParaRPr lang="el-GR"/>
          </a:p>
          <a:p>
            <a:pPr algn="just"/>
            <a:endParaRPr lang="el-GR"/>
          </a:p>
        </p:txBody>
      </p:sp>
      <p:pic>
        <p:nvPicPr>
          <p:cNvPr id="6147" name="Picture 2" descr="http://4.bp.blogspot.com/-FS8No6Gzl7Y/UMH9PzFIGgI/AAAAAAAAAP8/-iD9XYE9Lfg/s1600/Picture1.png"/>
          <p:cNvPicPr>
            <a:picLocks noChangeAspect="1" noChangeArrowheads="1"/>
          </p:cNvPicPr>
          <p:nvPr/>
        </p:nvPicPr>
        <p:blipFill>
          <a:blip r:embed="rId2" cstate="print"/>
          <a:srcRect/>
          <a:stretch>
            <a:fillRect/>
          </a:stretch>
        </p:blipFill>
        <p:spPr bwMode="auto">
          <a:xfrm>
            <a:off x="6964363" y="115888"/>
            <a:ext cx="2071687" cy="3006725"/>
          </a:xfrm>
          <a:prstGeom prst="rect">
            <a:avLst/>
          </a:prstGeom>
          <a:noFill/>
          <a:ln w="9525">
            <a:noFill/>
            <a:miter lim="800000"/>
            <a:headEnd/>
            <a:tailEnd/>
          </a:ln>
        </p:spPr>
      </p:pic>
      <p:pic>
        <p:nvPicPr>
          <p:cNvPr id="6148" name="Picture 4" descr="http://www.ellinogermaniki.gr/ep/olympicgames/images/runfoto3.gif"/>
          <p:cNvPicPr>
            <a:picLocks noChangeAspect="1" noChangeArrowheads="1"/>
          </p:cNvPicPr>
          <p:nvPr/>
        </p:nvPicPr>
        <p:blipFill>
          <a:blip r:embed="rId3" cstate="print"/>
          <a:srcRect/>
          <a:stretch>
            <a:fillRect/>
          </a:stretch>
        </p:blipFill>
        <p:spPr bwMode="auto">
          <a:xfrm>
            <a:off x="6964363" y="3213100"/>
            <a:ext cx="2071687" cy="1800225"/>
          </a:xfrm>
          <a:prstGeom prst="rect">
            <a:avLst/>
          </a:prstGeom>
          <a:noFill/>
          <a:ln w="9525">
            <a:noFill/>
            <a:miter lim="800000"/>
            <a:headEnd/>
            <a:tailEnd/>
          </a:ln>
        </p:spPr>
      </p:pic>
      <p:pic>
        <p:nvPicPr>
          <p:cNvPr id="6149" name="Picture 6" descr="http://taneatismikrospilias24.weebly.com/uploads/5/9/8/3/5983858/3145661.jpg?349"/>
          <p:cNvPicPr>
            <a:picLocks noChangeAspect="1" noChangeArrowheads="1"/>
          </p:cNvPicPr>
          <p:nvPr/>
        </p:nvPicPr>
        <p:blipFill>
          <a:blip r:embed="rId4" cstate="print"/>
          <a:srcRect/>
          <a:stretch>
            <a:fillRect/>
          </a:stretch>
        </p:blipFill>
        <p:spPr bwMode="auto">
          <a:xfrm>
            <a:off x="6875463" y="5157788"/>
            <a:ext cx="2071687" cy="15113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170" name="Ορθογώνιο 1"/>
          <p:cNvSpPr>
            <a:spLocks noChangeArrowheads="1"/>
          </p:cNvSpPr>
          <p:nvPr/>
        </p:nvSpPr>
        <p:spPr bwMode="auto">
          <a:xfrm>
            <a:off x="0" y="0"/>
            <a:ext cx="6156325" cy="7078663"/>
          </a:xfrm>
          <a:prstGeom prst="rect">
            <a:avLst/>
          </a:prstGeom>
          <a:noFill/>
          <a:ln w="9525">
            <a:noFill/>
            <a:miter lim="800000"/>
            <a:headEnd/>
            <a:tailEnd/>
          </a:ln>
        </p:spPr>
        <p:txBody>
          <a:bodyPr>
            <a:spAutoFit/>
          </a:bodyPr>
          <a:lstStyle/>
          <a:p>
            <a:pPr algn="just"/>
            <a:r>
              <a:rPr lang="el-GR" sz="2000" b="1"/>
              <a:t>Το άλμα: </a:t>
            </a:r>
          </a:p>
          <a:p>
            <a:pPr algn="just"/>
            <a:r>
              <a:rPr lang="el-GR"/>
              <a:t>Στην Ολυμπία το άλμα αποτελούσε πάντα αγώνισμα του πεντάθλου, το οποίο γινόταν στο στάδιο, σε ένα τετράπλευρο σκάμμα μήκους 50 ποδιών (16 μ.), γεμάτο με μαλακό χώμα. Όπως και σήμερα, στη μία πλευρά του σκάμματος υπήρχε ο βατήρ, όπου πατούσαν οι αθλητές. Μετά το άλμα του αθλητή στο σημείο που ακουμπούσαν τα πόδια του, τοποθετούσαν το σημείον, για να ξεχωρίζει η επίδοσή του, την οποία μετρούσαν με ξύλινο κοντάρι, τον κανόνα. </a:t>
            </a:r>
          </a:p>
          <a:p>
            <a:pPr algn="just"/>
            <a:endParaRPr lang="el-GR"/>
          </a:p>
          <a:p>
            <a:pPr algn="just"/>
            <a:r>
              <a:rPr lang="el-GR" sz="2000" b="1"/>
              <a:t>Η πάλη:</a:t>
            </a:r>
          </a:p>
          <a:p>
            <a:pPr algn="just"/>
            <a:r>
              <a:rPr lang="el-GR"/>
              <a:t>Στους Ολυμπιακούς Αγώνες η πάλη εισήχθη ως ανεξάρτητο αγώνισμα στη 18η Ολυμπιάδα (708 π. Χ.), αλλά και ως αγώνισμα του πεντάθλου. Υπήρχαν δύο είδη πάλης : η ορθία πάλη ή ορθοπάλη ή σταδαία πάλη και η αλίνδησις ή κύλισις ή κάτω πάλη. Στην πρώτη αρκούσε ο παλαιστής να ρίξει κάτω τον αντίπαλό του τρεις φορές (οπότε λεγόταν τριακτήρ). Στη δεύτερη μετά την πτώση εξακολουθούσε ο αγώνας μέχρι ο ένας εκ των δύο αντιπάλων να παραδεχτεί την ήττα του, να κάνει δηλαδή την κίνηση του απαγορεύειν (ύψωνε το ένα ή τα δύο δάχτυλα του ενός χεριού). Ο ορισμός των αντιπάλων κατά (5 έως 8) ζεύγη γινόταν με κλήρο. </a:t>
            </a:r>
          </a:p>
          <a:p>
            <a:pPr algn="just"/>
            <a:endParaRPr lang="el-GR"/>
          </a:p>
        </p:txBody>
      </p:sp>
      <p:pic>
        <p:nvPicPr>
          <p:cNvPr id="7171" name="Picture 2" descr="http://ebooks.edu.gr/modules/ebook/show.php/DSGYM-C108/378/2517,9726/images/img2_30.jpg"/>
          <p:cNvPicPr>
            <a:picLocks noChangeAspect="1" noChangeArrowheads="1"/>
          </p:cNvPicPr>
          <p:nvPr/>
        </p:nvPicPr>
        <p:blipFill>
          <a:blip r:embed="rId2" cstate="print"/>
          <a:srcRect/>
          <a:stretch>
            <a:fillRect/>
          </a:stretch>
        </p:blipFill>
        <p:spPr bwMode="auto">
          <a:xfrm>
            <a:off x="6156325" y="260350"/>
            <a:ext cx="2952750" cy="2867025"/>
          </a:xfrm>
          <a:prstGeom prst="rect">
            <a:avLst/>
          </a:prstGeom>
          <a:noFill/>
          <a:ln w="9525">
            <a:noFill/>
            <a:miter lim="800000"/>
            <a:headEnd/>
            <a:tailEnd/>
          </a:ln>
        </p:spPr>
      </p:pic>
      <p:pic>
        <p:nvPicPr>
          <p:cNvPr id="7172" name="Picture 4" descr="http://2.bp.blogspot.com/_f4VyuGJXWZQ/S-V5Cdbh_6I/AAAAAAAAAFw/U50_d0-BrqQ/s320/istoriko1.jpg"/>
          <p:cNvPicPr>
            <a:picLocks noChangeAspect="1" noChangeArrowheads="1"/>
          </p:cNvPicPr>
          <p:nvPr/>
        </p:nvPicPr>
        <p:blipFill>
          <a:blip r:embed="rId3" cstate="print"/>
          <a:srcRect/>
          <a:stretch>
            <a:fillRect/>
          </a:stretch>
        </p:blipFill>
        <p:spPr bwMode="auto">
          <a:xfrm>
            <a:off x="6156325" y="3756025"/>
            <a:ext cx="2952750" cy="2409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194" name="Ορθογώνιο 1"/>
          <p:cNvSpPr>
            <a:spLocks noChangeArrowheads="1"/>
          </p:cNvSpPr>
          <p:nvPr/>
        </p:nvSpPr>
        <p:spPr bwMode="auto">
          <a:xfrm>
            <a:off x="107950" y="58738"/>
            <a:ext cx="5976938" cy="6524625"/>
          </a:xfrm>
          <a:prstGeom prst="rect">
            <a:avLst/>
          </a:prstGeom>
          <a:noFill/>
          <a:ln w="9525">
            <a:noFill/>
            <a:miter lim="800000"/>
            <a:headEnd/>
            <a:tailEnd/>
          </a:ln>
        </p:spPr>
        <p:txBody>
          <a:bodyPr>
            <a:spAutoFit/>
          </a:bodyPr>
          <a:lstStyle/>
          <a:p>
            <a:pPr algn="just"/>
            <a:r>
              <a:rPr lang="el-GR" sz="2000" b="1"/>
              <a:t>Ο δίσκος:</a:t>
            </a:r>
          </a:p>
          <a:p>
            <a:pPr algn="just"/>
            <a:r>
              <a:rPr lang="el-GR"/>
              <a:t>Στους Ολυμπιακούς Αγώνες ο δίσκος εισήχθη το 632 π.Χ. και αποτελούσε πάντα αγώνισμα του πεντάθλου. Οι δίσκοι που χρησιμοποιούσαν οι δισκοβόλοι αρχικά ήταν λίθινοι, αργότερα όμως ήταν από χαλκό, μολύβι ή σίδερο. Όπως και σήμερα ήταν στρογγυλοί. Οι δίσκοι που διασώθηκαν ως τις μέρες μας, έχουν διάμετρο από 0,17 έως 0,34 μ. και βάρος από 1250 έως 6600 γραμμάρια. Οι μεγαλύτεροι πρέπει να ήταν αφιερώματα Πάνω στους δίσκους εκτός από επιγραφές χάραζαν και διάφορες παραστάσεις. Συνήθως απεικόνιζαν αθλητές. Άλλες φορές πάλι έγραφαν ωδές ή διάφορες συνθήκες.</a:t>
            </a:r>
          </a:p>
          <a:p>
            <a:pPr algn="just"/>
            <a:endParaRPr lang="el-GR"/>
          </a:p>
          <a:p>
            <a:pPr algn="just"/>
            <a:endParaRPr lang="el-GR"/>
          </a:p>
          <a:p>
            <a:pPr algn="just"/>
            <a:r>
              <a:rPr lang="el-GR" sz="2000" b="1"/>
              <a:t>Αρματοδρομίες:</a:t>
            </a:r>
          </a:p>
          <a:p>
            <a:pPr algn="just"/>
            <a:r>
              <a:rPr lang="el-GR"/>
              <a:t>Ο πρώτος αγώνας αρματοδρομίας που αναφέρει η παράδοση είναι αυτός μεταξύ του Πέλοπα και του Οινομάου, βασιλιά της Πίσας, μύθος που συνδέεται άμεσα με την Ολυμπία. Αρματοδρομίες επίσης αναφέρει και ο Όμηρος, στους αγώνες που οργάνωσε ο Αχιλλέας προς τιμήν του νεκρού φίλου του Πατρόκλου. Προστάτης του αγωνίσματος της αρματοδρομίας θεωρείτο ο θεός Ποσειδώνας. </a:t>
            </a:r>
          </a:p>
        </p:txBody>
      </p:sp>
      <p:pic>
        <p:nvPicPr>
          <p:cNvPr id="8195" name="Picture 2" descr="https://encrypted-tbn0.gstatic.com/images?q=tbn:ANd9GcQLLviPWRF9UbymnXi9k5-uG1_4QXpOjxrrp-F645530ovjpjHXFA"/>
          <p:cNvPicPr>
            <a:picLocks noChangeAspect="1" noChangeArrowheads="1"/>
          </p:cNvPicPr>
          <p:nvPr/>
        </p:nvPicPr>
        <p:blipFill>
          <a:blip r:embed="rId2" cstate="print"/>
          <a:srcRect/>
          <a:stretch>
            <a:fillRect/>
          </a:stretch>
        </p:blipFill>
        <p:spPr bwMode="auto">
          <a:xfrm>
            <a:off x="6227763" y="107950"/>
            <a:ext cx="2552700" cy="3825875"/>
          </a:xfrm>
          <a:prstGeom prst="rect">
            <a:avLst/>
          </a:prstGeom>
          <a:noFill/>
          <a:ln w="9525">
            <a:noFill/>
            <a:miter lim="800000"/>
            <a:headEnd/>
            <a:tailEnd/>
          </a:ln>
        </p:spPr>
      </p:pic>
      <p:pic>
        <p:nvPicPr>
          <p:cNvPr id="8196" name="Picture 4" descr="http://3.bp.blogspot.com/-kssV7NFBU8Y/UuulvCzxZmI/AAAAAAAAEaM/q4-pPJrDsxM/s1600/%CE%A3%CE%AE%CE%BC%CE%B1.gif"/>
          <p:cNvPicPr>
            <a:picLocks noChangeAspect="1" noChangeArrowheads="1"/>
          </p:cNvPicPr>
          <p:nvPr/>
        </p:nvPicPr>
        <p:blipFill>
          <a:blip r:embed="rId3" cstate="print"/>
          <a:srcRect l="11223" t="13792" r="42409" b="14391"/>
          <a:stretch>
            <a:fillRect/>
          </a:stretch>
        </p:blipFill>
        <p:spPr bwMode="auto">
          <a:xfrm>
            <a:off x="6084888" y="4076700"/>
            <a:ext cx="2857500" cy="23447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218" name="Ορθογώνιο 1"/>
          <p:cNvSpPr>
            <a:spLocks noChangeArrowheads="1"/>
          </p:cNvSpPr>
          <p:nvPr/>
        </p:nvSpPr>
        <p:spPr bwMode="auto">
          <a:xfrm>
            <a:off x="0" y="22225"/>
            <a:ext cx="6156325" cy="6832600"/>
          </a:xfrm>
          <a:prstGeom prst="rect">
            <a:avLst/>
          </a:prstGeom>
          <a:noFill/>
          <a:ln w="9525">
            <a:noFill/>
            <a:miter lim="800000"/>
            <a:headEnd/>
            <a:tailEnd/>
          </a:ln>
        </p:spPr>
        <p:txBody>
          <a:bodyPr>
            <a:spAutoFit/>
          </a:bodyPr>
          <a:lstStyle/>
          <a:p>
            <a:pPr algn="just"/>
            <a:r>
              <a:rPr lang="el-GR" sz="2000" b="1"/>
              <a:t>Το τέθριππο:</a:t>
            </a:r>
          </a:p>
          <a:p>
            <a:pPr algn="just"/>
            <a:r>
              <a:rPr lang="el-GR"/>
              <a:t> το άρμα, ένα μικρό ξύλινο δίτροχο όχημα, συρόταν από τέσσερα άλογα. Το μήκος της διαδρομής ήταν δώδεκα γύροι του ιπποδρόμου. Το τέθριππο εισάγεται στην 25η Ολυμπιάδα (680 π. Χ.) και διεξάγεται έως και το 241 μ.Χ. </a:t>
            </a:r>
          </a:p>
          <a:p>
            <a:pPr algn="just"/>
            <a:r>
              <a:rPr lang="el-GR" sz="2000" b="1"/>
              <a:t>Η απήνη: </a:t>
            </a:r>
          </a:p>
          <a:p>
            <a:pPr algn="just"/>
            <a:r>
              <a:rPr lang="el-GR"/>
              <a:t>εισάγεται στους Ολυμπιακούς αγώνες το 500 π.Χ. στην 70η Ολυμπιάδα και καταργήθηκε το 444 π.Χ. στην 84η Ολυμπιάδα. Το άρμα έσερναν δύο ημίονοι.</a:t>
            </a:r>
          </a:p>
          <a:p>
            <a:pPr algn="just"/>
            <a:r>
              <a:rPr lang="el-GR" sz="2000" b="1"/>
              <a:t>Η συνωρίδα: </a:t>
            </a:r>
          </a:p>
          <a:p>
            <a:pPr algn="just"/>
            <a:r>
              <a:rPr lang="el-GR"/>
              <a:t>Άρμα που έσερναν δύο άλογα. Εισάγεται στην 93η Ολυμπιάδα (408 π.Χ.). Το τέθριππο πώλων: εισάγεται στην 99η Ολυμπιάδα (348 π.Χ.). Το μήκος της διαδρομής ήταν οκτώ γύροι του ιπποδρόμου. Η συνωρίδα πώλων: εισάγεται ως αγώνισμα στην 128η Ολυμπιάδα (268 π.Χ.). Στους ομηρικούς χρόνους ηνίοχος ήταν ο ίδιος ο ιδιοκτήτης, αλλά στους ιστορικούς χρόνους οι ηνίοχοι δεν ήταν οι ιδιοκτήτες των αλόγων. Η νίκη, όμως, ανήκε στους ιδιοκτήτες οι οποίοι μάλιστα στέφονταν νικητές, ενώ για τον ηνίοχο το βραβείο ήταν μια μάλλινη ταινία που ο ιππότροφος (ο ιδιοκτήτης δηλαδή του ίππου) του έδενε στο μέτωπο. Για το λόγο αυτό στην Ολυμπία έχομε ονόματα γυναικών που αναφέρονται ως νικητές στις αρματοδρομίες (Κυνίσκα), παιδιών ή και πόλεων</a:t>
            </a:r>
          </a:p>
        </p:txBody>
      </p:sp>
      <p:pic>
        <p:nvPicPr>
          <p:cNvPr id="9219" name="Picture 2" descr="https://encrypted-tbn1.gstatic.com/images?q=tbn:ANd9GcT3puQCDcrfHkm8DvciYjx72-CXPc3jGqtBgwLSzqjpVcPQBez0BA"/>
          <p:cNvPicPr>
            <a:picLocks noChangeAspect="1" noChangeArrowheads="1"/>
          </p:cNvPicPr>
          <p:nvPr/>
        </p:nvPicPr>
        <p:blipFill>
          <a:blip r:embed="rId2" cstate="print"/>
          <a:srcRect/>
          <a:stretch>
            <a:fillRect/>
          </a:stretch>
        </p:blipFill>
        <p:spPr bwMode="auto">
          <a:xfrm>
            <a:off x="6227763" y="476250"/>
            <a:ext cx="2736850" cy="2039938"/>
          </a:xfrm>
          <a:prstGeom prst="rect">
            <a:avLst/>
          </a:prstGeom>
          <a:noFill/>
          <a:ln w="9525">
            <a:noFill/>
            <a:miter lim="800000"/>
            <a:headEnd/>
            <a:tailEnd/>
          </a:ln>
        </p:spPr>
      </p:pic>
      <p:pic>
        <p:nvPicPr>
          <p:cNvPr id="9220" name="Picture 4" descr="https://encrypted-tbn2.gstatic.com/images?q=tbn:ANd9GcT_tMggwyoJfPLVAArM5Oyp271JuFHynH3_cbLanAIxmeYnu6qg"/>
          <p:cNvPicPr>
            <a:picLocks noChangeAspect="1" noChangeArrowheads="1"/>
          </p:cNvPicPr>
          <p:nvPr/>
        </p:nvPicPr>
        <p:blipFill>
          <a:blip r:embed="rId3" cstate="print"/>
          <a:srcRect l="12679" r="10098"/>
          <a:stretch>
            <a:fillRect/>
          </a:stretch>
        </p:blipFill>
        <p:spPr bwMode="auto">
          <a:xfrm>
            <a:off x="6316663" y="3357563"/>
            <a:ext cx="2673350" cy="23034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242" name="Ορθογώνιο 1"/>
          <p:cNvSpPr>
            <a:spLocks noChangeArrowheads="1"/>
          </p:cNvSpPr>
          <p:nvPr/>
        </p:nvSpPr>
        <p:spPr bwMode="auto">
          <a:xfrm>
            <a:off x="0" y="0"/>
            <a:ext cx="6300788" cy="6802438"/>
          </a:xfrm>
          <a:prstGeom prst="rect">
            <a:avLst/>
          </a:prstGeom>
          <a:noFill/>
          <a:ln w="9525">
            <a:noFill/>
            <a:miter lim="800000"/>
            <a:headEnd/>
            <a:tailEnd/>
          </a:ln>
        </p:spPr>
        <p:txBody>
          <a:bodyPr>
            <a:spAutoFit/>
          </a:bodyPr>
          <a:lstStyle/>
          <a:p>
            <a:pPr algn="just"/>
            <a:r>
              <a:rPr lang="el-GR" sz="2000" b="1"/>
              <a:t>Το ακόντιο:</a:t>
            </a:r>
          </a:p>
          <a:p>
            <a:pPr algn="just"/>
            <a:r>
              <a:rPr lang="el-GR"/>
              <a:t>Δύο ήταν τα είδη του ακοντισμού: ο εκήβολος, δηλαδή βολή του ακοντίου σε μήκος, και ο στοχαστικός, δηλαδή βολή σε προκαθορισμένο στόχο. Στην Ολυμπία αγώνισμα του πεντάθλου αποτελούσε ο εκήβολος ακοντισμός. </a:t>
            </a:r>
          </a:p>
          <a:p>
            <a:pPr algn="just"/>
            <a:r>
              <a:rPr lang="el-GR"/>
              <a:t>Το ακόντιο ήταν ένα μακρύ ξύλινο κοντάρι μήκους 1,50-2 μ., με μυτερή την άκρη του, χωρίς μεταλλική αιχμή και πιο ελαφρύ από το πολεμικό. Ακόντια με αιχμή χρησιμοποιούσαν στο στοχαστικό ακοντισμό. Μία λουρίδα από δέρμα, η λεγόμενη αγκύλη, μήκους 0,40 μ. σχημάτιζε θηλειά στο κέντρο βάρους του ακοντίου</a:t>
            </a:r>
          </a:p>
          <a:p>
            <a:pPr algn="just"/>
            <a:endParaRPr lang="el-GR"/>
          </a:p>
          <a:p>
            <a:pPr algn="just"/>
            <a:r>
              <a:rPr lang="el-GR" sz="2000" b="1"/>
              <a:t>Τα ιππικά αγωνίσματα:</a:t>
            </a:r>
          </a:p>
          <a:p>
            <a:pPr algn="just"/>
            <a:r>
              <a:rPr lang="el-GR"/>
              <a:t>Τα ιππικά αγωνίσματα εισάγονται για πρώτη φορά στην Ολυμπία στην 33η Ολυμπιάδα το 648 π.Χ. με τις ιπποδρομίες των τελείων κελήτων, το οποίο ήταν αγώνισμα με αναβάτη σε άλογο που έκανε έξι φορές το γύρο του ιπποδρόμου. Το 469 π.Χ. (71η Ολυμπιάδα) εισάγεται η κάλπη (ιπποδρομίες φοράδων) και το 256 π.Χ. (131η Ολυμπιάδα) η ιπποδρομία των πώλων. Στις ιπποδρομίες ο αναβάτης ίππευε γυμνός, δίχως εφίππιο και αναβολείς κρατώντας το μαστίγιο και τα ηνία, όπως απεικονίζεται σε διάφορες παραστάσεις αγγείων. Το εφίππιο πιθανότατα χρησιμοποιούσαν μόνο οι πολεμιστές. </a:t>
            </a:r>
          </a:p>
        </p:txBody>
      </p:sp>
      <p:sp>
        <p:nvSpPr>
          <p:cNvPr id="10243" name="AutoShape 2" descr="data:image/jpeg;base64,/9j/4AAQSkZJRgABAQAAAQABAAD/2wCEAAkGBhQSERQUExQWFBUWFxcVFxgXGRgaGBccGBcYFRwcFxcXHCYfFxokGRUXHy8gIycpLCwsFx4xNTAqNSYrLCkBCQoKDgwOGg8PGiwkHyQsLi4sLCwsLCwsLCwsLCwsLCwvLCwsKSwsLCwsLCwsLCwsLCwsLCwsLCwsLCwsKSwsLP/AABEIALsBDQMBIgACEQEDEQH/xAAcAAAABwEBAAAAAAAAAAAAAAABAgMEBQYHAAj/xABIEAABAwEFBQUEBgcGBQUAAAABAgMRAAQSITFBBQZRYXEHEyKBoTKRscEUQlJi0fAjM3KCkqLhNENUstLxFRZEU5MkY4Ozwv/EABoBAAIDAQEAAAAAAAAAAAAAAAACAQMEBQb/xAAzEQACAgEDAgIIBQQDAAAAAAAAAQIDEQQhMRJBBVEiYXGBobHR8BMjMpHBFELh8RVDUv/aAAwDAQACEQMRAD8ApzG83eI7t9KVSLveXAVgc8ieszjkaLtQJSVJP2fCUjCQRnOQMESOWhqJYsxOOgOONL7QtJJgiPZJBM4x8Mz51V0rOw/IyJpWy2W8FLUYQgAnmTkkczj5Amgs1mK1pQnEqIFSe31NoCWG5Nwyo6XogjmcceeGlTKW6iiyMdupkRarQVqmIAACQMkgcKRCKkNlbVXZ130BBMFMLSFAg5yD00qVa273hUXLGw4IlwoStCsTmVJXCMTwobceFt7SF6XcrcUAFaLsrs8s9rZDza3mb0i6u4uCOBESOtRe8nZu+wC41DzeEhAUFJ5lBJJHME+VUR1lTl0Z3HdUks4KaRQFVK3aC5WsqEwaClQI/rSrTiJEonOcfgNPWgBrRVUu+mIGYGsAZwTjmcePpScUAKNqwM8MOsiPnSRWQZBxznnS96EXeJBJ6AgD1JpAAZ1AFg3c2aw6HnrQFhpoJkIgAqVe1jwiE5DjRrVvapsj6ISw0khTbQMjIhRdkeNRI+tOEV20lXLFZWWyT3oW8opJF5Sl93cuj2ouDOcSaYbR3bfYQgvIuX5uyUzhoYOHnWRKM5NyffCXsNGXFYiPLJvkokotKQ9Z1XpbutpKZyLakpF1QMYjnXWrd1LrJtFjKloSD3raikutkHE3UgXkRBkDjNQydmuFClhCriYvKjATlP41J7mWh1u2td1MlV1Q0KD7d6cICQTJyincFDMq9sdu336xerq2kQwVRwultpXO+c7v2L6rn7MmPSkQia0LdZKnswwco4XRQmOtABUYDIqKUMjWkUmlCSchrl5Dz0pSchziacWZowo3cAkmSNeAPP40mqzFMEgR1/ONLstXoCZAJiThAkZnIZ1DIGCkqJjEq0GZxq5WUC2MgOQq2stG6Dm6gYgK4uJHnFQBtzbV4NgleKb5jjGABIGX9aY2K0LQ6lxBIWlQUCDjIxzpZRcuORoywK2ZBWvEwcTxiMcvxpe3WAm6UiTdg5YkZRxww6ip7b9nRcTbGkR3gCXEgYJWoTIjIK+RqMsLSlgwQDhnofzhUwl1LJEo9LwV9zODhpSRNSm1bEUm+lMJJIzBAUMxPPA+dRihNWp5FLwxs5tLMeyoeIgnHwiTd4yJI+edVF50qUVHUk1L7xPXVBKVZpBwwwVj61DMoBUJwH1uQGfpVcFhZYErYj9HYL2Tjsoa5J+uv3YDrURe11p5tXahfUk3QlKEhCEjIAfE451HrNTBPmXLHm09lwgyyafbL28/ZiSy4WyrBUQQeoIxqNFcTTtJrDE44LvsftSfbwdQh4cQA2r3pEH3aVN7C7T0reUl9PdoUr9GqZuYAQsx53ufCsvFCDWSehonnbdlqvnHueg3dnsu4qbbXIzKUmR1jEVAbU7N7I9JQksq4oPh80HD3RWbbC3utFkP6Nco1QvxI8h9U9Iq/wCxu06zuCHgWV+ake8CR5jzrl2aTU0PNbbXq+hrVtdixIrW2Oy20NiWil8cB4V/wkwfIk8qqD1iWhRSpCkqGEEEH3HGt8se1WnhLLiHP2VA+gMinRTJk4mIkgfhTR8SshtYs/AiWmi/0s869wqCbpgYEwYHU6VwZPtEYTE6dMMMq9Fp4acKjNsbtWe0x3rQJBmU+FXDFSYJHWrY+Kpv0o/ER6V9mYKvE5UncrdnNybEU3fo6OEi8D/FM1Xtp9ljKp7pamz9UK8SVYYDGCkz16Voh4jVLnKEenmiI3L2T9KYRIANnd8KiJzlwpwIIBJGOPKKuG1t0WbSUKcvSgXRBgRevRA0gx0pLcjd9yyWdSHYvqWVkAyALqUjEa4GrAXAFJBMFUwOMCTHOMY68K5Woubtbg9lxj4myuPoLqRFq2aptIS0lJQEpQEqJAujAhYIUFCJOU8xWd7+Wxpp02eztoagfpSgAFRVBuSPqjDDjphVz3k38bsxCUXXV3lJUkHFN2Rjhgb2nI1k7yy6VLUZWSVHnOJM8c636Gmf658fMzX2LhDNKacrYSAghYUVJlSbqhcM5EnBWGooUKRcIuqKyfaveEDkm7ieZPlRUiuuYzgmiFNKAVxoAKlNKER140W7RjUNADek+Ik9Tp1pa0W4lN0YIBwAwnCMeJpvNddqOlEgXhHwozC4P5wohFCkVOCCzbrbQSoOMLm4sEq/Z+sR95Bhwcgqoe1WBbbq23DBQYUZwPAjiCII601s1qU0tK0HxJIUOo+VW/bLLbzTb4EXbqf3TJTe/ZIU35Jqp+hLPZ/Mt/VH2EFY1IK7ohIKVAA5LJBEHqSPdUK40UkpOYMGrWmytKEgYiIziZBgQM/6TVc2qyUuqyg+IHiDkcOVWJlQO0LWXHFK4kwOWnpSN/AjUn0/3+FdMyTrjRYqcABRFGlYpNQqQCxXUNdFAACgJriIoKADpcobxogFHAoDAZt0gyCQeIMH31ObP34tjXsvqUODnjH82I8qgooTSShGe0lklNx4NEsPa4QIeYBPFtUfyqB+NPldrTAJ/Qve9H41loozirxJy1xPP1NZXoKG84LlqJ+Zt2729TdtKy0FC4BeCwAQTwIJBGFTRTOeVU/susd2yFw4l1ZPkjwDHrJ86t6nABNcPUQjG1xjwjoVtuKbCpRHMaH5HjTS2WXvRC2wpOOF+PMQMFDQgiJp6gUaaozh5Q7WTP8AafZaHFKW06pJJJuui9nj+sSok9SDVMt+wXbI6EvpKRBIIIKVYaK15jOt1TTTbOyEWllTTgBCsjqk6KHAj+mtdCnxCcXie6+Jjsoi+DB7WzdVhEHxCMoOMDpiPKk01I7S2WpkrZcF1xpUx9pBGJTxyCuhPA1HIPvrvxaayjDwAa67R6GpAKBRVChOFFmgAZoSKKKMTQABoIoZrgaAAVU9uvtNN7uHTCHPDP2SqMfJQSr93nUDFFypZR6lgaLw8ljTtLuHVtu4FJKSeBGH4EUx24wV91dxSEYSIVnkrjH4nWnG97HiadkK7xsAqGSlN+CfNNw+dO9hlC2ReOKSR+eOEGeZpE9sg1h4K7ZEDvBPs+0eiReI9IpAqpZLfhWeF0eZP4A0jNWLkUGiLNHVRIFSAF6gmgmhFABTXEUa5XKTQAFCK6uAoAMlccOGXw4GjMpKlRnrx6z5UScaUaBAwB59P60AcuMcOflh+NJ0dDkTgDeBT0nUc6Irl+fxoA17s7Qv/h6QoeEqciDBgmMxkb17hpUotm0tEKQS+2P7tZT3o/ZcGC+isedMtxFzYWgIlMjpjOQ1x9aninHMnjPLhprXmLp4tlt3Z2K4eghKw7bacN0EoXqhYurHkc/KaerkgxnpNRVusjSwAvMY/VJw0MzKccjTNi3rZASFB1Gl69eA/bxiOCpH3hVDipbx/b/JZ0tFmKwkSdMagN1952bY46pF9K0hIuqIi5JgpAMZnE54jSorffecIst1BlbwKPs3EkYmCZJIwBEjE1nGwtsqsryHkYlMgiYBBEEHlW7TaN2VSk+exist6ZJGw717potiJ9h5A8C9M5urGqfhPlWN7W2U5Z3ChxN0j3eR1HA8IrcNi7ebtTQdaOGRB9pJ4KHH40w3x3ZFtYupIDiTKScuYPI/OjS6uVE/w7OPkRbSprqRiiV0M0LtgWhwtrBQoGCFSI60f6MBgpQB/Ov4TXfyjCIqoKdutoQdVxzwPQDGI41x2kTgAEgYgJSB6gzH4UANg0SJunrBri2dQRHHD40r9PXkFKA0gnDpPWlG7e5Htq6HEe40ANDQin67cFCFpQSdbgB01ScyR8eNHZLBBlOMzgpQAwOGIynHyoyBHkURSakVWNEiFETORCgI93uxpH/h6lGEELJ0Bg6nI4ZA0ZAfoh3Z6gTiw4CP2Vyn1JSPKlN29sIs4cCmu+kiCIERIyUkmg2BYlhTrSkEB1pxM5+JIvpy+8AKV2BsO/3neJc8KgBdSojUkSkjiKr2WUxnukyBvw2RxWDP7KVf6/SkUUY+yB1+Q+VBFWIXIBTQtReF4SJEjiJx9K6g4igk3eybrWNCQlLCCmMLwvnEZyqcYOedYlt6wBi1PNDAIcUkdJw9IrcthWi/ZWF6lpsnrdAPqDWV9p1g7u3KVo6hC/OLh9U+tcXQWy/GlCT+0bL4roTRVIoSK4UYjSu2YhOgIpQoxoFI40Ac0gqIHH01J91cszlloKVZEBShoIHVXh+BJ8qRigAIrgaMkUSgk1HsvcWplwKJKEr8JkYEiSDqZwM9aujoIAkyJg+eGNUXsmtqe7eZJ8V4LHS6E+hFXm0hSkC4ASSMzFeY1jxfJHWpfoIN9HAyAHlRmrPB0xxyypQChSoXrpGnzj89awp5LW2ZLvPviDalhlCFsAXChaQUOXSSVcU4qMFJB11qPRY7Laf1K/ozh/unlS2f2HtOiwOtQ21WAh51KTKUrWlJ4hKiB6U2BIr1sKlGCUNvvuceU228loswtWzXQspIGF5J9lY6j0IrVd39vN2toLaUeCkqPiQeB/HWsd2Xva60julhL7JzadxAH3Fe0g9MOVTWx7W0Fd5YHvozxzYtBFxQ4Ic9k/vQaxarTOxZkt/Nce8vrs6dlx5Ghby7rJtjcKIQ4PZXAURyPEZ9NKxvbmwXrK4W3kwcwoYpWOKTr8a17ZG+IUQ1akfRX4yXghfNtZwI5T0JqS2vsVq1N926kKBxSdUnik6fOstGonpn0T4++B51qzdcnn69RxUtvRuq5Y3SkypBxSuDBExnlP56wwVXdjJTXUjG008MVIGnD3/gMqPEGKTFKGmBBifTlRR/vRkY0JT+fz1qCRO9GsUZNoIyg9RRVJx+VDGFSITW61qDlqbQtJgq+qopxgkEjGcelXTZdmatDYLhCikqEKOIMwZxHADjgMaou6IP01mPtE/yk0G03Vt2h9KVlIDq8AY+uqqJLM8er6ln9mfWRK8getBNSJsoNj7z6yH7h6LbkerfrUYKti85EawGoijQkYY+VEKqYg2js7tfebPa+4Vt+5RI9FCq92v2XCzufttn0UP/ANUfsj2h4H2ToUuDzFxXwTUv2mWO/YFEZtrQvyJKD/nrzq/K1vv+f+zofqpMfoZoiaNXojngg0Yr4460QKrooAcIEtOEQAC3OOP1hkefypsKOxmRxBB+PxAomlQAF6goQKECpA0Lsjs8m0K0hA85J8sq0ZtMEjTMeeY9+PnVc7Pd3lWayysQt0hZTqkAQkHnBJ5TFWZeU5EY/j6V5XWTVl0muDq0rpgkCDSLrd5UfdjAkZnKRobtJnabIElxAxIzAMjMQdRhhTltOpzONZMNFpk3aZu+ll9LraQlDwMgYALT7UAYCRB99UuK33ebd9Nss5aUbpm8hX2VAECeWMHrWF7R2cuzuqadTdWgwR8CDqCIM16XQXqyvpb3XyObfDplkbXa4GhroroGclNn7yPNJuXg43n3bgC0eQOKTzSQas2xd6m7ye5dXZFT+qWorsyjwk4oB5jD7VUUChNUzphMsjZJG/Bpu02e7aUIOErSSCEkfWBBwEYhQORrLN79y/oxLjCw6zMGCFKbJyC7unBX5MXuzaXBaWrriUBMyXCe7CIN5JAxKSCRdGZVV6te3mWj3LqwlRkhKld73SYu92tYSFJSvVJvXRM4xGKNc9PPEXleRe3GxbmYpNHCqntt7rFMrs/ePNgAqMSpMyJITMpkETy1wNV4GujGaksozuLjyLpPCaPSKVUohdSByqKTQuGeVFmpFZJ7tORa2Cftge+R867epP8A6p7P9YvL9on4RTbYxP0lqP8AuJ+Ip5vL/a34j9Yvj9oj5VVj8z3Fn/X7xOx42K0jg4wv/wCxBP8AMKh5qU2K5KLSg/WYUR1bUlweiTUXUw2lL2/whZcL77nE0RdHGv5/OFJuVYIW7sutd23JTotC0+4Xx/lrVNuWMPWZ9s/WbWPOJHqBWI7p2vu7ZZ18HEg9CQk+hNb3MGvPeJroujNfeDoafeDR5xSaOMqd7fsfc2p5vRDi0jpOHpFM05V3lLqimu5gaw8HGhmimhmnIDtLukHgaIUwSOHyrjQqBInhgfl7wD7qgAorTdxNyb121WkFRMFtCtAALqlccAITwg1C9nG6QtLhedTLTZwByWvODxAwJ8hxrXa43iGsx+VD3/Q10VZ9JnV12QcY58KGKrW/G94sLUIgvr9gHG6NVqGoGg1PQ1x6oOySjHk1ylhZY02/tKy2O6h8uFwL71tSSCsEkm+QIunFUgiFc9LRYbal5pDqPZcSFDoRPp8q89Wi1qcWpbiipSjJUcSTWidlm82JsjhwMqa5EYqR0PtDz4119RoumrqTy1yZ4W5lhmkVSe0rdXv2w+2mXWx4ozUjPzKfhNXagBrmVWuqalE0SipLDPN0UcCrd2lbsizPJdbENOzgMkrGYHAEEEDrwqopNeqqsVsFNdzmSj0vDOigAoaE1YKFmMp4UKUE100cKqGAtYtoO2dQUy4ttQ1SSOWWtTSNs2e1YWxvunD/ANQykAk/+60PCrqmDVfJnGc/zjQFNI4qW/cZSaJfaG6zzSe8RD7GfetG8mPvDNB5EVEBVOtnbWes6rzTikHkc+o1HKptG2bLa4FrbLS8u+ZEDqtvIjmmKjM487+z6DYjLjYry1UW9U3tTdB1tJcaKbQxn3jWMftJBlJjyqCvU8ZqSymI4tbMf7EJNqYAzLrY96wKW2i/efeURevLUZkjNSjy0Irt2mgbShWjQU8f/iSV/EAedRyiSJwJ/wBqj+/3Df2+8PYTDqQdSUn96UHyxNIKSQSDmDB6jA0e0ohR9/vp5ttMrS6MnkBz94+FY/8AIlfvFGcS9ovYjqIuj0RdOKKWd26pKgcQQfca33Zdt75hp37aEq8yMfWa89prZOzS395YUp1aWpB6E3x/mPurj+LV5rU/J/M16WWJYKT2n2W5b1KjBxCF+YFw+qKqgVWk9r9iJTZ3YyK2z5wofBVZok1s0U+uiL937FVyxNihNBNcBXCtaKTop9svZ63lpbQJUtQQkaSdegzJ4CmQNal2X7ACG/pKiCpwKQ2PspCoV0USnLgPdm1V6prcv2LK4dcsFz2Xs5FnZQ02IShIHU6qPMmT507Aok1S95e1Fpm83Zh3zgkFZ/VpPLVccoHOvL1VWXyfTuzoykoLcsW8287ViaK3CCsg923qs/JPE/OsL2ntJy0OKddUVrVmT6ADQDQUXaG0nH3FOOrK1qzJ+XAchhSFel0mkjQvNvuYLLHNgDDOlWHylQUklKkmQRmCMQRSdca2leTdN0d6kWxkYgPJSO8RkZyvAapPplU5drz7sbbDlmeQ62YUkzyUNUnkRhW6bC261a2UutZZKTqg/ZP46ivOa7S/hPqjw/gb6bepYYy302WLRYnkRKgnvE8ijxYeUjzrC1D8/hXpEc6wDeTZJs1pda0Ssgc05p/lUmtXhdm0oP2lWpXDI9JrgaUeN43kpwCUzrF1KQZ5EifOkTXZMgdBgiMMfznQTpRQaUSKADrWCABMzOMelFrkiuIpSUBPCgKIPTCj0BpiGOtnbUds6r7K1IVyOB5EZEcjU2XrPbh4gizWn7RJDTp5/wDbV5EHlVeaHI+VCtAAquUE3nhjKTW3Ynzu+5ZWHnXCkKUkMpSDMhakkqvDC6UIVkTnpUJZkTPhJ6f0qZtO0LtksbUXiq+6QTn4yhvKIGCjHOrRs3YyFpxaSgiAQLpx1xI+HGkjJrLfmTPHCM82ighQB4D4a09ZR3tkUke3ZyXOra4Sr+FYB6KNNrQi8kKGJiesYmibLtvdOpWRKclp+0g4KT5pJpppuO3KEg/MaUmun217F3LqkAykYoV9pCheSrzSQaYLNWRaksoMYYArReyK2+O0NfaShwfukpP+ce6s5FWbs7t3dW9nguWj++IH8wTWbWQ66JL1fLcsqeJpmob5bO7+wvI1Ce8T1R4vgCPOsKAr0eUjI5HA9DXnnall7p5xv7C1J9xIHoK5vhFmVKHvNGqjupCYoRRU0M13DEARWi9mu8iSkWNyBC77auJJkoPMnLzHCs6KqUszpStKkmDIiOtUailXQcWPCfRLJ6IcBgdRPTP+nnWO75boPNPPuIaX3AN6+SDgrEnjF4nphNapu1tkWuzIdESRdWOCx7X4jkRUkpIIIIkHAg5EHjXmKL56Sb29TR0JxVkTzcuJwEDhnXVYd+d3RY7UUpH6NY7xvkCYKZ1ukR0iq9Xqq5qyKlHhnNaw8MGuSK4GlBVhAWfWp7cveg2J+8QS0sBLgHCcFDmPUTUCaFt8pmMJF08x+fhSTgpxcX3HjLDyei2H0rSlSFBSVAEEZEHhWb9rOyCVIfSkxAQ51E3FdCCpPkOVMNwd+Po6ksvq/QGQkn+7JJVOGaTJnhNaquFpSpMKSciMQpJGhyOnurz7jPR29XY3bWxwecZob3rWr7zdmbb0uWeGl53P7tX+g9MOQzrMto7LcYUUOJKSMMR+dMeddqjUwuXo8+RjnVKHI1ilmlkYikQvMZ/LHSjprSVocFoQCoxOOAnCSJzGoOFEdbukg6Ye6lG7WQIupMZSJicfPETjNJqXMzmczqZxqCTk5TR0JmgCaUbTUZDAVSaVstjU84htOa1BI4CdTyAx8qA4Cn1jR3bDjxwUuWWuMEfpVjok3eq+VK5YQJDXatqCnSUHwICW25zutgJB6mJ86vNm2gGWWu9VdKkz7KiTlMx1rPEp/J/OVXW1bTYSf0qCqAEISDduhKQqfMrP8NLNbJENlMs69Dj5+8Ui+iCQPKigwaXtSioDkB0x4fnSre5GB6sfSLLP97ZwAfvMkwD+4ox+yocKhV092fbCy4FiFRgoaKSRCknkUkjzo22dnhpSSmS04L7ZOo4E/aSfCefWq4+hLp7Pj+V/P+h3uskdS9jtJbWlYOKFJWOqSCPhRbPaSibsYiDKUqw5XgY8qIgY1Y99hT0Wh0KAUMlAKHQifgax/tJ2f3VuUoZOpS55+yr1T61o+5Nr7ywME5hNz+Dw/AD3VWu1uxy0w7HsqU2eiheHqk++vM6F/g6ro9qOlcuurJmoFcaBBoVCvTHMArprq4ipAtvZ7vb9EdKHT+gdIvfcVkF9NDy6VsoIIBBBBEgjEEHUca82itF7Ot9rhTZXz4CbrSz9Qn6qifqnTgeWXG8R0XX+bDnuaqLceiyb7VNk97Yw6BKmVAz9xXhPrdPlWO16RtVnStCm1plKgUqB1ChBrAt4thKstoWyrG7iFaKScQfd6g1HhV6cXU+Vx7A1EMPqIwUqmkwPSjIrsmUORSak0tNAoVGQEoq49n+9RYeDLi1d05CRiT3apwgGYSSYI5g6VUCa40ltcbIuMh4ScXlHopwf1qG3j3abtbZQoALjwLjEHSeKZ090GqpuN2hgBNntROHhQ6TkNEuE6aBXv41pEa/k+deasrs09nyZ0lOM4nnW3WFbLi23E3VoN0jhHxBkGeEUiitV7UN2w42LSnBaPCvmk+yT0OE8FcqykV6LT3q6HV+5z7K3FiyUT8506nTGhUmM6BtUU5s7kiJSkzmYy4chyq5sUTaONO+7/IPz1pooiTGUmOlOW3gE4x+eVKQwGrOpxaW0+0owJyx1PIZk8jS22LWHFhDZ/RNDu2+YmSs81qJV0IGlPC0LNZ1LUD31oBS3OBQzPiXGhX7I5XuNRVmavHhGM+gEamaVPqefIl7LA42ZYe8UZHhSLxxAvcEgnCTw5Gnu0relK4DgURgVDI8Iw0GFIPvhCQ2jQnGBHCZzmSfSooORqfjTrnJW1kTCa4LwoQKAinJC3aldj2ptQVZ3yQ0syleZacyCx905KGo6CoyaSXSTipLAyeHkX2jspdndU24IUk+RBxBSdQRiDTYJPzqxWS3C1Wc2d0AvITNmc+sY8RaUdQRN2dYFV8oOoOceY0/pS1yb2lyvvJMljdcGm9k9uJZeaJPgUlYHALBB9Uj31YN9LB39ieTGIT3ieqPF8JHnWe9m9tKLYEZB1KkeY8Q9Ux51qgKuHvrzmuj+Dqutep/f7HT06VlWPcYGtspUUqEEYEcK5QqT3j2SWLW60AcFEpH3VeIQOhA8qj3GFJi8kpkSJBEjLCcxhXpYTU0pLucuUWngSoZoYrqcULdowwNdXTQBr/Z9vmLSgMPH9OgYE/3iUj/OBnxAnjRO0/d7vrP36B+kZBvfebzPW6fF/FWUWS0qbWlaCUqSQUkZgjUVtG7e8ptdlDpbBWlVx1KcZGElKdZSZu6wRwrg6rTvTWq+vjO6+/M2VzVkeiRiF2lBhU/vpu8LO8S1iy4O8bIyg5ieRMdCmq4TXZhNWRUl3MkouLwxS9XA0QdR51xNNghAxXRRAqjim4AKoVad1O0F6yFLayXLOD7B9pIP2Dyzg4Z5VWblJrTSThGa6ZLYsjJrdHoUONWliQQ406kiR9ZJEEcjmORFYfvHu8uyPKbWQRMpP2kmbp9CDwIqS3E3wVY3ghZmzuHxg5IJwvp4RrxFaBv/ALtfS2UrbF5xsym7iVIVF4DjoodDxrk1p6O7pb9GRpli2OVyjGkKpUUe37McZWUuJKSCRiI/OlJNr6cPfhXYymsozNY5FP8AaneymEkl139U2RIyLisw2OsYnRIJ4SNi2WXHCkqCW0QXHM0pTnPMnIDUxSdttYWoJbBS0iQ2knHHNSjqtWZPQZAUjeXhBjCyGtdrctDpWs3lqPkNABwSMgOAp8q42kCCYJI+8Qc51RhRrC2llvvFySoEBOWB9Z+E0wdcViVTMRyGsRwFGOyK8iDrxx5iPx9abrEHOelHdNJH31YgD3qKTS6RyHuFKJaB0HupVNM0OiS8hn3mFFOeFSQYCjJEknGlRYkT7PHjwqciOpoh5qUsvdvXu+UpCwkqCxBCiBgHJ1JgXueM50qNnoj2fU/jXDZ6J9n1P40ssS9pCTiXDcPYtlUw2+ZS8FLTIcKYg4EAZeEire7ZW4wF8/eWpWH7yjVd3JWW2ShGCb5MZ4kJ49KlNq21YXgdBoK8/qKLbLpYlt7X9DoUyiorYeCzpGSAk6QAPhVK7TbESlp3E3CW1E8D4k+oV76k7bbFDIgdAPwqubUtSnfAtRUkkSOh5VdpdJZXYptrYsvshKtxwVCaCrbZNgMKUJR/Mv8AGntr3Zs6Rg3/ADL/ANVdV6mKl07nM/DZR6c2HZjjyrrSFOGJISkqgZTgMsamFbKb8Xhy5q49anNlbIaQhpSUkKWbqiFLxGGGeHlUWalRjlExqyMtl9mloWod4C2ifajTUgGFTwBSOcCtB2Ns9myoLLYUMcZvKUonCSQMPKIpwxuzZyBKCcBmtZ+KqE7p2WcWUnDWT8TXn79U7nicnjyS/wAm+upRWYoiN+djNOWJSZDZZF9AkD2R7MTiCPWKxkprfRudY/8ADMnqgUj/AMlWIr/szWEHLD3VfptdCiPS8vv2+pVbS5vJg9dW/J3TsZibMz/40/IUI3Psf+FZ/gT+Fa4+LQa/Syr+lfmYCKEGt9G5NhP/AErX8Iov/JFhn+ytfw0f8tX/AOX8PqC0svMwYHyoCut5/wCRbD/hm/dXJ3BsEf2Zv+b8aleJ184fw+pP9NLzMCUa1Hsp2/eQqzLX4km+2DqmMQDOioMcPS0u9ntg/wAMj3r/ANVFa3BsSCFJYuqTBBC3AQRiCCFYUl2sqvh0tPf2fUaFUoPIXbmybNapS4RfBDciAUmZSFSDAON0kamDjVE21unY7OyVB1wuYKAUExBJTcVkL0hWAx8PCtF2lsNooUohZKUkAlx0wDgRirLlWLbwPKNocClKVCjF4k5xOepqNH1SfRGTwhrcJdTQW37TLgCEDu2UmUoGpyvL+0r4aUXZ9kvGTgkYk5COtINDEDn86k9toCVpSkQmRgP2U11ltsjHJt7sLabWVqk5A4T9USYiM8Ipk8vhXTgfzoKQWcaZC4BImgu0KT86Is4eZ+VO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atin typeface="Calibri" pitchFamily="34" charset="0"/>
            </a:endParaRPr>
          </a:p>
        </p:txBody>
      </p:sp>
      <p:sp>
        <p:nvSpPr>
          <p:cNvPr id="10244" name="AutoShape 4" descr="data:image/jpeg;base64,/9j/4AAQSkZJRgABAQAAAQABAAD/2wCEAAkGBhQSERQUExQWFBUWFxcVFxgXGRgaGBccGBcYFRwcFxcXHCYfFxokGRUXHy8gIycpLCwsFx4xNTAqNSYrLCkBCQoKDgwOGg8PGiwkHyQsLi4sLCwsLCwsLCwsLCwsLCwvLCwsKSwsLCwsLCwsLCwsLCwsLCwsLCwsLCwsKSwsLP/AABEIALsBDQMBIgACEQEDEQH/xAAcAAAABwEBAAAAAAAAAAAAAAABAgMEBQYHAAj/xABIEAABAwEFBQUEBgcGBQUAAAABAgMRAAQSITFBBQZRYXEHEyKBoTKRscEUQlJi0fAjM3KCkqLhNENUstLxFRZEU5MkY4Ozwv/EABoBAAIDAQEAAAAAAAAAAAAAAAACAQMEBQb/xAAzEQACAgEDAgIIBQQDAAAAAAAAAQIDEQQhMRJBBVEiYXGBobHR8BMjMpHBFELh8RVDUv/aAAwDAQACEQMRAD8ApzG83eI7t9KVSLveXAVgc8ieszjkaLtQJSVJP2fCUjCQRnOQMESOWhqJYsxOOgOONL7QtJJgiPZJBM4x8Mz51V0rOw/IyJpWy2W8FLUYQgAnmTkkczj5Amgs1mK1pQnEqIFSe31NoCWG5Nwyo6XogjmcceeGlTKW6iiyMdupkRarQVqmIAACQMkgcKRCKkNlbVXZ130BBMFMLSFAg5yD00qVa273hUXLGw4IlwoStCsTmVJXCMTwobceFt7SF6XcrcUAFaLsrs8s9rZDza3mb0i6u4uCOBESOtRe8nZu+wC41DzeEhAUFJ5lBJJHME+VUR1lTl0Z3HdUks4KaRQFVK3aC5WsqEwaClQI/rSrTiJEonOcfgNPWgBrRVUu+mIGYGsAZwTjmcePpScUAKNqwM8MOsiPnSRWQZBxznnS96EXeJBJ6AgD1JpAAZ1AFg3c2aw6HnrQFhpoJkIgAqVe1jwiE5DjRrVvapsj6ISw0khTbQMjIhRdkeNRI+tOEV20lXLFZWWyT3oW8opJF5Sl93cuj2ouDOcSaYbR3bfYQgvIuX5uyUzhoYOHnWRKM5NyffCXsNGXFYiPLJvkokotKQ9Z1XpbutpKZyLakpF1QMYjnXWrd1LrJtFjKloSD3raikutkHE3UgXkRBkDjNQydmuFClhCriYvKjATlP41J7mWh1u2td1MlV1Q0KD7d6cICQTJyincFDMq9sdu336xerq2kQwVRwultpXO+c7v2L6rn7MmPSkQia0LdZKnswwco4XRQmOtABUYDIqKUMjWkUmlCSchrl5Dz0pSchziacWZowo3cAkmSNeAPP40mqzFMEgR1/ONLstXoCZAJiThAkZnIZ1DIGCkqJjEq0GZxq5WUC2MgOQq2stG6Dm6gYgK4uJHnFQBtzbV4NgleKb5jjGABIGX9aY2K0LQ6lxBIWlQUCDjIxzpZRcuORoywK2ZBWvEwcTxiMcvxpe3WAm6UiTdg5YkZRxww6ip7b9nRcTbGkR3gCXEgYJWoTIjIK+RqMsLSlgwQDhnofzhUwl1LJEo9LwV9zODhpSRNSm1bEUm+lMJJIzBAUMxPPA+dRihNWp5FLwxs5tLMeyoeIgnHwiTd4yJI+edVF50qUVHUk1L7xPXVBKVZpBwwwVj61DMoBUJwH1uQGfpVcFhZYErYj9HYL2Tjsoa5J+uv3YDrURe11p5tXahfUk3QlKEhCEjIAfE451HrNTBPmXLHm09lwgyyafbL28/ZiSy4WyrBUQQeoIxqNFcTTtJrDE44LvsftSfbwdQh4cQA2r3pEH3aVN7C7T0reUl9PdoUr9GqZuYAQsx53ufCsvFCDWSehonnbdlqvnHueg3dnsu4qbbXIzKUmR1jEVAbU7N7I9JQksq4oPh80HD3RWbbC3utFkP6Nco1QvxI8h9U9Iq/wCxu06zuCHgWV+ake8CR5jzrl2aTU0PNbbXq+hrVtdixIrW2Oy20NiWil8cB4V/wkwfIk8qqD1iWhRSpCkqGEEEH3HGt8se1WnhLLiHP2VA+gMinRTJk4mIkgfhTR8SshtYs/AiWmi/0s869wqCbpgYEwYHU6VwZPtEYTE6dMMMq9Fp4acKjNsbtWe0x3rQJBmU+FXDFSYJHWrY+Kpv0o/ER6V9mYKvE5UncrdnNybEU3fo6OEi8D/FM1Xtp9ljKp7pamz9UK8SVYYDGCkz16Voh4jVLnKEenmiI3L2T9KYRIANnd8KiJzlwpwIIBJGOPKKuG1t0WbSUKcvSgXRBgRevRA0gx0pLcjd9yyWdSHYvqWVkAyALqUjEa4GrAXAFJBMFUwOMCTHOMY68K5Woubtbg9lxj4myuPoLqRFq2aptIS0lJQEpQEqJAujAhYIUFCJOU8xWd7+Wxpp02eztoagfpSgAFRVBuSPqjDDjphVz3k38bsxCUXXV3lJUkHFN2Rjhgb2nI1k7yy6VLUZWSVHnOJM8c636Gmf658fMzX2LhDNKacrYSAghYUVJlSbqhcM5EnBWGooUKRcIuqKyfaveEDkm7ieZPlRUiuuYzgmiFNKAVxoAKlNKER140W7RjUNADek+Ik9Tp1pa0W4lN0YIBwAwnCMeJpvNddqOlEgXhHwozC4P5wohFCkVOCCzbrbQSoOMLm4sEq/Z+sR95Bhwcgqoe1WBbbq23DBQYUZwPAjiCII601s1qU0tK0HxJIUOo+VW/bLLbzTb4EXbqf3TJTe/ZIU35Jqp+hLPZ/Mt/VH2EFY1IK7ohIKVAA5LJBEHqSPdUK40UkpOYMGrWmytKEgYiIziZBgQM/6TVc2qyUuqyg+IHiDkcOVWJlQO0LWXHFK4kwOWnpSN/AjUn0/3+FdMyTrjRYqcABRFGlYpNQqQCxXUNdFAACgJriIoKADpcobxogFHAoDAZt0gyCQeIMH31ObP34tjXsvqUODnjH82I8qgooTSShGe0lklNx4NEsPa4QIeYBPFtUfyqB+NPldrTAJ/Qve9H41loozirxJy1xPP1NZXoKG84LlqJ+Zt2729TdtKy0FC4BeCwAQTwIJBGFTRTOeVU/susd2yFw4l1ZPkjwDHrJ86t6nABNcPUQjG1xjwjoVtuKbCpRHMaH5HjTS2WXvRC2wpOOF+PMQMFDQgiJp6gUaaozh5Q7WTP8AafZaHFKW06pJJJuui9nj+sSok9SDVMt+wXbI6EvpKRBIIIKVYaK15jOt1TTTbOyEWllTTgBCsjqk6KHAj+mtdCnxCcXie6+Jjsoi+DB7WzdVhEHxCMoOMDpiPKk01I7S2WpkrZcF1xpUx9pBGJTxyCuhPA1HIPvrvxaayjDwAa67R6GpAKBRVChOFFmgAZoSKKKMTQABoIoZrgaAAVU9uvtNN7uHTCHPDP2SqMfJQSr93nUDFFypZR6lgaLw8ljTtLuHVtu4FJKSeBGH4EUx24wV91dxSEYSIVnkrjH4nWnG97HiadkK7xsAqGSlN+CfNNw+dO9hlC2ReOKSR+eOEGeZpE9sg1h4K7ZEDvBPs+0eiReI9IpAqpZLfhWeF0eZP4A0jNWLkUGiLNHVRIFSAF6gmgmhFABTXEUa5XKTQAFCK6uAoAMlccOGXw4GjMpKlRnrx6z5UScaUaBAwB59P60AcuMcOflh+NJ0dDkTgDeBT0nUc6Irl+fxoA17s7Qv/h6QoeEqciDBgmMxkb17hpUotm0tEKQS+2P7tZT3o/ZcGC+isedMtxFzYWgIlMjpjOQ1x9aninHMnjPLhprXmLp4tlt3Z2K4eghKw7bacN0EoXqhYurHkc/KaerkgxnpNRVusjSwAvMY/VJw0MzKccjTNi3rZASFB1Gl69eA/bxiOCpH3hVDipbx/b/JZ0tFmKwkSdMagN1952bY46pF9K0hIuqIi5JgpAMZnE54jSorffecIst1BlbwKPs3EkYmCZJIwBEjE1nGwtsqsryHkYlMgiYBBEEHlW7TaN2VSk+exist6ZJGw717potiJ9h5A8C9M5urGqfhPlWN7W2U5Z3ChxN0j3eR1HA8IrcNi7ebtTQdaOGRB9pJ4KHH40w3x3ZFtYupIDiTKScuYPI/OjS6uVE/w7OPkRbSprqRiiV0M0LtgWhwtrBQoGCFSI60f6MBgpQB/Ov4TXfyjCIqoKdutoQdVxzwPQDGI41x2kTgAEgYgJSB6gzH4UANg0SJunrBri2dQRHHD40r9PXkFKA0gnDpPWlG7e5Htq6HEe40ANDQin67cFCFpQSdbgB01ScyR8eNHZLBBlOMzgpQAwOGIynHyoyBHkURSakVWNEiFETORCgI93uxpH/h6lGEELJ0Bg6nI4ZA0ZAfoh3Z6gTiw4CP2Vyn1JSPKlN29sIs4cCmu+kiCIERIyUkmg2BYlhTrSkEB1pxM5+JIvpy+8AKV2BsO/3neJc8KgBdSojUkSkjiKr2WUxnukyBvw2RxWDP7KVf6/SkUUY+yB1+Q+VBFWIXIBTQtReF4SJEjiJx9K6g4igk3eybrWNCQlLCCmMLwvnEZyqcYOedYlt6wBi1PNDAIcUkdJw9IrcthWi/ZWF6lpsnrdAPqDWV9p1g7u3KVo6hC/OLh9U+tcXQWy/GlCT+0bL4roTRVIoSK4UYjSu2YhOgIpQoxoFI40Ac0gqIHH01J91cszlloKVZEBShoIHVXh+BJ8qRigAIrgaMkUSgk1HsvcWplwKJKEr8JkYEiSDqZwM9aujoIAkyJg+eGNUXsmtqe7eZJ8V4LHS6E+hFXm0hSkC4ASSMzFeY1jxfJHWpfoIN9HAyAHlRmrPB0xxyypQChSoXrpGnzj89awp5LW2ZLvPviDalhlCFsAXChaQUOXSSVcU4qMFJB11qPRY7Laf1K/ozh/unlS2f2HtOiwOtQ21WAh51KTKUrWlJ4hKiB6U2BIr1sKlGCUNvvuceU228loswtWzXQspIGF5J9lY6j0IrVd39vN2toLaUeCkqPiQeB/HWsd2Xva60julhL7JzadxAH3Fe0g9MOVTWx7W0Fd5YHvozxzYtBFxQ4Ic9k/vQaxarTOxZkt/Nce8vrs6dlx5Ghby7rJtjcKIQ4PZXAURyPEZ9NKxvbmwXrK4W3kwcwoYpWOKTr8a17ZG+IUQ1akfRX4yXghfNtZwI5T0JqS2vsVq1N926kKBxSdUnik6fOstGonpn0T4++B51qzdcnn69RxUtvRuq5Y3SkypBxSuDBExnlP56wwVXdjJTXUjG008MVIGnD3/gMqPEGKTFKGmBBifTlRR/vRkY0JT+fz1qCRO9GsUZNoIyg9RRVJx+VDGFSITW61qDlqbQtJgq+qopxgkEjGcelXTZdmatDYLhCikqEKOIMwZxHADjgMaou6IP01mPtE/yk0G03Vt2h9KVlIDq8AY+uqqJLM8er6ln9mfWRK8getBNSJsoNj7z6yH7h6LbkerfrUYKti85EawGoijQkYY+VEKqYg2js7tfebPa+4Vt+5RI9FCq92v2XCzufttn0UP/ANUfsj2h4H2ToUuDzFxXwTUv2mWO/YFEZtrQvyJKD/nrzq/K1vv+f+zofqpMfoZoiaNXojngg0Yr4460QKrooAcIEtOEQAC3OOP1hkefypsKOxmRxBB+PxAomlQAF6goQKECpA0Lsjs8m0K0hA85J8sq0ZtMEjTMeeY9+PnVc7Pd3lWayysQt0hZTqkAQkHnBJ5TFWZeU5EY/j6V5XWTVl0muDq0rpgkCDSLrd5UfdjAkZnKRobtJnabIElxAxIzAMjMQdRhhTltOpzONZMNFpk3aZu+ll9LraQlDwMgYALT7UAYCRB99UuK33ebd9Nss5aUbpm8hX2VAECeWMHrWF7R2cuzuqadTdWgwR8CDqCIM16XQXqyvpb3XyObfDplkbXa4GhroroGclNn7yPNJuXg43n3bgC0eQOKTzSQas2xd6m7ye5dXZFT+qWorsyjwk4oB5jD7VUUChNUzphMsjZJG/Bpu02e7aUIOErSSCEkfWBBwEYhQORrLN79y/oxLjCw6zMGCFKbJyC7unBX5MXuzaXBaWrriUBMyXCe7CIN5JAxKSCRdGZVV6te3mWj3LqwlRkhKld73SYu92tYSFJSvVJvXRM4xGKNc9PPEXleRe3GxbmYpNHCqntt7rFMrs/ePNgAqMSpMyJITMpkETy1wNV4GujGaksozuLjyLpPCaPSKVUohdSByqKTQuGeVFmpFZJ7tORa2Cftge+R867epP8A6p7P9YvL9on4RTbYxP0lqP8AuJ+Ip5vL/a34j9Yvj9oj5VVj8z3Fn/X7xOx42K0jg4wv/wCxBP8AMKh5qU2K5KLSg/WYUR1bUlweiTUXUw2lL2/whZcL77nE0RdHGv5/OFJuVYIW7sutd23JTotC0+4Xx/lrVNuWMPWZ9s/WbWPOJHqBWI7p2vu7ZZ18HEg9CQk+hNb3MGvPeJroujNfeDoafeDR5xSaOMqd7fsfc2p5vRDi0jpOHpFM05V3lLqimu5gaw8HGhmimhmnIDtLukHgaIUwSOHyrjQqBInhgfl7wD7qgAorTdxNyb121WkFRMFtCtAALqlccAITwg1C9nG6QtLhedTLTZwByWvODxAwJ8hxrXa43iGsx+VD3/Q10VZ9JnV12QcY58KGKrW/G94sLUIgvr9gHG6NVqGoGg1PQ1x6oOySjHk1ylhZY02/tKy2O6h8uFwL71tSSCsEkm+QIunFUgiFc9LRYbal5pDqPZcSFDoRPp8q89Wi1qcWpbiipSjJUcSTWidlm82JsjhwMqa5EYqR0PtDz4119RoumrqTy1yZ4W5lhmkVSe0rdXv2w+2mXWx4ozUjPzKfhNXagBrmVWuqalE0SipLDPN0UcCrd2lbsizPJdbENOzgMkrGYHAEEEDrwqopNeqqsVsFNdzmSj0vDOigAoaE1YKFmMp4UKUE100cKqGAtYtoO2dQUy4ttQ1SSOWWtTSNs2e1YWxvunD/ANQykAk/+60PCrqmDVfJnGc/zjQFNI4qW/cZSaJfaG6zzSe8RD7GfetG8mPvDNB5EVEBVOtnbWes6rzTikHkc+o1HKptG2bLa4FrbLS8u+ZEDqtvIjmmKjM487+z6DYjLjYry1UW9U3tTdB1tJcaKbQxn3jWMftJBlJjyqCvU8ZqSymI4tbMf7EJNqYAzLrY96wKW2i/efeURevLUZkjNSjy0Irt2mgbShWjQU8f/iSV/EAedRyiSJwJ/wBqj+/3Df2+8PYTDqQdSUn96UHyxNIKSQSDmDB6jA0e0ohR9/vp5ttMrS6MnkBz94+FY/8AIlfvFGcS9ovYjqIuj0RdOKKWd26pKgcQQfca33Zdt75hp37aEq8yMfWa89prZOzS395YUp1aWpB6E3x/mPurj+LV5rU/J/M16WWJYKT2n2W5b1KjBxCF+YFw+qKqgVWk9r9iJTZ3YyK2z5wofBVZok1s0U+uiL937FVyxNihNBNcBXCtaKTop9svZ63lpbQJUtQQkaSdegzJ4CmQNal2X7ACG/pKiCpwKQ2PspCoV0USnLgPdm1V6prcv2LK4dcsFz2Xs5FnZQ02IShIHU6qPMmT507Aok1S95e1Fpm83Zh3zgkFZ/VpPLVccoHOvL1VWXyfTuzoykoLcsW8287ViaK3CCsg923qs/JPE/OsL2ntJy0OKddUVrVmT6ADQDQUXaG0nH3FOOrK1qzJ+XAchhSFel0mkjQvNvuYLLHNgDDOlWHylQUklKkmQRmCMQRSdca2leTdN0d6kWxkYgPJSO8RkZyvAapPplU5drz7sbbDlmeQ62YUkzyUNUnkRhW6bC261a2UutZZKTqg/ZP46ivOa7S/hPqjw/gb6bepYYy302WLRYnkRKgnvE8ijxYeUjzrC1D8/hXpEc6wDeTZJs1pda0Ssgc05p/lUmtXhdm0oP2lWpXDI9JrgaUeN43kpwCUzrF1KQZ5EifOkTXZMgdBgiMMfznQTpRQaUSKADrWCABMzOMelFrkiuIpSUBPCgKIPTCj0BpiGOtnbUds6r7K1IVyOB5EZEcjU2XrPbh4gizWn7RJDTp5/wDbV5EHlVeaHI+VCtAAquUE3nhjKTW3Ynzu+5ZWHnXCkKUkMpSDMhakkqvDC6UIVkTnpUJZkTPhJ6f0qZtO0LtksbUXiq+6QTn4yhvKIGCjHOrRs3YyFpxaSgiAQLpx1xI+HGkjJrLfmTPHCM82ighQB4D4a09ZR3tkUke3ZyXOra4Sr+FYB6KNNrQi8kKGJiesYmibLtvdOpWRKclp+0g4KT5pJpppuO3KEg/MaUmun217F3LqkAykYoV9pCheSrzSQaYLNWRaksoMYYArReyK2+O0NfaShwfukpP+ce6s5FWbs7t3dW9nguWj++IH8wTWbWQ66JL1fLcsqeJpmob5bO7+wvI1Ce8T1R4vgCPOsKAr0eUjI5HA9DXnnall7p5xv7C1J9xIHoK5vhFmVKHvNGqjupCYoRRU0M13DEARWi9mu8iSkWNyBC77auJJkoPMnLzHCs6KqUszpStKkmDIiOtUailXQcWPCfRLJ6IcBgdRPTP+nnWO75boPNPPuIaX3AN6+SDgrEnjF4nphNapu1tkWuzIdESRdWOCx7X4jkRUkpIIIIkHAg5EHjXmKL56Sb29TR0JxVkTzcuJwEDhnXVYd+d3RY7UUpH6NY7xvkCYKZ1ukR0iq9Xqq5qyKlHhnNaw8MGuSK4GlBVhAWfWp7cveg2J+8QS0sBLgHCcFDmPUTUCaFt8pmMJF08x+fhSTgpxcX3HjLDyei2H0rSlSFBSVAEEZEHhWb9rOyCVIfSkxAQ51E3FdCCpPkOVMNwd+Po6ksvq/QGQkn+7JJVOGaTJnhNaquFpSpMKSciMQpJGhyOnurz7jPR29XY3bWxwecZob3rWr7zdmbb0uWeGl53P7tX+g9MOQzrMto7LcYUUOJKSMMR+dMeddqjUwuXo8+RjnVKHI1ilmlkYikQvMZ/LHSjprSVocFoQCoxOOAnCSJzGoOFEdbukg6Ye6lG7WQIupMZSJicfPETjNJqXMzmczqZxqCTk5TR0JmgCaUbTUZDAVSaVstjU84htOa1BI4CdTyAx8qA4Cn1jR3bDjxwUuWWuMEfpVjok3eq+VK5YQJDXatqCnSUHwICW25zutgJB6mJ86vNm2gGWWu9VdKkz7KiTlMx1rPEp/J/OVXW1bTYSf0qCqAEISDduhKQqfMrP8NLNbJENlMs69Dj5+8Ui+iCQPKigwaXtSioDkB0x4fnSre5GB6sfSLLP97ZwAfvMkwD+4ox+yocKhV092fbCy4FiFRgoaKSRCknkUkjzo22dnhpSSmS04L7ZOo4E/aSfCefWq4+hLp7Pj+V/P+h3uskdS9jtJbWlYOKFJWOqSCPhRbPaSibsYiDKUqw5XgY8qIgY1Y99hT0Wh0KAUMlAKHQifgax/tJ2f3VuUoZOpS55+yr1T61o+5Nr7ywME5hNz+Dw/AD3VWu1uxy0w7HsqU2eiheHqk++vM6F/g6ro9qOlcuurJmoFcaBBoVCvTHMArprq4ipAtvZ7vb9EdKHT+gdIvfcVkF9NDy6VsoIIBBBBEgjEEHUca82itF7Ot9rhTZXz4CbrSz9Qn6qifqnTgeWXG8R0XX+bDnuaqLceiyb7VNk97Yw6BKmVAz9xXhPrdPlWO16RtVnStCm1plKgUqB1ChBrAt4thKstoWyrG7iFaKScQfd6g1HhV6cXU+Vx7A1EMPqIwUqmkwPSjIrsmUORSak0tNAoVGQEoq49n+9RYeDLi1d05CRiT3apwgGYSSYI5g6VUCa40ltcbIuMh4ScXlHopwf1qG3j3abtbZQoALjwLjEHSeKZ090GqpuN2hgBNntROHhQ6TkNEuE6aBXv41pEa/k+deasrs09nyZ0lOM4nnW3WFbLi23E3VoN0jhHxBkGeEUiitV7UN2w42LSnBaPCvmk+yT0OE8FcqykV6LT3q6HV+5z7K3FiyUT8506nTGhUmM6BtUU5s7kiJSkzmYy4chyq5sUTaONO+7/IPz1pooiTGUmOlOW3gE4x+eVKQwGrOpxaW0+0owJyx1PIZk8jS22LWHFhDZ/RNDu2+YmSs81qJV0IGlPC0LNZ1LUD31oBS3OBQzPiXGhX7I5XuNRVmavHhGM+gEamaVPqefIl7LA42ZYe8UZHhSLxxAvcEgnCTw5Gnu0relK4DgURgVDI8Iw0GFIPvhCQ2jQnGBHCZzmSfSooORqfjTrnJW1kTCa4LwoQKAinJC3aldj2ptQVZ3yQ0syleZacyCx905KGo6CoyaSXSTipLAyeHkX2jspdndU24IUk+RBxBSdQRiDTYJPzqxWS3C1Wc2d0AvITNmc+sY8RaUdQRN2dYFV8oOoOceY0/pS1yb2lyvvJMljdcGm9k9uJZeaJPgUlYHALBB9Uj31YN9LB39ieTGIT3ieqPF8JHnWe9m9tKLYEZB1KkeY8Q9Ux51qgKuHvrzmuj+Dqutep/f7HT06VlWPcYGtspUUqEEYEcK5QqT3j2SWLW60AcFEpH3VeIQOhA8qj3GFJi8kpkSJBEjLCcxhXpYTU0pLucuUWngSoZoYrqcULdowwNdXTQBr/Z9vmLSgMPH9OgYE/3iUj/OBnxAnjRO0/d7vrP36B+kZBvfebzPW6fF/FWUWS0qbWlaCUqSQUkZgjUVtG7e8ptdlDpbBWlVx1KcZGElKdZSZu6wRwrg6rTvTWq+vjO6+/M2VzVkeiRiF2lBhU/vpu8LO8S1iy4O8bIyg5ieRMdCmq4TXZhNWRUl3MkouLwxS9XA0QdR51xNNghAxXRRAqjim4AKoVad1O0F6yFLayXLOD7B9pIP2Dyzg4Z5VWblJrTSThGa6ZLYsjJrdHoUONWliQQ406kiR9ZJEEcjmORFYfvHu8uyPKbWQRMpP2kmbp9CDwIqS3E3wVY3ghZmzuHxg5IJwvp4RrxFaBv/ALtfS2UrbF5xsym7iVIVF4DjoodDxrk1p6O7pb9GRpli2OVyjGkKpUUe37McZWUuJKSCRiI/OlJNr6cPfhXYymsozNY5FP8AaneymEkl139U2RIyLisw2OsYnRIJ4SNi2WXHCkqCW0QXHM0pTnPMnIDUxSdttYWoJbBS0iQ2knHHNSjqtWZPQZAUjeXhBjCyGtdrctDpWs3lqPkNABwSMgOAp8q42kCCYJI+8Qc51RhRrC2llvvFySoEBOWB9Z+E0wdcViVTMRyGsRwFGOyK8iDrxx5iPx9abrEHOelHdNJH31YgD3qKTS6RyHuFKJaB0HupVNM0OiS8hn3mFFOeFSQYCjJEknGlRYkT7PHjwqciOpoh5qUsvdvXu+UpCwkqCxBCiBgHJ1JgXueM50qNnoj2fU/jXDZ6J9n1P40ssS9pCTiXDcPYtlUw2+ZS8FLTIcKYg4EAZeEire7ZW4wF8/eWpWH7yjVd3JWW2ShGCb5MZ4kJ49KlNq21YXgdBoK8/qKLbLpYlt7X9DoUyiorYeCzpGSAk6QAPhVK7TbESlp3E3CW1E8D4k+oV76k7bbFDIgdAPwqubUtSnfAtRUkkSOh5VdpdJZXYptrYsvshKtxwVCaCrbZNgMKUJR/Mv8AGntr3Zs6Rg3/ADL/ANVdV6mKl07nM/DZR6c2HZjjyrrSFOGJISkqgZTgMsamFbKb8Xhy5q49anNlbIaQhpSUkKWbqiFLxGGGeHlUWalRjlExqyMtl9mloWod4C2ifajTUgGFTwBSOcCtB2Ns9myoLLYUMcZvKUonCSQMPKIpwxuzZyBKCcBmtZ+KqE7p2WcWUnDWT8TXn79U7nicnjyS/wAm+upRWYoiN+djNOWJSZDZZF9AkD2R7MTiCPWKxkprfRudY/8ADMnqgUj/AMlWIr/szWEHLD3VfptdCiPS8vv2+pVbS5vJg9dW/J3TsZibMz/40/IUI3Psf+FZ/gT+Fa4+LQa/Syr+lfmYCKEGt9G5NhP/AErX8Iov/JFhn+ytfw0f8tX/AOX8PqC0svMwYHyoCut5/wCRbD/hm/dXJ3BsEf2Zv+b8aleJ184fw+pP9NLzMCUa1Hsp2/eQqzLX4km+2DqmMQDOioMcPS0u9ntg/wAMj3r/ANVFa3BsSCFJYuqTBBC3AQRiCCFYUl2sqvh0tPf2fUaFUoPIXbmybNapS4RfBDciAUmZSFSDAON0kamDjVE21unY7OyVB1wuYKAUExBJTcVkL0hWAx8PCtF2lsNooUohZKUkAlx0wDgRirLlWLbwPKNocClKVCjF4k5xOepqNH1SfRGTwhrcJdTQW37TLgCEDu2UmUoGpyvL+0r4aUXZ9kvGTgkYk5COtINDEDn86k9toCVpSkQmRgP2U11ltsjHJt7sLabWVqk5A4T9USYiM8Ipk8vhXTgfzoKQWcaZC4BImgu0KT86Is4eZ+VOQf/Z"/>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l-GR">
              <a:latin typeface="Calibri" pitchFamily="34" charset="0"/>
            </a:endParaRPr>
          </a:p>
        </p:txBody>
      </p:sp>
      <p:pic>
        <p:nvPicPr>
          <p:cNvPr id="10245" name="Picture 6" descr="http://9dim-rethymn.reth.sch.gr/contents_gr/olympics/images/akontio/akontio3.jpg"/>
          <p:cNvPicPr>
            <a:picLocks noChangeAspect="1" noChangeArrowheads="1"/>
          </p:cNvPicPr>
          <p:nvPr/>
        </p:nvPicPr>
        <p:blipFill>
          <a:blip r:embed="rId2" cstate="print"/>
          <a:srcRect/>
          <a:stretch>
            <a:fillRect/>
          </a:stretch>
        </p:blipFill>
        <p:spPr bwMode="auto">
          <a:xfrm>
            <a:off x="6348413" y="476250"/>
            <a:ext cx="2765425" cy="2305050"/>
          </a:xfrm>
          <a:prstGeom prst="rect">
            <a:avLst/>
          </a:prstGeom>
          <a:noFill/>
          <a:ln w="9525">
            <a:noFill/>
            <a:miter lim="800000"/>
            <a:headEnd/>
            <a:tailEnd/>
          </a:ln>
        </p:spPr>
      </p:pic>
      <p:pic>
        <p:nvPicPr>
          <p:cNvPr id="10246" name="Picture 8" descr="http://3lyk-polichn.thess.sch.gr/Olympiaki_paideia/exelixi/exelixi2.files/image023.jpg"/>
          <p:cNvPicPr>
            <a:picLocks noChangeAspect="1" noChangeArrowheads="1"/>
          </p:cNvPicPr>
          <p:nvPr/>
        </p:nvPicPr>
        <p:blipFill>
          <a:blip r:embed="rId3" cstate="print"/>
          <a:srcRect/>
          <a:stretch>
            <a:fillRect/>
          </a:stretch>
        </p:blipFill>
        <p:spPr bwMode="auto">
          <a:xfrm>
            <a:off x="6334125" y="3933825"/>
            <a:ext cx="2795588" cy="2374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520</TotalTime>
  <Words>3326</Words>
  <Application>Microsoft Office PowerPoint</Application>
  <PresentationFormat>Προβολή στην οθόνη (4:3)</PresentationFormat>
  <Paragraphs>243</Paragraphs>
  <Slides>37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37</vt:i4>
      </vt:variant>
    </vt:vector>
  </HeadingPairs>
  <TitlesOfParts>
    <vt:vector size="41" baseType="lpstr">
      <vt:lpstr>Book Antiqua</vt:lpstr>
      <vt:lpstr>Arial</vt:lpstr>
      <vt:lpstr>Calibri</vt:lpstr>
      <vt:lpstr>Θέμα του Office</vt:lpstr>
      <vt:lpstr>Διαφάνεια 1</vt:lpstr>
      <vt:lpstr> Τα αθλήματα των αρχαίων Ολυμπιακών Αγώνων</vt:lpstr>
      <vt:lpstr>Διαφάνεια 3</vt:lpstr>
      <vt:lpstr>Διαφάνεια 4</vt:lpstr>
      <vt:lpstr>Διαφάνεια 5</vt:lpstr>
      <vt:lpstr>Διαφάνεια 6</vt:lpstr>
      <vt:lpstr>Διαφάνεια 7</vt:lpstr>
      <vt:lpstr>Διαφάνεια 8</vt:lpstr>
      <vt:lpstr>Διαφάνεια 9</vt:lpstr>
      <vt:lpstr>Προηγούμενες προσπάθειες αναβίωσης </vt:lpstr>
      <vt:lpstr>Διαφάνεια 11</vt:lpstr>
      <vt:lpstr>Διαφάνεια 12</vt:lpstr>
      <vt:lpstr>Διαφάνεια 13</vt:lpstr>
      <vt:lpstr>Πρώτοι Ολυμπιακοί Αγώνες  Οι πρώτοι Ολυμπιακοί Αγώνες έγιναν το 1896 στην Αθήνα στο Παναθηναϊκό στάδιο. Συμμετείχαν σ' αυτούς 13 κράτη και 311 αθλητές. </vt:lpstr>
      <vt:lpstr>Η Βιογραφία του Πιέρ Ντε Κουμπερτέν </vt:lpstr>
      <vt:lpstr>Δημήτριος Βικέλας</vt:lpstr>
      <vt:lpstr>Το Πρόγραμμα των Ολυμπιακών Αγώνων του 1896 </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Πληροφορίες για τη Διεθνή Ολυμπιακή Επιτροπή</vt:lpstr>
      <vt:lpstr>Διαφάνεια 36</vt:lpstr>
      <vt:lpstr>Διαφάνεια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αθλήματα και οι αθλητές των ολυμπιακών αγώνων</dc:title>
  <dc:creator>user</dc:creator>
  <cp:lastModifiedBy>kostas</cp:lastModifiedBy>
  <cp:revision>64</cp:revision>
  <dcterms:created xsi:type="dcterms:W3CDTF">2014-04-23T06:12:03Z</dcterms:created>
  <dcterms:modified xsi:type="dcterms:W3CDTF">2014-06-30T19:22:29Z</dcterms:modified>
</cp:coreProperties>
</file>