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0" r:id="rId3"/>
    <p:sldId id="283" r:id="rId4"/>
    <p:sldId id="257" r:id="rId5"/>
    <p:sldId id="307" r:id="rId6"/>
    <p:sldId id="304" r:id="rId7"/>
    <p:sldId id="309" r:id="rId8"/>
    <p:sldId id="306" r:id="rId9"/>
    <p:sldId id="305" r:id="rId10"/>
    <p:sldId id="308" r:id="rId11"/>
    <p:sldId id="258" r:id="rId12"/>
    <p:sldId id="260" r:id="rId13"/>
    <p:sldId id="285" r:id="rId14"/>
    <p:sldId id="286" r:id="rId15"/>
    <p:sldId id="288" r:id="rId16"/>
    <p:sldId id="263" r:id="rId17"/>
    <p:sldId id="264" r:id="rId18"/>
    <p:sldId id="291" r:id="rId19"/>
    <p:sldId id="289" r:id="rId20"/>
    <p:sldId id="287" r:id="rId21"/>
    <p:sldId id="265" r:id="rId22"/>
    <p:sldId id="292" r:id="rId23"/>
    <p:sldId id="293" r:id="rId24"/>
    <p:sldId id="294" r:id="rId25"/>
    <p:sldId id="266" r:id="rId26"/>
    <p:sldId id="310" r:id="rId27"/>
    <p:sldId id="313" r:id="rId28"/>
    <p:sldId id="312" r:id="rId29"/>
    <p:sldId id="269" r:id="rId30"/>
    <p:sldId id="270" r:id="rId31"/>
    <p:sldId id="282" r:id="rId32"/>
    <p:sldId id="275" r:id="rId33"/>
    <p:sldId id="276" r:id="rId34"/>
    <p:sldId id="315" r:id="rId35"/>
    <p:sldId id="272" r:id="rId36"/>
    <p:sldId id="295" r:id="rId37"/>
    <p:sldId id="296" r:id="rId38"/>
    <p:sldId id="297" r:id="rId39"/>
    <p:sldId id="273" r:id="rId40"/>
    <p:sldId id="274" r:id="rId41"/>
    <p:sldId id="299" r:id="rId42"/>
    <p:sldId id="277" r:id="rId43"/>
    <p:sldId id="317" r:id="rId44"/>
    <p:sldId id="278" r:id="rId45"/>
    <p:sldId id="279" r:id="rId46"/>
    <p:sldId id="280" r:id="rId47"/>
    <p:sldId id="281" r:id="rId48"/>
    <p:sldId id="316" r:id="rId49"/>
    <p:sldId id="318" r:id="rId50"/>
    <p:sldId id="301" r:id="rId51"/>
    <p:sldId id="302" r:id="rId52"/>
    <p:sldId id="303" r:id="rId53"/>
    <p:sldId id="319" r:id="rId54"/>
    <p:sldId id="320" r:id="rId55"/>
    <p:sldId id="322" r:id="rId5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4A8B-95BB-4F14-B695-BF7E2EF486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3D39-A6F0-4121-B17C-BCFF82AE75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0A36-B2C1-4DC3-8445-ABF602E77F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650D-C50C-4028-A87E-216110B73F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E446-1760-4A50-A812-E0DFDF4C6F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DC0D-9A5C-4512-8107-4E465255BB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A756-8934-4809-9A7C-B7B43FA7B3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3D7AE-9AD2-4958-A2D1-F7D3EB91F2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BC37E-9A41-47D7-8260-CED8B36DC1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17B31-C72C-4ACF-AB54-2224B5E76F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28BC-80B8-4545-AFF6-41BB476688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3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6212CA-5622-42E7-B3B5-D7250B1C56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85225" cy="6335712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u="sng" dirty="0" smtClean="0">
                <a:solidFill>
                  <a:schemeClr val="accent1"/>
                </a:solidFill>
                <a:latin typeface="Bookman Old Style" pitchFamily="18" charset="0"/>
              </a:rPr>
              <a:t>«Πανελλήνια Ημέρα Σχολικού Αθλητισμού»</a:t>
            </a: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1800" b="1" u="sng" dirty="0" smtClean="0">
                <a:solidFill>
                  <a:schemeClr val="accent1"/>
                </a:solidFill>
                <a:latin typeface="Bookman Old Style" pitchFamily="18" charset="0"/>
              </a:rPr>
              <a:t>Θεματικός Άξονας</a:t>
            </a: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err="1" smtClean="0">
                <a:solidFill>
                  <a:schemeClr val="accent1"/>
                </a:solidFill>
                <a:latin typeface="Bookman Old Style" pitchFamily="18" charset="0"/>
              </a:rPr>
              <a:t>΄΄</a:t>
            </a: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> Ρατσισμός &amp; Διαφορετικότητα,</a:t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>Όλοι Διαφορετικοί -  όλοι Ίσοι </a:t>
            </a:r>
            <a:r>
              <a:rPr lang="el-GR" sz="3200" b="1" u="sng" dirty="0" err="1" smtClean="0">
                <a:solidFill>
                  <a:schemeClr val="accent1"/>
                </a:solidFill>
                <a:latin typeface="Bookman Old Style" pitchFamily="18" charset="0"/>
              </a:rPr>
              <a:t>΄΄</a:t>
            </a: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20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20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2400" b="1" u="sng" dirty="0" smtClean="0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r>
              <a:rPr lang="el-GR" sz="2400" b="1" u="sng" dirty="0" smtClean="0">
                <a:solidFill>
                  <a:srgbClr val="00B050"/>
                </a:solidFill>
              </a:rPr>
              <a:t/>
            </a:r>
            <a:br>
              <a:rPr lang="el-GR" sz="2400" b="1" u="sng" dirty="0" smtClean="0">
                <a:solidFill>
                  <a:srgbClr val="00B050"/>
                </a:solidFill>
              </a:rPr>
            </a:br>
            <a:r>
              <a:rPr lang="el-GR" sz="3200" dirty="0" smtClean="0">
                <a:solidFill>
                  <a:srgbClr val="92D050"/>
                </a:solidFill>
              </a:rPr>
              <a:t> </a:t>
            </a:r>
            <a:r>
              <a:rPr lang="el-GR" sz="1600" dirty="0" smtClean="0">
                <a:solidFill>
                  <a:srgbClr val="92D050"/>
                </a:solidFill>
                <a:latin typeface="Bookman Old Style" pitchFamily="18" charset="0"/>
              </a:rPr>
              <a:t>Διευθυντής : Κων/νος  Γιαννουλέας</a:t>
            </a:r>
            <a:endParaRPr lang="el-GR" sz="1600" b="1" u="sng" dirty="0" smtClean="0">
              <a:solidFill>
                <a:schemeClr val="accent1"/>
              </a:solidFill>
              <a:latin typeface="Bookman Old Style" pitchFamily="18" charset="0"/>
            </a:endParaRPr>
          </a:p>
        </p:txBody>
      </p:sp>
      <p:pic>
        <p:nvPicPr>
          <p:cNvPr id="3075" name="Picture 5" descr="C:\Users\kostas\Desktop\racism\1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700213"/>
            <a:ext cx="2486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C:\Users\kostas\Desktop\racism\r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4508500"/>
            <a:ext cx="11652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5 - Ομάδα"/>
          <p:cNvGrpSpPr>
            <a:grpSpLocks/>
          </p:cNvGrpSpPr>
          <p:nvPr/>
        </p:nvGrpSpPr>
        <p:grpSpPr bwMode="auto">
          <a:xfrm>
            <a:off x="503238" y="620713"/>
            <a:ext cx="8396287" cy="5400675"/>
            <a:chOff x="503238" y="620713"/>
            <a:chExt cx="8396287" cy="5400675"/>
          </a:xfrm>
        </p:grpSpPr>
        <p:pic>
          <p:nvPicPr>
            <p:cNvPr id="12291" name="Picture 2" descr="C:\Users\kostas\Desktop\racism\αλλες χώρες\ΡΟΥΜΑΝΙΑ\ρο1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3238" y="620713"/>
              <a:ext cx="3895725" cy="259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Picture 3" descr="C:\Users\kostas\Desktop\racism\αλλες χώρες\ΡΟΥΜΑΝΙΑ\ρο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9588" y="3429000"/>
              <a:ext cx="3917950" cy="25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3" name="Picture 4" descr="C:\Users\kostas\Desktop\racism\αλλες χώρες\ΡΟΥΜΑΝΙΑ\ρο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363" y="620713"/>
              <a:ext cx="3895725" cy="259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5" descr="C:\Users\kostas\Desktop\racism\αλλες χώρες\ΡΟΥΜΑΝΙΑ\ρο5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03800" y="3429000"/>
              <a:ext cx="3895725" cy="25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7200" b="1" dirty="0" smtClean="0">
                <a:latin typeface="Bookman Old Style" pitchFamily="18" charset="0"/>
              </a:rPr>
              <a:t>ΑΛΛΕΣ ΧΩΡΕΣ</a:t>
            </a:r>
          </a:p>
        </p:txBody>
      </p:sp>
      <p:pic>
        <p:nvPicPr>
          <p:cNvPr id="13315" name="Picture 4" descr="C:\Users\kostas\Desktop\racism\4r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3068638"/>
            <a:ext cx="388937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3 - Ορθογώνιο"/>
          <p:cNvSpPr>
            <a:spLocks noChangeArrowheads="1"/>
          </p:cNvSpPr>
          <p:nvPr/>
        </p:nvSpPr>
        <p:spPr bwMode="auto">
          <a:xfrm>
            <a:off x="3276600" y="6488113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u="sng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endParaRPr lang="el-GR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4 - Ομάδα"/>
          <p:cNvGrpSpPr>
            <a:grpSpLocks/>
          </p:cNvGrpSpPr>
          <p:nvPr/>
        </p:nvGrpSpPr>
        <p:grpSpPr bwMode="auto">
          <a:xfrm>
            <a:off x="179388" y="115888"/>
            <a:ext cx="8785225" cy="6742112"/>
            <a:chOff x="179388" y="115888"/>
            <a:chExt cx="8785225" cy="6742112"/>
          </a:xfrm>
        </p:grpSpPr>
        <p:pic>
          <p:nvPicPr>
            <p:cNvPr id="14339" name="Picture 4" descr="Ethem_bey_xhami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388" y="476250"/>
              <a:ext cx="5616575" cy="4665663"/>
            </a:xfrm>
            <a:prstGeom prst="rect">
              <a:avLst/>
            </a:prstGeom>
            <a:noFill/>
          </p:spPr>
        </p:pic>
        <p:pic>
          <p:nvPicPr>
            <p:cNvPr id="14340" name="Picture 4" descr="brasov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56100" y="115888"/>
              <a:ext cx="4608513" cy="34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4" descr="48-ful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08400" y="3429000"/>
              <a:ext cx="4567238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4 - Ομάδα"/>
          <p:cNvGrpSpPr>
            <a:grpSpLocks/>
          </p:cNvGrpSpPr>
          <p:nvPr/>
        </p:nvGrpSpPr>
        <p:grpSpPr bwMode="auto">
          <a:xfrm>
            <a:off x="323850" y="260350"/>
            <a:ext cx="8686800" cy="6597650"/>
            <a:chOff x="323850" y="260350"/>
            <a:chExt cx="8686800" cy="6597650"/>
          </a:xfrm>
        </p:grpSpPr>
        <p:pic>
          <p:nvPicPr>
            <p:cNvPr id="15363" name="Picture 4" descr="brasov%20piata%20sfatuluix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00563" y="908050"/>
              <a:ext cx="4510087" cy="4125913"/>
            </a:xfrm>
            <a:prstGeom prst="rect">
              <a:avLst/>
            </a:prstGeom>
            <a:noFill/>
          </p:spPr>
        </p:pic>
        <p:pic>
          <p:nvPicPr>
            <p:cNvPr id="15364" name="Picture 4" descr="vederesighisoarax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3850" y="260350"/>
              <a:ext cx="4679950" cy="350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4" descr="27-ful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2988" y="3559175"/>
              <a:ext cx="4392612" cy="329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astel%20betlhen%20cris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620713"/>
            <a:ext cx="7488237" cy="563245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17411" name="Picture 8" descr="mosaik_romania_bulgar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0"/>
            <a:ext cx="7951788" cy="685800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2520950"/>
          </a:xfrm>
        </p:spPr>
        <p:txBody>
          <a:bodyPr/>
          <a:lstStyle/>
          <a:p>
            <a:pPr eaLnBrk="1" hangingPunct="1">
              <a:defRPr/>
            </a:pPr>
            <a:r>
              <a:rPr lang="el-GR" sz="6000" b="1" dirty="0" smtClean="0">
                <a:latin typeface="Bookman Old Style" pitchFamily="18" charset="0"/>
              </a:rPr>
              <a:t>ΚΑΤΩ ΑΠΟ ΤΟΝ ΙΔΙΟ ΗΛΙΟ</a:t>
            </a:r>
          </a:p>
        </p:txBody>
      </p:sp>
      <p:pic>
        <p:nvPicPr>
          <p:cNvPr id="18435" name="Picture 3" descr="C:\Users\kostas\Desktop\racism\r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3213100"/>
            <a:ext cx="3648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3 - Ορθογώνιο"/>
          <p:cNvSpPr>
            <a:spLocks noChangeArrowheads="1"/>
          </p:cNvSpPr>
          <p:nvPr/>
        </p:nvSpPr>
        <p:spPr bwMode="auto">
          <a:xfrm>
            <a:off x="3276600" y="6488113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u="sng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endParaRPr lang="el-GR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19459" name="Picture 4" descr="43-fu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92100"/>
            <a:ext cx="8496300" cy="625475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20483" name="Picture 4" descr="traiasca-romania-traiasca-tricoloru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9238" y="188913"/>
            <a:ext cx="8643937" cy="653415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21507" name="Picture 4" descr="romania_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88913"/>
            <a:ext cx="8642350" cy="6524625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13787" cy="6481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4000" i="1" dirty="0" smtClean="0">
                <a:solidFill>
                  <a:srgbClr val="FFFF99"/>
                </a:solidFill>
                <a:latin typeface="Bookman Old Style" pitchFamily="18" charset="0"/>
              </a:rPr>
              <a:t>Η </a:t>
            </a:r>
            <a:r>
              <a:rPr lang="el-GR" sz="4000" i="1" dirty="0" err="1" smtClean="0">
                <a:solidFill>
                  <a:srgbClr val="FFFF99"/>
                </a:solidFill>
                <a:latin typeface="Bookman Old Style" pitchFamily="18" charset="0"/>
              </a:rPr>
              <a:t>Διαπολιτισμικότητα</a:t>
            </a:r>
            <a:r>
              <a:rPr lang="el-GR" sz="4000" i="1" dirty="0" smtClean="0">
                <a:solidFill>
                  <a:srgbClr val="FFFF99"/>
                </a:solidFill>
                <a:latin typeface="Bookman Old Style" pitchFamily="18" charset="0"/>
              </a:rPr>
              <a:t> συνίσταται στη σκέψη ότι πλουτίζουμε τους εαυτούς μας με τη γνώση των άλλων πολιτισμών και με τις επαφές μας μ’ αυτούς και ότι αναπτύσσουμε την προσωπικότητά μας συναντώντας τες </a:t>
            </a:r>
          </a:p>
        </p:txBody>
      </p:sp>
      <p:pic>
        <p:nvPicPr>
          <p:cNvPr id="4099" name="Picture 3" descr="C:\Users\kostas\Desktop\racism\r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4508500"/>
            <a:ext cx="26082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G_4382_siz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692150"/>
            <a:ext cx="7524750" cy="564515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3600450"/>
          </a:xfrm>
        </p:spPr>
        <p:txBody>
          <a:bodyPr/>
          <a:lstStyle/>
          <a:p>
            <a:pPr eaLnBrk="1" hangingPunct="1">
              <a:defRPr/>
            </a:pPr>
            <a:r>
              <a:rPr lang="el-GR" sz="5400" b="1" dirty="0" smtClean="0">
                <a:latin typeface="Bookman Old Style" pitchFamily="18" charset="0"/>
              </a:rPr>
              <a:t>ΜΕ ΙΔΙΑ  </a:t>
            </a:r>
            <a:br>
              <a:rPr lang="el-GR" sz="5400" b="1" dirty="0" smtClean="0">
                <a:latin typeface="Bookman Old Style" pitchFamily="18" charset="0"/>
              </a:rPr>
            </a:br>
            <a:r>
              <a:rPr lang="el-GR" sz="5400" b="1" dirty="0" smtClean="0">
                <a:latin typeface="Bookman Old Style" pitchFamily="18" charset="0"/>
              </a:rPr>
              <a:t>Η</a:t>
            </a:r>
            <a:br>
              <a:rPr lang="el-GR" sz="5400" b="1" dirty="0" smtClean="0">
                <a:latin typeface="Bookman Old Style" pitchFamily="18" charset="0"/>
              </a:rPr>
            </a:br>
            <a:r>
              <a:rPr lang="el-GR" sz="5400" b="1" dirty="0" smtClean="0">
                <a:latin typeface="Bookman Old Style" pitchFamily="18" charset="0"/>
              </a:rPr>
              <a:t> ΔΙΑΦΟΡΕΤΙΚΑ ΗΘΗ ΚΑΙ ΕΘΙΜΑ</a:t>
            </a:r>
          </a:p>
        </p:txBody>
      </p:sp>
      <p:pic>
        <p:nvPicPr>
          <p:cNvPr id="23555" name="Picture 3" descr="C:\Users\kostas\Desktop\racism\r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3860800"/>
            <a:ext cx="31686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3 - Ορθογώνιο"/>
          <p:cNvSpPr>
            <a:spLocks noChangeArrowheads="1"/>
          </p:cNvSpPr>
          <p:nvPr/>
        </p:nvSpPr>
        <p:spPr bwMode="auto">
          <a:xfrm>
            <a:off x="3276600" y="6488113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u="sng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endParaRPr lang="el-GR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24579" name="Picture 4" descr="m-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4763"/>
            <a:ext cx="9144000" cy="6864351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3 - Ομάδα"/>
          <p:cNvGrpSpPr>
            <a:grpSpLocks/>
          </p:cNvGrpSpPr>
          <p:nvPr/>
        </p:nvGrpSpPr>
        <p:grpSpPr bwMode="auto">
          <a:xfrm>
            <a:off x="468313" y="449263"/>
            <a:ext cx="8275637" cy="5884862"/>
            <a:chOff x="468313" y="449263"/>
            <a:chExt cx="8275637" cy="5884862"/>
          </a:xfrm>
        </p:grpSpPr>
        <p:pic>
          <p:nvPicPr>
            <p:cNvPr id="25603" name="Picture 4" descr="MARIANphoto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8313" y="449263"/>
              <a:ext cx="3887787" cy="5832475"/>
            </a:xfrm>
            <a:prstGeom prst="rect">
              <a:avLst/>
            </a:prstGeom>
            <a:noFill/>
          </p:spPr>
        </p:pic>
        <p:pic>
          <p:nvPicPr>
            <p:cNvPr id="25604" name="Picture 4" descr="costume αλβανια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64163" y="476250"/>
              <a:ext cx="3379787" cy="585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roman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233363"/>
            <a:ext cx="7991475" cy="639445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6020_0382-(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549275"/>
            <a:ext cx="8604250" cy="5691188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5 - Ομάδα"/>
          <p:cNvGrpSpPr>
            <a:grpSpLocks/>
          </p:cNvGrpSpPr>
          <p:nvPr/>
        </p:nvGrpSpPr>
        <p:grpSpPr bwMode="auto">
          <a:xfrm>
            <a:off x="179388" y="188913"/>
            <a:ext cx="8785225" cy="6264275"/>
            <a:chOff x="179388" y="188913"/>
            <a:chExt cx="8785225" cy="6264275"/>
          </a:xfrm>
        </p:grpSpPr>
        <p:pic>
          <p:nvPicPr>
            <p:cNvPr id="28675" name="Picture 2" descr="C:\Users\kostas\Desktop\racism\αλλες χώρες\ΡΟΥΜΑΝΙΑ\ρο2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388" y="188913"/>
              <a:ext cx="4217987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Picture 3" descr="C:\Users\kostas\Desktop\racism\αλλες χώρες\ΡΟΥΜΑΝΙΑ\ρο2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3" y="188913"/>
              <a:ext cx="4440237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4" descr="C:\Users\kostas\Desktop\racism\αλλες χώρες\ΡΟΥΜΑΝΙΑ\ρο3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9388" y="3357563"/>
              <a:ext cx="4248150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5" descr="C:\Users\kostas\Desktop\racism\αλλες χώρες\ΡΟΥΜΑΝΙΑ\ρο3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00563" y="3357563"/>
              <a:ext cx="4464050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5 - Ομάδα"/>
          <p:cNvGrpSpPr>
            <a:grpSpLocks/>
          </p:cNvGrpSpPr>
          <p:nvPr/>
        </p:nvGrpSpPr>
        <p:grpSpPr bwMode="auto">
          <a:xfrm>
            <a:off x="250825" y="260350"/>
            <a:ext cx="8694738" cy="6084888"/>
            <a:chOff x="250825" y="260350"/>
            <a:chExt cx="8694738" cy="6084888"/>
          </a:xfrm>
        </p:grpSpPr>
        <p:pic>
          <p:nvPicPr>
            <p:cNvPr id="29699" name="Picture 2" descr="C:\Users\kostas\Desktop\racism\αλλες χώρες\ΡΟΥΜΑΝΙΑ\ρο3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0825" y="260350"/>
              <a:ext cx="4465638" cy="269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3" descr="C:\Users\kostas\Desktop\racism\αλλες χώρες\ΡΟΥΜΑΝΙΑ\ρο29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76825" y="260350"/>
              <a:ext cx="3851275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4" descr="C:\Users\kostas\Desktop\racism\αλλες χώρες\ΡΟΥΜΑΝΙΑ\ρο33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4213" y="3284538"/>
              <a:ext cx="3671887" cy="306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5" descr="C:\Users\kostas\Desktop\racism\αλλες χώρες\ΡΟΥΜΑΝΙΑ\ρο3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76825" y="3357563"/>
              <a:ext cx="3868738" cy="289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3 - Ομάδα"/>
          <p:cNvGrpSpPr>
            <a:grpSpLocks/>
          </p:cNvGrpSpPr>
          <p:nvPr/>
        </p:nvGrpSpPr>
        <p:grpSpPr bwMode="auto">
          <a:xfrm>
            <a:off x="179388" y="1052513"/>
            <a:ext cx="8785225" cy="4897437"/>
            <a:chOff x="179388" y="1052513"/>
            <a:chExt cx="8785225" cy="4897437"/>
          </a:xfrm>
        </p:grpSpPr>
        <p:pic>
          <p:nvPicPr>
            <p:cNvPr id="30723" name="Picture 3" descr="C:\Users\kostas\Desktop\racism\αλλες χώρες\ΑΛΒΑΝΙΑ\αλ2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388" y="1052513"/>
              <a:ext cx="4391025" cy="309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4" descr="C:\Users\kostas\Desktop\racism\αλλες χώρες\ΑΛΒΑΝΙΑ\αλ2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87900" y="2492375"/>
              <a:ext cx="4176713" cy="34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3 - Ομάδα"/>
          <p:cNvGrpSpPr>
            <a:grpSpLocks/>
          </p:cNvGrpSpPr>
          <p:nvPr/>
        </p:nvGrpSpPr>
        <p:grpSpPr bwMode="auto">
          <a:xfrm>
            <a:off x="179388" y="981075"/>
            <a:ext cx="8659812" cy="4083050"/>
            <a:chOff x="179388" y="981075"/>
            <a:chExt cx="8659812" cy="4083050"/>
          </a:xfrm>
        </p:grpSpPr>
        <p:pic>
          <p:nvPicPr>
            <p:cNvPr id="31747" name="Picture 4" descr="dance κοσοβο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388" y="981075"/>
              <a:ext cx="4176712" cy="4083050"/>
            </a:xfrm>
            <a:prstGeom prst="rect">
              <a:avLst/>
            </a:prstGeom>
            <a:noFill/>
          </p:spPr>
        </p:pic>
        <p:pic>
          <p:nvPicPr>
            <p:cNvPr id="31748" name="Picture 3" descr="C:\Users\kostas\Desktop\racism\αλλες χώρες\ΡΟΥΜΑΝΙΑ\ρο2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87900" y="981075"/>
              <a:ext cx="4051300" cy="40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7200" b="1" dirty="0" smtClean="0">
                <a:latin typeface="Bookman Old Style" pitchFamily="18" charset="0"/>
              </a:rPr>
              <a:t>ΑΛΛΕΣ ΧΩΡΕΣ</a:t>
            </a:r>
          </a:p>
        </p:txBody>
      </p:sp>
      <p:pic>
        <p:nvPicPr>
          <p:cNvPr id="5123" name="Picture 3" descr="C:\Users\kostas\Desktop\racism\r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404813"/>
            <a:ext cx="23034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kostas\Desktop\racism\3r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4005263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4 - Ορθογώνιο"/>
          <p:cNvSpPr>
            <a:spLocks noChangeArrowheads="1"/>
          </p:cNvSpPr>
          <p:nvPr/>
        </p:nvSpPr>
        <p:spPr bwMode="auto">
          <a:xfrm>
            <a:off x="3276600" y="6488113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u="sng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endParaRPr lang="el-GR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eirini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268413"/>
            <a:ext cx="8459788" cy="4313237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urrat αλβανο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613" y="0"/>
            <a:ext cx="5083175" cy="685800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4321175"/>
          </a:xfrm>
        </p:spPr>
        <p:txBody>
          <a:bodyPr/>
          <a:lstStyle/>
          <a:p>
            <a:pPr eaLnBrk="1" hangingPunct="1">
              <a:defRPr/>
            </a:pPr>
            <a:r>
              <a:rPr lang="el-GR" sz="7200" b="1" dirty="0" smtClean="0">
                <a:latin typeface="Bookman Old Style" pitchFamily="18" charset="0"/>
              </a:rPr>
              <a:t>ΙΔΙΕΣ </a:t>
            </a:r>
            <a:br>
              <a:rPr lang="el-GR" sz="7200" b="1" dirty="0" smtClean="0">
                <a:latin typeface="Bookman Old Style" pitchFamily="18" charset="0"/>
              </a:rPr>
            </a:br>
            <a:r>
              <a:rPr lang="el-GR" sz="7200" b="1" dirty="0" smtClean="0">
                <a:latin typeface="Bookman Old Style" pitchFamily="18" charset="0"/>
              </a:rPr>
              <a:t>Η ΔΙΑΦΟΡΕΤΙΚΕΣ ΣΥΝΗΘΕΙΕΣ</a:t>
            </a:r>
          </a:p>
        </p:txBody>
      </p:sp>
      <p:sp>
        <p:nvSpPr>
          <p:cNvPr id="34819" name="2 - Ορθογώνιο"/>
          <p:cNvSpPr>
            <a:spLocks noChangeArrowheads="1"/>
          </p:cNvSpPr>
          <p:nvPr/>
        </p:nvSpPr>
        <p:spPr bwMode="auto">
          <a:xfrm>
            <a:off x="3276600" y="6488113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u="sng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endParaRPr lang="el-GR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thumb_1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549275"/>
            <a:ext cx="8243888" cy="572135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kostas\Desktop\racism\αλλες χώρες\ΒΟΥΛΓΑΡΙΑ\β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052513"/>
            <a:ext cx="61452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l-GR" sz="5400" b="1" dirty="0" smtClean="0">
                <a:latin typeface="Bookman Old Style" pitchFamily="18" charset="0"/>
              </a:rPr>
              <a:t>ΔΕΝ ΘΕΛΟΥΜΕ ΝΑ ΕΙΝΑΙ ΚΥΝΗΓΗΜΕΝΟΙ ΚΑΙ ΠΑΡΑΠΕΤΑΜΕΝΟΙ ΣΤΗ ΧΩΡΑ ΜΑΣ</a:t>
            </a: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1neb45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08050"/>
            <a:ext cx="8461375" cy="5132388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albanoi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484313"/>
            <a:ext cx="8388350" cy="3659187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Attachment12272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88913"/>
            <a:ext cx="8532813" cy="645160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αστεγο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88913"/>
            <a:ext cx="8532813" cy="6467475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3 - Ομάδα"/>
          <p:cNvGrpSpPr>
            <a:grpSpLocks/>
          </p:cNvGrpSpPr>
          <p:nvPr/>
        </p:nvGrpSpPr>
        <p:grpSpPr bwMode="auto">
          <a:xfrm>
            <a:off x="323850" y="260350"/>
            <a:ext cx="8388350" cy="6300788"/>
            <a:chOff x="323850" y="260350"/>
            <a:chExt cx="8388350" cy="6300788"/>
          </a:xfrm>
        </p:grpSpPr>
        <p:pic>
          <p:nvPicPr>
            <p:cNvPr id="6147" name="Picture 4" descr="40-full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3850" y="260350"/>
              <a:ext cx="8388350" cy="6300788"/>
            </a:xfrm>
            <a:prstGeom prst="rect">
              <a:avLst/>
            </a:prstGeom>
            <a:noFill/>
          </p:spPr>
        </p:pic>
        <p:pic>
          <p:nvPicPr>
            <p:cNvPr id="6148" name="Picture 4" descr="C:\Users\kostas\Desktop\racism\2r6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71775" y="1916113"/>
              <a:ext cx="3595688" cy="297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3744912"/>
          </a:xfrm>
        </p:spPr>
        <p:txBody>
          <a:bodyPr/>
          <a:lstStyle/>
          <a:p>
            <a:pPr eaLnBrk="1" hangingPunct="1">
              <a:defRPr/>
            </a:pPr>
            <a:r>
              <a:rPr lang="el-GR" sz="7200" b="1" dirty="0" smtClean="0">
                <a:latin typeface="Bookman Old Style" pitchFamily="18" charset="0"/>
              </a:rPr>
              <a:t>ΘΕΛΟΥΜΕ ΝΑ ΖΟΥΜΕ ΜΑΖΙ ΑΡΜΟΝΙΚΑ</a:t>
            </a:r>
          </a:p>
        </p:txBody>
      </p:sp>
      <p:pic>
        <p:nvPicPr>
          <p:cNvPr id="43011" name="Picture 3" descr="C:\Users\kostas\Desktop\racism\1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4437063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3 - Ορθογώνιο"/>
          <p:cNvSpPr>
            <a:spLocks noChangeArrowheads="1"/>
          </p:cNvSpPr>
          <p:nvPr/>
        </p:nvSpPr>
        <p:spPr bwMode="auto">
          <a:xfrm>
            <a:off x="3276600" y="6488113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u="sng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endParaRPr lang="el-GR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politi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333375"/>
            <a:ext cx="8820150" cy="6142038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125538"/>
            <a:ext cx="8605838" cy="4613275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Users\kostas\Desktop\racism\r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88913"/>
            <a:ext cx="532923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C:\Users\kostas\Desktop\racism\r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3429000"/>
            <a:ext cx="53292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DANCIN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549275"/>
            <a:ext cx="8604250" cy="5708650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3 - Ομάδα"/>
          <p:cNvGrpSpPr>
            <a:grpSpLocks/>
          </p:cNvGrpSpPr>
          <p:nvPr/>
        </p:nvGrpSpPr>
        <p:grpSpPr bwMode="auto">
          <a:xfrm>
            <a:off x="1258888" y="188913"/>
            <a:ext cx="6337300" cy="6376987"/>
            <a:chOff x="1258888" y="188913"/>
            <a:chExt cx="6337300" cy="6376987"/>
          </a:xfrm>
        </p:grpSpPr>
        <p:pic>
          <p:nvPicPr>
            <p:cNvPr id="48131" name="Picture 3" descr="C:\Users\kostas\Desktop\racism\7r28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58888" y="2349500"/>
              <a:ext cx="6337300" cy="42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2" name="Picture 4" descr="C:\Users\kostas\Desktop\racism\r24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71775" y="188913"/>
              <a:ext cx="3495675" cy="197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ROSSID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620713"/>
            <a:ext cx="8101012" cy="5726112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3 - Ομάδα"/>
          <p:cNvGrpSpPr>
            <a:grpSpLocks/>
          </p:cNvGrpSpPr>
          <p:nvPr/>
        </p:nvGrpSpPr>
        <p:grpSpPr bwMode="auto">
          <a:xfrm>
            <a:off x="1763713" y="260350"/>
            <a:ext cx="5545137" cy="6388100"/>
            <a:chOff x="1763713" y="260350"/>
            <a:chExt cx="5545137" cy="6388100"/>
          </a:xfrm>
        </p:grpSpPr>
        <p:pic>
          <p:nvPicPr>
            <p:cNvPr id="50179" name="Picture 3" descr="C:\Users\kostas\Desktop\racism\r3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63713" y="260350"/>
              <a:ext cx="5545137" cy="292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0" name="Picture 4" descr="C:\Users\kostas\Desktop\racism\r3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35150" y="3429000"/>
              <a:ext cx="5473700" cy="321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kostas\Desktop\racism\r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412875"/>
            <a:ext cx="60086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SOFIA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188913"/>
            <a:ext cx="4667250" cy="6524625"/>
          </a:xfrm>
          <a:noFill/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4 - Ομάδα"/>
          <p:cNvGrpSpPr>
            <a:grpSpLocks/>
          </p:cNvGrpSpPr>
          <p:nvPr/>
        </p:nvGrpSpPr>
        <p:grpSpPr bwMode="auto">
          <a:xfrm>
            <a:off x="755650" y="404813"/>
            <a:ext cx="7899400" cy="6110287"/>
            <a:chOff x="755650" y="404813"/>
            <a:chExt cx="7899400" cy="6110287"/>
          </a:xfrm>
        </p:grpSpPr>
        <p:pic>
          <p:nvPicPr>
            <p:cNvPr id="7171" name="Picture 2" descr="C:\Users\kostas\Desktop\racism\αλλες χώρες\ΑΛΒΑΝΙΑ\αλ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55650" y="1377950"/>
              <a:ext cx="3168650" cy="437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3" descr="C:\Users\kostas\Desktop\racism\αλλες χώρες\ΑΛΒΑΝΙΑ\αλ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27538" y="404813"/>
              <a:ext cx="4227512" cy="281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4" descr="C:\Users\kostas\Desktop\racism\αλλες χώρες\ΑΛΒΑΝΙΑ\αλ3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27538" y="3716338"/>
              <a:ext cx="4219575" cy="279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59039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5400" dirty="0" smtClean="0">
                <a:solidFill>
                  <a:srgbClr val="FFFF99"/>
                </a:solidFill>
                <a:latin typeface="Bookman Old Style" pitchFamily="18" charset="0"/>
              </a:rPr>
              <a:t> Δεν αρκεί να συμβιβαστεί κανείς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5400" dirty="0" smtClean="0">
                <a:solidFill>
                  <a:srgbClr val="FFFF99"/>
                </a:solidFill>
                <a:latin typeface="Bookman Old Style" pitchFamily="18" charset="0"/>
              </a:rPr>
              <a:t>         και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l-GR" sz="5400" dirty="0" smtClean="0">
              <a:solidFill>
                <a:srgbClr val="FFFF99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5400" dirty="0" smtClean="0">
                <a:solidFill>
                  <a:srgbClr val="FFFF99"/>
                </a:solidFill>
                <a:latin typeface="Bookman Old Style" pitchFamily="18" charset="0"/>
              </a:rPr>
              <a:t>να γνωρίσει τον άλλο ως διαφορετικό …</a:t>
            </a:r>
            <a:endParaRPr lang="el-GR" sz="7200" dirty="0" smtClean="0">
              <a:solidFill>
                <a:srgbClr val="FFFF99"/>
              </a:solidFill>
              <a:latin typeface="Bookman Old Style" pitchFamily="18" charset="0"/>
            </a:endParaRPr>
          </a:p>
        </p:txBody>
      </p:sp>
      <p:pic>
        <p:nvPicPr>
          <p:cNvPr id="53251" name="Picture 3" descr="C:\Users\kostas\Desktop\racism\r4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205038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5616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4000" dirty="0" smtClean="0">
                <a:solidFill>
                  <a:srgbClr val="FFFF99"/>
                </a:solidFill>
                <a:latin typeface="Bookman Old Style" pitchFamily="18" charset="0"/>
              </a:rPr>
              <a:t>Πρέπει να εξοικειωθεί μαζί του, ν’ αποδεχθεί ότι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rgbClr val="FFFF99"/>
              </a:solidFill>
              <a:latin typeface="Bookman Old Style" pitchFamily="18" charset="0"/>
            </a:endParaRPr>
          </a:p>
          <a:p>
            <a:pPr eaLnBrk="1" hangingPunct="1">
              <a:defRPr/>
            </a:pPr>
            <a:r>
              <a:rPr lang="el-GR" sz="4000" dirty="0" smtClean="0">
                <a:solidFill>
                  <a:srgbClr val="FFFF99"/>
                </a:solidFill>
                <a:latin typeface="Bookman Old Style" pitchFamily="18" charset="0"/>
              </a:rPr>
              <a:t>τα ιδιαίτερα χαρακτηριστικά του, </a:t>
            </a:r>
          </a:p>
          <a:p>
            <a:pPr eaLnBrk="1" hangingPunct="1">
              <a:defRPr/>
            </a:pPr>
            <a:r>
              <a:rPr lang="el-GR" sz="4000" dirty="0" smtClean="0">
                <a:solidFill>
                  <a:srgbClr val="FFFF99"/>
                </a:solidFill>
                <a:latin typeface="Bookman Old Style" pitchFamily="18" charset="0"/>
              </a:rPr>
              <a:t>ο πολιτισμός του, </a:t>
            </a:r>
          </a:p>
          <a:p>
            <a:pPr eaLnBrk="1" hangingPunct="1">
              <a:defRPr/>
            </a:pPr>
            <a:r>
              <a:rPr lang="el-GR" sz="4000" dirty="0" smtClean="0">
                <a:solidFill>
                  <a:srgbClr val="FFFF99"/>
                </a:solidFill>
                <a:latin typeface="Bookman Old Style" pitchFamily="18" charset="0"/>
              </a:rPr>
              <a:t>η κουλτούρα του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rgbClr val="FFFF99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4000" dirty="0" smtClean="0">
                <a:solidFill>
                  <a:srgbClr val="FFFF99"/>
                </a:solidFill>
                <a:latin typeface="Bookman Old Style" pitchFamily="18" charset="0"/>
              </a:rPr>
              <a:t>είναι εξίσου αξιόλογα με τα δικά του</a:t>
            </a: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6085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4400" dirty="0" smtClean="0">
                <a:solidFill>
                  <a:srgbClr val="FFFF99"/>
                </a:solidFill>
                <a:latin typeface="Bookman Old Style" pitchFamily="18" charset="0"/>
              </a:rPr>
              <a:t>  </a:t>
            </a:r>
            <a:r>
              <a:rPr lang="el-GR" sz="5400" dirty="0" smtClean="0">
                <a:solidFill>
                  <a:srgbClr val="FFFF99"/>
                </a:solidFill>
                <a:latin typeface="Bookman Old Style" pitchFamily="18" charset="0"/>
              </a:rPr>
              <a:t>Και να υιοθετήσει μέσω της αμοιβαίας ανταλλαγής όσα από αυτά μπορούν να τον οδηγήσουν σε ένα ανώτερο επίπεδο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44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4 - Ομάδα"/>
          <p:cNvGrpSpPr>
            <a:grpSpLocks/>
          </p:cNvGrpSpPr>
          <p:nvPr/>
        </p:nvGrpSpPr>
        <p:grpSpPr bwMode="auto">
          <a:xfrm>
            <a:off x="3059113" y="188913"/>
            <a:ext cx="3673475" cy="6372225"/>
            <a:chOff x="3059113" y="188913"/>
            <a:chExt cx="3673475" cy="6372225"/>
          </a:xfrm>
        </p:grpSpPr>
        <p:pic>
          <p:nvPicPr>
            <p:cNvPr id="56323" name="Picture 2" descr="C:\Users\kostas\Desktop\racism\r35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59113" y="5013325"/>
              <a:ext cx="3600450" cy="154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4" name="Picture 3" descr="C:\Users\kostas\Desktop\racism\r4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59113" y="3141663"/>
              <a:ext cx="3673475" cy="161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5" name="Picture 4" descr="C:\Users\kostas\Desktop\racism\r3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59113" y="188913"/>
              <a:ext cx="3673475" cy="285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SCN84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836613"/>
            <a:ext cx="87407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2 - Ορθογώνιο"/>
          <p:cNvSpPr>
            <a:spLocks noChangeArrowheads="1"/>
          </p:cNvSpPr>
          <p:nvPr/>
        </p:nvSpPr>
        <p:spPr bwMode="auto">
          <a:xfrm>
            <a:off x="3276600" y="6488113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u="sng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endParaRPr lang="el-GR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85225" cy="6335712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u="sng" dirty="0" smtClean="0">
                <a:solidFill>
                  <a:schemeClr val="accent1"/>
                </a:solidFill>
                <a:latin typeface="Bookman Old Style" pitchFamily="18" charset="0"/>
              </a:rPr>
              <a:t>«Πανελλήνια Ημέρα Σχολικού Αθλητισμού»</a:t>
            </a: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1800" b="1" u="sng" dirty="0" smtClean="0">
                <a:solidFill>
                  <a:schemeClr val="accent1"/>
                </a:solidFill>
                <a:latin typeface="Bookman Old Style" pitchFamily="18" charset="0"/>
              </a:rPr>
              <a:t>Θεματικός Άξονας</a:t>
            </a: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> </a:t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err="1" smtClean="0">
                <a:solidFill>
                  <a:schemeClr val="accent1"/>
                </a:solidFill>
                <a:latin typeface="Bookman Old Style" pitchFamily="18" charset="0"/>
              </a:rPr>
              <a:t>΄΄Ρατσισμός</a:t>
            </a: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> &amp; Διαφορετικότητα,</a:t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>Όλοι Διαφορετικοί -  όλοι </a:t>
            </a:r>
            <a:r>
              <a:rPr lang="el-GR" sz="3200" b="1" u="sng" dirty="0" err="1" smtClean="0">
                <a:solidFill>
                  <a:schemeClr val="accent1"/>
                </a:solidFill>
                <a:latin typeface="Bookman Old Style" pitchFamily="18" charset="0"/>
              </a:rPr>
              <a:t>Ίσοι΄΄</a:t>
            </a: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20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20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el-GR" sz="3200" b="1" u="sng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el-GR" sz="2400" b="1" u="sng" dirty="0" smtClean="0">
                <a:solidFill>
                  <a:srgbClr val="00B050"/>
                </a:solidFill>
                <a:latin typeface="Bookman Old Style" pitchFamily="18" charset="0"/>
              </a:rPr>
              <a:t>2ο Γυμνάσιο Σπάρτης</a:t>
            </a:r>
            <a:r>
              <a:rPr lang="el-GR" sz="2400" b="1" u="sng" dirty="0" smtClean="0">
                <a:solidFill>
                  <a:srgbClr val="00B050"/>
                </a:solidFill>
              </a:rPr>
              <a:t/>
            </a:r>
            <a:br>
              <a:rPr lang="el-GR" sz="2400" b="1" u="sng" dirty="0" smtClean="0">
                <a:solidFill>
                  <a:srgbClr val="00B050"/>
                </a:solidFill>
              </a:rPr>
            </a:br>
            <a:r>
              <a:rPr lang="el-GR" sz="1600" dirty="0" smtClean="0">
                <a:solidFill>
                  <a:srgbClr val="92D050"/>
                </a:solidFill>
                <a:latin typeface="Bookman Old Style" pitchFamily="18" charset="0"/>
              </a:rPr>
              <a:t>Διευθυντής : Κων/νος  Γιαννουλέας</a:t>
            </a:r>
          </a:p>
        </p:txBody>
      </p:sp>
      <p:pic>
        <p:nvPicPr>
          <p:cNvPr id="58371" name="Picture 5" descr="C:\Users\kostas\Desktop\racism\1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700213"/>
            <a:ext cx="2486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C:\Users\kostas\Desktop\racism\r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4724400"/>
            <a:ext cx="11652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5 - Ομάδα"/>
          <p:cNvGrpSpPr>
            <a:grpSpLocks/>
          </p:cNvGrpSpPr>
          <p:nvPr/>
        </p:nvGrpSpPr>
        <p:grpSpPr bwMode="auto">
          <a:xfrm>
            <a:off x="539750" y="620713"/>
            <a:ext cx="8029575" cy="5256212"/>
            <a:chOff x="539750" y="620713"/>
            <a:chExt cx="8029575" cy="5256212"/>
          </a:xfrm>
        </p:grpSpPr>
        <p:pic>
          <p:nvPicPr>
            <p:cNvPr id="8195" name="Picture 2" descr="C:\Users\kostas\Desktop\racism\αλλες χώρες\ΑΛΒΑΝΙΑ\αλ5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39750" y="620713"/>
              <a:ext cx="3816350" cy="237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3" descr="C:\Users\kostas\Desktop\racism\αλλες χώρες\ΑΛΒΑΝΙΑ\αλ6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620713"/>
              <a:ext cx="3997325" cy="237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4" descr="C:\Users\kostas\Desktop\racism\αλλες χώρες\ΑΛΒΑΝΙΑ\αλ7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9750" y="3573463"/>
              <a:ext cx="3816350" cy="230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5" descr="C:\Users\kostas\Desktop\racism\αλλες χώρες\ΑΛΒΑΝΙΑ\αλ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00563" y="3573463"/>
              <a:ext cx="403225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4 - Ομάδα"/>
          <p:cNvGrpSpPr>
            <a:grpSpLocks/>
          </p:cNvGrpSpPr>
          <p:nvPr/>
        </p:nvGrpSpPr>
        <p:grpSpPr bwMode="auto">
          <a:xfrm>
            <a:off x="179388" y="476250"/>
            <a:ext cx="8543925" cy="5905500"/>
            <a:chOff x="179388" y="476250"/>
            <a:chExt cx="8543925" cy="5905500"/>
          </a:xfrm>
        </p:grpSpPr>
        <p:pic>
          <p:nvPicPr>
            <p:cNvPr id="9219" name="Picture 2" descr="C:\Users\kostas\Desktop\racism\αλλες χώρες\ΒΟΥΛΓΑΡΙΑ\β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388" y="2205038"/>
              <a:ext cx="4292600" cy="251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3" descr="C:\Users\kostas\Desktop\racism\αλλες χώρες\ΒΟΥΛΓΑΡΙΑ\β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48213" y="476250"/>
              <a:ext cx="395605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4" descr="C:\Users\kostas\Desktop\racism\αλλες χώρες\ΒΟΥΛΓΑΡΙΑ\β6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76788" y="3789363"/>
              <a:ext cx="3946525" cy="259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5 - Ομάδα"/>
          <p:cNvGrpSpPr>
            <a:grpSpLocks/>
          </p:cNvGrpSpPr>
          <p:nvPr/>
        </p:nvGrpSpPr>
        <p:grpSpPr bwMode="auto">
          <a:xfrm>
            <a:off x="684213" y="549275"/>
            <a:ext cx="7723187" cy="5256213"/>
            <a:chOff x="684213" y="549275"/>
            <a:chExt cx="7723187" cy="5256213"/>
          </a:xfrm>
        </p:grpSpPr>
        <p:pic>
          <p:nvPicPr>
            <p:cNvPr id="10243" name="Picture 2" descr="C:\Users\kostas\Desktop\racism\αλλες χώρες\ΒΟΥΛΓΑΡΙΑ\β1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84213" y="549275"/>
              <a:ext cx="3705225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3" descr="C:\Users\kostas\Desktop\racism\αλλες χώρες\ΒΟΥΛΓΑΡΙΑ\β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59338" y="549275"/>
              <a:ext cx="35480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4" descr="C:\Users\kostas\Desktop\racism\αλλες χώρες\ΒΟΥΛΓΑΡΙΑ\β1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4213" y="3500438"/>
              <a:ext cx="3773487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5" descr="C:\Users\kostas\Desktop\racism\αλλες χώρες\ΒΟΥΛΓΑΡΙΑ\β5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87900" y="3500438"/>
              <a:ext cx="3617913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4 - Ομάδα"/>
          <p:cNvGrpSpPr>
            <a:grpSpLocks/>
          </p:cNvGrpSpPr>
          <p:nvPr/>
        </p:nvGrpSpPr>
        <p:grpSpPr bwMode="auto">
          <a:xfrm>
            <a:off x="250825" y="476250"/>
            <a:ext cx="8281988" cy="5256213"/>
            <a:chOff x="250825" y="476250"/>
            <a:chExt cx="8281988" cy="5256213"/>
          </a:xfrm>
        </p:grpSpPr>
        <p:pic>
          <p:nvPicPr>
            <p:cNvPr id="11267" name="Picture 2" descr="C:\Users\kostas\Desktop\racism\αλλες χώρες\ΡΟΥΜΑΝΙΑ\ρο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0825" y="1844675"/>
              <a:ext cx="417195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3" descr="C:\Users\kostas\Desktop\racism\αλλες χώρες\ΡΟΥΜΑΝΙΑ\ρο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16463" y="476250"/>
              <a:ext cx="3816350" cy="260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4" descr="C:\Users\kostas\Desktop\racism\αλλες χώρες\ΡΟΥΜΑΝΙΑ\ρο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87900" y="3284538"/>
              <a:ext cx="374015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Ισορροπία">
  <a:themeElements>
    <a:clrScheme name="Ισορροπία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Ισορροπία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Ισορροπία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Ισορροπία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Ισορροπία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Ισορροπία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Ισορροπία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Ισορροπία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Ισορροπία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Ισορροπία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Ισορροπία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266</TotalTime>
  <Words>155</Words>
  <Application>Microsoft Office PowerPoint</Application>
  <PresentationFormat>Προβολή στην οθόνη (4:3)</PresentationFormat>
  <Paragraphs>29</Paragraphs>
  <Slides>55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Ισορροπία</vt:lpstr>
      <vt:lpstr>«Πανελλήνια Ημέρα Σχολικού Αθλητισμού»  Θεματικός Άξονας      ΄΄ Ρατσισμός &amp; Διαφορετικότητα, Όλοι Διαφορετικοί -  όλοι Ίσοι ΄΄    2ο Γυμνάσιο Σπάρτης  Διευθυντής : Κων/νος  Γιαννουλέας</vt:lpstr>
      <vt:lpstr>Διαφάνεια 2</vt:lpstr>
      <vt:lpstr>ΑΛΛΕΣ ΧΩΡΕΣ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ΑΛΛΕΣ ΧΩΡΕΣ</vt:lpstr>
      <vt:lpstr>Διαφάνεια 12</vt:lpstr>
      <vt:lpstr>Διαφάνεια 13</vt:lpstr>
      <vt:lpstr>Διαφάνεια 14</vt:lpstr>
      <vt:lpstr>Διαφάνεια 15</vt:lpstr>
      <vt:lpstr>ΚΑΤΩ ΑΠΟ ΤΟΝ ΙΔΙΟ ΗΛΙΟ</vt:lpstr>
      <vt:lpstr>Διαφάνεια 17</vt:lpstr>
      <vt:lpstr>Διαφάνεια 18</vt:lpstr>
      <vt:lpstr>Διαφάνεια 19</vt:lpstr>
      <vt:lpstr>Διαφάνεια 20</vt:lpstr>
      <vt:lpstr>ΜΕ ΙΔΙΑ   Η  ΔΙΑΦΟΡΕΤΙΚΑ ΗΘΗ ΚΑΙ ΕΘΙΜΑ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ΙΔΙΕΣ  Η ΔΙΑΦΟΡΕΤΙΚΕΣ ΣΥΝΗΘΕΙΕΣ</vt:lpstr>
      <vt:lpstr>Διαφάνεια 33</vt:lpstr>
      <vt:lpstr>Διαφάνεια 34</vt:lpstr>
      <vt:lpstr>ΔΕΝ ΘΕΛΟΥΜΕ ΝΑ ΕΙΝΑΙ ΚΥΝΗΓΗΜΕΝΟΙ ΚΑΙ ΠΑΡΑΠΕΤΑΜΕΝΟΙ ΣΤΗ ΧΩΡΑ ΜΑΣ</vt:lpstr>
      <vt:lpstr>Διαφάνεια 36</vt:lpstr>
      <vt:lpstr>Διαφάνεια 37</vt:lpstr>
      <vt:lpstr>Διαφάνεια 38</vt:lpstr>
      <vt:lpstr>Διαφάνεια 39</vt:lpstr>
      <vt:lpstr>ΘΕΛΟΥΜΕ ΝΑ ΖΟΥΜΕ ΜΑΖΙ ΑΡΜΟΝΙΚΑ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«Πανελλήνια Ημέρα Σχολικού Αθλητισμού»  Θεματικός Άξονας      ΄΄Ρατσισμός &amp; Διαφορετικότητα, Όλοι Διαφορετικοί -  όλοι Ίσοι΄΄    2ο Γυμνάσιο Σπάρτης Διευθυντής : Κων/νος  Γιαννουλέας</vt:lpstr>
    </vt:vector>
  </TitlesOfParts>
  <Company>dimkos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ΑΛΛΕΣ ΧΩΡΕΣ</dc:title>
  <dc:creator>konstantinos</dc:creator>
  <cp:lastModifiedBy>kostas</cp:lastModifiedBy>
  <cp:revision>28</cp:revision>
  <dcterms:created xsi:type="dcterms:W3CDTF">2007-05-21T19:17:27Z</dcterms:created>
  <dcterms:modified xsi:type="dcterms:W3CDTF">2014-10-11T11:59:49Z</dcterms:modified>
</cp:coreProperties>
</file>