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57" r:id="rId3"/>
    <p:sldId id="259" r:id="rId4"/>
    <p:sldId id="273" r:id="rId5"/>
    <p:sldId id="256" r:id="rId6"/>
    <p:sldId id="262" r:id="rId7"/>
    <p:sldId id="261" r:id="rId8"/>
    <p:sldId id="260" r:id="rId9"/>
    <p:sldId id="263" r:id="rId10"/>
    <p:sldId id="264" r:id="rId11"/>
    <p:sldId id="266" r:id="rId12"/>
    <p:sldId id="265" r:id="rId13"/>
    <p:sldId id="267" r:id="rId14"/>
    <p:sldId id="268" r:id="rId15"/>
    <p:sldId id="272" r:id="rId16"/>
    <p:sldId id="269" r:id="rId17"/>
    <p:sldId id="271"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p:cViewPr varScale="1">
        <p:scale>
          <a:sx n="99" d="100"/>
          <a:sy n="99" d="100"/>
        </p:scale>
        <p:origin x="78" y="222"/>
      </p:cViewPr>
      <p:guideLst/>
    </p:cSldViewPr>
  </p:slideViewPr>
  <p:notesTextViewPr>
    <p:cViewPr>
      <p:scale>
        <a:sx n="1" d="1"/>
        <a:sy n="1" d="1"/>
      </p:scale>
      <p:origin x="0" y="0"/>
    </p:cViewPr>
  </p:notesTextViewPr>
  <p:gridSpacing cx="86399" cy="86399"/>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E2866D-9930-4674-90EC-A2EAA07F9AD4}" type="datetimeFigureOut">
              <a:rPr lang="el-GR" smtClean="0"/>
              <a:t>28/2/2017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040812-A440-4A28-98C1-4C0F65A790E0}" type="slidenum">
              <a:rPr lang="el-GR" smtClean="0"/>
              <a:t>‹#›</a:t>
            </a:fld>
            <a:endParaRPr lang="el-G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138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E2866D-9930-4674-90EC-A2EAA07F9AD4}" type="datetimeFigureOut">
              <a:rPr lang="el-GR" smtClean="0"/>
              <a:t>28/2/2017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040812-A440-4A28-98C1-4C0F65A790E0}" type="slidenum">
              <a:rPr lang="el-GR" smtClean="0"/>
              <a:t>‹#›</a:t>
            </a:fld>
            <a:endParaRPr lang="el-GR"/>
          </a:p>
        </p:txBody>
      </p:sp>
    </p:spTree>
    <p:extLst>
      <p:ext uri="{BB962C8B-B14F-4D97-AF65-F5344CB8AC3E}">
        <p14:creationId xmlns:p14="http://schemas.microsoft.com/office/powerpoint/2010/main" val="1039815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E2866D-9930-4674-90EC-A2EAA07F9AD4}" type="datetimeFigureOut">
              <a:rPr lang="el-GR" smtClean="0"/>
              <a:t>28/2/2017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040812-A440-4A28-98C1-4C0F65A790E0}" type="slidenum">
              <a:rPr lang="el-GR" smtClean="0"/>
              <a:t>‹#›</a:t>
            </a:fld>
            <a:endParaRPr lang="el-GR"/>
          </a:p>
        </p:txBody>
      </p:sp>
    </p:spTree>
    <p:extLst>
      <p:ext uri="{BB962C8B-B14F-4D97-AF65-F5344CB8AC3E}">
        <p14:creationId xmlns:p14="http://schemas.microsoft.com/office/powerpoint/2010/main" val="41142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E2866D-9930-4674-90EC-A2EAA07F9AD4}" type="datetimeFigureOut">
              <a:rPr lang="el-GR" smtClean="0"/>
              <a:t>28/2/2017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040812-A440-4A28-98C1-4C0F65A790E0}" type="slidenum">
              <a:rPr lang="el-GR" smtClean="0"/>
              <a:t>‹#›</a:t>
            </a:fld>
            <a:endParaRPr lang="el-GR"/>
          </a:p>
        </p:txBody>
      </p:sp>
    </p:spTree>
    <p:extLst>
      <p:ext uri="{BB962C8B-B14F-4D97-AF65-F5344CB8AC3E}">
        <p14:creationId xmlns:p14="http://schemas.microsoft.com/office/powerpoint/2010/main" val="754576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E2866D-9930-4674-90EC-A2EAA07F9AD4}" type="datetimeFigureOut">
              <a:rPr lang="el-GR" smtClean="0"/>
              <a:t>28/2/2017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040812-A440-4A28-98C1-4C0F65A790E0}" type="slidenum">
              <a:rPr lang="el-GR" smtClean="0"/>
              <a:t>‹#›</a:t>
            </a:fld>
            <a:endParaRPr lang="el-G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825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8E2866D-9930-4674-90EC-A2EAA07F9AD4}" type="datetimeFigureOut">
              <a:rPr lang="el-GR" smtClean="0"/>
              <a:t>28/2/2017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9040812-A440-4A28-98C1-4C0F65A790E0}" type="slidenum">
              <a:rPr lang="el-GR" smtClean="0"/>
              <a:t>‹#›</a:t>
            </a:fld>
            <a:endParaRPr lang="el-GR"/>
          </a:p>
        </p:txBody>
      </p:sp>
    </p:spTree>
    <p:extLst>
      <p:ext uri="{BB962C8B-B14F-4D97-AF65-F5344CB8AC3E}">
        <p14:creationId xmlns:p14="http://schemas.microsoft.com/office/powerpoint/2010/main" val="3241097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8E2866D-9930-4674-90EC-A2EAA07F9AD4}" type="datetimeFigureOut">
              <a:rPr lang="el-GR" smtClean="0"/>
              <a:t>28/2/2017</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9040812-A440-4A28-98C1-4C0F65A790E0}" type="slidenum">
              <a:rPr lang="el-GR" smtClean="0"/>
              <a:t>‹#›</a:t>
            </a:fld>
            <a:endParaRPr lang="el-GR"/>
          </a:p>
        </p:txBody>
      </p:sp>
    </p:spTree>
    <p:extLst>
      <p:ext uri="{BB962C8B-B14F-4D97-AF65-F5344CB8AC3E}">
        <p14:creationId xmlns:p14="http://schemas.microsoft.com/office/powerpoint/2010/main" val="2840154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8E2866D-9930-4674-90EC-A2EAA07F9AD4}" type="datetimeFigureOut">
              <a:rPr lang="el-GR" smtClean="0"/>
              <a:t>28/2/2017</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9040812-A440-4A28-98C1-4C0F65A790E0}" type="slidenum">
              <a:rPr lang="el-GR" smtClean="0"/>
              <a:t>‹#›</a:t>
            </a:fld>
            <a:endParaRPr lang="el-GR"/>
          </a:p>
        </p:txBody>
      </p:sp>
    </p:spTree>
    <p:extLst>
      <p:ext uri="{BB962C8B-B14F-4D97-AF65-F5344CB8AC3E}">
        <p14:creationId xmlns:p14="http://schemas.microsoft.com/office/powerpoint/2010/main" val="354569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8E2866D-9930-4674-90EC-A2EAA07F9AD4}" type="datetimeFigureOut">
              <a:rPr lang="el-GR" smtClean="0"/>
              <a:t>28/2/2017</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l-GR"/>
          </a:p>
        </p:txBody>
      </p:sp>
      <p:sp>
        <p:nvSpPr>
          <p:cNvPr id="9" name="Slide Number Placeholder 8"/>
          <p:cNvSpPr>
            <a:spLocks noGrp="1"/>
          </p:cNvSpPr>
          <p:nvPr>
            <p:ph type="sldNum" sz="quarter" idx="12"/>
          </p:nvPr>
        </p:nvSpPr>
        <p:spPr/>
        <p:txBody>
          <a:bodyPr/>
          <a:lstStyle/>
          <a:p>
            <a:fld id="{B9040812-A440-4A28-98C1-4C0F65A790E0}" type="slidenum">
              <a:rPr lang="el-GR" smtClean="0"/>
              <a:t>‹#›</a:t>
            </a:fld>
            <a:endParaRPr lang="el-GR"/>
          </a:p>
        </p:txBody>
      </p:sp>
    </p:spTree>
    <p:extLst>
      <p:ext uri="{BB962C8B-B14F-4D97-AF65-F5344CB8AC3E}">
        <p14:creationId xmlns:p14="http://schemas.microsoft.com/office/powerpoint/2010/main" val="1130261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78E2866D-9930-4674-90EC-A2EAA07F9AD4}" type="datetimeFigureOut">
              <a:rPr lang="el-GR" smtClean="0"/>
              <a:t>28/2/2017</a:t>
            </a:fld>
            <a:endParaRPr lang="el-G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9040812-A440-4A28-98C1-4C0F65A790E0}" type="slidenum">
              <a:rPr lang="el-GR" smtClean="0"/>
              <a:t>‹#›</a:t>
            </a:fld>
            <a:endParaRPr lang="el-GR"/>
          </a:p>
        </p:txBody>
      </p:sp>
    </p:spTree>
    <p:extLst>
      <p:ext uri="{BB962C8B-B14F-4D97-AF65-F5344CB8AC3E}">
        <p14:creationId xmlns:p14="http://schemas.microsoft.com/office/powerpoint/2010/main" val="54503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E2866D-9930-4674-90EC-A2EAA07F9AD4}" type="datetimeFigureOut">
              <a:rPr lang="el-GR" smtClean="0"/>
              <a:t>28/2/2017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9040812-A440-4A28-98C1-4C0F65A790E0}" type="slidenum">
              <a:rPr lang="el-GR" smtClean="0"/>
              <a:t>‹#›</a:t>
            </a:fld>
            <a:endParaRPr lang="el-GR"/>
          </a:p>
        </p:txBody>
      </p:sp>
    </p:spTree>
    <p:extLst>
      <p:ext uri="{BB962C8B-B14F-4D97-AF65-F5344CB8AC3E}">
        <p14:creationId xmlns:p14="http://schemas.microsoft.com/office/powerpoint/2010/main" val="1200920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alpha val="59000"/>
          </a:schemeClr>
        </a:solidFill>
        <a:effectLst/>
      </p:bgPr>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78E2866D-9930-4674-90EC-A2EAA07F9AD4}" type="datetimeFigureOut">
              <a:rPr lang="el-GR" smtClean="0"/>
              <a:t>28/2/2017</a:t>
            </a:fld>
            <a:endParaRPr lang="el-G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9040812-A440-4A28-98C1-4C0F65A790E0}" type="slidenum">
              <a:rPr lang="el-GR" smtClean="0"/>
              <a:t>‹#›</a:t>
            </a:fld>
            <a:endParaRPr lang="el-G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69045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ert.gr/n-zilandia-katastrofes-ke-synechis-metasismi-meta-ta-78-richter-video/" TargetMode="External"/><Relationship Id="rId2" Type="http://schemas.openxmlformats.org/officeDocument/2006/relationships/hyperlink" Target="http://www.elekkas.gr/images/stories/press_articles/pdf/0510.pdf" TargetMode="External"/><Relationship Id="rId1" Type="http://schemas.openxmlformats.org/officeDocument/2006/relationships/slideLayout" Target="../slideLayouts/slideLayout6.xml"/><Relationship Id="rId4" Type="http://schemas.openxmlformats.org/officeDocument/2006/relationships/hyperlink" Target="http://www.tovima.gr/world/article/?aid=704973"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hyperlink" Target="http://www.ert.gr/n-zilandia-katastrofes-ke-synechis-metasismi-meta-ta-78-richter-video/" TargetMode="External"/><Relationship Id="rId2" Type="http://schemas.openxmlformats.org/officeDocument/2006/relationships/hyperlink" Target="http://www.tovima.gr/world/article/?aid=704973"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www.elekkas.gr/images/stories/press_articles/pdf/0510.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8.png"/><Relationship Id="rId5" Type="http://schemas.microsoft.com/office/2007/relationships/hdphoto" Target="../media/hdphoto3.wdp"/><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50" y="318636"/>
            <a:ext cx="8407790" cy="1450757"/>
          </a:xfrm>
        </p:spPr>
        <p:txBody>
          <a:bodyPr/>
          <a:lstStyle/>
          <a:p>
            <a:r>
              <a:rPr lang="en-US" dirty="0" smtClean="0"/>
              <a:t> </a:t>
            </a:r>
            <a:r>
              <a:rPr lang="el-GR" sz="4000" dirty="0">
                <a:ln w="0"/>
                <a:solidFill>
                  <a:schemeClr val="tx1"/>
                </a:solidFill>
                <a:effectLst>
                  <a:outerShdw blurRad="38100" dist="25400" dir="5400000" algn="ctr" rotWithShape="0">
                    <a:srgbClr val="6E747A">
                      <a:alpha val="43000"/>
                    </a:srgbClr>
                  </a:outerShdw>
                </a:effectLst>
                <a:latin typeface="Cambria" panose="02040503050406030204" pitchFamily="18" charset="0"/>
                <a:ea typeface="+mn-ea"/>
                <a:cs typeface="+mn-cs"/>
              </a:rPr>
              <a:t>Συνθετικές δημιουργικές εργασίες </a:t>
            </a:r>
          </a:p>
        </p:txBody>
      </p:sp>
      <p:sp>
        <p:nvSpPr>
          <p:cNvPr id="3" name="Content Placeholder 2"/>
          <p:cNvSpPr>
            <a:spLocks noGrp="1"/>
          </p:cNvSpPr>
          <p:nvPr>
            <p:ph idx="1"/>
          </p:nvPr>
        </p:nvSpPr>
        <p:spPr>
          <a:xfrm>
            <a:off x="770444" y="2824207"/>
            <a:ext cx="7543801" cy="2159975"/>
          </a:xfrm>
        </p:spPr>
        <p:txBody>
          <a:bodyPr>
            <a:noAutofit/>
          </a:bodyPr>
          <a:lstStyle/>
          <a:p>
            <a:r>
              <a:rPr lang="el-GR" sz="4000" dirty="0" smtClean="0">
                <a:ln w="0"/>
                <a:solidFill>
                  <a:schemeClr val="tx1"/>
                </a:solidFill>
                <a:effectLst>
                  <a:outerShdw blurRad="38100" dist="25400" dir="5400000" algn="ctr" rotWithShape="0">
                    <a:srgbClr val="6E747A">
                      <a:alpha val="43000"/>
                    </a:srgbClr>
                  </a:outerShdw>
                </a:effectLst>
                <a:latin typeface="Cambria" panose="02040503050406030204" pitchFamily="18" charset="0"/>
              </a:rPr>
              <a:t>Γεωγραφία  Α Γυμνασίου </a:t>
            </a:r>
          </a:p>
          <a:p>
            <a:r>
              <a:rPr lang="el-GR" sz="4000" dirty="0">
                <a:ln w="0"/>
                <a:solidFill>
                  <a:schemeClr val="tx1"/>
                </a:solidFill>
                <a:effectLst>
                  <a:outerShdw blurRad="38100" dist="25400" dir="5400000" algn="ctr" rotWithShape="0">
                    <a:srgbClr val="6E747A">
                      <a:alpha val="43000"/>
                    </a:srgbClr>
                  </a:outerShdw>
                </a:effectLst>
                <a:latin typeface="Cambria" panose="02040503050406030204" pitchFamily="18" charset="0"/>
              </a:rPr>
              <a:t> </a:t>
            </a:r>
            <a:r>
              <a:rPr lang="el-GR" sz="4000" dirty="0" smtClean="0">
                <a:ln w="0"/>
                <a:solidFill>
                  <a:schemeClr val="tx1"/>
                </a:solidFill>
                <a:effectLst>
                  <a:outerShdw blurRad="38100" dist="25400" dir="5400000" algn="ctr" rotWithShape="0">
                    <a:srgbClr val="6E747A">
                      <a:alpha val="43000"/>
                    </a:srgbClr>
                  </a:outerShdw>
                </a:effectLst>
                <a:latin typeface="Cambria" panose="02040503050406030204" pitchFamily="18" charset="0"/>
              </a:rPr>
              <a:t>Γεωγραφία Β Γυμνασίου </a:t>
            </a:r>
            <a:endParaRPr lang="el-GR" sz="4000" dirty="0">
              <a:ln w="0"/>
              <a:solidFill>
                <a:schemeClr val="tx1"/>
              </a:solidFill>
              <a:effectLst>
                <a:outerShdw blurRad="38100" dist="25400" dir="5400000" algn="ctr" rotWithShape="0">
                  <a:srgbClr val="6E747A">
                    <a:alpha val="43000"/>
                  </a:srgbClr>
                </a:outerShdw>
              </a:effectLst>
              <a:latin typeface="Cambria" panose="02040503050406030204" pitchFamily="18" charset="0"/>
            </a:endParaRPr>
          </a:p>
        </p:txBody>
      </p:sp>
    </p:spTree>
    <p:extLst>
      <p:ext uri="{BB962C8B-B14F-4D97-AF65-F5344CB8AC3E}">
        <p14:creationId xmlns:p14="http://schemas.microsoft.com/office/powerpoint/2010/main" val="3351930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6015" y="-113359"/>
            <a:ext cx="8155389" cy="604793"/>
          </a:xfrm>
        </p:spPr>
        <p:txBody>
          <a:bodyPr>
            <a:noAutofit/>
          </a:bodyPr>
          <a:lstStyle/>
          <a:p>
            <a:r>
              <a:rPr lang="el-GR" sz="3200" dirty="0">
                <a:ln w="0"/>
                <a:solidFill>
                  <a:schemeClr val="tx1"/>
                </a:solidFill>
                <a:effectLst>
                  <a:outerShdw blurRad="38100" dist="19050" dir="2700000" algn="tl" rotWithShape="0">
                    <a:schemeClr val="dk1">
                      <a:alpha val="40000"/>
                    </a:schemeClr>
                  </a:outerShdw>
                </a:effectLst>
                <a:latin typeface="+mn-lt"/>
                <a:ea typeface="+mn-ea"/>
                <a:cs typeface="+mn-cs"/>
              </a:rPr>
              <a:t>Η προετοιμασία  1</a:t>
            </a:r>
            <a:r>
              <a:rPr lang="el-GR" sz="3200" baseline="30000" dirty="0">
                <a:ln w="0"/>
                <a:solidFill>
                  <a:schemeClr val="tx1"/>
                </a:solidFill>
                <a:effectLst>
                  <a:outerShdw blurRad="38100" dist="19050" dir="2700000" algn="tl" rotWithShape="0">
                    <a:schemeClr val="dk1">
                      <a:alpha val="40000"/>
                    </a:schemeClr>
                  </a:outerShdw>
                </a:effectLst>
                <a:latin typeface="+mn-lt"/>
                <a:ea typeface="+mn-ea"/>
                <a:cs typeface="+mn-cs"/>
              </a:rPr>
              <a:t>η</a:t>
            </a:r>
            <a:r>
              <a:rPr lang="el-GR" sz="3200" dirty="0">
                <a:ln w="0"/>
                <a:solidFill>
                  <a:schemeClr val="tx1"/>
                </a:solidFill>
                <a:effectLst>
                  <a:outerShdw blurRad="38100" dist="19050" dir="2700000" algn="tl" rotWithShape="0">
                    <a:schemeClr val="dk1">
                      <a:alpha val="40000"/>
                    </a:schemeClr>
                  </a:outerShdw>
                </a:effectLst>
                <a:latin typeface="+mn-lt"/>
                <a:ea typeface="+mn-ea"/>
                <a:cs typeface="+mn-cs"/>
              </a:rPr>
              <a:t> διδακτική ώρα  </a:t>
            </a:r>
          </a:p>
        </p:txBody>
      </p:sp>
      <p:graphicFrame>
        <p:nvGraphicFramePr>
          <p:cNvPr id="10" name="Table 9"/>
          <p:cNvGraphicFramePr>
            <a:graphicFrameLocks noGrp="1"/>
          </p:cNvGraphicFramePr>
          <p:nvPr>
            <p:extLst>
              <p:ext uri="{D42A27DB-BD31-4B8C-83A1-F6EECF244321}">
                <p14:modId xmlns:p14="http://schemas.microsoft.com/office/powerpoint/2010/main" val="1421763960"/>
              </p:ext>
            </p:extLst>
          </p:nvPr>
        </p:nvGraphicFramePr>
        <p:xfrm>
          <a:off x="165651" y="2535491"/>
          <a:ext cx="8725876" cy="3847956"/>
        </p:xfrm>
        <a:graphic>
          <a:graphicData uri="http://schemas.openxmlformats.org/drawingml/2006/table">
            <a:tbl>
              <a:tblPr firstRow="1" firstCol="1" bandRow="1"/>
              <a:tblGrid>
                <a:gridCol w="8725876"/>
              </a:tblGrid>
              <a:tr h="847962">
                <a:tc>
                  <a:txBody>
                    <a:bodyPr/>
                    <a:lstStyle/>
                    <a:p>
                      <a:pPr marL="342900" lvl="0" indent="-342900" algn="l">
                        <a:lnSpc>
                          <a:spcPct val="115000"/>
                        </a:lnSpc>
                        <a:spcAft>
                          <a:spcPts val="1000"/>
                        </a:spcAft>
                        <a:buFont typeface="+mj-lt"/>
                        <a:buAutoNum type="arabicPeriod"/>
                      </a:pPr>
                      <a:r>
                        <a:rPr lang="el-G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Κεφάλαιο/Ενότητα: </a:t>
                      </a:r>
                      <a:r>
                        <a:rPr lang="el-GR" sz="18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Β4.3  Δυνάμεις που διαμορφώνουν την επιφάνεια της Γης: Ενδογενείς και εξωγενείς</a:t>
                      </a:r>
                      <a:endParaRPr lang="el-G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256086">
                <a:tc>
                  <a:txBody>
                    <a:bodyPr/>
                    <a:lstStyle/>
                    <a:p>
                      <a:pPr marL="0" marR="0" lvl="0" indent="0" algn="l" defTabSz="914400" rtl="0" eaLnBrk="1" fontAlgn="auto" latinLnBrk="0" hangingPunct="1">
                        <a:lnSpc>
                          <a:spcPct val="115000"/>
                        </a:lnSpc>
                        <a:spcBef>
                          <a:spcPts val="0"/>
                        </a:spcBef>
                        <a:spcAft>
                          <a:spcPts val="1000"/>
                        </a:spcAft>
                        <a:buClrTx/>
                        <a:buSzTx/>
                        <a:buFont typeface="+mj-lt"/>
                        <a:buNone/>
                        <a:tabLst/>
                        <a:defRPr/>
                      </a:pPr>
                      <a:r>
                        <a:rPr lang="el-GR" sz="18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2.Πηγές</a:t>
                      </a:r>
                      <a:r>
                        <a:rPr lang="el-G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l-GR" sz="18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l-GR" sz="1800" b="1" u="sng"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Σχολικό εγχειρίδιο</a:t>
                      </a:r>
                      <a:r>
                        <a:rPr lang="el-GR" sz="18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Γεωλογία -Γεωγραφία</a:t>
                      </a:r>
                      <a:r>
                        <a:rPr lang="el-GR" sz="1800" b="1"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Α Γυμνασίου</a:t>
                      </a:r>
                      <a:endParaRPr lang="el-GR" sz="18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a:lnSpc>
                          <a:spcPct val="115000"/>
                        </a:lnSpc>
                        <a:spcAft>
                          <a:spcPts val="1000"/>
                        </a:spcAft>
                        <a:buFont typeface="+mj-lt"/>
                        <a:buNone/>
                      </a:pPr>
                      <a:r>
                        <a:rPr lang="el-GR" sz="18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Σχολικό</a:t>
                      </a:r>
                      <a:r>
                        <a:rPr lang="el-GR" sz="1800" b="1"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βιβλίο  Κοσμάς Παυλόπουλος        Αποστολία Γαλάνη </a:t>
                      </a:r>
                      <a:endParaRPr lang="en-US" sz="1800" b="1"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a:lnSpc>
                          <a:spcPct val="115000"/>
                        </a:lnSpc>
                        <a:spcAft>
                          <a:spcPts val="1000"/>
                        </a:spcAft>
                        <a:buFont typeface="+mj-lt"/>
                        <a:buNone/>
                      </a:pPr>
                      <a:r>
                        <a:rPr lang="el-GR" sz="1800" b="1" u="sng"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Συμπληρωματικ</a:t>
                      </a:r>
                      <a:r>
                        <a:rPr lang="el-GR" sz="1800" b="1" u="sng"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ές  πηγές :</a:t>
                      </a:r>
                      <a:r>
                        <a:rPr lang="el-GR" sz="18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Δόθηκαν  γραπτώς και ανασύρθηκαν από :</a:t>
                      </a:r>
                      <a:r>
                        <a:rPr lang="el-GR" sz="28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l-GR" sz="1800" u="sng" dirty="0" smtClean="0">
                          <a:solidFill>
                            <a:schemeClr val="tx1"/>
                          </a:solidFill>
                          <a:hlinkClick r:id="rId2"/>
                        </a:rPr>
                        <a:t>http://www.elekkas.gr/images/stories/press_articles/pdf/0510.pdf</a:t>
                      </a:r>
                      <a:endParaRPr lang="el-GR" sz="1800" u="sng" dirty="0" smtClean="0">
                        <a:solidFill>
                          <a:schemeClr val="tx1"/>
                        </a:solidFill>
                      </a:endParaRPr>
                    </a:p>
                    <a:p>
                      <a:pPr marL="0" marR="0" lvl="0" indent="0" algn="l" defTabSz="914400" rtl="0" eaLnBrk="1" fontAlgn="auto" latinLnBrk="0" hangingPunct="1">
                        <a:lnSpc>
                          <a:spcPct val="115000"/>
                        </a:lnSpc>
                        <a:spcBef>
                          <a:spcPts val="0"/>
                        </a:spcBef>
                        <a:spcAft>
                          <a:spcPts val="1000"/>
                        </a:spcAft>
                        <a:buClrTx/>
                        <a:buSzTx/>
                        <a:buFont typeface="+mj-lt"/>
                        <a:buNone/>
                        <a:tabLst/>
                        <a:defRPr/>
                      </a:pPr>
                      <a:r>
                        <a:rPr lang="en-US" sz="1800" dirty="0" smtClean="0">
                          <a:solidFill>
                            <a:schemeClr val="tx1"/>
                          </a:solidFill>
                          <a:hlinkClick r:id="rId3"/>
                        </a:rPr>
                        <a:t>http://www.ert.gr/n-zilandia-katastrofes-ke-synechis-metasismi-meta-ta-78-richter-video/ </a:t>
                      </a:r>
                      <a:endParaRPr lang="el-G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 typeface="+mj-lt"/>
                        <a:buNone/>
                        <a:tabLst/>
                        <a:defRPr/>
                      </a:pPr>
                      <a:r>
                        <a:rPr lang="el-GR" sz="1800" u="sng" dirty="0" smtClean="0">
                          <a:solidFill>
                            <a:schemeClr val="tx1"/>
                          </a:solidFill>
                          <a:hlinkClick r:id="rId4"/>
                        </a:rPr>
                        <a:t>http://www.tovima.gr/world/article/?aid=704973</a:t>
                      </a:r>
                      <a:endParaRPr lang="el-GR" sz="1800" dirty="0" smtClean="0">
                        <a:solidFill>
                          <a:schemeClr val="tx1"/>
                        </a:solidFill>
                      </a:endParaRPr>
                    </a:p>
                    <a:p>
                      <a:pPr marL="0" lvl="0" indent="0" algn="l">
                        <a:lnSpc>
                          <a:spcPct val="115000"/>
                        </a:lnSpc>
                        <a:spcAft>
                          <a:spcPts val="1000"/>
                        </a:spcAft>
                        <a:buFont typeface="+mj-lt"/>
                        <a:buNone/>
                      </a:pPr>
                      <a:endParaRPr lang="el-G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bl>
          </a:graphicData>
        </a:graphic>
      </p:graphicFrame>
      <p:sp>
        <p:nvSpPr>
          <p:cNvPr id="11" name="Rectangle 2"/>
          <p:cNvSpPr>
            <a:spLocks noChangeArrowheads="1"/>
          </p:cNvSpPr>
          <p:nvPr/>
        </p:nvSpPr>
        <p:spPr bwMode="auto">
          <a:xfrm>
            <a:off x="235303" y="577833"/>
            <a:ext cx="8756811"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917700" algn="l"/>
              </a:tabLst>
              <a:defRPr>
                <a:solidFill>
                  <a:schemeClr val="tx1"/>
                </a:solidFill>
                <a:latin typeface="Arial" panose="020B0604020202020204" pitchFamily="34" charset="0"/>
              </a:defRPr>
            </a:lvl1pPr>
            <a:lvl2pPr eaLnBrk="0" fontAlgn="base" hangingPunct="0">
              <a:spcBef>
                <a:spcPct val="0"/>
              </a:spcBef>
              <a:spcAft>
                <a:spcPct val="0"/>
              </a:spcAft>
              <a:tabLst>
                <a:tab pos="1917700" algn="l"/>
              </a:tabLst>
              <a:defRPr>
                <a:solidFill>
                  <a:schemeClr val="tx1"/>
                </a:solidFill>
                <a:latin typeface="Arial" panose="020B0604020202020204" pitchFamily="34" charset="0"/>
              </a:defRPr>
            </a:lvl2pPr>
            <a:lvl3pPr eaLnBrk="0" fontAlgn="base" hangingPunct="0">
              <a:spcBef>
                <a:spcPct val="0"/>
              </a:spcBef>
              <a:spcAft>
                <a:spcPct val="0"/>
              </a:spcAft>
              <a:tabLst>
                <a:tab pos="1917700" algn="l"/>
              </a:tabLst>
              <a:defRPr>
                <a:solidFill>
                  <a:schemeClr val="tx1"/>
                </a:solidFill>
                <a:latin typeface="Arial" panose="020B0604020202020204" pitchFamily="34" charset="0"/>
              </a:defRPr>
            </a:lvl3pPr>
            <a:lvl4pPr eaLnBrk="0" fontAlgn="base" hangingPunct="0">
              <a:spcBef>
                <a:spcPct val="0"/>
              </a:spcBef>
              <a:spcAft>
                <a:spcPct val="0"/>
              </a:spcAft>
              <a:tabLst>
                <a:tab pos="1917700" algn="l"/>
              </a:tabLst>
              <a:defRPr>
                <a:solidFill>
                  <a:schemeClr val="tx1"/>
                </a:solidFill>
                <a:latin typeface="Arial" panose="020B0604020202020204" pitchFamily="34" charset="0"/>
              </a:defRPr>
            </a:lvl4pPr>
            <a:lvl5pPr eaLnBrk="0" fontAlgn="base" hangingPunct="0">
              <a:spcBef>
                <a:spcPct val="0"/>
              </a:spcBef>
              <a:spcAft>
                <a:spcPct val="0"/>
              </a:spcAft>
              <a:tabLst>
                <a:tab pos="1917700" algn="l"/>
              </a:tabLst>
              <a:defRPr>
                <a:solidFill>
                  <a:schemeClr val="tx1"/>
                </a:solidFill>
                <a:latin typeface="Arial" panose="020B0604020202020204" pitchFamily="34" charset="0"/>
              </a:defRPr>
            </a:lvl5pPr>
            <a:lvl6pPr eaLnBrk="0" fontAlgn="base" hangingPunct="0">
              <a:spcBef>
                <a:spcPct val="0"/>
              </a:spcBef>
              <a:spcAft>
                <a:spcPct val="0"/>
              </a:spcAft>
              <a:tabLst>
                <a:tab pos="1917700" algn="l"/>
              </a:tabLst>
              <a:defRPr>
                <a:solidFill>
                  <a:schemeClr val="tx1"/>
                </a:solidFill>
                <a:latin typeface="Arial" panose="020B0604020202020204" pitchFamily="34" charset="0"/>
              </a:defRPr>
            </a:lvl6pPr>
            <a:lvl7pPr eaLnBrk="0" fontAlgn="base" hangingPunct="0">
              <a:spcBef>
                <a:spcPct val="0"/>
              </a:spcBef>
              <a:spcAft>
                <a:spcPct val="0"/>
              </a:spcAft>
              <a:tabLst>
                <a:tab pos="1917700" algn="l"/>
              </a:tabLst>
              <a:defRPr>
                <a:solidFill>
                  <a:schemeClr val="tx1"/>
                </a:solidFill>
                <a:latin typeface="Arial" panose="020B0604020202020204" pitchFamily="34" charset="0"/>
              </a:defRPr>
            </a:lvl7pPr>
            <a:lvl8pPr eaLnBrk="0" fontAlgn="base" hangingPunct="0">
              <a:spcBef>
                <a:spcPct val="0"/>
              </a:spcBef>
              <a:spcAft>
                <a:spcPct val="0"/>
              </a:spcAft>
              <a:tabLst>
                <a:tab pos="1917700" algn="l"/>
              </a:tabLst>
              <a:defRPr>
                <a:solidFill>
                  <a:schemeClr val="tx1"/>
                </a:solidFill>
                <a:latin typeface="Arial" panose="020B0604020202020204" pitchFamily="34" charset="0"/>
              </a:defRPr>
            </a:lvl8pPr>
            <a:lvl9pPr eaLnBrk="0" fontAlgn="base" hangingPunct="0">
              <a:spcBef>
                <a:spcPct val="0"/>
              </a:spcBef>
              <a:spcAft>
                <a:spcPct val="0"/>
              </a:spcAft>
              <a:tabLst>
                <a:tab pos="19177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917700" algn="l"/>
              </a:tabLst>
            </a:pPr>
            <a:r>
              <a:rPr kumimoji="0" lang="el-GR" sz="1600" b="1"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ΣΧΕΔΙΟ ΣΥΝΘΕΤΙΚΗΣ ΔΗΜΙΟΥΡΓΙΚΗΣ ΕΡΓΑΣΙΑΣ (Σ.Δ.Ε.) ΜΑΘΗΤΗ/-ΤΡΙΑΣ</a:t>
            </a:r>
            <a:r>
              <a:rPr kumimoji="0" lang="en-US" sz="1600" b="1"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(1</a:t>
            </a:r>
            <a:r>
              <a:rPr kumimoji="0" lang="el-GR" sz="1600" b="1" i="0" u="none" strike="noStrike" cap="none" normalizeH="0" baseline="30000" dirty="0" smtClean="0">
                <a:ln>
                  <a:noFill/>
                </a:ln>
                <a:solidFill>
                  <a:schemeClr val="tx1"/>
                </a:solidFill>
                <a:effectLst/>
                <a:ea typeface="Calibri" panose="020F0502020204030204" pitchFamily="34" charset="0"/>
                <a:cs typeface="Times New Roman" panose="02020603050405020304" pitchFamily="18" charset="0"/>
              </a:rPr>
              <a:t>ης</a:t>
            </a:r>
            <a:r>
              <a:rPr kumimoji="0" lang="el-GR" sz="1600" b="1"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ΔΩ)</a:t>
            </a:r>
            <a:endParaRPr kumimoji="0" lang="el-GR" sz="16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1917700" algn="l"/>
              </a:tabLst>
            </a:pPr>
            <a:r>
              <a:rPr kumimoji="0" lang="el-GR" sz="1600" b="1"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endParaRPr kumimoji="0" lang="el-GR" sz="16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tab pos="1917700" algn="l"/>
              </a:tabLst>
            </a:pPr>
            <a:r>
              <a:rPr kumimoji="0" lang="el-GR" sz="1600" b="1" i="0" u="sng"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1</a:t>
            </a:r>
            <a:r>
              <a:rPr kumimoji="0" lang="el-GR" sz="1600" b="1" i="0" u="sng" strike="noStrike" cap="none" normalizeH="0" baseline="30000" dirty="0" smtClean="0">
                <a:ln>
                  <a:noFill/>
                </a:ln>
                <a:solidFill>
                  <a:schemeClr val="tx1"/>
                </a:solidFill>
                <a:effectLst/>
                <a:ea typeface="Calibri" panose="020F0502020204030204" pitchFamily="34" charset="0"/>
                <a:cs typeface="Times New Roman" panose="02020603050405020304" pitchFamily="18" charset="0"/>
              </a:rPr>
              <a:t>η</a:t>
            </a:r>
            <a:r>
              <a:rPr kumimoji="0" lang="el-GR" sz="1600" b="1" i="0" u="sng"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Διδακτική Ώρα (ΔΩ) – Διαδικασία</a:t>
            </a:r>
            <a:endParaRPr kumimoji="0" lang="el-GR" sz="1600" b="0" i="0" u="none" strike="noStrike" cap="none" normalizeH="0" baseline="0" dirty="0" smtClean="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tab pos="1917700" algn="l"/>
              </a:tabLst>
            </a:pPr>
            <a:r>
              <a:rPr kumimoji="0" lang="el-GR" sz="1600" b="1"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Ονοματεπώνυμο μαθητή/μαθήτριας:...…………………………........Τάξη/Τμήμα: ……….......  </a:t>
            </a:r>
            <a:endParaRPr kumimoji="0" lang="en-US" sz="1600" b="1"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917700" algn="l"/>
              </a:tabLst>
            </a:pPr>
            <a:r>
              <a:rPr kumimoji="0" lang="el-GR" sz="1600" b="1"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Ημερομηνίες: </a:t>
            </a:r>
            <a:r>
              <a:rPr kumimoji="0" lang="el-GR" sz="1600" b="1" i="0" u="sng"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1</a:t>
            </a:r>
            <a:r>
              <a:rPr kumimoji="0" lang="el-GR" sz="1600" b="1" i="0" u="sng" strike="noStrike" cap="none" normalizeH="0" baseline="30000" dirty="0" smtClean="0">
                <a:ln>
                  <a:noFill/>
                </a:ln>
                <a:solidFill>
                  <a:schemeClr val="tx1"/>
                </a:solidFill>
                <a:effectLst/>
                <a:ea typeface="Calibri" panose="020F0502020204030204" pitchFamily="34" charset="0"/>
                <a:cs typeface="Times New Roman" panose="02020603050405020304" pitchFamily="18" charset="0"/>
              </a:rPr>
              <a:t>η</a:t>
            </a:r>
            <a:r>
              <a:rPr kumimoji="0" lang="el-GR" sz="1600" b="1" i="0" u="sng"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ΔΩ……..........………,</a:t>
            </a:r>
            <a:r>
              <a:rPr kumimoji="0" lang="el-GR" sz="1600" b="1"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2</a:t>
            </a:r>
            <a:r>
              <a:rPr kumimoji="0" lang="el-GR" sz="1600" b="1" i="0" u="none" strike="noStrike" cap="none" normalizeH="0" baseline="30000" dirty="0" smtClean="0">
                <a:ln>
                  <a:noFill/>
                </a:ln>
                <a:solidFill>
                  <a:schemeClr val="tx1"/>
                </a:solidFill>
                <a:effectLst/>
                <a:ea typeface="Calibri" panose="020F0502020204030204" pitchFamily="34" charset="0"/>
                <a:cs typeface="Times New Roman" panose="02020603050405020304" pitchFamily="18" charset="0"/>
              </a:rPr>
              <a:t>η</a:t>
            </a:r>
            <a:r>
              <a:rPr kumimoji="0" lang="el-GR" sz="1600" b="1"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ΔΩ..…….............………, 3</a:t>
            </a:r>
            <a:r>
              <a:rPr kumimoji="0" lang="el-GR" sz="1600" b="1" i="0" u="none" strike="noStrike" cap="none" normalizeH="0" baseline="30000" dirty="0" smtClean="0">
                <a:ln>
                  <a:noFill/>
                </a:ln>
                <a:solidFill>
                  <a:schemeClr val="tx1"/>
                </a:solidFill>
                <a:effectLst/>
                <a:ea typeface="Calibri" panose="020F0502020204030204" pitchFamily="34" charset="0"/>
                <a:cs typeface="Times New Roman" panose="02020603050405020304" pitchFamily="18" charset="0"/>
              </a:rPr>
              <a:t>η</a:t>
            </a:r>
            <a:r>
              <a:rPr kumimoji="0" lang="el-GR" sz="1600" b="1"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ΔΩ……...….......…….</a:t>
            </a:r>
            <a:endParaRPr kumimoji="0" lang="el-GR" sz="16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1917700" algn="l"/>
              </a:tabLst>
            </a:pPr>
            <a:r>
              <a:rPr kumimoji="0" lang="el-GR" sz="1600" b="1"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Μάθημα:  ......................................................................................</a:t>
            </a:r>
          </a:p>
          <a:p>
            <a:pPr marL="0" marR="0" lvl="0" indent="0" algn="just" defTabSz="914400" rtl="0" eaLnBrk="0" fontAlgn="base" latinLnBrk="0" hangingPunct="0">
              <a:lnSpc>
                <a:spcPct val="100000"/>
              </a:lnSpc>
              <a:spcBef>
                <a:spcPct val="0"/>
              </a:spcBef>
              <a:spcAft>
                <a:spcPct val="0"/>
              </a:spcAft>
              <a:buClrTx/>
              <a:buSzTx/>
              <a:buFontTx/>
              <a:buNone/>
              <a:tabLst>
                <a:tab pos="1917700" algn="l"/>
              </a:tabLst>
            </a:pPr>
            <a:r>
              <a:rPr kumimoji="0" lang="el-GR" sz="1600" b="1"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ΤΑΥΤΟΤΗΤΑ ΣΥΝΘΕΤΙΚΗΣ ΔΗΜΙΟΥΡΓΙΚΗΣ ΕΡΓΑΣΙΑΣ (Σ.Δ.Ε.)</a:t>
            </a:r>
            <a:endParaRPr lang="en-US" sz="1600" dirty="0"/>
          </a:p>
          <a:p>
            <a:pPr lvl="0" algn="just"/>
            <a:endParaRPr lang="en-US" sz="1600" dirty="0" smtClean="0"/>
          </a:p>
        </p:txBody>
      </p:sp>
      <p:sp>
        <p:nvSpPr>
          <p:cNvPr id="12" name="Rectangle 11"/>
          <p:cNvSpPr/>
          <p:nvPr/>
        </p:nvSpPr>
        <p:spPr>
          <a:xfrm>
            <a:off x="307937" y="5848172"/>
            <a:ext cx="8207482" cy="410882"/>
          </a:xfrm>
          <a:prstGeom prst="rect">
            <a:avLst/>
          </a:prstGeom>
        </p:spPr>
        <p:txBody>
          <a:bodyPr wrap="square">
            <a:spAutoFit/>
          </a:bodyPr>
          <a:lstStyle/>
          <a:p>
            <a:pPr algn="just">
              <a:lnSpc>
                <a:spcPct val="115000"/>
              </a:lnSpc>
              <a:spcBef>
                <a:spcPts val="1200"/>
              </a:spcBef>
              <a:spcAft>
                <a:spcPts val="1000"/>
              </a:spcAft>
            </a:pPr>
            <a:r>
              <a:rPr lang="el-GR" b="1" dirty="0">
                <a:latin typeface="Calibri" panose="020F0502020204030204" pitchFamily="34" charset="0"/>
                <a:ea typeface="Calibri" panose="020F0502020204030204" pitchFamily="34" charset="0"/>
                <a:cs typeface="Times New Roman" panose="02020603050405020304" pitchFamily="18" charset="0"/>
              </a:rPr>
              <a:t>ΟΡΓΑΝΩΣΗ / ΠΟΡΕΙΑ ΥΛΟΠΟΙΗΣΗΣ ΣΥΝΘΕΤΙΚΗΣ ΔΗΜΙΟΥΡΓΙΚΗΣ ΕΡΓΑΣΙΑΣ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027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1000"/>
                                        <p:tgtEl>
                                          <p:spTgt spid="11">
                                            <p:txEl>
                                              <p:pRg st="3" end="3"/>
                                            </p:txEl>
                                          </p:spTgt>
                                        </p:tgtEl>
                                      </p:cBhvr>
                                    </p:animEffect>
                                    <p:anim calcmode="lin" valueType="num">
                                      <p:cBhvr>
                                        <p:cTn id="2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animEffect transition="in" filter="fade">
                                      <p:cBhvr>
                                        <p:cTn id="35" dur="1000"/>
                                        <p:tgtEl>
                                          <p:spTgt spid="11">
                                            <p:txEl>
                                              <p:pRg st="4" end="4"/>
                                            </p:txEl>
                                          </p:spTgt>
                                        </p:tgtEl>
                                      </p:cBhvr>
                                    </p:animEffect>
                                    <p:anim calcmode="lin" valueType="num">
                                      <p:cBhvr>
                                        <p:cTn id="36"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xEl>
                                              <p:pRg st="5" end="5"/>
                                            </p:txEl>
                                          </p:spTgt>
                                        </p:tgtEl>
                                        <p:attrNameLst>
                                          <p:attrName>style.visibility</p:attrName>
                                        </p:attrNameLst>
                                      </p:cBhvr>
                                      <p:to>
                                        <p:strVal val="visible"/>
                                      </p:to>
                                    </p:set>
                                    <p:animEffect transition="in" filter="fade">
                                      <p:cBhvr>
                                        <p:cTn id="42" dur="1000"/>
                                        <p:tgtEl>
                                          <p:spTgt spid="11">
                                            <p:txEl>
                                              <p:pRg st="5" end="5"/>
                                            </p:txEl>
                                          </p:spTgt>
                                        </p:tgtEl>
                                      </p:cBhvr>
                                    </p:animEffect>
                                    <p:anim calcmode="lin" valueType="num">
                                      <p:cBhvr>
                                        <p:cTn id="43"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xEl>
                                              <p:pRg st="6" end="6"/>
                                            </p:txEl>
                                          </p:spTgt>
                                        </p:tgtEl>
                                        <p:attrNameLst>
                                          <p:attrName>style.visibility</p:attrName>
                                        </p:attrNameLst>
                                      </p:cBhvr>
                                      <p:to>
                                        <p:strVal val="visible"/>
                                      </p:to>
                                    </p:set>
                                    <p:animEffect transition="in" filter="fade">
                                      <p:cBhvr>
                                        <p:cTn id="49" dur="1000"/>
                                        <p:tgtEl>
                                          <p:spTgt spid="11">
                                            <p:txEl>
                                              <p:pRg st="6" end="6"/>
                                            </p:txEl>
                                          </p:spTgt>
                                        </p:tgtEl>
                                      </p:cBhvr>
                                    </p:animEffect>
                                    <p:anim calcmode="lin" valueType="num">
                                      <p:cBhvr>
                                        <p:cTn id="50"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35674" y="166101"/>
            <a:ext cx="8848894" cy="3816429"/>
          </a:xfrm>
          <a:prstGeom prst="rect">
            <a:avLst/>
          </a:prstGeom>
        </p:spPr>
        <p:txBody>
          <a:bodyPr wrap="square">
            <a:spAutoFit/>
          </a:bodyPr>
          <a:lstStyle/>
          <a:p>
            <a:pPr marL="285750" indent="-285750">
              <a:buFont typeface="Arial" panose="020B0604020202020204" pitchFamily="34" charset="0"/>
              <a:buChar char="•"/>
            </a:pPr>
            <a:r>
              <a:rPr lang="el-GR" sz="2200" spc="-50" dirty="0">
                <a:ln w="0"/>
                <a:effectLst>
                  <a:outerShdw blurRad="38100" dist="25400" dir="5400000" algn="ctr" rotWithShape="0">
                    <a:srgbClr val="6E747A">
                      <a:alpha val="43000"/>
                    </a:srgbClr>
                  </a:outerShdw>
                </a:effectLst>
                <a:latin typeface="Cambria" panose="02040503050406030204" pitchFamily="18" charset="0"/>
              </a:rPr>
              <a:t>Εργαστείτε σε ομάδες (2-4 μαθητών/-τριών) για την προετοιμασία της Συνθετικής Δημιουργικής Εργασίας (Σ.Δ.Ε.), με τον εξής τρόπο:</a:t>
            </a:r>
          </a:p>
          <a:p>
            <a:pPr marL="285750" indent="-285750">
              <a:buFont typeface="Arial" panose="020B0604020202020204" pitchFamily="34" charset="0"/>
              <a:buChar char="•"/>
            </a:pPr>
            <a:r>
              <a:rPr lang="el-GR" sz="2200" spc="-50" dirty="0">
                <a:ln w="0"/>
                <a:effectLst>
                  <a:outerShdw blurRad="38100" dist="25400" dir="5400000" algn="ctr" rotWithShape="0">
                    <a:srgbClr val="6E747A">
                      <a:alpha val="43000"/>
                    </a:srgbClr>
                  </a:outerShdw>
                </a:effectLst>
                <a:latin typeface="Cambria" panose="02040503050406030204" pitchFamily="18" charset="0"/>
              </a:rPr>
              <a:t>Εντοπίστε στο βιβλίο σας την προτεινόμενη από τον/την καθηγητή/-</a:t>
            </a:r>
            <a:r>
              <a:rPr lang="el-GR" sz="2200" spc="-50" dirty="0" err="1">
                <a:ln w="0"/>
                <a:effectLst>
                  <a:outerShdw blurRad="38100" dist="25400" dir="5400000" algn="ctr" rotWithShape="0">
                    <a:srgbClr val="6E747A">
                      <a:alpha val="43000"/>
                    </a:srgbClr>
                  </a:outerShdw>
                </a:effectLst>
                <a:latin typeface="Cambria" panose="02040503050406030204" pitchFamily="18" charset="0"/>
              </a:rPr>
              <a:t>τριά</a:t>
            </a:r>
            <a:r>
              <a:rPr lang="el-GR" sz="2200" spc="-50" dirty="0">
                <a:ln w="0"/>
                <a:effectLst>
                  <a:outerShdw blurRad="38100" dist="25400" dir="5400000" algn="ctr" rotWithShape="0">
                    <a:srgbClr val="6E747A">
                      <a:alpha val="43000"/>
                    </a:srgbClr>
                  </a:outerShdw>
                </a:effectLst>
                <a:latin typeface="Cambria" panose="02040503050406030204" pitchFamily="18" charset="0"/>
              </a:rPr>
              <a:t> σας ενότητα για την εκπόνηση της Σ.Δ.Ε.</a:t>
            </a:r>
          </a:p>
          <a:p>
            <a:pPr marL="285750" indent="-285750">
              <a:buFont typeface="Arial" panose="020B0604020202020204" pitchFamily="34" charset="0"/>
              <a:buChar char="•"/>
            </a:pPr>
            <a:r>
              <a:rPr lang="el-GR" sz="2200" spc="-50" dirty="0">
                <a:ln w="0"/>
                <a:effectLst>
                  <a:outerShdw blurRad="38100" dist="25400" dir="5400000" algn="ctr" rotWithShape="0">
                    <a:srgbClr val="6E747A">
                      <a:alpha val="43000"/>
                    </a:srgbClr>
                  </a:outerShdw>
                </a:effectLst>
                <a:latin typeface="Cambria" panose="02040503050406030204" pitchFamily="18" charset="0"/>
              </a:rPr>
              <a:t>Συζητήστε με την ομάδα σας και τον/την εκπαιδευτικό και ανακεφαλαιώστε όσα διδαχθήκατε. </a:t>
            </a:r>
          </a:p>
          <a:p>
            <a:pPr marL="285750" indent="-285750">
              <a:buFont typeface="Arial" panose="020B0604020202020204" pitchFamily="34" charset="0"/>
              <a:buChar char="•"/>
            </a:pPr>
            <a:r>
              <a:rPr lang="el-GR" sz="2200" spc="-50" dirty="0" smtClean="0">
                <a:ln w="0"/>
                <a:effectLst>
                  <a:outerShdw blurRad="38100" dist="25400" dir="5400000" algn="ctr" rotWithShape="0">
                    <a:srgbClr val="6E747A">
                      <a:alpha val="43000"/>
                    </a:srgbClr>
                  </a:outerShdw>
                </a:effectLst>
                <a:latin typeface="Cambria" panose="02040503050406030204" pitchFamily="18" charset="0"/>
              </a:rPr>
              <a:t>Μελετήστε </a:t>
            </a:r>
            <a:r>
              <a:rPr lang="el-GR" sz="2200" spc="-50" dirty="0">
                <a:ln w="0"/>
                <a:effectLst>
                  <a:outerShdw blurRad="38100" dist="25400" dir="5400000" algn="ctr" rotWithShape="0">
                    <a:srgbClr val="6E747A">
                      <a:alpha val="43000"/>
                    </a:srgbClr>
                  </a:outerShdw>
                </a:effectLst>
                <a:latin typeface="Cambria" panose="02040503050406030204" pitchFamily="18" charset="0"/>
              </a:rPr>
              <a:t>με την ομάδα σας το συμπληρωματικό υλικό που σας δόθηκε. </a:t>
            </a:r>
          </a:p>
          <a:p>
            <a:pPr marL="285750" indent="-285750">
              <a:buFont typeface="Arial" panose="020B0604020202020204" pitchFamily="34" charset="0"/>
              <a:buChar char="•"/>
            </a:pPr>
            <a:r>
              <a:rPr lang="el-GR" sz="2200" spc="-50" dirty="0">
                <a:ln w="0"/>
                <a:effectLst>
                  <a:outerShdw blurRad="38100" dist="25400" dir="5400000" algn="ctr" rotWithShape="0">
                    <a:srgbClr val="6E747A">
                      <a:alpha val="43000"/>
                    </a:srgbClr>
                  </a:outerShdw>
                </a:effectLst>
                <a:latin typeface="Cambria" panose="02040503050406030204" pitchFamily="18" charset="0"/>
              </a:rPr>
              <a:t>Συζητήστε τη δομή της Γραπτής Αναφοράς και της Αναρτώμενης Παρουσίασης /</a:t>
            </a:r>
            <a:r>
              <a:rPr lang="el-GR" sz="2200" spc="-50" dirty="0" err="1">
                <a:ln w="0"/>
                <a:effectLst>
                  <a:outerShdw blurRad="38100" dist="25400" dir="5400000" algn="ctr" rotWithShape="0">
                    <a:srgbClr val="6E747A">
                      <a:alpha val="43000"/>
                    </a:srgbClr>
                  </a:outerShdw>
                </a:effectLst>
                <a:latin typeface="Cambria" panose="02040503050406030204" pitchFamily="18" charset="0"/>
              </a:rPr>
              <a:t>poster</a:t>
            </a:r>
            <a:r>
              <a:rPr lang="el-GR" sz="2200" spc="-50" dirty="0">
                <a:ln w="0"/>
                <a:effectLst>
                  <a:outerShdw blurRad="38100" dist="25400" dir="5400000" algn="ctr" rotWithShape="0">
                    <a:srgbClr val="6E747A">
                      <a:alpha val="43000"/>
                    </a:srgbClr>
                  </a:outerShdw>
                </a:effectLst>
                <a:latin typeface="Cambria" panose="02040503050406030204" pitchFamily="18" charset="0"/>
              </a:rPr>
              <a:t> (ΠΑΡΑΡΤΗΜΑ 1). </a:t>
            </a:r>
          </a:p>
          <a:p>
            <a:pPr marL="285750" indent="-285750">
              <a:buFont typeface="Arial" panose="020B0604020202020204" pitchFamily="34" charset="0"/>
              <a:buChar char="•"/>
            </a:pPr>
            <a:r>
              <a:rPr lang="el-GR" sz="2200" spc="-50" dirty="0">
                <a:ln w="0"/>
                <a:effectLst>
                  <a:outerShdw blurRad="38100" dist="25400" dir="5400000" algn="ctr" rotWithShape="0">
                    <a:srgbClr val="6E747A">
                      <a:alpha val="43000"/>
                    </a:srgbClr>
                  </a:outerShdw>
                </a:effectLst>
                <a:latin typeface="Cambria" panose="02040503050406030204" pitchFamily="18" charset="0"/>
              </a:rPr>
              <a:t>Μελετήστε τα κριτήρια αξιολόγησης της Σ.Δ.Ε. (ΠΑΡΑΡΤΗΜΑ 2), που αντιστοιχούν</a:t>
            </a:r>
          </a:p>
        </p:txBody>
      </p:sp>
      <p:sp>
        <p:nvSpPr>
          <p:cNvPr id="4" name="Rectangle 3"/>
          <p:cNvSpPr/>
          <p:nvPr/>
        </p:nvSpPr>
        <p:spPr>
          <a:xfrm>
            <a:off x="165651" y="3947394"/>
            <a:ext cx="8380703" cy="2308324"/>
          </a:xfrm>
          <a:prstGeom prst="rect">
            <a:avLst/>
          </a:prstGeom>
        </p:spPr>
        <p:txBody>
          <a:bodyPr wrap="square">
            <a:spAutoFit/>
          </a:bodyPr>
          <a:lstStyle/>
          <a:p>
            <a:r>
              <a:rPr lang="el-GR" spc="-50" dirty="0">
                <a:ln w="0"/>
                <a:effectLst>
                  <a:outerShdw blurRad="38100" dist="25400" dir="5400000" algn="ctr" rotWithShape="0">
                    <a:srgbClr val="6E747A">
                      <a:alpha val="43000"/>
                    </a:srgbClr>
                  </a:outerShdw>
                </a:effectLst>
                <a:latin typeface="Cambria" panose="02040503050406030204" pitchFamily="18" charset="0"/>
              </a:rPr>
              <a:t>Μετά την ολοκλήρωση της 1ης διδακτικής ώρας: </a:t>
            </a:r>
            <a:r>
              <a:rPr lang="el-GR" spc="-50" dirty="0" smtClean="0">
                <a:ln w="0"/>
                <a:effectLst>
                  <a:outerShdw blurRad="38100" dist="25400" dir="5400000" algn="ctr" rotWithShape="0">
                    <a:srgbClr val="6E747A">
                      <a:alpha val="43000"/>
                    </a:srgbClr>
                  </a:outerShdw>
                </a:effectLst>
                <a:latin typeface="Cambria" panose="02040503050406030204" pitchFamily="18" charset="0"/>
              </a:rPr>
              <a:t> </a:t>
            </a:r>
            <a:r>
              <a:rPr lang="el-GR" spc="-50" dirty="0">
                <a:ln w="0"/>
                <a:effectLst>
                  <a:outerShdw blurRad="38100" dist="25400" dir="5400000" algn="ctr" rotWithShape="0">
                    <a:srgbClr val="6E747A">
                      <a:alpha val="43000"/>
                    </a:srgbClr>
                  </a:outerShdw>
                </a:effectLst>
                <a:latin typeface="Cambria" panose="02040503050406030204" pitchFamily="18" charset="0"/>
              </a:rPr>
              <a:t>Πάρτε μαζί σας το συμπληρωματικό υλικό και τα ΠΑΡΑΡΤΗΜΑΤΑ. </a:t>
            </a:r>
            <a:r>
              <a:rPr lang="el-GR" spc="-50" dirty="0" smtClean="0">
                <a:ln w="0"/>
                <a:effectLst>
                  <a:outerShdw blurRad="38100" dist="25400" dir="5400000" algn="ctr" rotWithShape="0">
                    <a:srgbClr val="6E747A">
                      <a:alpha val="43000"/>
                    </a:srgbClr>
                  </a:outerShdw>
                </a:effectLst>
                <a:latin typeface="Cambria" panose="02040503050406030204" pitchFamily="18" charset="0"/>
              </a:rPr>
              <a:t> </a:t>
            </a:r>
            <a:r>
              <a:rPr lang="el-GR" spc="-50" dirty="0">
                <a:ln w="0"/>
                <a:effectLst>
                  <a:outerShdw blurRad="38100" dist="25400" dir="5400000" algn="ctr" rotWithShape="0">
                    <a:srgbClr val="6E747A">
                      <a:alpha val="43000"/>
                    </a:srgbClr>
                  </a:outerShdw>
                </a:effectLst>
                <a:latin typeface="Cambria" panose="02040503050406030204" pitchFamily="18" charset="0"/>
              </a:rPr>
              <a:t>Μην παραλείψετε να τα φέρετε μαζί σας στην επόμενη συνάντηση (2η Διδακτική Ώρα της Σ.Δ.Ε.) που θα είναι στις: ............................. (συμπληρώστε την ημερομηνία που σας ανακοινώνεται από τον/την εκπαιδευτικό σας). </a:t>
            </a:r>
            <a:endParaRPr lang="el-GR" spc="-50" dirty="0" smtClean="0">
              <a:ln w="0"/>
              <a:effectLst>
                <a:outerShdw blurRad="38100" dist="25400" dir="5400000" algn="ctr" rotWithShape="0">
                  <a:srgbClr val="6E747A">
                    <a:alpha val="43000"/>
                  </a:srgbClr>
                </a:outerShdw>
              </a:effectLst>
              <a:latin typeface="Cambria" panose="02040503050406030204" pitchFamily="18" charset="0"/>
            </a:endParaRPr>
          </a:p>
          <a:p>
            <a:r>
              <a:rPr lang="el-GR" spc="-50" dirty="0" smtClean="0">
                <a:ln w="0"/>
                <a:effectLst>
                  <a:outerShdw blurRad="38100" dist="25400" dir="5400000" algn="ctr" rotWithShape="0">
                    <a:srgbClr val="6E747A">
                      <a:alpha val="43000"/>
                    </a:srgbClr>
                  </a:outerShdw>
                </a:effectLst>
                <a:latin typeface="Cambria" panose="02040503050406030204" pitchFamily="18" charset="0"/>
              </a:rPr>
              <a:t> </a:t>
            </a:r>
            <a:r>
              <a:rPr lang="el-GR" spc="-50" dirty="0">
                <a:ln w="0"/>
                <a:effectLst>
                  <a:outerShdw blurRad="38100" dist="25400" dir="5400000" algn="ctr" rotWithShape="0">
                    <a:srgbClr val="6E747A">
                      <a:alpha val="43000"/>
                    </a:srgbClr>
                  </a:outerShdw>
                </a:effectLst>
                <a:latin typeface="Cambria" panose="02040503050406030204" pitchFamily="18" charset="0"/>
              </a:rPr>
              <a:t>Αν σκέπτεστε να δημιουργήσετε Αναρτώμενη Παρουσίαση, μπορείτε να φέρετε μαρκαδόρους, κόλλα κτλ. και κατάλληλο υλικό για την εικονογράφησή της (π.χ. φωτογραφίες ή γραφήματα που θα μπορούσατε να κόψετε από περιοδικά ή να φωτοτυπήσετε ή ό,τι άλλο νομίζετε ότι θα έκανε καλύτερη την παρουσίασή σας).</a:t>
            </a:r>
          </a:p>
        </p:txBody>
      </p:sp>
    </p:spTree>
    <p:extLst>
      <p:ext uri="{BB962C8B-B14F-4D97-AF65-F5344CB8AC3E}">
        <p14:creationId xmlns:p14="http://schemas.microsoft.com/office/powerpoint/2010/main" val="2059439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351871" y="162412"/>
            <a:ext cx="8121506" cy="691192"/>
          </a:xfrm>
        </p:spPr>
        <p:txBody>
          <a:bodyPr>
            <a:normAutofit fontScale="90000"/>
          </a:bodyPr>
          <a:lstStyle/>
          <a:p>
            <a:r>
              <a:rPr lang="el-GR" sz="3200" dirty="0">
                <a:ln w="0"/>
                <a:solidFill>
                  <a:schemeClr val="tx1"/>
                </a:solidFill>
                <a:effectLst>
                  <a:outerShdw blurRad="38100" dist="19050" dir="2700000" algn="tl" rotWithShape="0">
                    <a:schemeClr val="dk1">
                      <a:alpha val="40000"/>
                    </a:schemeClr>
                  </a:outerShdw>
                </a:effectLst>
                <a:latin typeface="+mn-lt"/>
                <a:ea typeface="+mn-ea"/>
                <a:cs typeface="+mn-cs"/>
              </a:rPr>
              <a:t>Βοηθητικές </a:t>
            </a:r>
            <a:r>
              <a:rPr lang="el-GR" sz="3200" dirty="0" smtClean="0">
                <a:ln w="0"/>
                <a:solidFill>
                  <a:schemeClr val="tx1"/>
                </a:solidFill>
                <a:effectLst>
                  <a:outerShdw blurRad="38100" dist="19050" dir="2700000" algn="tl" rotWithShape="0">
                    <a:schemeClr val="dk1">
                      <a:alpha val="40000"/>
                    </a:schemeClr>
                  </a:outerShdw>
                </a:effectLst>
                <a:latin typeface="+mn-lt"/>
                <a:ea typeface="+mn-ea"/>
                <a:cs typeface="+mn-cs"/>
              </a:rPr>
              <a:t>εργασίες για την προετοιμασία στην τάξη. </a:t>
            </a:r>
            <a:endParaRPr lang="el-GR" sz="3200" dirty="0">
              <a:ln w="0"/>
              <a:solidFill>
                <a:schemeClr val="tx1"/>
              </a:solidFill>
              <a:effectLst>
                <a:outerShdw blurRad="38100" dist="19050" dir="2700000" algn="tl" rotWithShape="0">
                  <a:schemeClr val="dk1">
                    <a:alpha val="40000"/>
                  </a:schemeClr>
                </a:outerShdw>
              </a:effectLst>
              <a:latin typeface="+mn-lt"/>
              <a:ea typeface="+mn-ea"/>
              <a:cs typeface="+mn-cs"/>
            </a:endParaRPr>
          </a:p>
        </p:txBody>
      </p:sp>
      <p:sp>
        <p:nvSpPr>
          <p:cNvPr id="4" name="Rectangle 3"/>
          <p:cNvSpPr/>
          <p:nvPr/>
        </p:nvSpPr>
        <p:spPr>
          <a:xfrm>
            <a:off x="395070" y="1009828"/>
            <a:ext cx="8035107" cy="5078313"/>
          </a:xfrm>
          <a:prstGeom prst="rect">
            <a:avLst/>
          </a:prstGeom>
        </p:spPr>
        <p:txBody>
          <a:bodyPr wrap="square">
            <a:spAutoFit/>
          </a:bodyPr>
          <a:lstStyle/>
          <a:p>
            <a:pPr marL="285750" indent="-285750">
              <a:buFont typeface="Wingdings" panose="05000000000000000000" pitchFamily="2" charset="2"/>
              <a:buChar char="q"/>
            </a:pPr>
            <a:r>
              <a:rPr lang="el-GR" sz="2400" dirty="0">
                <a:ln w="0"/>
                <a:effectLst>
                  <a:outerShdw blurRad="38100" dist="19050" dir="2700000" algn="tl" rotWithShape="0">
                    <a:schemeClr val="dk1">
                      <a:alpha val="40000"/>
                    </a:schemeClr>
                  </a:outerShdw>
                </a:effectLst>
                <a:latin typeface="Cambria" panose="02040503050406030204" pitchFamily="18" charset="0"/>
              </a:rPr>
              <a:t>Καταγράψτε τις επιπτώσεις των σεισμών  που φαίνονται στα </a:t>
            </a:r>
            <a:r>
              <a:rPr lang="el-GR" sz="2400" dirty="0" smtClean="0">
                <a:ln w="0"/>
                <a:effectLst>
                  <a:outerShdw blurRad="38100" dist="19050" dir="2700000" algn="tl" rotWithShape="0">
                    <a:schemeClr val="dk1">
                      <a:alpha val="40000"/>
                    </a:schemeClr>
                  </a:outerShdw>
                </a:effectLst>
                <a:latin typeface="Cambria" panose="02040503050406030204" pitchFamily="18" charset="0"/>
              </a:rPr>
              <a:t>κείμενα.</a:t>
            </a:r>
            <a:endParaRPr lang="el-GR" sz="2400" dirty="0">
              <a:ln w="0"/>
              <a:effectLst>
                <a:outerShdw blurRad="38100" dist="19050" dir="2700000" algn="tl" rotWithShape="0">
                  <a:schemeClr val="dk1">
                    <a:alpha val="40000"/>
                  </a:schemeClr>
                </a:outerShdw>
              </a:effectLst>
              <a:latin typeface="Cambria" panose="02040503050406030204" pitchFamily="18" charset="0"/>
            </a:endParaRPr>
          </a:p>
          <a:p>
            <a:pPr marL="285750" indent="-285750">
              <a:buFont typeface="Wingdings" panose="05000000000000000000" pitchFamily="2" charset="2"/>
              <a:buChar char="q"/>
            </a:pPr>
            <a:r>
              <a:rPr lang="el-GR" sz="2400" dirty="0" smtClean="0">
                <a:ln w="0"/>
                <a:effectLst>
                  <a:outerShdw blurRad="38100" dist="19050" dir="2700000" algn="tl" rotWithShape="0">
                    <a:schemeClr val="dk1">
                      <a:alpha val="40000"/>
                    </a:schemeClr>
                  </a:outerShdw>
                </a:effectLst>
                <a:latin typeface="Cambria" panose="02040503050406030204" pitchFamily="18" charset="0"/>
              </a:rPr>
              <a:t> Μελετήστε τους χάρτες </a:t>
            </a:r>
          </a:p>
          <a:p>
            <a:pPr marL="285750" indent="-285750">
              <a:buFont typeface="Wingdings" panose="05000000000000000000" pitchFamily="2" charset="2"/>
              <a:buChar char="q"/>
            </a:pPr>
            <a:r>
              <a:rPr lang="el-GR" sz="2400" dirty="0" smtClean="0">
                <a:ln w="0"/>
                <a:effectLst>
                  <a:outerShdw blurRad="38100" dist="19050" dir="2700000" algn="tl" rotWithShape="0">
                    <a:schemeClr val="dk1">
                      <a:alpha val="40000"/>
                    </a:schemeClr>
                  </a:outerShdw>
                </a:effectLst>
                <a:latin typeface="Cambria" panose="02040503050406030204" pitchFamily="18" charset="0"/>
              </a:rPr>
              <a:t>Μπορείτε να συγκρίνετε τις ειδήσεις  με τους αντίστοιχους χάρτες</a:t>
            </a:r>
          </a:p>
          <a:p>
            <a:pPr marL="285750" indent="-285750">
              <a:buFont typeface="Wingdings" panose="05000000000000000000" pitchFamily="2" charset="2"/>
              <a:buChar char="q"/>
            </a:pPr>
            <a:r>
              <a:rPr lang="el-GR" sz="2400" dirty="0">
                <a:ln w="0"/>
                <a:effectLst>
                  <a:outerShdw blurRad="38100" dist="19050" dir="2700000" algn="tl" rotWithShape="0">
                    <a:schemeClr val="dk1">
                      <a:alpha val="40000"/>
                    </a:schemeClr>
                  </a:outerShdw>
                </a:effectLst>
                <a:latin typeface="Cambria" panose="02040503050406030204" pitchFamily="18" charset="0"/>
              </a:rPr>
              <a:t> </a:t>
            </a:r>
            <a:r>
              <a:rPr lang="el-GR" sz="2400" dirty="0" smtClean="0">
                <a:ln w="0"/>
                <a:effectLst>
                  <a:outerShdw blurRad="38100" dist="19050" dir="2700000" algn="tl" rotWithShape="0">
                    <a:schemeClr val="dk1">
                      <a:alpha val="40000"/>
                    </a:schemeClr>
                  </a:outerShdw>
                </a:effectLst>
                <a:latin typeface="Cambria" panose="02040503050406030204" pitchFamily="18" charset="0"/>
              </a:rPr>
              <a:t>Συνδυάστε τα κείμενα του βιβλ</a:t>
            </a:r>
            <a:r>
              <a:rPr lang="el-GR" sz="2400" dirty="0">
                <a:ln w="0"/>
                <a:effectLst>
                  <a:outerShdw blurRad="38100" dist="19050" dir="2700000" algn="tl" rotWithShape="0">
                    <a:schemeClr val="dk1">
                      <a:alpha val="40000"/>
                    </a:schemeClr>
                  </a:outerShdw>
                </a:effectLst>
                <a:latin typeface="Cambria" panose="02040503050406030204" pitchFamily="18" charset="0"/>
              </a:rPr>
              <a:t>ί</a:t>
            </a:r>
            <a:r>
              <a:rPr lang="el-GR" sz="2400" dirty="0" smtClean="0">
                <a:ln w="0"/>
                <a:effectLst>
                  <a:outerShdw blurRad="38100" dist="19050" dir="2700000" algn="tl" rotWithShape="0">
                    <a:schemeClr val="dk1">
                      <a:alpha val="40000"/>
                    </a:schemeClr>
                  </a:outerShdw>
                </a:effectLst>
                <a:latin typeface="Cambria" panose="02040503050406030204" pitchFamily="18" charset="0"/>
              </a:rPr>
              <a:t>ου σας με τα  κείμενα των δυο επιστημόνων για την δημιουργία των σεισμών   για να έχετε μια ολοκληρωμένη άποψη  για το θέμα .</a:t>
            </a:r>
          </a:p>
          <a:p>
            <a:pPr marL="285750" indent="-285750">
              <a:buFont typeface="Wingdings" panose="05000000000000000000" pitchFamily="2" charset="2"/>
              <a:buChar char="q"/>
            </a:pPr>
            <a:r>
              <a:rPr lang="el-GR" sz="2400" dirty="0" smtClean="0">
                <a:ln w="0"/>
                <a:effectLst>
                  <a:outerShdw blurRad="38100" dist="19050" dir="2700000" algn="tl" rotWithShape="0">
                    <a:schemeClr val="dk1">
                      <a:alpha val="40000"/>
                    </a:schemeClr>
                  </a:outerShdw>
                </a:effectLst>
                <a:latin typeface="Cambria" panose="02040503050406030204" pitchFamily="18" charset="0"/>
              </a:rPr>
              <a:t>Σκεφτείτε γιατί οι σεισμοί στις ίδιες περιοχές επαναλαμβάνονται; </a:t>
            </a:r>
          </a:p>
          <a:p>
            <a:pPr marL="285750" indent="-285750">
              <a:buFont typeface="Wingdings" panose="05000000000000000000" pitchFamily="2" charset="2"/>
              <a:buChar char="q"/>
            </a:pPr>
            <a:r>
              <a:rPr lang="el-GR" sz="2400" dirty="0" smtClean="0">
                <a:ln w="0"/>
                <a:effectLst>
                  <a:outerShdw blurRad="38100" dist="19050" dir="2700000" algn="tl" rotWithShape="0">
                    <a:schemeClr val="dk1">
                      <a:alpha val="40000"/>
                    </a:schemeClr>
                  </a:outerShdw>
                </a:effectLst>
                <a:latin typeface="Cambria" panose="02040503050406030204" pitchFamily="18" charset="0"/>
              </a:rPr>
              <a:t>Θα μπορούσαν οι επιστήμονες να χρησιμοποιήσουν  την επαναληψιμότητά τους για να κάνουν πρόγνωση ; </a:t>
            </a:r>
          </a:p>
          <a:p>
            <a:pPr marL="285750" indent="-285750">
              <a:buFont typeface="Wingdings" panose="05000000000000000000" pitchFamily="2" charset="2"/>
              <a:buChar char="q"/>
            </a:pPr>
            <a:endParaRPr lang="el-GR" dirty="0" smtClean="0">
              <a:ln w="0"/>
              <a:effectLst>
                <a:outerShdw blurRad="38100" dist="19050" dir="2700000" algn="tl" rotWithShape="0">
                  <a:schemeClr val="dk1">
                    <a:alpha val="40000"/>
                  </a:schemeClr>
                </a:outerShdw>
              </a:effectLst>
            </a:endParaRPr>
          </a:p>
          <a:p>
            <a:pPr marL="285750" indent="-285750">
              <a:buFont typeface="Wingdings" panose="05000000000000000000" pitchFamily="2" charset="2"/>
              <a:buChar char="q"/>
            </a:pPr>
            <a:endParaRPr lang="el-GR" dirty="0"/>
          </a:p>
        </p:txBody>
      </p:sp>
    </p:spTree>
    <p:extLst>
      <p:ext uri="{BB962C8B-B14F-4D97-AF65-F5344CB8AC3E}">
        <p14:creationId xmlns:p14="http://schemas.microsoft.com/office/powerpoint/2010/main" val="188007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a:spLocks noGrp="1"/>
          </p:cNvSpPr>
          <p:nvPr>
            <p:ph type="title"/>
          </p:nvPr>
        </p:nvSpPr>
        <p:spPr>
          <a:xfrm>
            <a:off x="511247" y="125421"/>
            <a:ext cx="8155389" cy="604793"/>
          </a:xfrm>
        </p:spPr>
        <p:txBody>
          <a:bodyPr>
            <a:noAutofit/>
          </a:bodyPr>
          <a:lstStyle/>
          <a:p>
            <a:r>
              <a:rPr lang="el-GR" sz="3200" dirty="0" smtClean="0">
                <a:ln w="0"/>
                <a:solidFill>
                  <a:schemeClr val="tx1"/>
                </a:solidFill>
                <a:effectLst>
                  <a:outerShdw blurRad="38100" dist="19050" dir="2700000" algn="tl" rotWithShape="0">
                    <a:schemeClr val="dk1">
                      <a:alpha val="40000"/>
                    </a:schemeClr>
                  </a:outerShdw>
                </a:effectLst>
                <a:latin typeface="+mn-lt"/>
                <a:ea typeface="+mn-ea"/>
                <a:cs typeface="+mn-cs"/>
              </a:rPr>
              <a:t>Ενδεικτικό παράδειγμα  2</a:t>
            </a:r>
            <a:r>
              <a:rPr lang="el-GR" sz="3200" baseline="30000" dirty="0" smtClean="0">
                <a:ln w="0"/>
                <a:solidFill>
                  <a:schemeClr val="tx1"/>
                </a:solidFill>
                <a:effectLst>
                  <a:outerShdw blurRad="38100" dist="19050" dir="2700000" algn="tl" rotWithShape="0">
                    <a:schemeClr val="dk1">
                      <a:alpha val="40000"/>
                    </a:schemeClr>
                  </a:outerShdw>
                </a:effectLst>
                <a:latin typeface="+mn-lt"/>
                <a:ea typeface="+mn-ea"/>
                <a:cs typeface="+mn-cs"/>
              </a:rPr>
              <a:t>ης</a:t>
            </a:r>
            <a:r>
              <a:rPr lang="el-GR" sz="3200" dirty="0" smtClean="0">
                <a:ln w="0"/>
                <a:solidFill>
                  <a:schemeClr val="tx1"/>
                </a:solidFill>
                <a:effectLst>
                  <a:outerShdw blurRad="38100" dist="19050" dir="2700000" algn="tl" rotWithShape="0">
                    <a:schemeClr val="dk1">
                      <a:alpha val="40000"/>
                    </a:schemeClr>
                  </a:outerShdw>
                </a:effectLst>
                <a:latin typeface="+mn-lt"/>
                <a:ea typeface="+mn-ea"/>
                <a:cs typeface="+mn-cs"/>
              </a:rPr>
              <a:t> διδακτικής ώρας  </a:t>
            </a:r>
            <a:endParaRPr lang="el-GR" sz="3200" dirty="0">
              <a:ln w="0"/>
              <a:solidFill>
                <a:schemeClr val="tx1"/>
              </a:solidFill>
              <a:effectLst>
                <a:outerShdw blurRad="38100" dist="19050" dir="2700000" algn="tl" rotWithShape="0">
                  <a:schemeClr val="dk1">
                    <a:alpha val="40000"/>
                  </a:schemeClr>
                </a:outerShdw>
              </a:effectLst>
              <a:latin typeface="+mn-lt"/>
              <a:ea typeface="+mn-ea"/>
              <a:cs typeface="+mn-cs"/>
            </a:endParaRPr>
          </a:p>
        </p:txBody>
      </p:sp>
      <p:sp>
        <p:nvSpPr>
          <p:cNvPr id="4" name="Rectangle 2"/>
          <p:cNvSpPr>
            <a:spLocks noChangeArrowheads="1"/>
          </p:cNvSpPr>
          <p:nvPr/>
        </p:nvSpPr>
        <p:spPr bwMode="auto">
          <a:xfrm>
            <a:off x="252050" y="576326"/>
            <a:ext cx="8280361"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917700" algn="l"/>
              </a:tabLst>
              <a:defRPr>
                <a:solidFill>
                  <a:schemeClr val="tx1"/>
                </a:solidFill>
                <a:latin typeface="Arial" panose="020B0604020202020204" pitchFamily="34" charset="0"/>
              </a:defRPr>
            </a:lvl1pPr>
            <a:lvl2pPr eaLnBrk="0" fontAlgn="base" hangingPunct="0">
              <a:spcBef>
                <a:spcPct val="0"/>
              </a:spcBef>
              <a:spcAft>
                <a:spcPct val="0"/>
              </a:spcAft>
              <a:tabLst>
                <a:tab pos="1917700" algn="l"/>
              </a:tabLst>
              <a:defRPr>
                <a:solidFill>
                  <a:schemeClr val="tx1"/>
                </a:solidFill>
                <a:latin typeface="Arial" panose="020B0604020202020204" pitchFamily="34" charset="0"/>
              </a:defRPr>
            </a:lvl2pPr>
            <a:lvl3pPr eaLnBrk="0" fontAlgn="base" hangingPunct="0">
              <a:spcBef>
                <a:spcPct val="0"/>
              </a:spcBef>
              <a:spcAft>
                <a:spcPct val="0"/>
              </a:spcAft>
              <a:tabLst>
                <a:tab pos="1917700" algn="l"/>
              </a:tabLst>
              <a:defRPr>
                <a:solidFill>
                  <a:schemeClr val="tx1"/>
                </a:solidFill>
                <a:latin typeface="Arial" panose="020B0604020202020204" pitchFamily="34" charset="0"/>
              </a:defRPr>
            </a:lvl3pPr>
            <a:lvl4pPr eaLnBrk="0" fontAlgn="base" hangingPunct="0">
              <a:spcBef>
                <a:spcPct val="0"/>
              </a:spcBef>
              <a:spcAft>
                <a:spcPct val="0"/>
              </a:spcAft>
              <a:tabLst>
                <a:tab pos="1917700" algn="l"/>
              </a:tabLst>
              <a:defRPr>
                <a:solidFill>
                  <a:schemeClr val="tx1"/>
                </a:solidFill>
                <a:latin typeface="Arial" panose="020B0604020202020204" pitchFamily="34" charset="0"/>
              </a:defRPr>
            </a:lvl4pPr>
            <a:lvl5pPr eaLnBrk="0" fontAlgn="base" hangingPunct="0">
              <a:spcBef>
                <a:spcPct val="0"/>
              </a:spcBef>
              <a:spcAft>
                <a:spcPct val="0"/>
              </a:spcAft>
              <a:tabLst>
                <a:tab pos="1917700" algn="l"/>
              </a:tabLst>
              <a:defRPr>
                <a:solidFill>
                  <a:schemeClr val="tx1"/>
                </a:solidFill>
                <a:latin typeface="Arial" panose="020B0604020202020204" pitchFamily="34" charset="0"/>
              </a:defRPr>
            </a:lvl5pPr>
            <a:lvl6pPr eaLnBrk="0" fontAlgn="base" hangingPunct="0">
              <a:spcBef>
                <a:spcPct val="0"/>
              </a:spcBef>
              <a:spcAft>
                <a:spcPct val="0"/>
              </a:spcAft>
              <a:tabLst>
                <a:tab pos="1917700" algn="l"/>
              </a:tabLst>
              <a:defRPr>
                <a:solidFill>
                  <a:schemeClr val="tx1"/>
                </a:solidFill>
                <a:latin typeface="Arial" panose="020B0604020202020204" pitchFamily="34" charset="0"/>
              </a:defRPr>
            </a:lvl6pPr>
            <a:lvl7pPr eaLnBrk="0" fontAlgn="base" hangingPunct="0">
              <a:spcBef>
                <a:spcPct val="0"/>
              </a:spcBef>
              <a:spcAft>
                <a:spcPct val="0"/>
              </a:spcAft>
              <a:tabLst>
                <a:tab pos="1917700" algn="l"/>
              </a:tabLst>
              <a:defRPr>
                <a:solidFill>
                  <a:schemeClr val="tx1"/>
                </a:solidFill>
                <a:latin typeface="Arial" panose="020B0604020202020204" pitchFamily="34" charset="0"/>
              </a:defRPr>
            </a:lvl7pPr>
            <a:lvl8pPr eaLnBrk="0" fontAlgn="base" hangingPunct="0">
              <a:spcBef>
                <a:spcPct val="0"/>
              </a:spcBef>
              <a:spcAft>
                <a:spcPct val="0"/>
              </a:spcAft>
              <a:tabLst>
                <a:tab pos="1917700" algn="l"/>
              </a:tabLst>
              <a:defRPr>
                <a:solidFill>
                  <a:schemeClr val="tx1"/>
                </a:solidFill>
                <a:latin typeface="Arial" panose="020B0604020202020204" pitchFamily="34" charset="0"/>
              </a:defRPr>
            </a:lvl8pPr>
            <a:lvl9pPr eaLnBrk="0" fontAlgn="base" hangingPunct="0">
              <a:spcBef>
                <a:spcPct val="0"/>
              </a:spcBef>
              <a:spcAft>
                <a:spcPct val="0"/>
              </a:spcAft>
              <a:tabLst>
                <a:tab pos="19177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tabLst>
                <a:tab pos="1917700" algn="l"/>
              </a:tabLst>
            </a:pPr>
            <a:r>
              <a:rPr lang="el-GR" b="1" u="sng" dirty="0" smtClean="0">
                <a:ea typeface="Calibri" panose="020F0502020204030204" pitchFamily="34" charset="0"/>
                <a:cs typeface="Times New Roman" panose="02020603050405020304" pitchFamily="18" charset="0"/>
              </a:rPr>
              <a:t>2</a:t>
            </a:r>
            <a:r>
              <a:rPr kumimoji="0" lang="el-GR" b="1" i="0" u="sng" strike="noStrike" cap="none" normalizeH="0" baseline="30000" dirty="0" smtClean="0">
                <a:ln>
                  <a:noFill/>
                </a:ln>
                <a:solidFill>
                  <a:schemeClr val="tx1"/>
                </a:solidFill>
                <a:effectLst/>
                <a:ea typeface="Calibri" panose="020F0502020204030204" pitchFamily="34" charset="0"/>
                <a:cs typeface="Times New Roman" panose="02020603050405020304" pitchFamily="18" charset="0"/>
              </a:rPr>
              <a:t>η</a:t>
            </a:r>
            <a:r>
              <a:rPr kumimoji="0" lang="el-GR" b="1" i="0" u="sng"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Διδακτική Ώρα (ΔΩ) – Διαδικασία</a:t>
            </a:r>
            <a:endParaRPr kumimoji="0" lang="el-GR"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1917700" algn="l"/>
              </a:tabLst>
            </a:pPr>
            <a:r>
              <a:rPr kumimoji="0" lang="el-GR" b="1"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Ονοματεπώνυμο μαθητή/μαθήτριας:...…………………………................... </a:t>
            </a:r>
          </a:p>
          <a:p>
            <a:pPr marL="0" marR="0" lvl="0" indent="0" algn="just" defTabSz="914400" rtl="0" eaLnBrk="0" fontAlgn="base" latinLnBrk="0" hangingPunct="0">
              <a:lnSpc>
                <a:spcPct val="100000"/>
              </a:lnSpc>
              <a:spcBef>
                <a:spcPct val="0"/>
              </a:spcBef>
              <a:spcAft>
                <a:spcPct val="0"/>
              </a:spcAft>
              <a:buClrTx/>
              <a:buSzTx/>
              <a:buFontTx/>
              <a:buNone/>
              <a:tabLst>
                <a:tab pos="1917700" algn="l"/>
              </a:tabLst>
            </a:pPr>
            <a:r>
              <a:rPr kumimoji="0" lang="el-GR" b="1"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Τάξη/Τμήμα: ………............   </a:t>
            </a:r>
          </a:p>
          <a:p>
            <a:pPr marL="0" marR="0" lvl="0" indent="0" algn="just" defTabSz="914400" rtl="0" eaLnBrk="0" fontAlgn="base" latinLnBrk="0" hangingPunct="0">
              <a:lnSpc>
                <a:spcPct val="100000"/>
              </a:lnSpc>
              <a:spcBef>
                <a:spcPct val="0"/>
              </a:spcBef>
              <a:spcAft>
                <a:spcPct val="0"/>
              </a:spcAft>
              <a:buClrTx/>
              <a:buSzTx/>
              <a:buFontTx/>
              <a:buNone/>
              <a:tabLst>
                <a:tab pos="1917700" algn="l"/>
              </a:tabLst>
            </a:pPr>
            <a:r>
              <a:rPr kumimoji="0" lang="el-GR" b="1"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Ημερομηνίες: </a:t>
            </a:r>
            <a:r>
              <a:rPr kumimoji="0" lang="el-GR" b="1" i="0" u="sng"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1</a:t>
            </a:r>
            <a:r>
              <a:rPr kumimoji="0" lang="el-GR" b="1" i="0" u="sng" strike="noStrike" cap="none" normalizeH="0" baseline="30000" dirty="0" smtClean="0">
                <a:ln>
                  <a:noFill/>
                </a:ln>
                <a:solidFill>
                  <a:schemeClr val="tx1"/>
                </a:solidFill>
                <a:effectLst/>
                <a:ea typeface="Calibri" panose="020F0502020204030204" pitchFamily="34" charset="0"/>
                <a:cs typeface="Times New Roman" panose="02020603050405020304" pitchFamily="18" charset="0"/>
              </a:rPr>
              <a:t>η</a:t>
            </a:r>
            <a:r>
              <a:rPr kumimoji="0" lang="el-GR" b="1" i="0" u="sng"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ΔΩ…….........</a:t>
            </a:r>
            <a:r>
              <a:rPr kumimoji="0" lang="el-GR" b="1"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2</a:t>
            </a:r>
            <a:r>
              <a:rPr kumimoji="0" lang="el-GR" b="1" i="0" u="none" strike="noStrike" cap="none" normalizeH="0" baseline="30000" dirty="0" smtClean="0">
                <a:ln>
                  <a:noFill/>
                </a:ln>
                <a:solidFill>
                  <a:schemeClr val="tx1"/>
                </a:solidFill>
                <a:effectLst/>
                <a:ea typeface="Calibri" panose="020F0502020204030204" pitchFamily="34" charset="0"/>
                <a:cs typeface="Times New Roman" panose="02020603050405020304" pitchFamily="18" charset="0"/>
              </a:rPr>
              <a:t>η</a:t>
            </a:r>
            <a:r>
              <a:rPr kumimoji="0" lang="el-GR" b="1"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ΔΩ..……............. 3</a:t>
            </a:r>
            <a:r>
              <a:rPr kumimoji="0" lang="el-GR" b="1" i="0" u="none" strike="noStrike" cap="none" normalizeH="0" baseline="30000" dirty="0" smtClean="0">
                <a:ln>
                  <a:noFill/>
                </a:ln>
                <a:solidFill>
                  <a:schemeClr val="tx1"/>
                </a:solidFill>
                <a:effectLst/>
                <a:ea typeface="Calibri" panose="020F0502020204030204" pitchFamily="34" charset="0"/>
                <a:cs typeface="Times New Roman" panose="02020603050405020304" pitchFamily="18" charset="0"/>
              </a:rPr>
              <a:t>η</a:t>
            </a:r>
            <a:r>
              <a:rPr kumimoji="0" lang="el-GR" b="1"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ΔΩ……...….......…….</a:t>
            </a:r>
            <a:endParaRPr kumimoji="0" lang="el-GR"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1917700" algn="l"/>
              </a:tabLst>
            </a:pPr>
            <a:r>
              <a:rPr kumimoji="0" lang="el-GR" b="1"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Μάθημα:.................................................................................................  </a:t>
            </a:r>
            <a:endParaRPr kumimoji="0" lang="el-GR"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1917700" algn="l"/>
              </a:tabLst>
            </a:pPr>
            <a:endParaRPr kumimoji="0" lang="el-GR" b="1"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917700" algn="l"/>
              </a:tabLst>
            </a:pPr>
            <a:r>
              <a:rPr kumimoji="0" lang="el-GR" b="1"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ΤΑΥΤΟΤΗΤΑ ΣΥΝΘΕΤΙΚΗΣ ΔΗΜΙΟΥΡΓΙΚΗΣ ΕΡΓΑΣΙΑΣ (Σ.Δ.Ε.)</a:t>
            </a:r>
            <a:endParaRPr lang="el-GR" b="1" dirty="0" smtClean="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917700" algn="l"/>
              </a:tabLst>
            </a:pPr>
            <a:r>
              <a:rPr lang="el-GR" b="1" dirty="0">
                <a:cs typeface="Times New Roman" panose="02020603050405020304" pitchFamily="18" charset="0"/>
              </a:rPr>
              <a:t> </a:t>
            </a:r>
            <a:r>
              <a:rPr lang="el-GR" b="1" dirty="0" smtClean="0">
                <a:cs typeface="Times New Roman" panose="02020603050405020304" pitchFamily="18" charset="0"/>
              </a:rPr>
              <a:t>…….όπως στην διαφάνεια 9…………………………………..</a:t>
            </a:r>
            <a:endParaRPr lang="en-US" dirty="0"/>
          </a:p>
          <a:p>
            <a:pPr algn="just"/>
            <a:endParaRPr lang="el-GR" dirty="0" smtClean="0"/>
          </a:p>
          <a:p>
            <a:pPr algn="just"/>
            <a:r>
              <a:rPr lang="el-GR" b="1" i="1" dirty="0" smtClean="0"/>
              <a:t>3.Υπό </a:t>
            </a:r>
            <a:r>
              <a:rPr lang="el-GR" b="1" i="1" dirty="0"/>
              <a:t>διερεύνηση </a:t>
            </a:r>
            <a:r>
              <a:rPr lang="el-GR" b="1" i="1" dirty="0" smtClean="0"/>
              <a:t>Ερώτημα/Θέμα:</a:t>
            </a:r>
            <a:r>
              <a:rPr lang="en-US" b="1" i="1" dirty="0" err="1">
                <a:latin typeface="Batang" panose="02030600000101010101" pitchFamily="18" charset="-127"/>
                <a:ea typeface="Calibri" panose="020F0502020204030204" pitchFamily="34" charset="0"/>
                <a:cs typeface="Times New Roman" panose="02020603050405020304" pitchFamily="18" charset="0"/>
              </a:rPr>
              <a:t>Σε</a:t>
            </a:r>
            <a:r>
              <a:rPr lang="en-US" b="1" i="1" dirty="0">
                <a:latin typeface="Batang" panose="02030600000101010101" pitchFamily="18" charset="-127"/>
                <a:ea typeface="Calibri" panose="020F0502020204030204" pitchFamily="34" charset="0"/>
                <a:cs typeface="Times New Roman" panose="02020603050405020304" pitchFamily="18" charset="0"/>
              </a:rPr>
              <a:t> π</a:t>
            </a:r>
            <a:r>
              <a:rPr lang="en-US" b="1" i="1" dirty="0" err="1">
                <a:latin typeface="Batang" panose="02030600000101010101" pitchFamily="18" charset="-127"/>
                <a:ea typeface="Calibri" panose="020F0502020204030204" pitchFamily="34" charset="0"/>
                <a:cs typeface="Times New Roman" panose="02020603050405020304" pitchFamily="18" charset="0"/>
              </a:rPr>
              <a:t>οι</a:t>
            </a:r>
            <a:r>
              <a:rPr lang="en-US" b="1" i="1" dirty="0">
                <a:latin typeface="Batang" panose="02030600000101010101" pitchFamily="18" charset="-127"/>
                <a:ea typeface="Calibri" panose="020F0502020204030204" pitchFamily="34" charset="0"/>
                <a:cs typeface="Times New Roman" panose="02020603050405020304" pitchFamily="18" charset="0"/>
              </a:rPr>
              <a:t>α στοιχε</a:t>
            </a:r>
            <a:r>
              <a:rPr lang="el-GR" b="1" i="1" dirty="0">
                <a:latin typeface="Batang" panose="02030600000101010101" pitchFamily="18" charset="-127"/>
                <a:ea typeface="Calibri" panose="020F0502020204030204" pitchFamily="34" charset="0"/>
                <a:cs typeface="Times New Roman" panose="02020603050405020304" pitchFamily="18" charset="0"/>
              </a:rPr>
              <a:t>ί</a:t>
            </a:r>
            <a:r>
              <a:rPr lang="en-US" b="1" i="1" dirty="0">
                <a:latin typeface="Batang" panose="02030600000101010101" pitchFamily="18" charset="-127"/>
                <a:ea typeface="Calibri" panose="020F0502020204030204" pitchFamily="34" charset="0"/>
                <a:cs typeface="Times New Roman" panose="02020603050405020304" pitchFamily="18" charset="0"/>
              </a:rPr>
              <a:t>α βασ</a:t>
            </a:r>
            <a:r>
              <a:rPr lang="el-GR" b="1" i="1" dirty="0">
                <a:latin typeface="Batang" panose="02030600000101010101" pitchFamily="18" charset="-127"/>
                <a:ea typeface="Calibri" panose="020F0502020204030204" pitchFamily="34" charset="0"/>
                <a:cs typeface="Times New Roman" panose="02020603050405020304" pitchFamily="18" charset="0"/>
              </a:rPr>
              <a:t>ί</a:t>
            </a:r>
            <a:r>
              <a:rPr lang="en-US" b="1" i="1" dirty="0" err="1">
                <a:latin typeface="Batang" panose="02030600000101010101" pitchFamily="18" charset="-127"/>
                <a:ea typeface="Calibri" panose="020F0502020204030204" pitchFamily="34" charset="0"/>
                <a:cs typeface="Times New Roman" panose="02020603050405020304" pitchFamily="18" charset="0"/>
              </a:rPr>
              <a:t>ζοντ</a:t>
            </a:r>
            <a:r>
              <a:rPr lang="en-US" b="1" i="1" dirty="0">
                <a:latin typeface="Batang" panose="02030600000101010101" pitchFamily="18" charset="-127"/>
                <a:ea typeface="Calibri" panose="020F0502020204030204" pitchFamily="34" charset="0"/>
                <a:cs typeface="Times New Roman" panose="02020603050405020304" pitchFamily="18" charset="0"/>
              </a:rPr>
              <a:t>αι οι σεισμολ</a:t>
            </a:r>
            <a:r>
              <a:rPr lang="el-GR" b="1" i="1" dirty="0">
                <a:latin typeface="Batang" panose="02030600000101010101" pitchFamily="18" charset="-127"/>
                <a:ea typeface="Calibri" panose="020F0502020204030204" pitchFamily="34" charset="0"/>
                <a:cs typeface="Times New Roman" panose="02020603050405020304" pitchFamily="18" charset="0"/>
              </a:rPr>
              <a:t>ό</a:t>
            </a:r>
            <a:r>
              <a:rPr lang="en-US" b="1" i="1" dirty="0" err="1">
                <a:latin typeface="Batang" panose="02030600000101010101" pitchFamily="18" charset="-127"/>
                <a:ea typeface="Calibri" panose="020F0502020204030204" pitchFamily="34" charset="0"/>
                <a:cs typeface="Times New Roman" panose="02020603050405020304" pitchFamily="18" charset="0"/>
              </a:rPr>
              <a:t>γοι</a:t>
            </a:r>
            <a:r>
              <a:rPr lang="el-GR" b="1" i="1" dirty="0">
                <a:latin typeface="Batang" panose="02030600000101010101" pitchFamily="18" charset="-127"/>
                <a:ea typeface="Calibri" panose="020F0502020204030204" pitchFamily="34" charset="0"/>
                <a:cs typeface="Times New Roman" panose="02020603050405020304" pitchFamily="18" charset="0"/>
              </a:rPr>
              <a:t> ό</a:t>
            </a:r>
            <a:r>
              <a:rPr lang="en-US" b="1" i="1" dirty="0">
                <a:latin typeface="Batang" panose="02030600000101010101" pitchFamily="18" charset="-127"/>
                <a:ea typeface="Calibri" panose="020F0502020204030204" pitchFamily="34" charset="0"/>
                <a:cs typeface="Times New Roman" panose="02020603050405020304" pitchFamily="18" charset="0"/>
              </a:rPr>
              <a:t>ταν π</a:t>
            </a:r>
            <a:r>
              <a:rPr lang="en-US" b="1" i="1" dirty="0" err="1">
                <a:latin typeface="Batang" panose="02030600000101010101" pitchFamily="18" charset="-127"/>
                <a:ea typeface="Calibri" panose="020F0502020204030204" pitchFamily="34" charset="0"/>
                <a:cs typeface="Times New Roman" panose="02020603050405020304" pitchFamily="18" charset="0"/>
              </a:rPr>
              <a:t>ροτε</a:t>
            </a:r>
            <a:r>
              <a:rPr lang="el-GR" b="1" i="1" dirty="0">
                <a:latin typeface="Batang" panose="02030600000101010101" pitchFamily="18" charset="-127"/>
                <a:ea typeface="Calibri" panose="020F0502020204030204" pitchFamily="34" charset="0"/>
                <a:cs typeface="Times New Roman" panose="02020603050405020304" pitchFamily="18" charset="0"/>
              </a:rPr>
              <a:t>ί</a:t>
            </a:r>
            <a:r>
              <a:rPr lang="en-US" b="1" i="1" dirty="0" err="1">
                <a:latin typeface="Batang" panose="02030600000101010101" pitchFamily="18" charset="-127"/>
                <a:ea typeface="Calibri" panose="020F0502020204030204" pitchFamily="34" charset="0"/>
                <a:cs typeface="Times New Roman" panose="02020603050405020304" pitchFamily="18" charset="0"/>
              </a:rPr>
              <a:t>νουν</a:t>
            </a:r>
            <a:r>
              <a:rPr lang="en-US" b="1" i="1" dirty="0">
                <a:latin typeface="Batang" panose="02030600000101010101" pitchFamily="18" charset="-127"/>
                <a:ea typeface="Calibri" panose="020F0502020204030204" pitchFamily="34" charset="0"/>
                <a:cs typeface="Times New Roman" panose="02020603050405020304" pitchFamily="18" charset="0"/>
              </a:rPr>
              <a:t> τα μ</a:t>
            </a:r>
            <a:r>
              <a:rPr lang="el-GR" b="1" i="1" dirty="0" err="1">
                <a:latin typeface="Batang" panose="02030600000101010101" pitchFamily="18" charset="-127"/>
                <a:ea typeface="Calibri" panose="020F0502020204030204" pitchFamily="34" charset="0"/>
                <a:cs typeface="Times New Roman" panose="02020603050405020304" pitchFamily="18" charset="0"/>
              </a:rPr>
              <a:t>έτρα</a:t>
            </a:r>
            <a:r>
              <a:rPr lang="el-GR" b="1" i="1" dirty="0">
                <a:latin typeface="Batang" panose="02030600000101010101" pitchFamily="18" charset="-127"/>
                <a:ea typeface="Calibri" panose="020F0502020204030204" pitchFamily="34" charset="0"/>
                <a:cs typeface="Times New Roman" panose="02020603050405020304" pitchFamily="18" charset="0"/>
              </a:rPr>
              <a:t> αντισεισμικής </a:t>
            </a:r>
            <a:r>
              <a:rPr lang="el-GR" b="1" i="1" dirty="0" err="1">
                <a:latin typeface="Batang" panose="02030600000101010101" pitchFamily="18" charset="-127"/>
                <a:ea typeface="Calibri" panose="020F0502020204030204" pitchFamily="34" charset="0"/>
                <a:cs typeface="Times New Roman" panose="02020603050405020304" pitchFamily="18" charset="0"/>
              </a:rPr>
              <a:t>προστασί</a:t>
            </a:r>
            <a:r>
              <a:rPr lang="en-US" b="1" i="1" dirty="0">
                <a:latin typeface="Batang" panose="02030600000101010101" pitchFamily="18" charset="-127"/>
                <a:ea typeface="Calibri" panose="020F0502020204030204" pitchFamily="34" charset="0"/>
                <a:cs typeface="Times New Roman" panose="02020603050405020304" pitchFamily="18" charset="0"/>
              </a:rPr>
              <a:t>α</a:t>
            </a:r>
            <a:r>
              <a:rPr lang="el-GR" b="1" i="1" dirty="0">
                <a:latin typeface="Batang" panose="02030600000101010101" pitchFamily="18" charset="-127"/>
                <a:ea typeface="Calibri" panose="020F0502020204030204" pitchFamily="34" charset="0"/>
                <a:cs typeface="Times New Roman" panose="02020603050405020304" pitchFamily="18" charset="0"/>
              </a:rPr>
              <a:t>ς </a:t>
            </a:r>
            <a:r>
              <a:rPr lang="en-US" b="1" i="1" dirty="0" err="1">
                <a:latin typeface="Batang" panose="02030600000101010101" pitchFamily="18" charset="-127"/>
                <a:ea typeface="Calibri" panose="020F0502020204030204" pitchFamily="34" charset="0"/>
                <a:cs typeface="Times New Roman" panose="02020603050405020304" pitchFamily="18" charset="0"/>
              </a:rPr>
              <a:t>μι</a:t>
            </a:r>
            <a:r>
              <a:rPr lang="en-US" b="1" i="1" dirty="0">
                <a:latin typeface="Batang" panose="02030600000101010101" pitchFamily="18" charset="-127"/>
                <a:ea typeface="Calibri" panose="020F0502020204030204" pitchFamily="34" charset="0"/>
                <a:cs typeface="Times New Roman" panose="02020603050405020304" pitchFamily="18" charset="0"/>
              </a:rPr>
              <a:t>α</a:t>
            </a:r>
            <a:r>
              <a:rPr lang="el-GR" b="1" i="1" dirty="0">
                <a:latin typeface="Batang" panose="02030600000101010101" pitchFamily="18" charset="-127"/>
                <a:ea typeface="Calibri" panose="020F0502020204030204" pitchFamily="34" charset="0"/>
                <a:cs typeface="Times New Roman" panose="02020603050405020304" pitchFamily="18" charset="0"/>
              </a:rPr>
              <a:t>ς </a:t>
            </a:r>
            <a:r>
              <a:rPr lang="en-US" b="1" i="1" dirty="0">
                <a:latin typeface="Batang" panose="02030600000101010101" pitchFamily="18" charset="-127"/>
                <a:ea typeface="Calibri" panose="020F0502020204030204" pitchFamily="34" charset="0"/>
                <a:cs typeface="Times New Roman" panose="02020603050405020304" pitchFamily="18" charset="0"/>
              </a:rPr>
              <a:t>χ</a:t>
            </a:r>
            <a:r>
              <a:rPr lang="el-GR" b="1" i="1" dirty="0">
                <a:latin typeface="Batang" panose="02030600000101010101" pitchFamily="18" charset="-127"/>
                <a:ea typeface="Calibri" panose="020F0502020204030204" pitchFamily="34" charset="0"/>
                <a:cs typeface="Times New Roman" panose="02020603050405020304" pitchFamily="18" charset="0"/>
              </a:rPr>
              <a:t>ώ</a:t>
            </a:r>
            <a:r>
              <a:rPr lang="en-US" b="1" i="1" dirty="0">
                <a:latin typeface="Batang" panose="02030600000101010101" pitchFamily="18" charset="-127"/>
                <a:ea typeface="Calibri" panose="020F0502020204030204" pitchFamily="34" charset="0"/>
                <a:cs typeface="Times New Roman" panose="02020603050405020304" pitchFamily="18" charset="0"/>
              </a:rPr>
              <a:t>ρα</a:t>
            </a:r>
            <a:r>
              <a:rPr lang="el-GR" b="1" i="1" dirty="0">
                <a:latin typeface="Batang" panose="02030600000101010101" pitchFamily="18" charset="-127"/>
                <a:ea typeface="Calibri" panose="020F0502020204030204" pitchFamily="34" charset="0"/>
                <a:cs typeface="Times New Roman" panose="02020603050405020304" pitchFamily="18" charset="0"/>
              </a:rPr>
              <a:t>ς</a:t>
            </a:r>
          </a:p>
          <a:p>
            <a:pPr algn="just"/>
            <a:endParaRPr lang="en-US" b="1" dirty="0" smtClean="0"/>
          </a:p>
        </p:txBody>
      </p:sp>
      <p:sp>
        <p:nvSpPr>
          <p:cNvPr id="6" name="Rectangle 5"/>
          <p:cNvSpPr/>
          <p:nvPr/>
        </p:nvSpPr>
        <p:spPr>
          <a:xfrm>
            <a:off x="19102" y="3774596"/>
            <a:ext cx="9139678" cy="2571730"/>
          </a:xfrm>
          <a:prstGeom prst="rect">
            <a:avLst/>
          </a:prstGeom>
        </p:spPr>
        <p:txBody>
          <a:bodyPr wrap="square">
            <a:spAutoFit/>
          </a:bodyPr>
          <a:lstStyle/>
          <a:p>
            <a:pPr algn="just">
              <a:lnSpc>
                <a:spcPct val="115000"/>
              </a:lnSpc>
              <a:spcAft>
                <a:spcPts val="600"/>
              </a:spcAft>
            </a:pPr>
            <a:r>
              <a:rPr lang="el-GR"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Α. Εργαστείτε ατομικά, για την εκπόνηση της ΣΔΕ, ως ακολούθως </a:t>
            </a:r>
            <a:r>
              <a:rPr lang="el-GR" sz="16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(Για τον/τη μαθητή/-</a:t>
            </a:r>
            <a:r>
              <a:rPr lang="el-GR" sz="1600" i="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τρια</a:t>
            </a:r>
            <a:r>
              <a:rPr lang="el-GR" sz="16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l-GR"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Μελετήστ</a:t>
            </a:r>
            <a:r>
              <a:rPr lang="el-GR"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ε το υπό διερεύνηση ερώτημα/θέμα της εργασίας σας.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342900" marR="179705" lvl="0" indent="-342900" algn="just">
              <a:lnSpc>
                <a:spcPct val="115000"/>
              </a:lnSpc>
              <a:spcAft>
                <a:spcPts val="600"/>
              </a:spcAft>
              <a:buFont typeface="Symbol" panose="05050102010706020507" pitchFamily="18" charset="2"/>
              <a:buChar char=""/>
            </a:pPr>
            <a:r>
              <a:rPr lang="el-GR"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Αποφασίστε</a:t>
            </a:r>
            <a:r>
              <a:rPr lang="el-GR"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αν θα εκπονήσετε τη Σ.Δ.Ε. με τη μορφή Γραπτής Αναφοράς ή Αναρτώμενης Παρουσίασης και ανατρέξτε στα κριτήρια (αξιολόγησης) που θα πρέπει να ικανοποιεί η Σ.Δ.Ε. σας (σας δόθηκαν την 1</a:t>
            </a:r>
            <a:r>
              <a:rPr lang="el-GR" sz="1600"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η</a:t>
            </a:r>
            <a:r>
              <a:rPr lang="el-GR"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ΔΩ).</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342900" marR="179705" lvl="0" indent="-342900" algn="just">
              <a:lnSpc>
                <a:spcPct val="115000"/>
              </a:lnSpc>
              <a:spcAft>
                <a:spcPts val="600"/>
              </a:spcAft>
              <a:buFont typeface="Symbol" panose="05050102010706020507" pitchFamily="18" charset="2"/>
              <a:buChar char=""/>
            </a:pPr>
            <a:r>
              <a:rPr lang="el-GR"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Ξεφυλλίστε</a:t>
            </a:r>
            <a:r>
              <a:rPr lang="el-GR"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το υλικό σας (ενότητα σχολικού εγχειριδίου και συμπληρωματικό υλικό), αλλά και τυχόν πρόσθετο υλικό που έχετε για την παρουσίαση, επισημάνετε το χρήσιμο μέρος του και χρησιμοποιήστε το όπου χρειαστεί για να απαντήσετε στα ακόλουθα ερωτήματα</a:t>
            </a:r>
            <a:r>
              <a:rPr lang="el-GR"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724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anim calcmode="lin" valueType="num">
                                      <p:cBhvr additive="base">
                                        <p:cTn id="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4848" y="145838"/>
            <a:ext cx="7543800" cy="604793"/>
          </a:xfrm>
        </p:spPr>
        <p:txBody>
          <a:bodyPr vert="horz" lIns="91440" tIns="45720" rIns="91440" bIns="45720" rtlCol="0" anchor="b">
            <a:noAutofit/>
          </a:bodyPr>
          <a:lstStyle/>
          <a:p>
            <a:r>
              <a:rPr lang="el-GR" sz="3200" dirty="0" smtClean="0">
                <a:ln w="0"/>
                <a:solidFill>
                  <a:schemeClr val="tx1"/>
                </a:solidFill>
                <a:effectLst>
                  <a:outerShdw blurRad="38100" dist="19050" dir="2700000" algn="tl" rotWithShape="0">
                    <a:schemeClr val="dk1">
                      <a:alpha val="40000"/>
                    </a:schemeClr>
                  </a:outerShdw>
                </a:effectLst>
                <a:latin typeface="+mn-lt"/>
                <a:ea typeface="+mn-ea"/>
                <a:cs typeface="+mn-cs"/>
              </a:rPr>
              <a:t>Υποερωτήματα </a:t>
            </a:r>
            <a:endParaRPr lang="el-GR" sz="3200" dirty="0">
              <a:ln w="0"/>
              <a:solidFill>
                <a:schemeClr val="tx1"/>
              </a:solidFill>
              <a:effectLst>
                <a:outerShdw blurRad="38100" dist="19050" dir="2700000" algn="tl" rotWithShape="0">
                  <a:schemeClr val="dk1">
                    <a:alpha val="40000"/>
                  </a:schemeClr>
                </a:outerShdw>
              </a:effectLst>
              <a:latin typeface="+mn-lt"/>
              <a:ea typeface="+mn-ea"/>
              <a:cs typeface="+mn-cs"/>
            </a:endParaRPr>
          </a:p>
        </p:txBody>
      </p:sp>
      <p:sp>
        <p:nvSpPr>
          <p:cNvPr id="3" name="Rectangle 2"/>
          <p:cNvSpPr/>
          <p:nvPr/>
        </p:nvSpPr>
        <p:spPr>
          <a:xfrm>
            <a:off x="-21340" y="3774596"/>
            <a:ext cx="9071895" cy="2640723"/>
          </a:xfrm>
          <a:prstGeom prst="rect">
            <a:avLst/>
          </a:prstGeom>
        </p:spPr>
        <p:txBody>
          <a:bodyPr wrap="square">
            <a:spAutoFit/>
          </a:bodyPr>
          <a:lstStyle/>
          <a:p>
            <a:pPr algn="just">
              <a:lnSpc>
                <a:spcPct val="115000"/>
              </a:lnSpc>
              <a:spcAft>
                <a:spcPts val="0"/>
              </a:spcAft>
            </a:pPr>
            <a:r>
              <a:rPr lang="el-GR" b="1" dirty="0">
                <a:latin typeface="Calibri" panose="020F0502020204030204" pitchFamily="34" charset="0"/>
                <a:ea typeface="Calibri" panose="020F0502020204030204" pitchFamily="34" charset="0"/>
                <a:cs typeface="Times New Roman" panose="02020603050405020304" pitchFamily="18" charset="0"/>
              </a:rPr>
              <a:t>Γ. Στηριζόμενοι στις πιο πάνω απαντήσεις σας</a:t>
            </a:r>
            <a:r>
              <a:rPr lang="el-GR" dirty="0">
                <a:latin typeface="Calibri" panose="020F0502020204030204" pitchFamily="34" charset="0"/>
                <a:ea typeface="Calibri" panose="020F0502020204030204" pitchFamily="34" charset="0"/>
                <a:cs typeface="Times New Roman" panose="02020603050405020304" pitchFamily="18" charset="0"/>
              </a:rPr>
              <a:t> </a:t>
            </a:r>
            <a:r>
              <a:rPr lang="el-GR"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(Για τον/τη μαθητή/-</a:t>
            </a:r>
            <a:r>
              <a:rPr lang="el-GR" i="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τρια</a:t>
            </a:r>
            <a:r>
              <a:rPr lang="el-GR"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l-GR" i="1" dirty="0">
                <a:latin typeface="Calibri" panose="020F0502020204030204" pitchFamily="34" charset="0"/>
                <a:ea typeface="Calibri" panose="020F0502020204030204" pitchFamily="34" charset="0"/>
                <a:cs typeface="Times New Roman" panose="02020603050405020304" pitchFamily="18" charset="0"/>
              </a:rPr>
              <a:t>:</a:t>
            </a:r>
            <a:r>
              <a:rPr lang="el-GR" dirty="0">
                <a:latin typeface="Calibri" panose="020F0502020204030204" pitchFamily="34" charset="0"/>
                <a:ea typeface="Calibri" panose="020F0502020204030204" pitchFamily="34" charset="0"/>
                <a:cs typeface="Times New Roman" panose="02020603050405020304" pitchFamily="18" charset="0"/>
              </a:rPr>
              <a:t> </a:t>
            </a: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marL="313690" indent="-133350" algn="just">
              <a:lnSpc>
                <a:spcPct val="115000"/>
              </a:lnSpc>
              <a:spcAft>
                <a:spcPts val="0"/>
              </a:spcAft>
            </a:pPr>
            <a:r>
              <a:rPr lang="el-GR" dirty="0">
                <a:latin typeface="Calibri" panose="020F0502020204030204" pitchFamily="34" charset="0"/>
                <a:ea typeface="Calibri" panose="020F0502020204030204" pitchFamily="34" charset="0"/>
                <a:cs typeface="Times New Roman" panose="02020603050405020304" pitchFamily="18" charset="0"/>
              </a:rPr>
              <a:t>α) Συντάξτε μια μικρής έκτασης </a:t>
            </a:r>
            <a:r>
              <a:rPr lang="el-GR" b="1" dirty="0">
                <a:latin typeface="Calibri" panose="020F0502020204030204" pitchFamily="34" charset="0"/>
                <a:ea typeface="Calibri" panose="020F0502020204030204" pitchFamily="34" charset="0"/>
                <a:cs typeface="Times New Roman" panose="02020603050405020304" pitchFamily="18" charset="0"/>
              </a:rPr>
              <a:t>Γραπτή Αναφορά</a:t>
            </a:r>
            <a:r>
              <a:rPr lang="el-GR" dirty="0">
                <a:latin typeface="Calibri" panose="020F0502020204030204" pitchFamily="34" charset="0"/>
                <a:ea typeface="Calibri" panose="020F0502020204030204" pitchFamily="34" charset="0"/>
                <a:cs typeface="Times New Roman" panose="02020603050405020304" pitchFamily="18" charset="0"/>
              </a:rPr>
              <a:t> σύμφωνα με το αντίστοιχο επισυναπτόμενο «Σχέδιο Γραπτής Αναφοράς»  (ΠΑΡΑΡΤΗΜΑ  2) λαμβάνοντας υπόψη τα κριτήρια αξιολόγησης που σας δόθηκαν (ΠΑΡΑΡΤΗΜΑ 2),</a:t>
            </a: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marL="313690" indent="-133350" algn="ctr">
              <a:lnSpc>
                <a:spcPct val="115000"/>
              </a:lnSpc>
              <a:spcAft>
                <a:spcPts val="0"/>
              </a:spcAft>
            </a:pPr>
            <a:r>
              <a:rPr lang="el-GR" b="1" dirty="0">
                <a:latin typeface="Calibri" panose="020F0502020204030204" pitchFamily="34" charset="0"/>
                <a:ea typeface="Calibri" panose="020F0502020204030204" pitchFamily="34" charset="0"/>
                <a:cs typeface="Times New Roman" panose="02020603050405020304" pitchFamily="18" charset="0"/>
              </a:rPr>
              <a:t>ή</a:t>
            </a: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marL="313690" indent="-133350" algn="just">
              <a:lnSpc>
                <a:spcPct val="115000"/>
              </a:lnSpc>
              <a:spcAft>
                <a:spcPts val="0"/>
              </a:spcAft>
            </a:pPr>
            <a:r>
              <a:rPr lang="el-GR" dirty="0">
                <a:latin typeface="Calibri" panose="020F0502020204030204" pitchFamily="34" charset="0"/>
                <a:ea typeface="Calibri" panose="020F0502020204030204" pitchFamily="34" charset="0"/>
                <a:cs typeface="Times New Roman" panose="02020603050405020304" pitchFamily="18" charset="0"/>
              </a:rPr>
              <a:t>β) Δημιουργήστε μια </a:t>
            </a:r>
            <a:r>
              <a:rPr lang="el-GR" b="1" dirty="0">
                <a:latin typeface="Calibri" panose="020F0502020204030204" pitchFamily="34" charset="0"/>
                <a:ea typeface="Calibri" panose="020F0502020204030204" pitchFamily="34" charset="0"/>
                <a:cs typeface="Times New Roman" panose="02020603050405020304" pitchFamily="18" charset="0"/>
              </a:rPr>
              <a:t>Αναρτώμενη Παρουσίαση</a:t>
            </a:r>
            <a:r>
              <a:rPr lang="el-GR" dirty="0">
                <a:latin typeface="Calibri" panose="020F0502020204030204" pitchFamily="34" charset="0"/>
                <a:ea typeface="Calibri" panose="020F0502020204030204" pitchFamily="34" charset="0"/>
                <a:cs typeface="Times New Roman" panose="02020603050405020304" pitchFamily="18" charset="0"/>
              </a:rPr>
              <a:t> σύμφωνα με το «Σχέδιο Αναρτώμενης Παρουσίασης» (ΠΑΡΑΡΤΗΜΑ 1), μεριμνώντας για την καλύτερη δυνατή απόδοση κατά τα οριζόμενα κριτήρια αξιολόγησης (ΠΑΡΑΡΤΗΜΑ 2). </a:t>
            </a:r>
            <a:r>
              <a:rPr lang="el-GR" b="1" dirty="0">
                <a:latin typeface="Calibri" panose="020F0502020204030204" pitchFamily="34" charset="0"/>
                <a:ea typeface="Calibri" panose="020F0502020204030204" pitchFamily="34" charset="0"/>
                <a:cs typeface="Times New Roman" panose="02020603050405020304" pitchFamily="18" charset="0"/>
              </a:rPr>
              <a:t>  </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65651" y="842213"/>
            <a:ext cx="8207905" cy="3330848"/>
          </a:xfrm>
          <a:prstGeom prst="rect">
            <a:avLst/>
          </a:prstGeom>
        </p:spPr>
        <p:txBody>
          <a:bodyPr wrap="square">
            <a:spAutoFit/>
          </a:bodyPr>
          <a:lstStyle/>
          <a:p>
            <a:pPr marL="342900" lvl="0" indent="-342900">
              <a:lnSpc>
                <a:spcPct val="107000"/>
              </a:lnSpc>
              <a:spcAft>
                <a:spcPts val="0"/>
              </a:spcAft>
              <a:buFont typeface="+mj-lt"/>
              <a:buAutoNum type="arabicParenR"/>
            </a:pPr>
            <a:r>
              <a:rPr lang="el-GR" b="1" dirty="0" smtClean="0">
                <a:latin typeface="Batang" panose="02030600000101010101" pitchFamily="18" charset="-127"/>
                <a:ea typeface="Calibri" panose="020F0502020204030204" pitchFamily="34" charset="0"/>
                <a:cs typeface="Times New Roman" panose="02020603050405020304" pitchFamily="18" charset="0"/>
              </a:rPr>
              <a:t> Ποια  άλλα φυσικά  φαινόμενα μπορεί να ακολουθήσουν  έναν σεισμό ;</a:t>
            </a:r>
          </a:p>
          <a:p>
            <a:pPr marL="342900" lvl="0" indent="-342900">
              <a:lnSpc>
                <a:spcPct val="107000"/>
              </a:lnSpc>
              <a:spcAft>
                <a:spcPts val="0"/>
              </a:spcAft>
              <a:buFont typeface="+mj-lt"/>
              <a:buAutoNum type="arabicParenR"/>
            </a:pPr>
            <a:r>
              <a:rPr lang="el-GR" b="1" dirty="0" smtClean="0">
                <a:latin typeface="Batang" panose="02030600000101010101" pitchFamily="18" charset="-127"/>
                <a:ea typeface="Calibri" panose="020F0502020204030204" pitchFamily="34" charset="0"/>
                <a:cs typeface="Times New Roman" panose="02020603050405020304" pitchFamily="18" charset="0"/>
              </a:rPr>
              <a:t>Ταξινομήστε </a:t>
            </a:r>
            <a:r>
              <a:rPr lang="el-GR" b="1" dirty="0">
                <a:latin typeface="Batang" panose="02030600000101010101" pitchFamily="18" charset="-127"/>
                <a:ea typeface="Calibri" panose="020F0502020204030204" pitchFamily="34" charset="0"/>
                <a:cs typeface="Times New Roman" panose="02020603050405020304" pitchFamily="18" charset="0"/>
              </a:rPr>
              <a:t>τις επιπτώσεις των σεισμών  με όποιο τρόπο θέλετε εσείς  </a:t>
            </a:r>
            <a:r>
              <a:rPr lang="el-GR" b="1" dirty="0" smtClean="0">
                <a:latin typeface="Batang" panose="02030600000101010101" pitchFamily="18" charset="-127"/>
                <a:ea typeface="Calibri" panose="020F0502020204030204" pitchFamily="34" charset="0"/>
                <a:cs typeface="Times New Roman" panose="02020603050405020304" pitchFamily="18" charset="0"/>
              </a:rPr>
              <a:t>;  </a:t>
            </a:r>
            <a:endParaRPr lang="el-GR" b="1" dirty="0">
              <a:latin typeface="Batang" panose="02030600000101010101" pitchFamily="18" charset="-127"/>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arenR"/>
            </a:pPr>
            <a:r>
              <a:rPr lang="el-GR" b="1" dirty="0" smtClean="0">
                <a:latin typeface="Batang" panose="02030600000101010101" pitchFamily="18" charset="-127"/>
                <a:ea typeface="Calibri" panose="020F0502020204030204" pitchFamily="34" charset="0"/>
                <a:cs typeface="Times New Roman" panose="02020603050405020304" pitchFamily="18" charset="0"/>
              </a:rPr>
              <a:t>Γιατί </a:t>
            </a:r>
            <a:r>
              <a:rPr lang="el-GR" b="1" dirty="0">
                <a:latin typeface="Batang" panose="02030600000101010101" pitchFamily="18" charset="-127"/>
                <a:ea typeface="Calibri" panose="020F0502020204030204" pitchFamily="34" charset="0"/>
                <a:cs typeface="Times New Roman" panose="02020603050405020304" pitchFamily="18" charset="0"/>
              </a:rPr>
              <a:t>ο σεισμός στο Νεπάλ ήταν πιο καταστροφικός κατά την  γνώμη </a:t>
            </a:r>
            <a:r>
              <a:rPr lang="el-GR" b="1" dirty="0" smtClean="0">
                <a:latin typeface="Batang" panose="02030600000101010101" pitchFamily="18" charset="-127"/>
                <a:ea typeface="Calibri" panose="020F0502020204030204" pitchFamily="34" charset="0"/>
                <a:cs typeface="Times New Roman" panose="02020603050405020304" pitchFamily="18" charset="0"/>
              </a:rPr>
              <a:t>σας</a:t>
            </a:r>
            <a:r>
              <a:rPr lang="el-GR" b="1" dirty="0">
                <a:latin typeface="Batang" panose="02030600000101010101" pitchFamily="18" charset="-127"/>
                <a:ea typeface="Calibri" panose="020F0502020204030204" pitchFamily="34" charset="0"/>
                <a:cs typeface="Times New Roman" panose="02020603050405020304" pitchFamily="18" charset="0"/>
              </a:rPr>
              <a:t> </a:t>
            </a:r>
            <a:r>
              <a:rPr lang="el-GR" b="1" dirty="0" smtClean="0">
                <a:latin typeface="Batang" panose="02030600000101010101" pitchFamily="18" charset="-127"/>
                <a:ea typeface="Calibri" panose="020F0502020204030204" pitchFamily="34" charset="0"/>
                <a:cs typeface="Times New Roman" panose="02020603050405020304" pitchFamily="18" charset="0"/>
              </a:rPr>
              <a:t>από τον σεισμό στην Νέα Ζηλανδία ;</a:t>
            </a:r>
          </a:p>
          <a:p>
            <a:pPr lvl="0">
              <a:lnSpc>
                <a:spcPct val="107000"/>
              </a:lnSpc>
              <a:spcAft>
                <a:spcPts val="800"/>
              </a:spcAft>
            </a:pPr>
            <a:r>
              <a:rPr lang="el-GR" b="1" dirty="0">
                <a:latin typeface="Batang" panose="02030600000101010101" pitchFamily="18" charset="-127"/>
                <a:ea typeface="Calibri" panose="020F0502020204030204" pitchFamily="34" charset="0"/>
                <a:cs typeface="Times New Roman" panose="02020603050405020304" pitchFamily="18" charset="0"/>
              </a:rPr>
              <a:t>4)Οι περιοχές που αναφέρονται </a:t>
            </a:r>
            <a:r>
              <a:rPr lang="el-GR" b="1" dirty="0" smtClean="0">
                <a:latin typeface="Batang" panose="02030600000101010101" pitchFamily="18" charset="-127"/>
                <a:ea typeface="Calibri" panose="020F0502020204030204" pitchFamily="34" charset="0"/>
                <a:cs typeface="Times New Roman" panose="02020603050405020304" pitchFamily="18" charset="0"/>
              </a:rPr>
              <a:t> στο συμπληρωματικό υλικό και φαίνονται στον χάρτη  μπορεί </a:t>
            </a:r>
            <a:r>
              <a:rPr lang="el-GR" b="1" dirty="0">
                <a:latin typeface="Batang" panose="02030600000101010101" pitchFamily="18" charset="-127"/>
                <a:ea typeface="Calibri" panose="020F0502020204030204" pitchFamily="34" charset="0"/>
                <a:cs typeface="Times New Roman" panose="02020603050405020304" pitchFamily="18" charset="0"/>
              </a:rPr>
              <a:t>να ξαναδεχτούν παρόμοιους ή  μεγαλύτερους σεισμούς </a:t>
            </a:r>
            <a:r>
              <a:rPr lang="el-GR" b="1" dirty="0" smtClean="0">
                <a:latin typeface="Batang" panose="02030600000101010101" pitchFamily="18" charset="-127"/>
                <a:ea typeface="Calibri" panose="020F0502020204030204" pitchFamily="34" charset="0"/>
                <a:cs typeface="Times New Roman" panose="02020603050405020304" pitchFamily="18" charset="0"/>
              </a:rPr>
              <a:t>; Εξηγήστε </a:t>
            </a:r>
          </a:p>
          <a:p>
            <a:pPr>
              <a:lnSpc>
                <a:spcPct val="107000"/>
              </a:lnSpc>
              <a:spcAft>
                <a:spcPts val="800"/>
              </a:spcAft>
            </a:pPr>
            <a:r>
              <a:rPr lang="el-GR" b="1" dirty="0" smtClean="0">
                <a:latin typeface="Batang" panose="02030600000101010101" pitchFamily="18" charset="-127"/>
                <a:ea typeface="Calibri" panose="020F0502020204030204" pitchFamily="34" charset="0"/>
                <a:cs typeface="Times New Roman" panose="02020603050405020304" pitchFamily="18" charset="0"/>
              </a:rPr>
              <a:t>5)</a:t>
            </a:r>
            <a:r>
              <a:rPr lang="en-US" b="1" dirty="0" smtClean="0">
                <a:latin typeface="Batang" panose="02030600000101010101" pitchFamily="18" charset="-127"/>
                <a:ea typeface="Calibri" panose="020F0502020204030204" pitchFamily="34" charset="0"/>
                <a:cs typeface="Times New Roman" panose="02020603050405020304" pitchFamily="18" charset="0"/>
              </a:rPr>
              <a:t>Σε </a:t>
            </a:r>
            <a:r>
              <a:rPr lang="en-US" b="1" dirty="0">
                <a:latin typeface="Batang" panose="02030600000101010101" pitchFamily="18" charset="-127"/>
                <a:ea typeface="Calibri" panose="020F0502020204030204" pitchFamily="34" charset="0"/>
                <a:cs typeface="Times New Roman" panose="02020603050405020304" pitchFamily="18" charset="0"/>
              </a:rPr>
              <a:t>π</a:t>
            </a:r>
            <a:r>
              <a:rPr lang="en-US" b="1" dirty="0" err="1">
                <a:latin typeface="Batang" panose="02030600000101010101" pitchFamily="18" charset="-127"/>
                <a:ea typeface="Calibri" panose="020F0502020204030204" pitchFamily="34" charset="0"/>
                <a:cs typeface="Times New Roman" panose="02020603050405020304" pitchFamily="18" charset="0"/>
              </a:rPr>
              <a:t>οι</a:t>
            </a:r>
            <a:r>
              <a:rPr lang="en-US" b="1" dirty="0">
                <a:latin typeface="Batang" panose="02030600000101010101" pitchFamily="18" charset="-127"/>
                <a:ea typeface="Calibri" panose="020F0502020204030204" pitchFamily="34" charset="0"/>
                <a:cs typeface="Times New Roman" panose="02020603050405020304" pitchFamily="18" charset="0"/>
              </a:rPr>
              <a:t>α στοιχε</a:t>
            </a:r>
            <a:r>
              <a:rPr lang="el-GR" b="1" dirty="0">
                <a:latin typeface="Batang" panose="02030600000101010101" pitchFamily="18" charset="-127"/>
                <a:ea typeface="Calibri" panose="020F0502020204030204" pitchFamily="34" charset="0"/>
                <a:cs typeface="Times New Roman" panose="02020603050405020304" pitchFamily="18" charset="0"/>
              </a:rPr>
              <a:t>ί</a:t>
            </a:r>
            <a:r>
              <a:rPr lang="en-US" b="1" dirty="0">
                <a:latin typeface="Batang" panose="02030600000101010101" pitchFamily="18" charset="-127"/>
                <a:ea typeface="Calibri" panose="020F0502020204030204" pitchFamily="34" charset="0"/>
                <a:cs typeface="Times New Roman" panose="02020603050405020304" pitchFamily="18" charset="0"/>
              </a:rPr>
              <a:t>α βασ</a:t>
            </a:r>
            <a:r>
              <a:rPr lang="el-GR" b="1" dirty="0">
                <a:latin typeface="Batang" panose="02030600000101010101" pitchFamily="18" charset="-127"/>
                <a:ea typeface="Calibri" panose="020F0502020204030204" pitchFamily="34" charset="0"/>
                <a:cs typeface="Times New Roman" panose="02020603050405020304" pitchFamily="18" charset="0"/>
              </a:rPr>
              <a:t>ί</a:t>
            </a:r>
            <a:r>
              <a:rPr lang="en-US" b="1" dirty="0" err="1">
                <a:latin typeface="Batang" panose="02030600000101010101" pitchFamily="18" charset="-127"/>
                <a:ea typeface="Calibri" panose="020F0502020204030204" pitchFamily="34" charset="0"/>
                <a:cs typeface="Times New Roman" panose="02020603050405020304" pitchFamily="18" charset="0"/>
              </a:rPr>
              <a:t>ζοντ</a:t>
            </a:r>
            <a:r>
              <a:rPr lang="en-US" b="1" dirty="0">
                <a:latin typeface="Batang" panose="02030600000101010101" pitchFamily="18" charset="-127"/>
                <a:ea typeface="Calibri" panose="020F0502020204030204" pitchFamily="34" charset="0"/>
                <a:cs typeface="Times New Roman" panose="02020603050405020304" pitchFamily="18" charset="0"/>
              </a:rPr>
              <a:t>αι οι σεισμολ</a:t>
            </a:r>
            <a:r>
              <a:rPr lang="el-GR" b="1" dirty="0">
                <a:latin typeface="Batang" panose="02030600000101010101" pitchFamily="18" charset="-127"/>
                <a:ea typeface="Calibri" panose="020F0502020204030204" pitchFamily="34" charset="0"/>
                <a:cs typeface="Times New Roman" panose="02020603050405020304" pitchFamily="18" charset="0"/>
              </a:rPr>
              <a:t>ό</a:t>
            </a:r>
            <a:r>
              <a:rPr lang="en-US" b="1" dirty="0">
                <a:latin typeface="Batang" panose="02030600000101010101" pitchFamily="18" charset="-127"/>
                <a:ea typeface="Calibri" panose="020F0502020204030204" pitchFamily="34" charset="0"/>
                <a:cs typeface="Times New Roman" panose="02020603050405020304" pitchFamily="18" charset="0"/>
              </a:rPr>
              <a:t>γοι</a:t>
            </a:r>
            <a:r>
              <a:rPr lang="el-GR" b="1" dirty="0">
                <a:latin typeface="Batang" panose="02030600000101010101" pitchFamily="18" charset="-127"/>
                <a:ea typeface="Calibri" panose="020F0502020204030204" pitchFamily="34" charset="0"/>
                <a:cs typeface="Times New Roman" panose="02020603050405020304" pitchFamily="18" charset="0"/>
              </a:rPr>
              <a:t> ό</a:t>
            </a:r>
            <a:r>
              <a:rPr lang="en-US" b="1" dirty="0">
                <a:latin typeface="Batang" panose="02030600000101010101" pitchFamily="18" charset="-127"/>
                <a:ea typeface="Calibri" panose="020F0502020204030204" pitchFamily="34" charset="0"/>
                <a:cs typeface="Times New Roman" panose="02020603050405020304" pitchFamily="18" charset="0"/>
              </a:rPr>
              <a:t>ταν προτε</a:t>
            </a:r>
            <a:r>
              <a:rPr lang="el-GR" b="1" dirty="0">
                <a:latin typeface="Batang" panose="02030600000101010101" pitchFamily="18" charset="-127"/>
                <a:ea typeface="Calibri" panose="020F0502020204030204" pitchFamily="34" charset="0"/>
                <a:cs typeface="Times New Roman" panose="02020603050405020304" pitchFamily="18" charset="0"/>
              </a:rPr>
              <a:t>ί</a:t>
            </a:r>
            <a:r>
              <a:rPr lang="en-US" b="1" dirty="0">
                <a:latin typeface="Batang" panose="02030600000101010101" pitchFamily="18" charset="-127"/>
                <a:ea typeface="Calibri" panose="020F0502020204030204" pitchFamily="34" charset="0"/>
                <a:cs typeface="Times New Roman" panose="02020603050405020304" pitchFamily="18" charset="0"/>
              </a:rPr>
              <a:t>νουν τα μ</a:t>
            </a:r>
            <a:r>
              <a:rPr lang="el-GR" b="1" dirty="0">
                <a:latin typeface="Batang" panose="02030600000101010101" pitchFamily="18" charset="-127"/>
                <a:ea typeface="Calibri" panose="020F0502020204030204" pitchFamily="34" charset="0"/>
                <a:cs typeface="Times New Roman" panose="02020603050405020304" pitchFamily="18" charset="0"/>
              </a:rPr>
              <a:t>έτρα αντισεισμικής προστασί</a:t>
            </a:r>
            <a:r>
              <a:rPr lang="en-US" b="1" dirty="0">
                <a:latin typeface="Batang" panose="02030600000101010101" pitchFamily="18" charset="-127"/>
                <a:ea typeface="Calibri" panose="020F0502020204030204" pitchFamily="34" charset="0"/>
                <a:cs typeface="Times New Roman" panose="02020603050405020304" pitchFamily="18" charset="0"/>
              </a:rPr>
              <a:t>α</a:t>
            </a:r>
            <a:r>
              <a:rPr lang="el-GR" b="1" dirty="0">
                <a:latin typeface="Batang" panose="02030600000101010101" pitchFamily="18" charset="-127"/>
                <a:ea typeface="Calibri" panose="020F0502020204030204" pitchFamily="34" charset="0"/>
                <a:cs typeface="Times New Roman" panose="02020603050405020304" pitchFamily="18" charset="0"/>
              </a:rPr>
              <a:t>ς </a:t>
            </a:r>
            <a:r>
              <a:rPr lang="en-US" b="1" dirty="0" err="1">
                <a:latin typeface="Batang" panose="02030600000101010101" pitchFamily="18" charset="-127"/>
                <a:ea typeface="Calibri" panose="020F0502020204030204" pitchFamily="34" charset="0"/>
                <a:cs typeface="Times New Roman" panose="02020603050405020304" pitchFamily="18" charset="0"/>
              </a:rPr>
              <a:t>μι</a:t>
            </a:r>
            <a:r>
              <a:rPr lang="en-US" b="1" dirty="0">
                <a:latin typeface="Batang" panose="02030600000101010101" pitchFamily="18" charset="-127"/>
                <a:ea typeface="Calibri" panose="020F0502020204030204" pitchFamily="34" charset="0"/>
                <a:cs typeface="Times New Roman" panose="02020603050405020304" pitchFamily="18" charset="0"/>
              </a:rPr>
              <a:t>α</a:t>
            </a:r>
            <a:r>
              <a:rPr lang="el-GR" b="1" dirty="0">
                <a:latin typeface="Batang" panose="02030600000101010101" pitchFamily="18" charset="-127"/>
                <a:ea typeface="Calibri" panose="020F0502020204030204" pitchFamily="34" charset="0"/>
                <a:cs typeface="Times New Roman" panose="02020603050405020304" pitchFamily="18" charset="0"/>
              </a:rPr>
              <a:t>ς </a:t>
            </a:r>
            <a:r>
              <a:rPr lang="en-US" b="1" dirty="0">
                <a:latin typeface="Batang" panose="02030600000101010101" pitchFamily="18" charset="-127"/>
                <a:ea typeface="Calibri" panose="020F0502020204030204" pitchFamily="34" charset="0"/>
                <a:cs typeface="Times New Roman" panose="02020603050405020304" pitchFamily="18" charset="0"/>
              </a:rPr>
              <a:t>χ</a:t>
            </a:r>
            <a:r>
              <a:rPr lang="el-GR" b="1" dirty="0">
                <a:latin typeface="Batang" panose="02030600000101010101" pitchFamily="18" charset="-127"/>
                <a:ea typeface="Calibri" panose="020F0502020204030204" pitchFamily="34" charset="0"/>
                <a:cs typeface="Times New Roman" panose="02020603050405020304" pitchFamily="18" charset="0"/>
              </a:rPr>
              <a:t>ώ</a:t>
            </a:r>
            <a:r>
              <a:rPr lang="en-US" b="1" dirty="0">
                <a:latin typeface="Batang" panose="02030600000101010101" pitchFamily="18" charset="-127"/>
                <a:ea typeface="Calibri" panose="020F0502020204030204" pitchFamily="34" charset="0"/>
                <a:cs typeface="Times New Roman" panose="02020603050405020304" pitchFamily="18" charset="0"/>
              </a:rPr>
              <a:t>ρα</a:t>
            </a:r>
            <a:r>
              <a:rPr lang="el-GR" b="1" dirty="0">
                <a:latin typeface="Batang" panose="02030600000101010101" pitchFamily="18" charset="-127"/>
                <a:ea typeface="Calibri" panose="020F0502020204030204" pitchFamily="34" charset="0"/>
                <a:cs typeface="Times New Roman" panose="02020603050405020304" pitchFamily="18" charset="0"/>
              </a:rPr>
              <a:t>ς</a:t>
            </a:r>
          </a:p>
          <a:p>
            <a:pPr marL="342900" lvl="0" indent="-342900">
              <a:lnSpc>
                <a:spcPct val="107000"/>
              </a:lnSpc>
              <a:spcAft>
                <a:spcPts val="800"/>
              </a:spcAft>
              <a:buFont typeface="+mj-lt"/>
              <a:buAutoNum type="arabicParenR"/>
            </a:pP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904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50" y="128760"/>
            <a:ext cx="8553501" cy="604793"/>
          </a:xfrm>
        </p:spPr>
        <p:txBody>
          <a:bodyPr vert="horz" lIns="91440" tIns="45720" rIns="91440" bIns="45720" rtlCol="0" anchor="b">
            <a:noAutofit/>
          </a:bodyPr>
          <a:lstStyle/>
          <a:p>
            <a:r>
              <a:rPr lang="el-GR" sz="2400" dirty="0" smtClean="0">
                <a:ln w="0"/>
                <a:solidFill>
                  <a:schemeClr val="tx1"/>
                </a:solidFill>
                <a:effectLst>
                  <a:outerShdw blurRad="38100" dist="19050" dir="2700000" algn="tl" rotWithShape="0">
                    <a:schemeClr val="dk1">
                      <a:alpha val="40000"/>
                    </a:schemeClr>
                  </a:outerShdw>
                </a:effectLst>
                <a:latin typeface="+mn-lt"/>
                <a:ea typeface="+mn-ea"/>
                <a:cs typeface="+mn-cs"/>
              </a:rPr>
              <a:t> Ποιες  είναι οι απαντήσεις στα υποερωτήματα  που περιμένω να  βοηθήσουν  τους μαθητές να χτίσουν τα επιχειρήματά τους .</a:t>
            </a:r>
            <a:endParaRPr lang="el-GR" sz="2400" dirty="0">
              <a:ln w="0"/>
              <a:solidFill>
                <a:schemeClr val="tx1"/>
              </a:solidFill>
              <a:effectLst>
                <a:outerShdw blurRad="38100" dist="19050" dir="2700000" algn="tl" rotWithShape="0">
                  <a:schemeClr val="dk1">
                    <a:alpha val="40000"/>
                  </a:schemeClr>
                </a:outerShdw>
              </a:effectLst>
              <a:latin typeface="+mn-lt"/>
              <a:ea typeface="+mn-ea"/>
              <a:cs typeface="+mn-cs"/>
            </a:endParaRPr>
          </a:p>
        </p:txBody>
      </p:sp>
      <p:sp>
        <p:nvSpPr>
          <p:cNvPr id="4" name="Rectangle 3"/>
          <p:cNvSpPr/>
          <p:nvPr/>
        </p:nvSpPr>
        <p:spPr>
          <a:xfrm>
            <a:off x="252050" y="750631"/>
            <a:ext cx="8207905" cy="6283067"/>
          </a:xfrm>
          <a:prstGeom prst="rect">
            <a:avLst/>
          </a:prstGeom>
        </p:spPr>
        <p:txBody>
          <a:bodyPr wrap="square">
            <a:spAutoFit/>
          </a:bodyPr>
          <a:lstStyle/>
          <a:p>
            <a:pPr marL="342900" indent="-342900">
              <a:lnSpc>
                <a:spcPct val="107000"/>
              </a:lnSpc>
              <a:buFont typeface="+mj-lt"/>
              <a:buAutoNum type="arabicParenR"/>
            </a:pPr>
            <a:r>
              <a:rPr lang="el-GR" b="1" dirty="0">
                <a:latin typeface="Batang" panose="02030600000101010101" pitchFamily="18" charset="-127"/>
                <a:ea typeface="Calibri" panose="020F0502020204030204" pitchFamily="34" charset="0"/>
                <a:cs typeface="Times New Roman" panose="02020603050405020304" pitchFamily="18" charset="0"/>
              </a:rPr>
              <a:t>Ποια  άλλα </a:t>
            </a:r>
            <a:r>
              <a:rPr lang="el-GR" b="1" dirty="0" smtClean="0">
                <a:latin typeface="Batang" panose="02030600000101010101" pitchFamily="18" charset="-127"/>
                <a:ea typeface="Calibri" panose="020F0502020204030204" pitchFamily="34" charset="0"/>
                <a:cs typeface="Times New Roman" panose="02020603050405020304" pitchFamily="18" charset="0"/>
              </a:rPr>
              <a:t>φυσικά φαινόμενα </a:t>
            </a:r>
            <a:r>
              <a:rPr lang="el-GR" b="1" dirty="0">
                <a:latin typeface="Batang" panose="02030600000101010101" pitchFamily="18" charset="-127"/>
                <a:ea typeface="Calibri" panose="020F0502020204030204" pitchFamily="34" charset="0"/>
                <a:cs typeface="Times New Roman" panose="02020603050405020304" pitchFamily="18" charset="0"/>
              </a:rPr>
              <a:t>μπορεί να ακολουθήσουν </a:t>
            </a:r>
            <a:r>
              <a:rPr lang="el-GR" b="1" dirty="0" smtClean="0">
                <a:latin typeface="Batang" panose="02030600000101010101" pitchFamily="18" charset="-127"/>
                <a:ea typeface="Calibri" panose="020F0502020204030204" pitchFamily="34" charset="0"/>
                <a:cs typeface="Times New Roman" panose="02020603050405020304" pitchFamily="18" charset="0"/>
              </a:rPr>
              <a:t>έναν σεισμό ;</a:t>
            </a:r>
          </a:p>
          <a:p>
            <a:pPr>
              <a:lnSpc>
                <a:spcPct val="107000"/>
              </a:lnSpc>
            </a:pPr>
            <a:r>
              <a:rPr lang="el-GR" b="1" dirty="0" smtClean="0">
                <a:latin typeface="Batang" panose="02030600000101010101" pitchFamily="18" charset="-127"/>
                <a:ea typeface="Calibri" panose="020F0502020204030204" pitchFamily="34" charset="0"/>
                <a:cs typeface="Times New Roman" panose="02020603050405020304" pitchFamily="18" charset="0"/>
              </a:rPr>
              <a:t>    </a:t>
            </a:r>
            <a:r>
              <a:rPr lang="el-GR" b="1" i="1" dirty="0" smtClean="0">
                <a:latin typeface="Batang" panose="02030600000101010101" pitchFamily="18" charset="-127"/>
                <a:ea typeface="Calibri" panose="020F0502020204030204" pitchFamily="34" charset="0"/>
                <a:cs typeface="Times New Roman" panose="02020603050405020304" pitchFamily="18" charset="0"/>
              </a:rPr>
              <a:t>Μετασεισμοί, </a:t>
            </a:r>
            <a:r>
              <a:rPr lang="el-GR" b="1" i="1" dirty="0" err="1" smtClean="0">
                <a:latin typeface="Batang" panose="02030600000101010101" pitchFamily="18" charset="-127"/>
                <a:ea typeface="Calibri" panose="020F0502020204030204" pitchFamily="34" charset="0"/>
                <a:cs typeface="Times New Roman" panose="02020603050405020304" pitchFamily="18" charset="0"/>
              </a:rPr>
              <a:t>Τσουνάμι</a:t>
            </a:r>
            <a:r>
              <a:rPr lang="el-GR" b="1" i="1" dirty="0" smtClean="0">
                <a:latin typeface="Batang" panose="02030600000101010101" pitchFamily="18" charset="-127"/>
                <a:ea typeface="Calibri" panose="020F0502020204030204" pitchFamily="34" charset="0"/>
                <a:cs typeface="Times New Roman" panose="02020603050405020304" pitchFamily="18" charset="0"/>
              </a:rPr>
              <a:t> , Πυρκαγιές ,Πτώσεις βράχων ,κατολισθήσεις, </a:t>
            </a:r>
          </a:p>
          <a:p>
            <a:pPr>
              <a:lnSpc>
                <a:spcPct val="107000"/>
              </a:lnSpc>
            </a:pPr>
            <a:r>
              <a:rPr lang="el-GR" b="1" i="1" dirty="0" smtClean="0">
                <a:latin typeface="Batang" panose="02030600000101010101" pitchFamily="18" charset="-127"/>
                <a:ea typeface="Calibri" panose="020F0502020204030204" pitchFamily="34" charset="0"/>
                <a:cs typeface="Times New Roman" panose="02020603050405020304" pitchFamily="18" charset="0"/>
              </a:rPr>
              <a:t>    </a:t>
            </a:r>
            <a:r>
              <a:rPr lang="el-GR" b="1" i="1" dirty="0" err="1" smtClean="0">
                <a:latin typeface="Batang" panose="02030600000101010101" pitchFamily="18" charset="-127"/>
                <a:ea typeface="Calibri" panose="020F0502020204030204" pitchFamily="34" charset="0"/>
                <a:cs typeface="Times New Roman" panose="02020603050405020304" pitchFamily="18" charset="0"/>
              </a:rPr>
              <a:t>ρηγματώσεις</a:t>
            </a:r>
            <a:r>
              <a:rPr lang="el-GR" b="1" i="1" dirty="0" smtClean="0">
                <a:latin typeface="Batang" panose="02030600000101010101" pitchFamily="18" charset="-127"/>
                <a:ea typeface="Calibri" panose="020F0502020204030204" pitchFamily="34" charset="0"/>
                <a:cs typeface="Times New Roman" panose="02020603050405020304" pitchFamily="18" charset="0"/>
              </a:rPr>
              <a:t> στο έδαφος .</a:t>
            </a:r>
            <a:endParaRPr lang="el-GR" b="1" i="1" dirty="0">
              <a:latin typeface="Batang" panose="02030600000101010101" pitchFamily="18" charset="-127"/>
              <a:ea typeface="Calibri" panose="020F0502020204030204" pitchFamily="34" charset="0"/>
              <a:cs typeface="Times New Roman" panose="02020603050405020304" pitchFamily="18" charset="0"/>
            </a:endParaRPr>
          </a:p>
          <a:p>
            <a:pPr>
              <a:lnSpc>
                <a:spcPct val="107000"/>
              </a:lnSpc>
            </a:pPr>
            <a:endParaRPr lang="el-GR" b="1" dirty="0" smtClean="0">
              <a:latin typeface="Batang" panose="02030600000101010101" pitchFamily="18" charset="-127"/>
              <a:ea typeface="Calibri" panose="020F0502020204030204" pitchFamily="34" charset="0"/>
              <a:cs typeface="Times New Roman" panose="02020603050405020304" pitchFamily="18" charset="0"/>
            </a:endParaRPr>
          </a:p>
          <a:p>
            <a:pPr>
              <a:lnSpc>
                <a:spcPct val="107000"/>
              </a:lnSpc>
            </a:pPr>
            <a:r>
              <a:rPr lang="el-GR" b="1" dirty="0" smtClean="0">
                <a:latin typeface="Batang" panose="02030600000101010101" pitchFamily="18" charset="-127"/>
                <a:ea typeface="Calibri" panose="020F0502020204030204" pitchFamily="34" charset="0"/>
                <a:cs typeface="Times New Roman" panose="02020603050405020304" pitchFamily="18" charset="0"/>
              </a:rPr>
              <a:t>2)Ταξινομήστε </a:t>
            </a:r>
            <a:r>
              <a:rPr lang="el-GR" b="1" dirty="0">
                <a:latin typeface="Batang" panose="02030600000101010101" pitchFamily="18" charset="-127"/>
                <a:ea typeface="Calibri" panose="020F0502020204030204" pitchFamily="34" charset="0"/>
                <a:cs typeface="Times New Roman" panose="02020603050405020304" pitchFamily="18" charset="0"/>
              </a:rPr>
              <a:t>τις επιπτώσεις των σεισμών  με όποιο τρόπο θέλετε εσείς  </a:t>
            </a:r>
            <a:r>
              <a:rPr lang="el-GR" b="1" dirty="0" smtClean="0">
                <a:latin typeface="Batang" panose="02030600000101010101" pitchFamily="18" charset="-127"/>
                <a:ea typeface="Calibri" panose="020F0502020204030204" pitchFamily="34" charset="0"/>
                <a:cs typeface="Times New Roman" panose="02020603050405020304" pitchFamily="18" charset="0"/>
              </a:rPr>
              <a:t>;</a:t>
            </a:r>
          </a:p>
          <a:p>
            <a:pPr lvl="0">
              <a:lnSpc>
                <a:spcPct val="107000"/>
              </a:lnSpc>
              <a:spcAft>
                <a:spcPts val="0"/>
              </a:spcAft>
            </a:pPr>
            <a:r>
              <a:rPr lang="el-GR" b="1" dirty="0" smtClean="0">
                <a:latin typeface="Batang" panose="02030600000101010101" pitchFamily="18" charset="-127"/>
                <a:ea typeface="Calibri" panose="020F0502020204030204" pitchFamily="34" charset="0"/>
                <a:cs typeface="Times New Roman" panose="02020603050405020304" pitchFamily="18" charset="0"/>
              </a:rPr>
              <a:t>    </a:t>
            </a:r>
            <a:r>
              <a:rPr lang="el-GR" b="1" i="1" dirty="0" smtClean="0">
                <a:latin typeface="Batang" panose="02030600000101010101" pitchFamily="18" charset="-127"/>
                <a:ea typeface="Calibri" panose="020F0502020204030204" pitchFamily="34" charset="0"/>
                <a:cs typeface="Times New Roman" panose="02020603050405020304" pitchFamily="18" charset="0"/>
              </a:rPr>
              <a:t>Ανθρώπινες επιπτώσεις (Απώλειες  ζωής ,τραυματισμοί , ίσως επιδημίες </a:t>
            </a:r>
          </a:p>
          <a:p>
            <a:pPr lvl="0">
              <a:lnSpc>
                <a:spcPct val="107000"/>
              </a:lnSpc>
              <a:spcAft>
                <a:spcPts val="0"/>
              </a:spcAft>
            </a:pPr>
            <a:r>
              <a:rPr lang="el-GR" b="1" i="1" dirty="0" smtClean="0">
                <a:latin typeface="Batang" panose="02030600000101010101" pitchFamily="18" charset="-127"/>
                <a:ea typeface="Calibri" panose="020F0502020204030204" pitchFamily="34" charset="0"/>
                <a:cs typeface="Times New Roman" panose="02020603050405020304" pitchFamily="18" charset="0"/>
              </a:rPr>
              <a:t>    </a:t>
            </a:r>
            <a:r>
              <a:rPr lang="el-GR" b="1" i="1" dirty="0" err="1" smtClean="0">
                <a:latin typeface="Batang" panose="02030600000101010101" pitchFamily="18" charset="-127"/>
                <a:ea typeface="Calibri" panose="020F0502020204030204" pitchFamily="34" charset="0"/>
                <a:cs typeface="Times New Roman" panose="02020603050405020304" pitchFamily="18" charset="0"/>
              </a:rPr>
              <a:t>Οκονομικές</a:t>
            </a:r>
            <a:r>
              <a:rPr lang="el-GR" b="1" i="1" dirty="0" smtClean="0">
                <a:latin typeface="Batang" panose="02030600000101010101" pitchFamily="18" charset="-127"/>
                <a:ea typeface="Calibri" panose="020F0502020204030204" pitchFamily="34" charset="0"/>
                <a:cs typeface="Times New Roman" panose="02020603050405020304" pitchFamily="18" charset="0"/>
              </a:rPr>
              <a:t> επιπτώσεις (σπίτια  , περιουσίες ,δημόσια έργα </a:t>
            </a:r>
          </a:p>
          <a:p>
            <a:pPr lvl="0">
              <a:lnSpc>
                <a:spcPct val="107000"/>
              </a:lnSpc>
              <a:spcAft>
                <a:spcPts val="0"/>
              </a:spcAft>
            </a:pPr>
            <a:r>
              <a:rPr lang="el-GR" b="1" i="1" dirty="0" smtClean="0">
                <a:latin typeface="Batang" panose="02030600000101010101" pitchFamily="18" charset="-127"/>
                <a:ea typeface="Calibri" panose="020F0502020204030204" pitchFamily="34" charset="0"/>
                <a:cs typeface="Times New Roman" panose="02020603050405020304" pitchFamily="18" charset="0"/>
              </a:rPr>
              <a:t>    Κοινωνικές επιπτώσεις (</a:t>
            </a:r>
            <a:r>
              <a:rPr lang="el-GR" b="1" i="1" dirty="0" err="1" smtClean="0">
                <a:latin typeface="Batang" panose="02030600000101010101" pitchFamily="18" charset="-127"/>
                <a:ea typeface="Calibri" panose="020F0502020204030204" pitchFamily="34" charset="0"/>
                <a:cs typeface="Times New Roman" panose="02020603050405020304" pitchFamily="18" charset="0"/>
              </a:rPr>
              <a:t>αστεγοι</a:t>
            </a:r>
            <a:r>
              <a:rPr lang="el-GR" b="1" i="1" dirty="0" smtClean="0">
                <a:latin typeface="Batang" panose="02030600000101010101" pitchFamily="18" charset="-127"/>
                <a:ea typeface="Calibri" panose="020F0502020204030204" pitchFamily="34" charset="0"/>
                <a:cs typeface="Times New Roman" panose="02020603050405020304" pitchFamily="18" charset="0"/>
              </a:rPr>
              <a:t> , μετανάστευση</a:t>
            </a:r>
          </a:p>
          <a:p>
            <a:pPr lvl="0">
              <a:lnSpc>
                <a:spcPct val="107000"/>
              </a:lnSpc>
              <a:spcAft>
                <a:spcPts val="0"/>
              </a:spcAft>
            </a:pPr>
            <a:r>
              <a:rPr lang="el-GR" b="1" i="1" dirty="0" smtClean="0">
                <a:latin typeface="Batang" panose="02030600000101010101" pitchFamily="18" charset="-127"/>
                <a:ea typeface="Calibri" panose="020F0502020204030204" pitchFamily="34" charset="0"/>
                <a:cs typeface="Times New Roman" panose="02020603050405020304" pitchFamily="18" charset="0"/>
              </a:rPr>
              <a:t>    Πολιτιστικές επιπτώσεις (καταστρέφονται μνημεία </a:t>
            </a:r>
          </a:p>
          <a:p>
            <a:pPr lvl="0">
              <a:lnSpc>
                <a:spcPct val="107000"/>
              </a:lnSpc>
              <a:spcAft>
                <a:spcPts val="0"/>
              </a:spcAft>
            </a:pPr>
            <a:r>
              <a:rPr lang="el-GR" b="1" i="1" dirty="0" smtClean="0">
                <a:latin typeface="Batang" panose="02030600000101010101" pitchFamily="18" charset="-127"/>
                <a:ea typeface="Calibri" panose="020F0502020204030204" pitchFamily="34" charset="0"/>
                <a:cs typeface="Times New Roman" panose="02020603050405020304" pitchFamily="18" charset="0"/>
              </a:rPr>
              <a:t> </a:t>
            </a:r>
            <a:endParaRPr lang="el-GR" b="1" dirty="0" smtClean="0">
              <a:latin typeface="Batang" panose="02030600000101010101" pitchFamily="18" charset="-127"/>
              <a:ea typeface="Calibri" panose="020F0502020204030204" pitchFamily="34" charset="0"/>
              <a:cs typeface="Times New Roman" panose="02020603050405020304" pitchFamily="18" charset="0"/>
            </a:endParaRPr>
          </a:p>
          <a:p>
            <a:pPr lvl="0">
              <a:lnSpc>
                <a:spcPct val="107000"/>
              </a:lnSpc>
              <a:spcAft>
                <a:spcPts val="0"/>
              </a:spcAft>
            </a:pPr>
            <a:r>
              <a:rPr lang="el-GR" b="1" dirty="0">
                <a:latin typeface="Batang" panose="02030600000101010101" pitchFamily="18" charset="-127"/>
                <a:ea typeface="Calibri" panose="020F0502020204030204" pitchFamily="34" charset="0"/>
                <a:cs typeface="Times New Roman" panose="02020603050405020304" pitchFamily="18" charset="0"/>
              </a:rPr>
              <a:t>3</a:t>
            </a:r>
            <a:r>
              <a:rPr lang="el-GR" b="1" dirty="0" smtClean="0">
                <a:latin typeface="Batang" panose="02030600000101010101" pitchFamily="18" charset="-127"/>
                <a:ea typeface="Calibri" panose="020F0502020204030204" pitchFamily="34" charset="0"/>
                <a:cs typeface="Times New Roman" panose="02020603050405020304" pitchFamily="18" charset="0"/>
              </a:rPr>
              <a:t>)Γιατί </a:t>
            </a:r>
            <a:r>
              <a:rPr lang="el-GR" b="1" dirty="0">
                <a:latin typeface="Batang" panose="02030600000101010101" pitchFamily="18" charset="-127"/>
                <a:ea typeface="Calibri" panose="020F0502020204030204" pitchFamily="34" charset="0"/>
                <a:cs typeface="Times New Roman" panose="02020603050405020304" pitchFamily="18" charset="0"/>
              </a:rPr>
              <a:t>ο σεισμός στο Νεπάλ ήταν πιο καταστροφικός κατά την  γνώμη σας; </a:t>
            </a:r>
            <a:endParaRPr lang="el-GR" b="1" dirty="0" smtClean="0">
              <a:latin typeface="Batang" panose="02030600000101010101" pitchFamily="18" charset="-127"/>
              <a:ea typeface="Calibri" panose="020F0502020204030204" pitchFamily="34" charset="0"/>
              <a:cs typeface="Times New Roman" panose="02020603050405020304" pitchFamily="18" charset="0"/>
            </a:endParaRPr>
          </a:p>
          <a:p>
            <a:pPr lvl="0">
              <a:lnSpc>
                <a:spcPct val="107000"/>
              </a:lnSpc>
              <a:spcAft>
                <a:spcPts val="0"/>
              </a:spcAft>
            </a:pPr>
            <a:r>
              <a:rPr lang="el-GR" b="1" i="1" dirty="0" smtClean="0">
                <a:latin typeface="Batang" panose="02030600000101010101" pitchFamily="18" charset="-127"/>
                <a:ea typeface="Calibri" panose="020F0502020204030204" pitchFamily="34" charset="0"/>
                <a:cs typeface="Times New Roman" panose="02020603050405020304" pitchFamily="18" charset="0"/>
              </a:rPr>
              <a:t>Διαφοροποίηση  </a:t>
            </a:r>
            <a:r>
              <a:rPr lang="el-GR" b="1" i="1" dirty="0" err="1">
                <a:latin typeface="Batang" panose="02030600000101010101" pitchFamily="18" charset="-127"/>
                <a:ea typeface="Calibri" panose="020F0502020204030204" pitchFamily="34" charset="0"/>
                <a:cs typeface="Times New Roman" panose="02020603050405020304" pitchFamily="18" charset="0"/>
              </a:rPr>
              <a:t>καταστροφικότητας</a:t>
            </a:r>
            <a:r>
              <a:rPr lang="el-GR" b="1" i="1" dirty="0">
                <a:latin typeface="Batang" panose="02030600000101010101" pitchFamily="18" charset="-127"/>
                <a:ea typeface="Calibri" panose="020F0502020204030204" pitchFamily="34" charset="0"/>
                <a:cs typeface="Times New Roman" panose="02020603050405020304" pitchFamily="18" charset="0"/>
              </a:rPr>
              <a:t> α) Αν η εστία είναι στην θάλασσα </a:t>
            </a:r>
          </a:p>
          <a:p>
            <a:pPr lvl="0">
              <a:lnSpc>
                <a:spcPct val="107000"/>
              </a:lnSpc>
              <a:spcAft>
                <a:spcPts val="0"/>
              </a:spcAft>
            </a:pPr>
            <a:r>
              <a:rPr lang="el-GR" b="1" i="1" dirty="0">
                <a:latin typeface="Batang" panose="02030600000101010101" pitchFamily="18" charset="-127"/>
                <a:ea typeface="Calibri" panose="020F0502020204030204" pitchFamily="34" charset="0"/>
                <a:cs typeface="Times New Roman" panose="02020603050405020304" pitchFamily="18" charset="0"/>
              </a:rPr>
              <a:t>                                                   </a:t>
            </a:r>
            <a:r>
              <a:rPr lang="el-GR" b="1" i="1" dirty="0" smtClean="0">
                <a:latin typeface="Batang" panose="02030600000101010101" pitchFamily="18" charset="-127"/>
                <a:ea typeface="Calibri" panose="020F0502020204030204" pitchFamily="34" charset="0"/>
                <a:cs typeface="Times New Roman" panose="02020603050405020304" pitchFamily="18" charset="0"/>
              </a:rPr>
              <a:t> β</a:t>
            </a:r>
            <a:r>
              <a:rPr lang="el-GR" b="1" i="1" dirty="0">
                <a:latin typeface="Batang" panose="02030600000101010101" pitchFamily="18" charset="-127"/>
                <a:ea typeface="Calibri" panose="020F0502020204030204" pitchFamily="34" charset="0"/>
                <a:cs typeface="Times New Roman" panose="02020603050405020304" pitchFamily="18" charset="0"/>
              </a:rPr>
              <a:t>)  Πυκνότητα πληθυσμού </a:t>
            </a:r>
          </a:p>
          <a:p>
            <a:pPr lvl="0">
              <a:lnSpc>
                <a:spcPct val="107000"/>
              </a:lnSpc>
              <a:spcAft>
                <a:spcPts val="0"/>
              </a:spcAft>
            </a:pPr>
            <a:r>
              <a:rPr lang="el-GR" b="1" i="1" dirty="0">
                <a:latin typeface="Batang" panose="02030600000101010101" pitchFamily="18" charset="-127"/>
                <a:ea typeface="Calibri" panose="020F0502020204030204" pitchFamily="34" charset="0"/>
                <a:cs typeface="Times New Roman" panose="02020603050405020304" pitchFamily="18" charset="0"/>
              </a:rPr>
              <a:t>                                                   </a:t>
            </a:r>
            <a:r>
              <a:rPr lang="el-GR" b="1" i="1" dirty="0" smtClean="0">
                <a:latin typeface="Batang" panose="02030600000101010101" pitchFamily="18" charset="-127"/>
                <a:ea typeface="Calibri" panose="020F0502020204030204" pitchFamily="34" charset="0"/>
                <a:cs typeface="Times New Roman" panose="02020603050405020304" pitchFamily="18" charset="0"/>
              </a:rPr>
              <a:t> γ)Είδος </a:t>
            </a:r>
            <a:r>
              <a:rPr lang="el-GR" b="1" i="1" dirty="0">
                <a:latin typeface="Batang" panose="02030600000101010101" pitchFamily="18" charset="-127"/>
                <a:ea typeface="Calibri" panose="020F0502020204030204" pitchFamily="34" charset="0"/>
                <a:cs typeface="Times New Roman" panose="02020603050405020304" pitchFamily="18" charset="0"/>
              </a:rPr>
              <a:t>κατασκευών  </a:t>
            </a:r>
            <a:r>
              <a:rPr lang="el-GR" b="1" i="1" dirty="0" err="1" smtClean="0">
                <a:latin typeface="Batang" panose="02030600000101010101" pitchFamily="18" charset="-127"/>
                <a:ea typeface="Calibri" panose="020F0502020204030204" pitchFamily="34" charset="0"/>
                <a:cs typeface="Times New Roman" panose="02020603050405020304" pitchFamily="18" charset="0"/>
              </a:rPr>
              <a:t>κ.λ.π</a:t>
            </a:r>
            <a:r>
              <a:rPr lang="el-GR" b="1" i="1" dirty="0" smtClean="0">
                <a:latin typeface="Batang" panose="02030600000101010101" pitchFamily="18" charset="-127"/>
                <a:ea typeface="Calibri" panose="020F0502020204030204" pitchFamily="34" charset="0"/>
                <a:cs typeface="Times New Roman" panose="02020603050405020304" pitchFamily="18" charset="0"/>
              </a:rPr>
              <a:t>.</a:t>
            </a:r>
          </a:p>
          <a:p>
            <a:pPr lvl="0">
              <a:lnSpc>
                <a:spcPct val="107000"/>
              </a:lnSpc>
              <a:spcAft>
                <a:spcPts val="0"/>
              </a:spcAft>
            </a:pPr>
            <a:r>
              <a:rPr lang="el-GR" b="1" dirty="0">
                <a:latin typeface="Batang" panose="02030600000101010101" pitchFamily="18" charset="-127"/>
                <a:ea typeface="Calibri" panose="020F0502020204030204" pitchFamily="34" charset="0"/>
                <a:cs typeface="Times New Roman" panose="02020603050405020304" pitchFamily="18" charset="0"/>
              </a:rPr>
              <a:t>4)Οι περιοχές που αναφέρονται μπορεί να ξαναδεχτούν παρόμοιους ή  μεγαλύτερους σεισμούς ;Εξηγήστε </a:t>
            </a:r>
            <a:r>
              <a:rPr lang="el-GR" b="1" dirty="0" smtClean="0">
                <a:latin typeface="Batang" panose="02030600000101010101" pitchFamily="18" charset="-127"/>
                <a:ea typeface="Calibri" panose="020F0502020204030204" pitchFamily="34" charset="0"/>
                <a:cs typeface="Times New Roman" panose="02020603050405020304" pitchFamily="18" charset="0"/>
              </a:rPr>
              <a:t>.</a:t>
            </a:r>
          </a:p>
          <a:p>
            <a:pPr lvl="0">
              <a:lnSpc>
                <a:spcPct val="107000"/>
              </a:lnSpc>
              <a:spcAft>
                <a:spcPts val="0"/>
              </a:spcAft>
            </a:pPr>
            <a:r>
              <a:rPr lang="el-GR" b="1" dirty="0">
                <a:latin typeface="Batang" panose="02030600000101010101" pitchFamily="18" charset="-127"/>
                <a:ea typeface="Calibri" panose="020F0502020204030204" pitchFamily="34" charset="0"/>
                <a:cs typeface="Times New Roman" panose="02020603050405020304" pitchFamily="18" charset="0"/>
              </a:rPr>
              <a:t> </a:t>
            </a:r>
            <a:r>
              <a:rPr lang="el-GR" b="1" dirty="0" smtClean="0">
                <a:latin typeface="Batang" panose="02030600000101010101" pitchFamily="18" charset="-127"/>
                <a:ea typeface="Calibri" panose="020F0502020204030204" pitchFamily="34" charset="0"/>
                <a:cs typeface="Times New Roman" panose="02020603050405020304" pitchFamily="18" charset="0"/>
              </a:rPr>
              <a:t> </a:t>
            </a:r>
            <a:r>
              <a:rPr lang="el-GR" b="1" i="1" dirty="0">
                <a:latin typeface="Batang" panose="02030600000101010101" pitchFamily="18" charset="-127"/>
                <a:ea typeface="Calibri" panose="020F0502020204030204" pitchFamily="34" charset="0"/>
                <a:cs typeface="Times New Roman" panose="02020603050405020304" pitchFamily="18" charset="0"/>
              </a:rPr>
              <a:t>Η επαναληψιμότητα αναφέρεται και στα δυο  κύρια κείμενα και σχετίζεται με τον τρόπο δημιουργίας του κάθε σεισμού . </a:t>
            </a:r>
            <a:r>
              <a:rPr lang="el-GR" b="1" i="1" dirty="0" smtClean="0">
                <a:latin typeface="Batang" panose="02030600000101010101" pitchFamily="18" charset="-127"/>
                <a:ea typeface="Calibri" panose="020F0502020204030204" pitchFamily="34" charset="0"/>
                <a:cs typeface="Times New Roman" panose="02020603050405020304" pitchFamily="18" charset="0"/>
              </a:rPr>
              <a:t>Περιμένω να τα αναφέρουν και να τα αναλύσουν στην εργασία τους .</a:t>
            </a:r>
            <a:endParaRPr lang="el-GR" b="1" i="1" dirty="0">
              <a:latin typeface="Batang" panose="02030600000101010101" pitchFamily="18" charset="-127"/>
              <a:ea typeface="Calibri" panose="020F0502020204030204" pitchFamily="34" charset="0"/>
              <a:cs typeface="Times New Roman" panose="02020603050405020304" pitchFamily="18" charset="0"/>
            </a:endParaRPr>
          </a:p>
          <a:p>
            <a:pPr lvl="0">
              <a:lnSpc>
                <a:spcPct val="107000"/>
              </a:lnSpc>
              <a:spcAft>
                <a:spcPts val="0"/>
              </a:spcAft>
            </a:pPr>
            <a:endParaRPr lang="el-GR" b="1" dirty="0">
              <a:latin typeface="Batang" panose="02030600000101010101" pitchFamily="18" charset="-127"/>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arenR"/>
            </a:pPr>
            <a:endParaRPr lang="el-GR"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713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1000"/>
                                        <p:tgtEl>
                                          <p:spTgt spid="4">
                                            <p:txEl>
                                              <p:pRg st="5" end="5"/>
                                            </p:txEl>
                                          </p:spTgt>
                                        </p:tgtEl>
                                      </p:cBhvr>
                                    </p:animEffect>
                                    <p:anim calcmode="lin" valueType="num">
                                      <p:cBhvr>
                                        <p:cTn id="1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1000"/>
                                        <p:tgtEl>
                                          <p:spTgt spid="4">
                                            <p:txEl>
                                              <p:pRg st="6" end="6"/>
                                            </p:txEl>
                                          </p:spTgt>
                                        </p:tgtEl>
                                      </p:cBhvr>
                                    </p:animEffect>
                                    <p:anim calcmode="lin" valueType="num">
                                      <p:cBhvr>
                                        <p:cTn id="2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1000"/>
                                        <p:tgtEl>
                                          <p:spTgt spid="4">
                                            <p:txEl>
                                              <p:pRg st="7" end="7"/>
                                            </p:txEl>
                                          </p:spTgt>
                                        </p:tgtEl>
                                      </p:cBhvr>
                                    </p:animEffect>
                                    <p:anim calcmode="lin" valueType="num">
                                      <p:cBhvr>
                                        <p:cTn id="28"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7" end="7"/>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1000"/>
                                        <p:tgtEl>
                                          <p:spTgt spid="4">
                                            <p:txEl>
                                              <p:pRg st="8" end="8"/>
                                            </p:txEl>
                                          </p:spTgt>
                                        </p:tgtEl>
                                      </p:cBhvr>
                                    </p:animEffect>
                                    <p:anim calcmode="lin" valueType="num">
                                      <p:cBhvr>
                                        <p:cTn id="33"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
                                            <p:txEl>
                                              <p:pRg st="11" end="11"/>
                                            </p:txEl>
                                          </p:spTgt>
                                        </p:tgtEl>
                                        <p:attrNameLst>
                                          <p:attrName>style.visibility</p:attrName>
                                        </p:attrNameLst>
                                      </p:cBhvr>
                                      <p:to>
                                        <p:strVal val="visible"/>
                                      </p:to>
                                    </p:set>
                                    <p:animEffect transition="in" filter="fade">
                                      <p:cBhvr>
                                        <p:cTn id="39" dur="1000"/>
                                        <p:tgtEl>
                                          <p:spTgt spid="4">
                                            <p:txEl>
                                              <p:pRg st="11" end="11"/>
                                            </p:txEl>
                                          </p:spTgt>
                                        </p:tgtEl>
                                      </p:cBhvr>
                                    </p:animEffect>
                                    <p:anim calcmode="lin" valueType="num">
                                      <p:cBhvr>
                                        <p:cTn id="40"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11" end="11"/>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
                                            <p:txEl>
                                              <p:pRg st="12" end="12"/>
                                            </p:txEl>
                                          </p:spTgt>
                                        </p:tgtEl>
                                        <p:attrNameLst>
                                          <p:attrName>style.visibility</p:attrName>
                                        </p:attrNameLst>
                                      </p:cBhvr>
                                      <p:to>
                                        <p:strVal val="visible"/>
                                      </p:to>
                                    </p:set>
                                    <p:animEffect transition="in" filter="fade">
                                      <p:cBhvr>
                                        <p:cTn id="44" dur="1000"/>
                                        <p:tgtEl>
                                          <p:spTgt spid="4">
                                            <p:txEl>
                                              <p:pRg st="12" end="12"/>
                                            </p:txEl>
                                          </p:spTgt>
                                        </p:tgtEl>
                                      </p:cBhvr>
                                    </p:animEffect>
                                    <p:anim calcmode="lin" valueType="num">
                                      <p:cBhvr>
                                        <p:cTn id="45"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12" end="12"/>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
                                            <p:txEl>
                                              <p:pRg st="13" end="13"/>
                                            </p:txEl>
                                          </p:spTgt>
                                        </p:tgtEl>
                                        <p:attrNameLst>
                                          <p:attrName>style.visibility</p:attrName>
                                        </p:attrNameLst>
                                      </p:cBhvr>
                                      <p:to>
                                        <p:strVal val="visible"/>
                                      </p:to>
                                    </p:set>
                                    <p:animEffect transition="in" filter="fade">
                                      <p:cBhvr>
                                        <p:cTn id="49" dur="1000"/>
                                        <p:tgtEl>
                                          <p:spTgt spid="4">
                                            <p:txEl>
                                              <p:pRg st="13" end="13"/>
                                            </p:txEl>
                                          </p:spTgt>
                                        </p:tgtEl>
                                      </p:cBhvr>
                                    </p:animEffect>
                                    <p:anim calcmode="lin" valueType="num">
                                      <p:cBhvr>
                                        <p:cTn id="50"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15" end="15"/>
                                            </p:txEl>
                                          </p:spTgt>
                                        </p:tgtEl>
                                        <p:attrNameLst>
                                          <p:attrName>style.visibility</p:attrName>
                                        </p:attrNameLst>
                                      </p:cBhvr>
                                      <p:to>
                                        <p:strVal val="visible"/>
                                      </p:to>
                                    </p:set>
                                    <p:animEffect transition="in" filter="fade">
                                      <p:cBhvr>
                                        <p:cTn id="56" dur="1000"/>
                                        <p:tgtEl>
                                          <p:spTgt spid="4">
                                            <p:txEl>
                                              <p:pRg st="15" end="15"/>
                                            </p:txEl>
                                          </p:spTgt>
                                        </p:tgtEl>
                                      </p:cBhvr>
                                    </p:animEffect>
                                    <p:anim calcmode="lin" valueType="num">
                                      <p:cBhvr>
                                        <p:cTn id="57" dur="1000" fill="hold"/>
                                        <p:tgtEl>
                                          <p:spTgt spid="4">
                                            <p:txEl>
                                              <p:pRg st="15" end="15"/>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38449" y="237420"/>
            <a:ext cx="7543800" cy="604793"/>
          </a:xfrm>
        </p:spPr>
        <p:txBody>
          <a:bodyPr vert="horz" lIns="91440" tIns="45720" rIns="91440" bIns="45720" rtlCol="0" anchor="b">
            <a:noAutofit/>
          </a:bodyPr>
          <a:lstStyle/>
          <a:p>
            <a:r>
              <a:rPr lang="el-GR" sz="3200" dirty="0" smtClean="0">
                <a:ln w="0"/>
                <a:solidFill>
                  <a:schemeClr val="tx1"/>
                </a:solidFill>
                <a:effectLst>
                  <a:outerShdw blurRad="38100" dist="19050" dir="2700000" algn="tl" rotWithShape="0">
                    <a:schemeClr val="dk1">
                      <a:alpha val="40000"/>
                    </a:schemeClr>
                  </a:outerShdw>
                </a:effectLst>
                <a:latin typeface="+mn-lt"/>
                <a:ea typeface="+mn-ea"/>
                <a:cs typeface="+mn-cs"/>
              </a:rPr>
              <a:t/>
            </a:r>
            <a:br>
              <a:rPr lang="el-GR" sz="3200" dirty="0" smtClean="0">
                <a:ln w="0"/>
                <a:solidFill>
                  <a:schemeClr val="tx1"/>
                </a:solidFill>
                <a:effectLst>
                  <a:outerShdw blurRad="38100" dist="19050" dir="2700000" algn="tl" rotWithShape="0">
                    <a:schemeClr val="dk1">
                      <a:alpha val="40000"/>
                    </a:schemeClr>
                  </a:outerShdw>
                </a:effectLst>
                <a:latin typeface="+mn-lt"/>
                <a:ea typeface="+mn-ea"/>
                <a:cs typeface="+mn-cs"/>
              </a:rPr>
            </a:br>
            <a:r>
              <a:rPr lang="el-GR" sz="3200" dirty="0">
                <a:ln w="0"/>
                <a:solidFill>
                  <a:schemeClr val="tx1"/>
                </a:solidFill>
                <a:effectLst>
                  <a:outerShdw blurRad="38100" dist="19050" dir="2700000" algn="tl" rotWithShape="0">
                    <a:schemeClr val="dk1">
                      <a:alpha val="40000"/>
                    </a:schemeClr>
                  </a:outerShdw>
                </a:effectLst>
                <a:latin typeface="+mn-lt"/>
                <a:ea typeface="+mn-ea"/>
                <a:cs typeface="+mn-cs"/>
              </a:rPr>
              <a:t> </a:t>
            </a:r>
            <a:r>
              <a:rPr lang="el-GR" sz="3200" dirty="0" smtClean="0">
                <a:ln w="0"/>
                <a:solidFill>
                  <a:schemeClr val="tx1"/>
                </a:solidFill>
                <a:effectLst>
                  <a:outerShdw blurRad="38100" dist="19050" dir="2700000" algn="tl" rotWithShape="0">
                    <a:schemeClr val="dk1">
                      <a:alpha val="40000"/>
                    </a:schemeClr>
                  </a:outerShdw>
                </a:effectLst>
                <a:latin typeface="+mn-lt"/>
                <a:ea typeface="+mn-ea"/>
                <a:cs typeface="+mn-cs"/>
              </a:rPr>
              <a:t>Άλλο θέμα με το ίδιο πληροφοριακό υλικό</a:t>
            </a:r>
            <a:endParaRPr lang="el-GR" sz="3200" dirty="0">
              <a:ln w="0"/>
              <a:solidFill>
                <a:schemeClr val="tx1"/>
              </a:solidFill>
              <a:effectLst>
                <a:outerShdw blurRad="38100" dist="19050" dir="2700000" algn="tl" rotWithShape="0">
                  <a:schemeClr val="dk1">
                    <a:alpha val="40000"/>
                  </a:schemeClr>
                </a:outerShdw>
              </a:effectLst>
              <a:latin typeface="+mn-lt"/>
              <a:ea typeface="+mn-ea"/>
              <a:cs typeface="+mn-cs"/>
            </a:endParaRPr>
          </a:p>
        </p:txBody>
      </p:sp>
      <p:sp>
        <p:nvSpPr>
          <p:cNvPr id="5" name="Rectangle 4"/>
          <p:cNvSpPr/>
          <p:nvPr/>
        </p:nvSpPr>
        <p:spPr>
          <a:xfrm>
            <a:off x="0" y="842213"/>
            <a:ext cx="9155029" cy="5115183"/>
          </a:xfrm>
          <a:prstGeom prst="rect">
            <a:avLst/>
          </a:prstGeom>
        </p:spPr>
        <p:txBody>
          <a:bodyPr wrap="square">
            <a:spAutoFit/>
          </a:bodyPr>
          <a:lstStyle/>
          <a:p>
            <a:pPr>
              <a:lnSpc>
                <a:spcPct val="107000"/>
              </a:lnSpc>
              <a:spcAft>
                <a:spcPts val="800"/>
              </a:spcAft>
            </a:pPr>
            <a:r>
              <a:rPr lang="el-GR" sz="2000" b="1" dirty="0" smtClean="0">
                <a:solidFill>
                  <a:srgbClr val="1F3864"/>
                </a:solidFill>
                <a:latin typeface="Batang" panose="02030600000101010101" pitchFamily="18" charset="-127"/>
                <a:ea typeface="Calibri" panose="020F0502020204030204" pitchFamily="34" charset="0"/>
                <a:cs typeface="Times New Roman" panose="02020603050405020304" pitchFamily="18" charset="0"/>
              </a:rPr>
              <a:t>2</a:t>
            </a:r>
            <a:r>
              <a:rPr lang="el-GR" sz="2000" b="1" baseline="30000" dirty="0" smtClean="0">
                <a:solidFill>
                  <a:srgbClr val="1F3864"/>
                </a:solidFill>
                <a:latin typeface="Batang" panose="02030600000101010101" pitchFamily="18" charset="-127"/>
                <a:ea typeface="Calibri" panose="020F0502020204030204" pitchFamily="34" charset="0"/>
                <a:cs typeface="Times New Roman" panose="02020603050405020304" pitchFamily="18" charset="0"/>
              </a:rPr>
              <a:t>ο </a:t>
            </a:r>
            <a:r>
              <a:rPr lang="el-GR" sz="2000" b="1" dirty="0">
                <a:solidFill>
                  <a:srgbClr val="1F3864"/>
                </a:solidFill>
                <a:latin typeface="Batang" panose="02030600000101010101" pitchFamily="18" charset="-127"/>
                <a:ea typeface="Calibri" panose="020F0502020204030204" pitchFamily="34" charset="0"/>
                <a:cs typeface="Times New Roman" panose="02020603050405020304" pitchFamily="18" charset="0"/>
              </a:rPr>
              <a:t>θέμα </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l-GR" sz="2000" b="1" dirty="0">
                <a:solidFill>
                  <a:srgbClr val="1F3864"/>
                </a:solidFill>
                <a:latin typeface="Batang" panose="02030600000101010101" pitchFamily="18" charset="-127"/>
                <a:ea typeface="Calibri" panose="020F0502020204030204" pitchFamily="34" charset="0"/>
                <a:cs typeface="Times New Roman" panose="02020603050405020304" pitchFamily="18" charset="0"/>
              </a:rPr>
              <a:t>Ποια φυσικά φαινόμενα ονομάζουμε σεισμούς; </a:t>
            </a:r>
            <a:endParaRPr lang="el-GR" sz="2000" b="1" dirty="0" smtClean="0">
              <a:solidFill>
                <a:srgbClr val="1F3864"/>
              </a:solidFill>
              <a:latin typeface="Batang" panose="02030600000101010101" pitchFamily="18" charset="-127"/>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l-GR" sz="2000" b="1" dirty="0">
                <a:solidFill>
                  <a:srgbClr val="1F3864"/>
                </a:solidFill>
                <a:latin typeface="Batang" panose="02030600000101010101" pitchFamily="18" charset="-127"/>
                <a:ea typeface="Calibri" panose="020F0502020204030204" pitchFamily="34" charset="0"/>
                <a:cs typeface="Times New Roman" panose="02020603050405020304" pitchFamily="18" charset="0"/>
              </a:rPr>
              <a:t>Που οφείλονται οι σεισμοί που εκδηλώνονται στην περιοχή των </a:t>
            </a:r>
            <a:r>
              <a:rPr lang="el-GR" sz="2000" b="1" dirty="0" err="1">
                <a:solidFill>
                  <a:srgbClr val="1F3864"/>
                </a:solidFill>
                <a:latin typeface="Batang" panose="02030600000101010101" pitchFamily="18" charset="-127"/>
                <a:ea typeface="Calibri" panose="020F0502020204030204" pitchFamily="34" charset="0"/>
                <a:cs typeface="Times New Roman" panose="02020603050405020304" pitchFamily="18" charset="0"/>
              </a:rPr>
              <a:t>Ιμαλαΐων</a:t>
            </a:r>
            <a:r>
              <a:rPr lang="el-GR" sz="2000" b="1" dirty="0" smtClean="0">
                <a:solidFill>
                  <a:srgbClr val="1F3864"/>
                </a:solidFill>
                <a:latin typeface="Batang" panose="02030600000101010101" pitchFamily="18" charset="-127"/>
                <a:ea typeface="Calibri" panose="020F0502020204030204" pitchFamily="34" charset="0"/>
                <a:cs typeface="Times New Roman" panose="02020603050405020304" pitchFamily="18" charset="0"/>
              </a:rPr>
              <a:t>;</a:t>
            </a:r>
          </a:p>
          <a:p>
            <a:pPr marL="342900" lvl="0" indent="-342900">
              <a:lnSpc>
                <a:spcPct val="107000"/>
              </a:lnSpc>
              <a:spcAft>
                <a:spcPts val="0"/>
              </a:spcAft>
              <a:buFont typeface="Symbol" panose="05050102010706020507" pitchFamily="18" charset="2"/>
              <a:buChar char=""/>
            </a:pP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l-GR" sz="2000" b="1" dirty="0" smtClean="0">
                <a:solidFill>
                  <a:srgbClr val="1F3864"/>
                </a:solidFill>
                <a:latin typeface="Batang" panose="02030600000101010101" pitchFamily="18" charset="-127"/>
                <a:ea typeface="Calibri" panose="020F0502020204030204" pitchFamily="34" charset="0"/>
                <a:cs typeface="Times New Roman" panose="02020603050405020304" pitchFamily="18" charset="0"/>
              </a:rPr>
              <a:t>Μελετήστε τους χάρτες και εντοπίστε που </a:t>
            </a:r>
            <a:r>
              <a:rPr lang="el-GR" sz="2000" b="1" dirty="0">
                <a:solidFill>
                  <a:srgbClr val="1F3864"/>
                </a:solidFill>
                <a:latin typeface="Batang" panose="02030600000101010101" pitchFamily="18" charset="-127"/>
                <a:ea typeface="Calibri" panose="020F0502020204030204" pitchFamily="34" charset="0"/>
                <a:cs typeface="Times New Roman" panose="02020603050405020304" pitchFamily="18" charset="0"/>
              </a:rPr>
              <a:t>συμβαίνουν περισσότεροι σεισμοί. </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981075">
              <a:lnSpc>
                <a:spcPct val="107000"/>
              </a:lnSpc>
              <a:buFont typeface="Wingdings" panose="05000000000000000000" pitchFamily="2" charset="2"/>
              <a:buChar char=""/>
            </a:pPr>
            <a:r>
              <a:rPr lang="el-GR" sz="2000" b="1" dirty="0" smtClean="0">
                <a:solidFill>
                  <a:srgbClr val="1F3864"/>
                </a:solidFill>
                <a:latin typeface="Batang" panose="02030600000101010101" pitchFamily="18" charset="-127"/>
                <a:ea typeface="Calibri" panose="020F0502020204030204" pitchFamily="34" charset="0"/>
                <a:cs typeface="Times New Roman" panose="02020603050405020304" pitchFamily="18" charset="0"/>
              </a:rPr>
              <a:t>Στα </a:t>
            </a:r>
            <a:r>
              <a:rPr lang="el-GR" sz="2000" b="1" dirty="0">
                <a:solidFill>
                  <a:srgbClr val="1F3864"/>
                </a:solidFill>
                <a:latin typeface="Batang" panose="02030600000101010101" pitchFamily="18" charset="-127"/>
                <a:ea typeface="Calibri" panose="020F0502020204030204" pitchFamily="34" charset="0"/>
                <a:cs typeface="Times New Roman" panose="02020603050405020304" pitchFamily="18" charset="0"/>
              </a:rPr>
              <a:t>όρια ή στο εσωτερικό των </a:t>
            </a:r>
            <a:r>
              <a:rPr lang="el-GR" sz="2000" b="1" dirty="0" err="1">
                <a:solidFill>
                  <a:srgbClr val="1F3864"/>
                </a:solidFill>
                <a:latin typeface="Batang" panose="02030600000101010101" pitchFamily="18" charset="-127"/>
                <a:ea typeface="Calibri" panose="020F0502020204030204" pitchFamily="34" charset="0"/>
                <a:cs typeface="Times New Roman" panose="02020603050405020304" pitchFamily="18" charset="0"/>
              </a:rPr>
              <a:t>λιθοσφαιρικών</a:t>
            </a:r>
            <a:r>
              <a:rPr lang="el-GR" sz="2000" b="1" dirty="0">
                <a:solidFill>
                  <a:srgbClr val="1F3864"/>
                </a:solidFill>
                <a:latin typeface="Batang" panose="02030600000101010101" pitchFamily="18" charset="-127"/>
                <a:ea typeface="Calibri" panose="020F0502020204030204" pitchFamily="34" charset="0"/>
                <a:cs typeface="Times New Roman" panose="02020603050405020304" pitchFamily="18" charset="0"/>
              </a:rPr>
              <a:t> πλακών </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981075" lvl="0">
              <a:lnSpc>
                <a:spcPct val="107000"/>
              </a:lnSpc>
              <a:spcAft>
                <a:spcPts val="0"/>
              </a:spcAft>
              <a:buFont typeface="Wingdings" panose="05000000000000000000" pitchFamily="2" charset="2"/>
              <a:buChar char=""/>
            </a:pPr>
            <a:r>
              <a:rPr lang="el-GR" sz="2000" b="1" dirty="0" smtClean="0">
                <a:solidFill>
                  <a:srgbClr val="1F3864"/>
                </a:solidFill>
                <a:latin typeface="Batang" panose="02030600000101010101" pitchFamily="18" charset="-127"/>
                <a:ea typeface="Calibri" panose="020F0502020204030204" pitchFamily="34" charset="0"/>
                <a:cs typeface="Times New Roman" panose="02020603050405020304" pitchFamily="18" charset="0"/>
              </a:rPr>
              <a:t>Σε </a:t>
            </a:r>
            <a:r>
              <a:rPr lang="el-GR" sz="2000" b="1" dirty="0">
                <a:solidFill>
                  <a:srgbClr val="1F3864"/>
                </a:solidFill>
                <a:latin typeface="Batang" panose="02030600000101010101" pitchFamily="18" charset="-127"/>
                <a:ea typeface="Calibri" panose="020F0502020204030204" pitchFamily="34" charset="0"/>
                <a:cs typeface="Times New Roman" panose="02020603050405020304" pitchFamily="18" charset="0"/>
              </a:rPr>
              <a:t>συγκλίνουσες ή αποκλίνουσες </a:t>
            </a:r>
            <a:r>
              <a:rPr lang="el-GR" sz="2000" b="1" dirty="0" err="1">
                <a:solidFill>
                  <a:srgbClr val="1F3864"/>
                </a:solidFill>
                <a:latin typeface="Batang" panose="02030600000101010101" pitchFamily="18" charset="-127"/>
                <a:ea typeface="Calibri" panose="020F0502020204030204" pitchFamily="34" charset="0"/>
                <a:cs typeface="Times New Roman" panose="02020603050405020304" pitchFamily="18" charset="0"/>
              </a:rPr>
              <a:t>λιθοσφαιρικές</a:t>
            </a:r>
            <a:r>
              <a:rPr lang="el-GR" sz="2000" b="1" dirty="0">
                <a:solidFill>
                  <a:srgbClr val="1F3864"/>
                </a:solidFill>
                <a:latin typeface="Batang" panose="02030600000101010101" pitchFamily="18" charset="-127"/>
                <a:ea typeface="Calibri" panose="020F0502020204030204" pitchFamily="34" charset="0"/>
                <a:cs typeface="Times New Roman" panose="02020603050405020304" pitchFamily="18" charset="0"/>
              </a:rPr>
              <a:t> πλάκες </a:t>
            </a:r>
            <a:r>
              <a:rPr lang="el-GR" sz="2000" b="1" dirty="0" smtClean="0">
                <a:solidFill>
                  <a:srgbClr val="1F3864"/>
                </a:solidFill>
                <a:latin typeface="Batang" panose="02030600000101010101" pitchFamily="18" charset="-127"/>
                <a:ea typeface="Calibri" panose="020F0502020204030204" pitchFamily="34" charset="0"/>
                <a:cs typeface="Times New Roman" panose="02020603050405020304" pitchFamily="18" charset="0"/>
              </a:rPr>
              <a:t>;</a:t>
            </a:r>
          </a:p>
          <a:p>
            <a:pPr marL="981075" lvl="0">
              <a:lnSpc>
                <a:spcPct val="107000"/>
              </a:lnSpc>
              <a:spcAft>
                <a:spcPts val="0"/>
              </a:spcAft>
              <a:buFont typeface="Wingdings" panose="05000000000000000000" pitchFamily="2" charset="2"/>
              <a:buChar char=""/>
            </a:pP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el-GR" sz="2000" b="1" dirty="0" smtClean="0">
                <a:solidFill>
                  <a:srgbClr val="1F3864"/>
                </a:solidFill>
                <a:latin typeface="Batang" panose="02030600000101010101" pitchFamily="18" charset="-127"/>
                <a:ea typeface="Calibri" panose="020F0502020204030204" pitchFamily="34" charset="0"/>
                <a:cs typeface="Times New Roman" panose="02020603050405020304" pitchFamily="18" charset="0"/>
              </a:rPr>
              <a:t>Ερώτημα :Ποιες </a:t>
            </a:r>
            <a:r>
              <a:rPr lang="el-GR" sz="2000" b="1" dirty="0">
                <a:solidFill>
                  <a:srgbClr val="1F3864"/>
                </a:solidFill>
                <a:latin typeface="Batang" panose="02030600000101010101" pitchFamily="18" charset="-127"/>
                <a:ea typeface="Calibri" panose="020F0502020204030204" pitchFamily="34" charset="0"/>
                <a:cs typeface="Times New Roman" panose="02020603050405020304" pitchFamily="18" charset="0"/>
              </a:rPr>
              <a:t>περιοχές πρέπει να αποφεύγονται  για την αποθήκευση επικίνδυνων ουσιών (</a:t>
            </a:r>
            <a:r>
              <a:rPr lang="el-GR" sz="2000" b="1" dirty="0" err="1">
                <a:solidFill>
                  <a:srgbClr val="1F3864"/>
                </a:solidFill>
                <a:latin typeface="Batang" panose="02030600000101010101" pitchFamily="18" charset="-127"/>
                <a:ea typeface="Calibri" panose="020F0502020204030204" pitchFamily="34" charset="0"/>
                <a:cs typeface="Times New Roman" panose="02020603050405020304" pitchFamily="18" charset="0"/>
              </a:rPr>
              <a:t>π,χ</a:t>
            </a:r>
            <a:r>
              <a:rPr lang="el-GR" sz="2000" b="1" dirty="0">
                <a:solidFill>
                  <a:srgbClr val="1F3864"/>
                </a:solidFill>
                <a:latin typeface="Batang" panose="02030600000101010101" pitchFamily="18" charset="-127"/>
                <a:ea typeface="Calibri" panose="020F0502020204030204" pitchFamily="34" charset="0"/>
                <a:cs typeface="Times New Roman" panose="02020603050405020304" pitchFamily="18" charset="0"/>
              </a:rPr>
              <a:t>, ραδιενεργά ή τοξικά απόβλητα εργοστασίων </a:t>
            </a:r>
            <a:r>
              <a:rPr lang="el-GR" sz="2000" b="1" dirty="0" smtClean="0">
                <a:solidFill>
                  <a:srgbClr val="1F3864"/>
                </a:solidFill>
                <a:latin typeface="Batang" panose="02030600000101010101" pitchFamily="18" charset="-127"/>
                <a:ea typeface="Calibri" panose="020F0502020204030204" pitchFamily="34" charset="0"/>
                <a:cs typeface="Times New Roman" panose="02020603050405020304" pitchFamily="18" charset="0"/>
              </a:rPr>
              <a:t>) . Εξηγήστε </a:t>
            </a:r>
            <a:r>
              <a:rPr lang="el-GR" sz="2000" b="1" dirty="0">
                <a:solidFill>
                  <a:srgbClr val="1F3864"/>
                </a:solidFill>
                <a:latin typeface="Batang" panose="02030600000101010101" pitchFamily="18" charset="-127"/>
                <a:ea typeface="Calibri" panose="020F0502020204030204" pitchFamily="34" charset="0"/>
                <a:cs typeface="Times New Roman" panose="02020603050405020304" pitchFamily="18" charset="0"/>
              </a:rPr>
              <a:t>την απάντησή σας</a:t>
            </a:r>
            <a:r>
              <a:rPr lang="el-GR" sz="2000" dirty="0">
                <a:solidFill>
                  <a:srgbClr val="1F3864"/>
                </a:solidFill>
                <a:latin typeface="Batang" panose="02030600000101010101" pitchFamily="18" charset="-127"/>
                <a:ea typeface="Calibri" panose="020F0502020204030204" pitchFamily="34" charset="0"/>
                <a:cs typeface="Times New Roman" panose="02020603050405020304" pitchFamily="18" charset="0"/>
              </a:rPr>
              <a:t> </a:t>
            </a:r>
            <a:r>
              <a:rPr lang="el-GR" sz="2000" dirty="0">
                <a:latin typeface="Batang" panose="02030600000101010101" pitchFamily="18" charset="-127"/>
                <a:ea typeface="Calibri" panose="020F0502020204030204" pitchFamily="34" charset="0"/>
                <a:cs typeface="Times New Roman" panose="02020603050405020304" pitchFamily="18" charset="0"/>
              </a:rPr>
              <a:t>.</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l-GR" sz="2000" b="1" dirty="0">
                <a:solidFill>
                  <a:srgbClr val="1F3864"/>
                </a:solidFill>
                <a:latin typeface="Batang" panose="02030600000101010101" pitchFamily="18" charset="-127"/>
                <a:ea typeface="Calibri" panose="020F0502020204030204" pitchFamily="34" charset="0"/>
                <a:cs typeface="Times New Roman" panose="02020603050405020304" pitchFamily="18" charset="0"/>
              </a:rPr>
              <a:t> </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22206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636825"/>
          </a:xfrm>
        </p:spPr>
        <p:txBody>
          <a:bodyPr>
            <a:normAutofit fontScale="90000"/>
          </a:bodyPr>
          <a:lstStyle/>
          <a:p>
            <a:r>
              <a:rPr lang="el-GR" dirty="0" smtClean="0"/>
              <a:t> </a:t>
            </a:r>
            <a:r>
              <a:rPr lang="el-GR" sz="3600" dirty="0">
                <a:ln w="0"/>
                <a:solidFill>
                  <a:schemeClr val="tx1"/>
                </a:solidFill>
                <a:effectLst>
                  <a:outerShdw blurRad="38100" dist="19050" dir="2700000" algn="tl" rotWithShape="0">
                    <a:schemeClr val="dk1">
                      <a:alpha val="40000"/>
                    </a:schemeClr>
                  </a:outerShdw>
                </a:effectLst>
                <a:latin typeface="+mn-lt"/>
                <a:ea typeface="+mn-ea"/>
                <a:cs typeface="+mn-cs"/>
              </a:rPr>
              <a:t>Η δική μου παρατήρηση </a:t>
            </a:r>
          </a:p>
        </p:txBody>
      </p:sp>
      <p:sp>
        <p:nvSpPr>
          <p:cNvPr id="3" name="Content Placeholder 2"/>
          <p:cNvSpPr txBox="1">
            <a:spLocks/>
          </p:cNvSpPr>
          <p:nvPr/>
        </p:nvSpPr>
        <p:spPr>
          <a:xfrm>
            <a:off x="590850" y="1873818"/>
            <a:ext cx="7775910" cy="402336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l-GR" sz="2400" spc="-50" dirty="0" smtClean="0">
                <a:ln w="0"/>
                <a:solidFill>
                  <a:schemeClr val="tx1"/>
                </a:solidFill>
                <a:effectLst>
                  <a:outerShdw blurRad="38100" dist="25400" dir="5400000" algn="ctr" rotWithShape="0">
                    <a:srgbClr val="6E747A">
                      <a:alpha val="43000"/>
                    </a:srgbClr>
                  </a:outerShdw>
                </a:effectLst>
                <a:latin typeface="Cambria" panose="02040503050406030204" pitchFamily="18" charset="0"/>
              </a:rPr>
              <a:t>Το </a:t>
            </a:r>
            <a:r>
              <a:rPr lang="el-GR" sz="2400" spc="-50" dirty="0">
                <a:ln w="0"/>
                <a:solidFill>
                  <a:schemeClr val="tx1"/>
                </a:solidFill>
                <a:effectLst>
                  <a:outerShdw blurRad="38100" dist="25400" dir="5400000" algn="ctr" rotWithShape="0">
                    <a:srgbClr val="6E747A">
                      <a:alpha val="43000"/>
                    </a:srgbClr>
                  </a:outerShdw>
                </a:effectLst>
                <a:latin typeface="Cambria" panose="02040503050406030204" pitchFamily="18" charset="0"/>
              </a:rPr>
              <a:t>θέμα  καλύπτει  ένα μέρος μόνο  της ύλης που εξετάζεται . </a:t>
            </a:r>
            <a:r>
              <a:rPr lang="el-GR" sz="2400" spc="-50" dirty="0" smtClean="0">
                <a:ln w="0"/>
                <a:solidFill>
                  <a:schemeClr val="tx1"/>
                </a:solidFill>
                <a:effectLst>
                  <a:outerShdw blurRad="38100" dist="25400" dir="5400000" algn="ctr" rotWithShape="0">
                    <a:srgbClr val="6E747A">
                      <a:alpha val="43000"/>
                    </a:srgbClr>
                  </a:outerShdw>
                </a:effectLst>
                <a:latin typeface="Cambria" panose="02040503050406030204" pitchFamily="18" charset="0"/>
              </a:rPr>
              <a:t>   </a:t>
            </a:r>
            <a:r>
              <a:rPr lang="el-GR" sz="2400" spc="-50" dirty="0">
                <a:ln w="0"/>
                <a:solidFill>
                  <a:schemeClr val="tx1"/>
                </a:solidFill>
                <a:effectLst>
                  <a:outerShdw blurRad="38100" dist="25400" dir="5400000" algn="ctr" rotWithShape="0">
                    <a:srgbClr val="6E747A">
                      <a:alpha val="43000"/>
                    </a:srgbClr>
                  </a:outerShdw>
                </a:effectLst>
                <a:latin typeface="Cambria" panose="02040503050406030204" pitchFamily="18" charset="0"/>
              </a:rPr>
              <a:t>Θα  ήταν πολύ περίπλοκο να  εντάξω ηφαίστεια … </a:t>
            </a:r>
            <a:r>
              <a:rPr lang="el-GR" sz="2400" spc="-50" dirty="0" smtClean="0">
                <a:ln w="0"/>
                <a:solidFill>
                  <a:schemeClr val="tx1"/>
                </a:solidFill>
                <a:effectLst>
                  <a:outerShdw blurRad="38100" dist="25400" dir="5400000" algn="ctr" rotWithShape="0">
                    <a:srgbClr val="6E747A">
                      <a:alpha val="43000"/>
                    </a:srgbClr>
                  </a:outerShdw>
                </a:effectLst>
                <a:latin typeface="Cambria" panose="02040503050406030204" pitchFamily="18" charset="0"/>
              </a:rPr>
              <a:t>εξωγενείς </a:t>
            </a:r>
            <a:r>
              <a:rPr lang="el-GR" sz="2400" spc="-50" dirty="0">
                <a:ln w="0"/>
                <a:solidFill>
                  <a:schemeClr val="tx1"/>
                </a:solidFill>
                <a:effectLst>
                  <a:outerShdw blurRad="38100" dist="25400" dir="5400000" algn="ctr" rotWithShape="0">
                    <a:srgbClr val="6E747A">
                      <a:alpha val="43000"/>
                    </a:srgbClr>
                  </a:outerShdw>
                </a:effectLst>
                <a:latin typeface="Cambria" panose="02040503050406030204" pitchFamily="18" charset="0"/>
              </a:rPr>
              <a:t>δυνάμεις </a:t>
            </a:r>
            <a:r>
              <a:rPr lang="el-GR" sz="2400" spc="-50" dirty="0" err="1">
                <a:ln w="0"/>
                <a:solidFill>
                  <a:schemeClr val="tx1"/>
                </a:solidFill>
                <a:effectLst>
                  <a:outerShdw blurRad="38100" dist="25400" dir="5400000" algn="ctr" rotWithShape="0">
                    <a:srgbClr val="6E747A">
                      <a:alpha val="43000"/>
                    </a:srgbClr>
                  </a:outerShdw>
                </a:effectLst>
                <a:latin typeface="Cambria" panose="02040503050406030204" pitchFamily="18" charset="0"/>
              </a:rPr>
              <a:t>κ.λ.π</a:t>
            </a:r>
            <a:r>
              <a:rPr lang="el-GR" sz="2400" spc="-50" dirty="0">
                <a:ln w="0"/>
                <a:solidFill>
                  <a:schemeClr val="tx1"/>
                </a:solidFill>
                <a:effectLst>
                  <a:outerShdw blurRad="38100" dist="25400" dir="5400000" algn="ctr" rotWithShape="0">
                    <a:srgbClr val="6E747A">
                      <a:alpha val="43000"/>
                    </a:srgbClr>
                  </a:outerShdw>
                </a:effectLst>
                <a:latin typeface="Cambria" panose="02040503050406030204" pitchFamily="18" charset="0"/>
              </a:rPr>
              <a:t>.</a:t>
            </a:r>
          </a:p>
          <a:p>
            <a:pPr marL="0" indent="0">
              <a:buNone/>
            </a:pPr>
            <a:r>
              <a:rPr lang="el-GR" sz="2400" spc="-50" dirty="0">
                <a:ln w="0"/>
                <a:solidFill>
                  <a:schemeClr val="tx1"/>
                </a:solidFill>
                <a:effectLst>
                  <a:outerShdw blurRad="38100" dist="25400" dir="5400000" algn="ctr" rotWithShape="0">
                    <a:srgbClr val="6E747A">
                      <a:alpha val="43000"/>
                    </a:srgbClr>
                  </a:outerShdw>
                </a:effectLst>
                <a:latin typeface="Cambria" panose="02040503050406030204" pitchFamily="18" charset="0"/>
              </a:rPr>
              <a:t> </a:t>
            </a:r>
            <a:r>
              <a:rPr lang="el-GR" sz="2400" spc="-50" dirty="0" smtClean="0">
                <a:ln w="0"/>
                <a:solidFill>
                  <a:schemeClr val="tx1"/>
                </a:solidFill>
                <a:effectLst>
                  <a:outerShdw blurRad="38100" dist="25400" dir="5400000" algn="ctr" rotWithShape="0">
                    <a:srgbClr val="6E747A">
                      <a:alpha val="43000"/>
                    </a:srgbClr>
                  </a:outerShdw>
                </a:effectLst>
                <a:latin typeface="Cambria" panose="02040503050406030204" pitchFamily="18" charset="0"/>
              </a:rPr>
              <a:t>   Ένα  τυπικό διαγώνισμα θα κάλυπτε όλη την ύλη.</a:t>
            </a:r>
          </a:p>
          <a:p>
            <a:pPr marL="0" indent="0">
              <a:buNone/>
            </a:pPr>
            <a:r>
              <a:rPr lang="el-GR" sz="2400" spc="-50" dirty="0">
                <a:ln w="0"/>
                <a:solidFill>
                  <a:schemeClr val="tx1"/>
                </a:solidFill>
                <a:effectLst>
                  <a:outerShdw blurRad="38100" dist="25400" dir="5400000" algn="ctr" rotWithShape="0">
                    <a:srgbClr val="6E747A">
                      <a:alpha val="43000"/>
                    </a:srgbClr>
                  </a:outerShdw>
                </a:effectLst>
                <a:latin typeface="Cambria" panose="02040503050406030204" pitchFamily="18" charset="0"/>
              </a:rPr>
              <a:t> </a:t>
            </a:r>
            <a:r>
              <a:rPr lang="el-GR" sz="2400" spc="-50" dirty="0" smtClean="0">
                <a:ln w="0"/>
                <a:solidFill>
                  <a:schemeClr val="tx1"/>
                </a:solidFill>
                <a:effectLst>
                  <a:outerShdw blurRad="38100" dist="25400" dir="5400000" algn="ctr" rotWithShape="0">
                    <a:srgbClr val="6E747A">
                      <a:alpha val="43000"/>
                    </a:srgbClr>
                  </a:outerShdw>
                </a:effectLst>
                <a:latin typeface="Cambria" panose="02040503050406030204" pitchFamily="18" charset="0"/>
              </a:rPr>
              <a:t>                                  Ευχαριστώ </a:t>
            </a:r>
          </a:p>
          <a:p>
            <a:pPr marL="0" indent="0">
              <a:buNone/>
            </a:pPr>
            <a:r>
              <a:rPr lang="el-GR" sz="2400" spc="-50" dirty="0">
                <a:ln w="0"/>
                <a:solidFill>
                  <a:schemeClr val="tx1"/>
                </a:solidFill>
                <a:effectLst>
                  <a:outerShdw blurRad="38100" dist="25400" dir="5400000" algn="ctr" rotWithShape="0">
                    <a:srgbClr val="6E747A">
                      <a:alpha val="43000"/>
                    </a:srgbClr>
                  </a:outerShdw>
                </a:effectLst>
                <a:latin typeface="Cambria" panose="02040503050406030204" pitchFamily="18" charset="0"/>
              </a:rPr>
              <a:t> </a:t>
            </a:r>
            <a:r>
              <a:rPr lang="el-GR" sz="2400" spc="-50" dirty="0" smtClean="0">
                <a:ln w="0"/>
                <a:solidFill>
                  <a:schemeClr val="tx1"/>
                </a:solidFill>
                <a:effectLst>
                  <a:outerShdw blurRad="38100" dist="25400" dir="5400000" algn="ctr" rotWithShape="0">
                    <a:srgbClr val="6E747A">
                      <a:alpha val="43000"/>
                    </a:srgbClr>
                  </a:outerShdw>
                </a:effectLst>
                <a:latin typeface="Cambria" panose="02040503050406030204" pitchFamily="18" charset="0"/>
              </a:rPr>
              <a:t>                               </a:t>
            </a:r>
            <a:r>
              <a:rPr lang="el-GR" sz="2400" spc="-50" dirty="0" err="1" smtClean="0">
                <a:ln w="0"/>
                <a:solidFill>
                  <a:schemeClr val="tx1"/>
                </a:solidFill>
                <a:effectLst>
                  <a:outerShdw blurRad="38100" dist="25400" dir="5400000" algn="ctr" rotWithShape="0">
                    <a:srgbClr val="6E747A">
                      <a:alpha val="43000"/>
                    </a:srgbClr>
                  </a:outerShdw>
                </a:effectLst>
                <a:latin typeface="Cambria" panose="02040503050406030204" pitchFamily="18" charset="0"/>
              </a:rPr>
              <a:t>Κανακίδη</a:t>
            </a:r>
            <a:r>
              <a:rPr lang="el-GR" sz="2400" spc="-50" dirty="0" smtClean="0">
                <a:ln w="0"/>
                <a:solidFill>
                  <a:schemeClr val="tx1"/>
                </a:solidFill>
                <a:effectLst>
                  <a:outerShdw blurRad="38100" dist="25400" dir="5400000" algn="ctr" rotWithShape="0">
                    <a:srgbClr val="6E747A">
                      <a:alpha val="43000"/>
                    </a:srgbClr>
                  </a:outerShdw>
                </a:effectLst>
                <a:latin typeface="Cambria" panose="02040503050406030204" pitchFamily="18" charset="0"/>
              </a:rPr>
              <a:t> Μαρία </a:t>
            </a:r>
          </a:p>
          <a:p>
            <a:pPr marL="0" indent="0">
              <a:buNone/>
            </a:pPr>
            <a:r>
              <a:rPr lang="el-GR" sz="2400" spc="-50" dirty="0">
                <a:ln w="0"/>
                <a:solidFill>
                  <a:schemeClr val="tx1"/>
                </a:solidFill>
                <a:effectLst>
                  <a:outerShdw blurRad="38100" dist="25400" dir="5400000" algn="ctr" rotWithShape="0">
                    <a:srgbClr val="6E747A">
                      <a:alpha val="43000"/>
                    </a:srgbClr>
                  </a:outerShdw>
                </a:effectLst>
                <a:latin typeface="Cambria" panose="02040503050406030204" pitchFamily="18" charset="0"/>
              </a:rPr>
              <a:t> </a:t>
            </a:r>
            <a:endParaRPr lang="el-GR" sz="2400" spc="-50" dirty="0" smtClean="0">
              <a:ln w="0"/>
              <a:solidFill>
                <a:schemeClr val="tx1"/>
              </a:solidFill>
              <a:effectLst>
                <a:outerShdw blurRad="38100" dist="25400" dir="5400000" algn="ctr" rotWithShape="0">
                  <a:srgbClr val="6E747A">
                    <a:alpha val="43000"/>
                  </a:srgbClr>
                </a:outerShdw>
              </a:effectLst>
              <a:latin typeface="Cambria" panose="02040503050406030204" pitchFamily="18" charset="0"/>
            </a:endParaRPr>
          </a:p>
          <a:p>
            <a:pPr marL="0" indent="0">
              <a:buNone/>
            </a:pPr>
            <a:r>
              <a:rPr lang="el-GR" sz="2400" spc="-50" dirty="0" smtClean="0">
                <a:ln w="0"/>
                <a:solidFill>
                  <a:schemeClr val="tx1"/>
                </a:solidFill>
                <a:effectLst>
                  <a:outerShdw blurRad="38100" dist="25400" dir="5400000" algn="ctr" rotWithShape="0">
                    <a:srgbClr val="6E747A">
                      <a:alpha val="43000"/>
                    </a:srgbClr>
                  </a:outerShdw>
                </a:effectLst>
                <a:latin typeface="Cambria" panose="02040503050406030204" pitchFamily="18" charset="0"/>
              </a:rPr>
              <a:t> </a:t>
            </a:r>
            <a:endParaRPr lang="el-GR" sz="2400" spc="-50" dirty="0">
              <a:ln w="0"/>
              <a:solidFill>
                <a:schemeClr val="tx1"/>
              </a:solidFill>
              <a:effectLst>
                <a:outerShdw blurRad="38100" dist="25400" dir="5400000" algn="ctr" rotWithShape="0">
                  <a:srgbClr val="6E747A">
                    <a:alpha val="43000"/>
                  </a:srgbClr>
                </a:outerShdw>
              </a:effectLst>
              <a:latin typeface="Cambria" panose="02040503050406030204" pitchFamily="18" charset="0"/>
            </a:endParaRPr>
          </a:p>
        </p:txBody>
      </p:sp>
    </p:spTree>
    <p:extLst>
      <p:ext uri="{BB962C8B-B14F-4D97-AF65-F5344CB8AC3E}">
        <p14:creationId xmlns:p14="http://schemas.microsoft.com/office/powerpoint/2010/main" val="2106186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045" y="-32087"/>
            <a:ext cx="7543800" cy="1450757"/>
          </a:xfrm>
        </p:spPr>
        <p:txBody>
          <a:bodyPr/>
          <a:lstStyle/>
          <a:p>
            <a:pPr algn="ctr"/>
            <a:r>
              <a:rPr lang="el-GR" dirty="0" smtClean="0"/>
              <a:t> </a:t>
            </a:r>
            <a:r>
              <a:rPr lang="el-GR" sz="4000" dirty="0">
                <a:ln w="0"/>
                <a:solidFill>
                  <a:schemeClr val="tx1"/>
                </a:solidFill>
                <a:effectLst>
                  <a:outerShdw blurRad="38100" dist="25400" dir="5400000" algn="ctr" rotWithShape="0">
                    <a:srgbClr val="6E747A">
                      <a:alpha val="43000"/>
                    </a:srgbClr>
                  </a:outerShdw>
                </a:effectLst>
                <a:latin typeface="Cambria" panose="02040503050406030204" pitchFamily="18" charset="0"/>
                <a:ea typeface="+mn-ea"/>
                <a:cs typeface="+mn-cs"/>
              </a:rPr>
              <a:t>Πως επέλεξα  επιπλέον </a:t>
            </a:r>
            <a:r>
              <a:rPr lang="el-GR" sz="4000" dirty="0" smtClean="0">
                <a:ln w="0"/>
                <a:solidFill>
                  <a:schemeClr val="tx1"/>
                </a:solidFill>
                <a:effectLst>
                  <a:outerShdw blurRad="38100" dist="25400" dir="5400000" algn="ctr" rotWithShape="0">
                    <a:srgbClr val="6E747A">
                      <a:alpha val="43000"/>
                    </a:srgbClr>
                  </a:outerShdw>
                </a:effectLst>
                <a:latin typeface="Cambria" panose="02040503050406030204" pitchFamily="18" charset="0"/>
                <a:ea typeface="+mn-ea"/>
                <a:cs typeface="+mn-cs"/>
              </a:rPr>
              <a:t>  πληροφοριακό </a:t>
            </a:r>
            <a:r>
              <a:rPr lang="el-GR" sz="4000" dirty="0">
                <a:ln w="0"/>
                <a:solidFill>
                  <a:schemeClr val="tx1"/>
                </a:solidFill>
                <a:effectLst>
                  <a:outerShdw blurRad="38100" dist="25400" dir="5400000" algn="ctr" rotWithShape="0">
                    <a:srgbClr val="6E747A">
                      <a:alpha val="43000"/>
                    </a:srgbClr>
                  </a:outerShdw>
                </a:effectLst>
                <a:latin typeface="Cambria" panose="02040503050406030204" pitchFamily="18" charset="0"/>
                <a:ea typeface="+mn-ea"/>
                <a:cs typeface="+mn-cs"/>
              </a:rPr>
              <a:t>υλικό </a:t>
            </a:r>
          </a:p>
        </p:txBody>
      </p:sp>
      <p:sp>
        <p:nvSpPr>
          <p:cNvPr id="3" name="Content Placeholder 2"/>
          <p:cNvSpPr>
            <a:spLocks noGrp="1"/>
          </p:cNvSpPr>
          <p:nvPr>
            <p:ph idx="1"/>
          </p:nvPr>
        </p:nvSpPr>
        <p:spPr>
          <a:xfrm>
            <a:off x="165651" y="1787419"/>
            <a:ext cx="8788368" cy="4838344"/>
          </a:xfrm>
        </p:spPr>
        <p:txBody>
          <a:bodyPr>
            <a:normAutofit fontScale="55000" lnSpcReduction="20000"/>
          </a:bodyPr>
          <a:lstStyle/>
          <a:p>
            <a:r>
              <a:rPr lang="el-GR" sz="3300" b="1" dirty="0" smtClean="0">
                <a:latin typeface="Cambria" panose="02040503050406030204" pitchFamily="18" charset="0"/>
              </a:rPr>
              <a:t>Έλαβα υπόψη :</a:t>
            </a:r>
          </a:p>
          <a:p>
            <a:r>
              <a:rPr lang="el-GR" sz="3300" b="1" dirty="0">
                <a:latin typeface="Cambria" panose="02040503050406030204" pitchFamily="18" charset="0"/>
              </a:rPr>
              <a:t>α</a:t>
            </a:r>
            <a:r>
              <a:rPr lang="el-GR" sz="3300" b="1" dirty="0" smtClean="0">
                <a:latin typeface="Cambria" panose="02040503050406030204" pitchFamily="18" charset="0"/>
              </a:rPr>
              <a:t>) Τους </a:t>
            </a:r>
            <a:r>
              <a:rPr lang="el-GR" sz="3300" b="1" spc="-50" dirty="0">
                <a:ln w="0"/>
                <a:solidFill>
                  <a:schemeClr val="tx1"/>
                </a:solidFill>
                <a:effectLst>
                  <a:outerShdw blurRad="38100" dist="25400" dir="5400000" algn="ctr" rotWithShape="0">
                    <a:srgbClr val="6E747A">
                      <a:alpha val="43000"/>
                    </a:srgbClr>
                  </a:outerShdw>
                </a:effectLst>
                <a:latin typeface="Cambria" panose="02040503050406030204" pitchFamily="18" charset="0"/>
              </a:rPr>
              <a:t>στόχους</a:t>
            </a:r>
            <a:r>
              <a:rPr lang="el-GR" sz="3300" b="1" dirty="0" smtClean="0">
                <a:latin typeface="Cambria" panose="02040503050406030204" pitchFamily="18" charset="0"/>
              </a:rPr>
              <a:t>  του μαθήματος από το βιβλίο του εκπαιδευτικού </a:t>
            </a:r>
          </a:p>
          <a:p>
            <a:r>
              <a:rPr lang="el-GR" sz="3300" b="1" dirty="0" smtClean="0">
                <a:latin typeface="Cambria" panose="02040503050406030204" pitchFamily="18" charset="0"/>
              </a:rPr>
              <a:t>β) Τους στόχους των ΣΔΕ όπως περιγράφονται </a:t>
            </a:r>
            <a:r>
              <a:rPr lang="el-GR" sz="3300" b="1" dirty="0">
                <a:latin typeface="Cambria" panose="02040503050406030204" pitchFamily="18" charset="0"/>
              </a:rPr>
              <a:t> </a:t>
            </a:r>
            <a:r>
              <a:rPr lang="el-GR" sz="3300" b="1" dirty="0" smtClean="0">
                <a:latin typeface="Cambria" panose="02040503050406030204" pitchFamily="18" charset="0"/>
              </a:rPr>
              <a:t>στην εγκύκλιο του Υπουργείου. </a:t>
            </a:r>
          </a:p>
          <a:p>
            <a:r>
              <a:rPr lang="el-GR" sz="3300" b="1" dirty="0" smtClean="0">
                <a:latin typeface="Cambria" panose="02040503050406030204" pitchFamily="18" charset="0"/>
              </a:rPr>
              <a:t>γ)Να είναι απλό ,κατανοητό από τους μαθητές  και να περιέχει επιπλέον  πληροφορίες οι οποίες:</a:t>
            </a:r>
          </a:p>
          <a:p>
            <a:pPr marL="361950" indent="180975">
              <a:buFont typeface="Wingdings" panose="05000000000000000000" pitchFamily="2" charset="2"/>
              <a:buChar char="q"/>
            </a:pPr>
            <a:r>
              <a:rPr lang="el-GR" sz="3300" b="1" dirty="0" smtClean="0">
                <a:latin typeface="Cambria" panose="02040503050406030204" pitchFamily="18" charset="0"/>
              </a:rPr>
              <a:t>Να προέρχονται από έγκυρες πηγές και να μην δημιουργούν παρανοήσεις. </a:t>
            </a:r>
          </a:p>
          <a:p>
            <a:pPr marL="361950" indent="180975">
              <a:buFont typeface="Wingdings" panose="05000000000000000000" pitchFamily="2" charset="2"/>
              <a:buChar char="q"/>
            </a:pPr>
            <a:r>
              <a:rPr lang="el-GR" sz="3300" b="1" dirty="0" smtClean="0">
                <a:latin typeface="Cambria" panose="02040503050406030204" pitchFamily="18" charset="0"/>
              </a:rPr>
              <a:t>Θα βοηθήσουν στην κατανόηση του κειμένου του βιβλίου.</a:t>
            </a:r>
          </a:p>
          <a:p>
            <a:pPr marL="361950" indent="180975">
              <a:buFont typeface="Wingdings" panose="05000000000000000000" pitchFamily="2" charset="2"/>
              <a:buChar char="q"/>
            </a:pPr>
            <a:r>
              <a:rPr lang="el-GR" sz="3300" b="1" dirty="0">
                <a:latin typeface="Cambria" panose="02040503050406030204" pitchFamily="18" charset="0"/>
              </a:rPr>
              <a:t> </a:t>
            </a:r>
            <a:r>
              <a:rPr lang="el-GR" sz="3300" b="1" dirty="0" smtClean="0">
                <a:latin typeface="Cambria" panose="02040503050406030204" pitchFamily="18" charset="0"/>
              </a:rPr>
              <a:t>Να  επικαιροποιούν θέματα , που λόγω γρήγορων εξελίξεων δεν μπορούν να παρακολουθήσουν   τα βιβλία. Π.χ. Το νέο μεταναστευτικό ρεύμα των  Ελλήνων    λόγω κρίσης. </a:t>
            </a:r>
          </a:p>
          <a:p>
            <a:pPr marL="361950" indent="180975">
              <a:buFont typeface="Wingdings" panose="05000000000000000000" pitchFamily="2" charset="2"/>
              <a:buChar char="q"/>
            </a:pPr>
            <a:r>
              <a:rPr lang="el-GR" sz="3300" b="1" dirty="0" smtClean="0">
                <a:latin typeface="Cambria" panose="02040503050406030204" pitchFamily="18" charset="0"/>
              </a:rPr>
              <a:t>Να </a:t>
            </a:r>
            <a:r>
              <a:rPr lang="el-GR" sz="3300" b="1" dirty="0">
                <a:latin typeface="Cambria" panose="02040503050406030204" pitchFamily="18" charset="0"/>
              </a:rPr>
              <a:t>μου </a:t>
            </a:r>
            <a:r>
              <a:rPr lang="el-GR" sz="3300" b="1" dirty="0" smtClean="0">
                <a:latin typeface="Cambria" panose="02040503050406030204" pitchFamily="18" charset="0"/>
              </a:rPr>
              <a:t>δίνουν  </a:t>
            </a:r>
            <a:r>
              <a:rPr lang="el-GR" sz="3300" b="1" dirty="0">
                <a:latin typeface="Cambria" panose="02040503050406030204" pitchFamily="18" charset="0"/>
              </a:rPr>
              <a:t>την δυνατότητα να   διατυπώσω 2-3 διαφορετικά  θέματα – </a:t>
            </a:r>
            <a:r>
              <a:rPr lang="el-GR" sz="3300" b="1" dirty="0" smtClean="0">
                <a:latin typeface="Cambria" panose="02040503050406030204" pitchFamily="18" charset="0"/>
              </a:rPr>
              <a:t>         </a:t>
            </a:r>
            <a:r>
              <a:rPr lang="el-GR" sz="3300" b="1" dirty="0">
                <a:latin typeface="Cambria" panose="02040503050406030204" pitchFamily="18" charset="0"/>
              </a:rPr>
              <a:t>ερωτήματα ,   γιατί έχω 3 τμήματα ανά τάξη και δεν είναι εύκολο να </a:t>
            </a:r>
            <a:r>
              <a:rPr lang="el-GR" sz="3300" b="1" dirty="0" smtClean="0">
                <a:latin typeface="Cambria" panose="02040503050406030204" pitchFamily="18" charset="0"/>
              </a:rPr>
              <a:t>      </a:t>
            </a:r>
            <a:r>
              <a:rPr lang="el-GR" sz="3300" b="1" dirty="0">
                <a:latin typeface="Cambria" panose="02040503050406030204" pitchFamily="18" charset="0"/>
              </a:rPr>
              <a:t>επαναλάβω  όλη την διαδικασία </a:t>
            </a:r>
            <a:r>
              <a:rPr lang="el-GR" sz="3300" b="1" dirty="0" smtClean="0">
                <a:latin typeface="Cambria" panose="02040503050406030204" pitchFamily="18" charset="0"/>
              </a:rPr>
              <a:t>.</a:t>
            </a:r>
          </a:p>
          <a:p>
            <a:pPr marL="361950" indent="-276225">
              <a:lnSpc>
                <a:spcPct val="100000"/>
              </a:lnSpc>
              <a:buNone/>
            </a:pPr>
            <a:r>
              <a:rPr lang="el-GR" sz="3300" b="1" dirty="0" smtClean="0">
                <a:latin typeface="Cambria" panose="02040503050406030204" pitchFamily="18" charset="0"/>
              </a:rPr>
              <a:t> δ) Να  προσφέρεται  όσο γίνεται  για την δημιουργία αφίσας .</a:t>
            </a:r>
            <a:endParaRPr lang="el-GR" b="1" dirty="0" smtClean="0"/>
          </a:p>
        </p:txBody>
      </p:sp>
    </p:spTree>
    <p:extLst>
      <p:ext uri="{BB962C8B-B14F-4D97-AF65-F5344CB8AC3E}">
        <p14:creationId xmlns:p14="http://schemas.microsoft.com/office/powerpoint/2010/main" val="311870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4848" y="2046616"/>
            <a:ext cx="7775910" cy="4023360"/>
          </a:xfrm>
        </p:spPr>
        <p:txBody>
          <a:bodyPr>
            <a:normAutofit fontScale="92500" lnSpcReduction="20000"/>
          </a:bodyPr>
          <a:lstStyle/>
          <a:p>
            <a:pPr>
              <a:buFont typeface="Wingdings" panose="05000000000000000000" pitchFamily="2" charset="2"/>
              <a:buChar char="Ø"/>
            </a:pPr>
            <a:r>
              <a:rPr lang="el-GR" dirty="0" smtClean="0"/>
              <a:t>   </a:t>
            </a:r>
            <a:r>
              <a:rPr lang="el-GR" sz="2400" spc="-50" dirty="0">
                <a:ln w="0"/>
                <a:solidFill>
                  <a:schemeClr val="tx1"/>
                </a:solidFill>
                <a:effectLst>
                  <a:outerShdw blurRad="38100" dist="25400" dir="5400000" algn="ctr" rotWithShape="0">
                    <a:srgbClr val="6E747A">
                      <a:alpha val="43000"/>
                    </a:srgbClr>
                  </a:outerShdw>
                </a:effectLst>
                <a:latin typeface="Cambria" panose="02040503050406030204" pitchFamily="18" charset="0"/>
              </a:rPr>
              <a:t>Δεν ήταν εύκολη διαδικασία με τα δεδομένα που ορίζονται από τον </a:t>
            </a:r>
            <a:r>
              <a:rPr lang="el-GR" sz="2400" spc="-50" dirty="0" smtClean="0">
                <a:ln w="0"/>
                <a:solidFill>
                  <a:schemeClr val="tx1"/>
                </a:solidFill>
                <a:effectLst>
                  <a:outerShdw blurRad="38100" dist="25400" dir="5400000" algn="ctr" rotWithShape="0">
                    <a:srgbClr val="6E747A">
                      <a:alpha val="43000"/>
                    </a:srgbClr>
                  </a:outerShdw>
                </a:effectLst>
                <a:latin typeface="Cambria" panose="02040503050406030204" pitchFamily="18" charset="0"/>
              </a:rPr>
              <a:t> </a:t>
            </a:r>
            <a:r>
              <a:rPr lang="el-GR" sz="2400" spc="-50" dirty="0">
                <a:ln w="0"/>
                <a:solidFill>
                  <a:schemeClr val="tx1"/>
                </a:solidFill>
                <a:effectLst>
                  <a:outerShdw blurRad="38100" dist="25400" dir="5400000" algn="ctr" rotWithShape="0">
                    <a:srgbClr val="6E747A">
                      <a:alpha val="43000"/>
                    </a:srgbClr>
                  </a:outerShdw>
                </a:effectLst>
                <a:latin typeface="Cambria" panose="02040503050406030204" pitchFamily="18" charset="0"/>
              </a:rPr>
              <a:t>νόμο. Τα παραδείγματα που αναρτήθηκαν στο ΙΕΠ  </a:t>
            </a:r>
            <a:r>
              <a:rPr lang="el-GR" sz="2400" spc="-50" dirty="0" smtClean="0">
                <a:ln w="0"/>
                <a:solidFill>
                  <a:schemeClr val="tx1"/>
                </a:solidFill>
                <a:effectLst>
                  <a:outerShdw blurRad="38100" dist="25400" dir="5400000" algn="ctr" rotWithShape="0">
                    <a:srgbClr val="6E747A">
                      <a:alpha val="43000"/>
                    </a:srgbClr>
                  </a:outerShdw>
                </a:effectLst>
                <a:latin typeface="Cambria" panose="02040503050406030204" pitchFamily="18" charset="0"/>
              </a:rPr>
              <a:t>δεν βοήθησαν ιδιαίτερα .</a:t>
            </a:r>
            <a:endParaRPr lang="el-GR" sz="2400" spc="-50" dirty="0">
              <a:ln w="0"/>
              <a:solidFill>
                <a:schemeClr val="tx1"/>
              </a:solidFill>
              <a:effectLst>
                <a:outerShdw blurRad="38100" dist="25400" dir="5400000" algn="ctr" rotWithShape="0">
                  <a:srgbClr val="6E747A">
                    <a:alpha val="43000"/>
                  </a:srgbClr>
                </a:outerShdw>
              </a:effectLst>
              <a:latin typeface="Cambria" panose="02040503050406030204" pitchFamily="18" charset="0"/>
            </a:endParaRPr>
          </a:p>
          <a:p>
            <a:pPr>
              <a:buFont typeface="Wingdings" panose="05000000000000000000" pitchFamily="2" charset="2"/>
              <a:buChar char="Ø"/>
            </a:pPr>
            <a:r>
              <a:rPr lang="el-GR" sz="2400" spc="-50" dirty="0" smtClean="0">
                <a:ln w="0"/>
                <a:solidFill>
                  <a:schemeClr val="tx1"/>
                </a:solidFill>
                <a:effectLst>
                  <a:outerShdw blurRad="38100" dist="25400" dir="5400000" algn="ctr" rotWithShape="0">
                    <a:srgbClr val="6E747A">
                      <a:alpha val="43000"/>
                    </a:srgbClr>
                  </a:outerShdw>
                </a:effectLst>
                <a:latin typeface="Cambria" panose="02040503050406030204" pitchFamily="18" charset="0"/>
              </a:rPr>
              <a:t> Για τον προσανατολισμό των ερωτημάτων με βοήθησε  ο σχολικός σύμβουλος  και από το  έγγραφο  του αυτή η παράγραφος , στους στόχους των ΣΔΕ: </a:t>
            </a:r>
          </a:p>
          <a:p>
            <a:pPr marL="0" indent="0">
              <a:buNone/>
            </a:pPr>
            <a:r>
              <a:rPr lang="el-GR" sz="2400" b="1" i="1" dirty="0" smtClean="0"/>
              <a:t>…..να </a:t>
            </a:r>
            <a:r>
              <a:rPr lang="el-GR" sz="2400" b="1" i="1" dirty="0"/>
              <a:t>συνδυάζουν ή να αντιπαραθέτουν δεδομένα και στη </a:t>
            </a:r>
            <a:endParaRPr lang="el-GR" sz="2400" b="1" i="1" dirty="0" smtClean="0"/>
          </a:p>
          <a:p>
            <a:pPr marL="0" indent="0">
              <a:buNone/>
            </a:pPr>
            <a:r>
              <a:rPr lang="el-GR" sz="2400" b="1" i="1" dirty="0" smtClean="0"/>
              <a:t>συνέχεια </a:t>
            </a:r>
            <a:r>
              <a:rPr lang="el-GR" sz="2400" b="1" i="1" dirty="0"/>
              <a:t>να τα συνθέτουν, ενδεχομένως υπό το πρίσμα της </a:t>
            </a:r>
            <a:endParaRPr lang="el-GR" sz="2400" b="1" i="1" dirty="0" smtClean="0"/>
          </a:p>
          <a:p>
            <a:pPr marL="0" indent="0">
              <a:buNone/>
            </a:pPr>
            <a:r>
              <a:rPr lang="el-GR" sz="2400" b="1" i="1" dirty="0" smtClean="0"/>
              <a:t>πρακτικής </a:t>
            </a:r>
            <a:r>
              <a:rPr lang="el-GR" sz="2400" b="1" i="1" dirty="0"/>
              <a:t>εφαρμογής των γνώσεων ή της μεταφοράς τους σε ένα </a:t>
            </a:r>
            <a:endParaRPr lang="el-GR" sz="2400" b="1" i="1" dirty="0" smtClean="0"/>
          </a:p>
          <a:p>
            <a:pPr marL="0" indent="0">
              <a:buNone/>
            </a:pPr>
            <a:r>
              <a:rPr lang="el-GR" sz="2400" b="1" i="1" dirty="0" smtClean="0"/>
              <a:t>καινούριο </a:t>
            </a:r>
            <a:r>
              <a:rPr lang="el-GR" sz="2400" b="1" i="1" dirty="0"/>
              <a:t>πλαίσιο (π.χ. στις σημερινές συνθήκες ζωής, στην </a:t>
            </a:r>
            <a:endParaRPr lang="el-GR" sz="2400" b="1" i="1" dirty="0" smtClean="0"/>
          </a:p>
          <a:p>
            <a:pPr marL="0" indent="0">
              <a:buNone/>
            </a:pPr>
            <a:r>
              <a:rPr lang="el-GR" sz="2400" b="1" i="1" dirty="0" smtClean="0"/>
              <a:t>καθημερινότητα </a:t>
            </a:r>
            <a:r>
              <a:rPr lang="el-GR" sz="2400" b="1" i="1" dirty="0" err="1"/>
              <a:t>κ.ο.κ</a:t>
            </a:r>
            <a:r>
              <a:rPr lang="el-GR" sz="2400" b="1" i="1" dirty="0" err="1" smtClean="0"/>
              <a:t>.</a:t>
            </a:r>
            <a:r>
              <a:rPr lang="el-GR" sz="2400" b="1" i="1" dirty="0" smtClean="0"/>
              <a:t>)…….</a:t>
            </a:r>
            <a:endParaRPr lang="el-GR" sz="2400" b="1" i="1" dirty="0"/>
          </a:p>
          <a:p>
            <a:pPr>
              <a:buFont typeface="Wingdings" panose="05000000000000000000" pitchFamily="2" charset="2"/>
              <a:buChar char="Ø"/>
            </a:pPr>
            <a:endParaRPr lang="el-GR" sz="2400" spc="-50" dirty="0">
              <a:ln w="0"/>
              <a:solidFill>
                <a:schemeClr val="tx1"/>
              </a:solidFill>
              <a:effectLst>
                <a:outerShdw blurRad="38100" dist="25400" dir="5400000" algn="ctr" rotWithShape="0">
                  <a:srgbClr val="6E747A">
                    <a:alpha val="43000"/>
                  </a:srgbClr>
                </a:outerShdw>
              </a:effectLst>
              <a:latin typeface="Cambria" panose="02040503050406030204" pitchFamily="18" charset="0"/>
            </a:endParaRPr>
          </a:p>
        </p:txBody>
      </p:sp>
      <p:sp>
        <p:nvSpPr>
          <p:cNvPr id="4" name="Title 1"/>
          <p:cNvSpPr>
            <a:spLocks noGrp="1"/>
          </p:cNvSpPr>
          <p:nvPr>
            <p:ph type="title"/>
          </p:nvPr>
        </p:nvSpPr>
        <p:spPr>
          <a:xfrm>
            <a:off x="424848" y="232237"/>
            <a:ext cx="7543800" cy="1068820"/>
          </a:xfrm>
        </p:spPr>
        <p:txBody>
          <a:bodyPr/>
          <a:lstStyle/>
          <a:p>
            <a:pPr algn="ctr"/>
            <a:r>
              <a:rPr lang="el-GR" dirty="0" smtClean="0"/>
              <a:t> </a:t>
            </a:r>
            <a:r>
              <a:rPr lang="el-GR" sz="4000" dirty="0" smtClean="0">
                <a:ln w="0"/>
                <a:solidFill>
                  <a:schemeClr val="tx1"/>
                </a:solidFill>
                <a:effectLst>
                  <a:outerShdw blurRad="38100" dist="25400" dir="5400000" algn="ctr" rotWithShape="0">
                    <a:srgbClr val="6E747A">
                      <a:alpha val="43000"/>
                    </a:srgbClr>
                  </a:outerShdw>
                </a:effectLst>
                <a:latin typeface="Cambria" panose="02040503050406030204" pitchFamily="18" charset="0"/>
                <a:ea typeface="+mn-ea"/>
                <a:cs typeface="+mn-cs"/>
              </a:rPr>
              <a:t>Πως επέλεξα θέμα  - ερώτημα </a:t>
            </a:r>
            <a:endParaRPr lang="el-GR" sz="4000" dirty="0">
              <a:ln w="0"/>
              <a:solidFill>
                <a:schemeClr val="tx1"/>
              </a:solidFill>
              <a:effectLst>
                <a:outerShdw blurRad="38100" dist="25400" dir="5400000" algn="ctr" rotWithShape="0">
                  <a:srgbClr val="6E747A">
                    <a:alpha val="43000"/>
                  </a:srgbClr>
                </a:outerShdw>
              </a:effectLst>
              <a:latin typeface="Cambria" panose="02040503050406030204" pitchFamily="18" charset="0"/>
              <a:ea typeface="+mn-ea"/>
              <a:cs typeface="+mn-cs"/>
            </a:endParaRPr>
          </a:p>
        </p:txBody>
      </p:sp>
    </p:spTree>
    <p:extLst>
      <p:ext uri="{BB962C8B-B14F-4D97-AF65-F5344CB8AC3E}">
        <p14:creationId xmlns:p14="http://schemas.microsoft.com/office/powerpoint/2010/main" val="3968240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4848" y="1899585"/>
            <a:ext cx="7775910" cy="4984182"/>
          </a:xfrm>
        </p:spPr>
        <p:txBody>
          <a:bodyPr>
            <a:noAutofit/>
          </a:bodyPr>
          <a:lstStyle/>
          <a:p>
            <a:pPr>
              <a:buFont typeface="Wingdings" panose="05000000000000000000" pitchFamily="2" charset="2"/>
              <a:buChar char="Ø"/>
            </a:pPr>
            <a:r>
              <a:rPr lang="el-GR" dirty="0" smtClean="0"/>
              <a:t>  </a:t>
            </a:r>
            <a:r>
              <a:rPr lang="el-GR" spc="-50" dirty="0">
                <a:ln w="0"/>
                <a:solidFill>
                  <a:schemeClr val="tx1"/>
                </a:solidFill>
                <a:effectLst>
                  <a:outerShdw blurRad="38100" dist="25400" dir="5400000" algn="ctr" rotWithShape="0">
                    <a:srgbClr val="6E747A">
                      <a:alpha val="43000"/>
                    </a:srgbClr>
                  </a:outerShdw>
                </a:effectLst>
                <a:latin typeface="Cambria" panose="02040503050406030204" pitchFamily="18" charset="0"/>
              </a:rPr>
              <a:t>Κατά την 1</a:t>
            </a:r>
            <a:r>
              <a:rPr lang="el-GR" spc="-50" baseline="30000" dirty="0">
                <a:ln w="0"/>
                <a:solidFill>
                  <a:schemeClr val="tx1"/>
                </a:solidFill>
                <a:effectLst>
                  <a:outerShdw blurRad="38100" dist="25400" dir="5400000" algn="ctr" rotWithShape="0">
                    <a:srgbClr val="6E747A">
                      <a:alpha val="43000"/>
                    </a:srgbClr>
                  </a:outerShdw>
                </a:effectLst>
                <a:latin typeface="Cambria" panose="02040503050406030204" pitchFamily="18" charset="0"/>
              </a:rPr>
              <a:t>η </a:t>
            </a:r>
            <a:r>
              <a:rPr lang="el-GR" spc="-50" dirty="0">
                <a:ln w="0"/>
                <a:solidFill>
                  <a:schemeClr val="tx1"/>
                </a:solidFill>
                <a:effectLst>
                  <a:outerShdw blurRad="38100" dist="25400" dir="5400000" algn="ctr" rotWithShape="0">
                    <a:srgbClr val="6E747A">
                      <a:alpha val="43000"/>
                    </a:srgbClr>
                  </a:outerShdw>
                </a:effectLst>
                <a:latin typeface="Cambria" panose="02040503050406030204" pitchFamily="18" charset="0"/>
              </a:rPr>
              <a:t>ώρα  </a:t>
            </a:r>
            <a:r>
              <a:rPr lang="el-GR" spc="-50" dirty="0" smtClean="0">
                <a:ln w="0"/>
                <a:solidFill>
                  <a:schemeClr val="tx1"/>
                </a:solidFill>
                <a:effectLst>
                  <a:outerShdw blurRad="38100" dist="25400" dir="5400000" algn="ctr" rotWithShape="0">
                    <a:srgbClr val="6E747A">
                      <a:alpha val="43000"/>
                    </a:srgbClr>
                  </a:outerShdw>
                </a:effectLst>
                <a:latin typeface="Cambria" panose="02040503050406030204" pitchFamily="18" charset="0"/>
              </a:rPr>
              <a:t>θα βοηθήσω  </a:t>
            </a:r>
            <a:r>
              <a:rPr lang="el-GR" spc="-50" dirty="0">
                <a:ln w="0"/>
                <a:solidFill>
                  <a:schemeClr val="tx1"/>
                </a:solidFill>
                <a:effectLst>
                  <a:outerShdw blurRad="38100" dist="25400" dir="5400000" algn="ctr" rotWithShape="0">
                    <a:srgbClr val="6E747A">
                      <a:alpha val="43000"/>
                    </a:srgbClr>
                  </a:outerShdw>
                </a:effectLst>
                <a:latin typeface="Cambria" panose="02040503050406030204" pitchFamily="18" charset="0"/>
              </a:rPr>
              <a:t>στην κατανόηση  των κειμένων και την επίλυση όποιων αποριών </a:t>
            </a:r>
            <a:r>
              <a:rPr lang="el-GR" spc="-50" dirty="0" smtClean="0">
                <a:ln w="0"/>
                <a:solidFill>
                  <a:schemeClr val="tx1"/>
                </a:solidFill>
                <a:effectLst>
                  <a:outerShdw blurRad="38100" dist="25400" dir="5400000" algn="ctr" rotWithShape="0">
                    <a:srgbClr val="6E747A">
                      <a:alpha val="43000"/>
                    </a:srgbClr>
                  </a:outerShdw>
                </a:effectLst>
                <a:latin typeface="Cambria" panose="02040503050406030204" pitchFamily="18" charset="0"/>
              </a:rPr>
              <a:t> προκύψουν </a:t>
            </a:r>
            <a:endParaRPr lang="el-GR" spc="-50" dirty="0">
              <a:ln w="0"/>
              <a:solidFill>
                <a:schemeClr val="tx1"/>
              </a:solidFill>
              <a:effectLst>
                <a:outerShdw blurRad="38100" dist="25400" dir="5400000" algn="ctr" rotWithShape="0">
                  <a:srgbClr val="6E747A">
                    <a:alpha val="43000"/>
                  </a:srgbClr>
                </a:outerShdw>
              </a:effectLst>
              <a:latin typeface="Cambria" panose="02040503050406030204" pitchFamily="18" charset="0"/>
            </a:endParaRPr>
          </a:p>
          <a:p>
            <a:pPr>
              <a:buFont typeface="Wingdings" panose="05000000000000000000" pitchFamily="2" charset="2"/>
              <a:buChar char="Ø"/>
            </a:pPr>
            <a:r>
              <a:rPr lang="el-GR" spc="-50" dirty="0" smtClean="0">
                <a:ln w="0"/>
                <a:solidFill>
                  <a:schemeClr val="tx1"/>
                </a:solidFill>
                <a:effectLst>
                  <a:outerShdw blurRad="38100" dist="25400" dir="5400000" algn="ctr" rotWithShape="0">
                    <a:srgbClr val="6E747A">
                      <a:alpha val="43000"/>
                    </a:srgbClr>
                  </a:outerShdw>
                </a:effectLst>
                <a:latin typeface="Cambria" panose="02040503050406030204" pitchFamily="18" charset="0"/>
              </a:rPr>
              <a:t>Θα </a:t>
            </a:r>
            <a:r>
              <a:rPr lang="el-GR" spc="-50" dirty="0" err="1" smtClean="0">
                <a:ln w="0"/>
                <a:solidFill>
                  <a:schemeClr val="tx1"/>
                </a:solidFill>
                <a:effectLst>
                  <a:outerShdw blurRad="38100" dist="25400" dir="5400000" algn="ctr" rotWithShape="0">
                    <a:srgbClr val="6E747A">
                      <a:alpha val="43000"/>
                    </a:srgbClr>
                  </a:outerShdw>
                </a:effectLst>
                <a:latin typeface="Cambria" panose="02040503050406030204" pitchFamily="18" charset="0"/>
              </a:rPr>
              <a:t>προσπάθησω</a:t>
            </a:r>
            <a:r>
              <a:rPr lang="el-GR" spc="-50" dirty="0" smtClean="0">
                <a:ln w="0"/>
                <a:solidFill>
                  <a:schemeClr val="tx1"/>
                </a:solidFill>
                <a:effectLst>
                  <a:outerShdw blurRad="38100" dist="25400" dir="5400000" algn="ctr" rotWithShape="0">
                    <a:srgbClr val="6E747A">
                      <a:alpha val="43000"/>
                    </a:srgbClr>
                  </a:outerShdw>
                </a:effectLst>
                <a:latin typeface="Cambria" panose="02040503050406030204" pitchFamily="18" charset="0"/>
              </a:rPr>
              <a:t> </a:t>
            </a:r>
            <a:r>
              <a:rPr lang="el-GR" spc="-50" dirty="0">
                <a:ln w="0"/>
                <a:solidFill>
                  <a:schemeClr val="tx1"/>
                </a:solidFill>
                <a:effectLst>
                  <a:outerShdw blurRad="38100" dist="25400" dir="5400000" algn="ctr" rotWithShape="0">
                    <a:srgbClr val="6E747A">
                      <a:alpha val="43000"/>
                    </a:srgbClr>
                  </a:outerShdw>
                </a:effectLst>
                <a:latin typeface="Cambria" panose="02040503050406030204" pitchFamily="18" charset="0"/>
              </a:rPr>
              <a:t>να    κατευθύνω τους μαθητές </a:t>
            </a:r>
            <a:r>
              <a:rPr lang="el-GR" spc="-50" dirty="0" smtClean="0">
                <a:ln w="0"/>
                <a:solidFill>
                  <a:schemeClr val="tx1"/>
                </a:solidFill>
                <a:effectLst>
                  <a:outerShdw blurRad="38100" dist="25400" dir="5400000" algn="ctr" rotWithShape="0">
                    <a:srgbClr val="6E747A">
                      <a:alpha val="43000"/>
                    </a:srgbClr>
                  </a:outerShdw>
                </a:effectLst>
                <a:latin typeface="Cambria" panose="02040503050406030204" pitchFamily="18" charset="0"/>
              </a:rPr>
              <a:t> να επικεντρώσουν </a:t>
            </a:r>
            <a:r>
              <a:rPr lang="el-GR" spc="-50" dirty="0">
                <a:ln w="0"/>
                <a:solidFill>
                  <a:schemeClr val="tx1"/>
                </a:solidFill>
                <a:effectLst>
                  <a:outerShdw blurRad="38100" dist="25400" dir="5400000" algn="ctr" rotWithShape="0">
                    <a:srgbClr val="6E747A">
                      <a:alpha val="43000"/>
                    </a:srgbClr>
                  </a:outerShdw>
                </a:effectLst>
                <a:latin typeface="Cambria" panose="02040503050406030204" pitchFamily="18" charset="0"/>
              </a:rPr>
              <a:t>σε  διάφορα σημεία που  θα συγκλίνουν προς το βασικό ερώτημα ,που  βέβαια δεν το αποκαλύπτω</a:t>
            </a:r>
            <a:r>
              <a:rPr lang="el-GR" spc="-50" dirty="0" smtClean="0">
                <a:ln w="0"/>
                <a:solidFill>
                  <a:schemeClr val="tx1"/>
                </a:solidFill>
                <a:effectLst>
                  <a:outerShdw blurRad="38100" dist="25400" dir="5400000" algn="ctr" rotWithShape="0">
                    <a:srgbClr val="6E747A">
                      <a:alpha val="43000"/>
                    </a:srgbClr>
                  </a:outerShdw>
                </a:effectLst>
                <a:latin typeface="Cambria" panose="02040503050406030204" pitchFamily="18" charset="0"/>
              </a:rPr>
              <a:t>….</a:t>
            </a:r>
          </a:p>
          <a:p>
            <a:pPr>
              <a:buFont typeface="Wingdings" panose="05000000000000000000" pitchFamily="2" charset="2"/>
              <a:buChar char="Ø"/>
            </a:pPr>
            <a:r>
              <a:rPr lang="el-GR" spc="-50" dirty="0">
                <a:ln w="0"/>
                <a:solidFill>
                  <a:schemeClr val="tx1"/>
                </a:solidFill>
                <a:effectLst>
                  <a:outerShdw blurRad="38100" dist="25400" dir="5400000" algn="ctr" rotWithShape="0">
                    <a:srgbClr val="6E747A">
                      <a:alpha val="43000"/>
                    </a:srgbClr>
                  </a:outerShdw>
                </a:effectLst>
                <a:latin typeface="Cambria" panose="02040503050406030204" pitchFamily="18" charset="0"/>
              </a:rPr>
              <a:t> </a:t>
            </a:r>
            <a:r>
              <a:rPr lang="el-GR" spc="-50" dirty="0" smtClean="0">
                <a:ln w="0"/>
                <a:solidFill>
                  <a:schemeClr val="tx1"/>
                </a:solidFill>
                <a:effectLst>
                  <a:outerShdw blurRad="38100" dist="25400" dir="5400000" algn="ctr" rotWithShape="0">
                    <a:srgbClr val="6E747A">
                      <a:alpha val="43000"/>
                    </a:srgbClr>
                  </a:outerShdw>
                </a:effectLst>
                <a:latin typeface="Cambria" panose="02040503050406030204" pitchFamily="18" charset="0"/>
              </a:rPr>
              <a:t>Σε κάθε περίπτωση υπάρχει και ανατροφοδότηση .   Θα λάβω υπόψη τις δυσκολίες  και τις  πιθανές ασάφειες των κειμένων   που μπορεί να οδηγήσουν σε παρανοήσεις . </a:t>
            </a:r>
            <a:endParaRPr lang="el-GR" spc="-50" dirty="0">
              <a:ln w="0"/>
              <a:solidFill>
                <a:schemeClr val="tx1"/>
              </a:solidFill>
              <a:effectLst>
                <a:outerShdw blurRad="38100" dist="25400" dir="5400000" algn="ctr" rotWithShape="0">
                  <a:srgbClr val="6E747A">
                    <a:alpha val="43000"/>
                  </a:srgbClr>
                </a:outerShdw>
              </a:effectLst>
              <a:latin typeface="Cambria" panose="02040503050406030204" pitchFamily="18" charset="0"/>
            </a:endParaRPr>
          </a:p>
          <a:p>
            <a:pPr>
              <a:buFont typeface="Wingdings" panose="05000000000000000000" pitchFamily="2" charset="2"/>
              <a:buChar char="Ø"/>
            </a:pPr>
            <a:r>
              <a:rPr lang="el-GR" spc="-50" dirty="0">
                <a:ln w="0"/>
                <a:solidFill>
                  <a:schemeClr val="tx1"/>
                </a:solidFill>
                <a:effectLst>
                  <a:outerShdw blurRad="38100" dist="25400" dir="5400000" algn="ctr" rotWithShape="0">
                    <a:srgbClr val="6E747A">
                      <a:alpha val="43000"/>
                    </a:srgbClr>
                  </a:outerShdw>
                </a:effectLst>
                <a:latin typeface="Cambria" panose="02040503050406030204" pitchFamily="18" charset="0"/>
              </a:rPr>
              <a:t> Στην 2</a:t>
            </a:r>
            <a:r>
              <a:rPr lang="el-GR" spc="-50" baseline="30000" dirty="0">
                <a:ln w="0"/>
                <a:solidFill>
                  <a:schemeClr val="tx1"/>
                </a:solidFill>
                <a:effectLst>
                  <a:outerShdw blurRad="38100" dist="25400" dir="5400000" algn="ctr" rotWithShape="0">
                    <a:srgbClr val="6E747A">
                      <a:alpha val="43000"/>
                    </a:srgbClr>
                  </a:outerShdw>
                </a:effectLst>
                <a:latin typeface="Cambria" panose="02040503050406030204" pitchFamily="18" charset="0"/>
              </a:rPr>
              <a:t>η</a:t>
            </a:r>
            <a:r>
              <a:rPr lang="el-GR" spc="-50" dirty="0">
                <a:ln w="0"/>
                <a:solidFill>
                  <a:schemeClr val="tx1"/>
                </a:solidFill>
                <a:effectLst>
                  <a:outerShdw blurRad="38100" dist="25400" dir="5400000" algn="ctr" rotWithShape="0">
                    <a:srgbClr val="6E747A">
                      <a:alpha val="43000"/>
                    </a:srgbClr>
                  </a:outerShdw>
                </a:effectLst>
                <a:latin typeface="Cambria" panose="02040503050406030204" pitchFamily="18" charset="0"/>
              </a:rPr>
              <a:t> ώρα και κατά την διατύπωση των υποερωτημάτων  φρόντισα να δώσω στους μαθητές την δυνατότητα να  βρουν και να οργανώσουν τα επιχειρήματα που  πιθανόν θα τους χρειαστούν  </a:t>
            </a:r>
            <a:r>
              <a:rPr lang="el-GR" spc="-50" dirty="0" smtClean="0">
                <a:ln w="0"/>
                <a:solidFill>
                  <a:schemeClr val="tx1"/>
                </a:solidFill>
                <a:effectLst>
                  <a:outerShdw blurRad="38100" dist="25400" dir="5400000" algn="ctr" rotWithShape="0">
                    <a:srgbClr val="6E747A">
                      <a:alpha val="43000"/>
                    </a:srgbClr>
                  </a:outerShdw>
                </a:effectLst>
                <a:latin typeface="Cambria" panose="02040503050406030204" pitchFamily="18" charset="0"/>
              </a:rPr>
              <a:t>στην ανάπτυξη της εργασίας τους.</a:t>
            </a:r>
            <a:endParaRPr lang="el-GR" dirty="0" smtClean="0"/>
          </a:p>
          <a:p>
            <a:pPr>
              <a:buFont typeface="Wingdings" panose="05000000000000000000" pitchFamily="2" charset="2"/>
              <a:buChar char="Ø"/>
            </a:pPr>
            <a:endParaRPr lang="el-GR" spc="-50" dirty="0">
              <a:ln w="0"/>
              <a:solidFill>
                <a:schemeClr val="tx1"/>
              </a:solidFill>
              <a:effectLst>
                <a:outerShdw blurRad="38100" dist="25400" dir="5400000" algn="ctr" rotWithShape="0">
                  <a:srgbClr val="6E747A">
                    <a:alpha val="43000"/>
                  </a:srgbClr>
                </a:outerShdw>
              </a:effectLst>
              <a:latin typeface="Cambria" panose="02040503050406030204" pitchFamily="18" charset="0"/>
            </a:endParaRPr>
          </a:p>
        </p:txBody>
      </p:sp>
      <p:sp>
        <p:nvSpPr>
          <p:cNvPr id="4" name="Title 1"/>
          <p:cNvSpPr>
            <a:spLocks noGrp="1"/>
          </p:cNvSpPr>
          <p:nvPr>
            <p:ph type="title"/>
          </p:nvPr>
        </p:nvSpPr>
        <p:spPr>
          <a:xfrm>
            <a:off x="424848" y="232237"/>
            <a:ext cx="7543800" cy="1068820"/>
          </a:xfrm>
        </p:spPr>
        <p:txBody>
          <a:bodyPr>
            <a:normAutofit fontScale="90000"/>
          </a:bodyPr>
          <a:lstStyle/>
          <a:p>
            <a:pPr algn="ctr"/>
            <a:r>
              <a:rPr lang="el-GR" dirty="0" smtClean="0"/>
              <a:t> </a:t>
            </a:r>
            <a:r>
              <a:rPr lang="el-GR" sz="4000" dirty="0" smtClean="0">
                <a:ln w="0"/>
                <a:solidFill>
                  <a:schemeClr val="tx1"/>
                </a:solidFill>
                <a:effectLst>
                  <a:outerShdw blurRad="38100" dist="25400" dir="5400000" algn="ctr" rotWithShape="0">
                    <a:srgbClr val="6E747A">
                      <a:alpha val="43000"/>
                    </a:srgbClr>
                  </a:outerShdw>
                </a:effectLst>
                <a:latin typeface="Cambria" panose="02040503050406030204" pitchFamily="18" charset="0"/>
                <a:ea typeface="+mn-ea"/>
                <a:cs typeface="+mn-cs"/>
              </a:rPr>
              <a:t>Πως επέλεξα  τον τρόπο προετοιμασίας και τα   υποερωτήματα </a:t>
            </a:r>
            <a:endParaRPr lang="el-GR" sz="4000" dirty="0">
              <a:ln w="0"/>
              <a:solidFill>
                <a:schemeClr val="tx1"/>
              </a:solidFill>
              <a:effectLst>
                <a:outerShdw blurRad="38100" dist="25400" dir="5400000" algn="ctr" rotWithShape="0">
                  <a:srgbClr val="6E747A">
                    <a:alpha val="43000"/>
                  </a:srgbClr>
                </a:outerShdw>
              </a:effectLst>
              <a:latin typeface="Cambria" panose="02040503050406030204" pitchFamily="18" charset="0"/>
              <a:ea typeface="+mn-ea"/>
              <a:cs typeface="+mn-cs"/>
            </a:endParaRPr>
          </a:p>
        </p:txBody>
      </p:sp>
    </p:spTree>
    <p:extLst>
      <p:ext uri="{BB962C8B-B14F-4D97-AF65-F5344CB8AC3E}">
        <p14:creationId xmlns:p14="http://schemas.microsoft.com/office/powerpoint/2010/main" val="86337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lum bright="-20000" contrast="20000"/>
          </a:blip>
          <a:srcRect t="3234"/>
          <a:stretch/>
        </p:blipFill>
        <p:spPr>
          <a:xfrm>
            <a:off x="89910" y="1545281"/>
            <a:ext cx="8719152" cy="1702807"/>
          </a:xfrm>
          <a:prstGeom prst="rect">
            <a:avLst/>
          </a:prstGeom>
        </p:spPr>
      </p:pic>
      <p:pic>
        <p:nvPicPr>
          <p:cNvPr id="11" name="Picture 10"/>
          <p:cNvPicPr>
            <a:picLocks noChangeAspect="1"/>
          </p:cNvPicPr>
          <p:nvPr/>
        </p:nvPicPr>
        <p:blipFill>
          <a:blip r:embed="rId3"/>
          <a:stretch>
            <a:fillRect/>
          </a:stretch>
        </p:blipFill>
        <p:spPr>
          <a:xfrm>
            <a:off x="79252" y="3302438"/>
            <a:ext cx="8719152" cy="884115"/>
          </a:xfrm>
          <a:prstGeom prst="rect">
            <a:avLst/>
          </a:prstGeom>
        </p:spPr>
      </p:pic>
      <p:pic>
        <p:nvPicPr>
          <p:cNvPr id="13" name="Picture 12"/>
          <p:cNvPicPr>
            <a:picLocks noChangeAspect="1"/>
          </p:cNvPicPr>
          <p:nvPr/>
        </p:nvPicPr>
        <p:blipFill>
          <a:blip r:embed="rId4">
            <a:lum bright="-20000" contrast="40000"/>
          </a:blip>
          <a:stretch>
            <a:fillRect/>
          </a:stretch>
        </p:blipFill>
        <p:spPr>
          <a:xfrm>
            <a:off x="79252" y="4240903"/>
            <a:ext cx="8729810" cy="2358214"/>
          </a:xfrm>
          <a:prstGeom prst="rect">
            <a:avLst/>
          </a:prstGeom>
        </p:spPr>
      </p:pic>
      <p:sp>
        <p:nvSpPr>
          <p:cNvPr id="14" name="Title 1"/>
          <p:cNvSpPr>
            <a:spLocks noGrp="1"/>
          </p:cNvSpPr>
          <p:nvPr>
            <p:ph type="title"/>
          </p:nvPr>
        </p:nvSpPr>
        <p:spPr>
          <a:xfrm>
            <a:off x="7653" y="0"/>
            <a:ext cx="9136347" cy="1597839"/>
          </a:xfrm>
        </p:spPr>
        <p:txBody>
          <a:bodyPr>
            <a:normAutofit fontScale="90000"/>
          </a:bodyPr>
          <a:lstStyle/>
          <a:p>
            <a:r>
              <a:rPr lang="el-GR" sz="4400" dirty="0">
                <a:ln w="0"/>
                <a:solidFill>
                  <a:schemeClr val="tx1"/>
                </a:solidFill>
                <a:effectLst>
                  <a:outerShdw blurRad="38100" dist="25400" dir="5400000" algn="ctr" rotWithShape="0">
                    <a:srgbClr val="6E747A">
                      <a:alpha val="43000"/>
                    </a:srgbClr>
                  </a:outerShdw>
                </a:effectLst>
                <a:latin typeface="Cambria" panose="02040503050406030204" pitchFamily="18" charset="0"/>
                <a:ea typeface="+mn-ea"/>
                <a:cs typeface="+mn-cs"/>
              </a:rPr>
              <a:t>Γεωγραφία  Α Γυμνασίου </a:t>
            </a:r>
            <a:br>
              <a:rPr lang="el-GR" sz="4400" dirty="0">
                <a:ln w="0"/>
                <a:solidFill>
                  <a:schemeClr val="tx1"/>
                </a:solidFill>
                <a:effectLst>
                  <a:outerShdw blurRad="38100" dist="25400" dir="5400000" algn="ctr" rotWithShape="0">
                    <a:srgbClr val="6E747A">
                      <a:alpha val="43000"/>
                    </a:srgbClr>
                  </a:outerShdw>
                </a:effectLst>
                <a:latin typeface="Cambria" panose="02040503050406030204" pitchFamily="18" charset="0"/>
                <a:ea typeface="+mn-ea"/>
                <a:cs typeface="+mn-cs"/>
              </a:rPr>
            </a:br>
            <a:r>
              <a:rPr lang="el-GR" sz="3100" dirty="0" smtClean="0">
                <a:ln w="0"/>
                <a:solidFill>
                  <a:schemeClr val="tx1"/>
                </a:solidFill>
                <a:effectLst>
                  <a:outerShdw blurRad="38100" dist="25400" dir="5400000" algn="ctr" rotWithShape="0">
                    <a:srgbClr val="6E747A">
                      <a:alpha val="43000"/>
                    </a:srgbClr>
                  </a:outerShdw>
                </a:effectLst>
                <a:latin typeface="Cambria" panose="02040503050406030204" pitchFamily="18" charset="0"/>
                <a:ea typeface="+mn-ea"/>
                <a:cs typeface="+mn-cs"/>
              </a:rPr>
              <a:t>Β4.3  Δυνάμεις </a:t>
            </a:r>
            <a:r>
              <a:rPr lang="el-GR" sz="3100" dirty="0">
                <a:ln w="0"/>
                <a:solidFill>
                  <a:schemeClr val="tx1"/>
                </a:solidFill>
                <a:effectLst>
                  <a:outerShdw blurRad="38100" dist="25400" dir="5400000" algn="ctr" rotWithShape="0">
                    <a:srgbClr val="6E747A">
                      <a:alpha val="43000"/>
                    </a:srgbClr>
                  </a:outerShdw>
                </a:effectLst>
                <a:latin typeface="Cambria" panose="02040503050406030204" pitchFamily="18" charset="0"/>
                <a:ea typeface="+mn-ea"/>
                <a:cs typeface="+mn-cs"/>
              </a:rPr>
              <a:t>που διαμορφώνουν την επιφάνεια της Γης: </a:t>
            </a:r>
            <a:br>
              <a:rPr lang="el-GR" sz="3100" dirty="0">
                <a:ln w="0"/>
                <a:solidFill>
                  <a:schemeClr val="tx1"/>
                </a:solidFill>
                <a:effectLst>
                  <a:outerShdw blurRad="38100" dist="25400" dir="5400000" algn="ctr" rotWithShape="0">
                    <a:srgbClr val="6E747A">
                      <a:alpha val="43000"/>
                    </a:srgbClr>
                  </a:outerShdw>
                </a:effectLst>
                <a:latin typeface="Cambria" panose="02040503050406030204" pitchFamily="18" charset="0"/>
                <a:ea typeface="+mn-ea"/>
                <a:cs typeface="+mn-cs"/>
              </a:rPr>
            </a:br>
            <a:r>
              <a:rPr lang="el-GR" sz="3100" dirty="0" smtClean="0">
                <a:ln w="0"/>
                <a:solidFill>
                  <a:schemeClr val="tx1"/>
                </a:solidFill>
                <a:effectLst>
                  <a:outerShdw blurRad="38100" dist="25400" dir="5400000" algn="ctr" rotWithShape="0">
                    <a:srgbClr val="6E747A">
                      <a:alpha val="43000"/>
                    </a:srgbClr>
                  </a:outerShdw>
                </a:effectLst>
                <a:latin typeface="Cambria" panose="02040503050406030204" pitchFamily="18" charset="0"/>
                <a:ea typeface="+mn-ea"/>
                <a:cs typeface="+mn-cs"/>
              </a:rPr>
              <a:t>Ενδογενείς </a:t>
            </a:r>
            <a:r>
              <a:rPr lang="el-GR" sz="3100" dirty="0">
                <a:ln w="0"/>
                <a:solidFill>
                  <a:schemeClr val="tx1"/>
                </a:solidFill>
                <a:effectLst>
                  <a:outerShdw blurRad="38100" dist="25400" dir="5400000" algn="ctr" rotWithShape="0">
                    <a:srgbClr val="6E747A">
                      <a:alpha val="43000"/>
                    </a:srgbClr>
                  </a:outerShdw>
                </a:effectLst>
                <a:latin typeface="Cambria" panose="02040503050406030204" pitchFamily="18" charset="0"/>
                <a:ea typeface="+mn-ea"/>
                <a:cs typeface="+mn-cs"/>
              </a:rPr>
              <a:t>και </a:t>
            </a:r>
            <a:r>
              <a:rPr lang="el-GR" sz="3100" dirty="0" smtClean="0">
                <a:ln w="0"/>
                <a:solidFill>
                  <a:schemeClr val="tx1"/>
                </a:solidFill>
                <a:effectLst>
                  <a:outerShdw blurRad="38100" dist="25400" dir="5400000" algn="ctr" rotWithShape="0">
                    <a:srgbClr val="6E747A">
                      <a:alpha val="43000"/>
                    </a:srgbClr>
                  </a:outerShdw>
                </a:effectLst>
                <a:latin typeface="Cambria" panose="02040503050406030204" pitchFamily="18" charset="0"/>
                <a:ea typeface="+mn-ea"/>
                <a:cs typeface="+mn-cs"/>
              </a:rPr>
              <a:t>εξωγενείς.  </a:t>
            </a:r>
            <a:br>
              <a:rPr lang="el-GR" sz="3100" dirty="0" smtClean="0">
                <a:ln w="0"/>
                <a:solidFill>
                  <a:schemeClr val="tx1"/>
                </a:solidFill>
                <a:effectLst>
                  <a:outerShdw blurRad="38100" dist="25400" dir="5400000" algn="ctr" rotWithShape="0">
                    <a:srgbClr val="6E747A">
                      <a:alpha val="43000"/>
                    </a:srgbClr>
                  </a:outerShdw>
                </a:effectLst>
                <a:latin typeface="Cambria" panose="02040503050406030204" pitchFamily="18" charset="0"/>
                <a:ea typeface="+mn-ea"/>
                <a:cs typeface="+mn-cs"/>
              </a:rPr>
            </a:br>
            <a:r>
              <a:rPr lang="el-GR" sz="3100" dirty="0" smtClean="0">
                <a:ln w="0"/>
                <a:solidFill>
                  <a:schemeClr val="tx1"/>
                </a:solidFill>
                <a:effectLst>
                  <a:outerShdw blurRad="38100" dist="25400" dir="5400000" algn="ctr" rotWithShape="0">
                    <a:srgbClr val="6E747A">
                      <a:alpha val="43000"/>
                    </a:srgbClr>
                  </a:outerShdw>
                </a:effectLst>
                <a:latin typeface="Cambria" panose="02040503050406030204" pitchFamily="18" charset="0"/>
                <a:ea typeface="+mn-ea"/>
                <a:cs typeface="+mn-cs"/>
              </a:rPr>
              <a:t>Κάποιοι από τους στόχους της ενότητας για τους μαθητές  :</a:t>
            </a:r>
            <a:endParaRPr lang="el-GR" sz="3100" dirty="0"/>
          </a:p>
        </p:txBody>
      </p:sp>
    </p:spTree>
    <p:extLst>
      <p:ext uri="{BB962C8B-B14F-4D97-AF65-F5344CB8AC3E}">
        <p14:creationId xmlns:p14="http://schemas.microsoft.com/office/powerpoint/2010/main" val="403011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10"/>
                                        </p:tgtEl>
                                      </p:cBhvr>
                                    </p:animEffect>
                                    <p:set>
                                      <p:cBhvr>
                                        <p:cTn id="14" dur="1" fill="hold">
                                          <p:stCondLst>
                                            <p:cond delay="499"/>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13"/>
                                        </p:tgtEl>
                                      </p:cBhvr>
                                    </p:animEffect>
                                    <p:set>
                                      <p:cBhvr>
                                        <p:cTn id="38"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sz="half" idx="2"/>
          </p:nvPr>
        </p:nvSpPr>
        <p:spPr>
          <a:xfrm>
            <a:off x="0" y="923428"/>
            <a:ext cx="4233551" cy="5443137"/>
          </a:xfrm>
        </p:spPr>
        <p:txBody>
          <a:bodyPr>
            <a:normAutofit/>
          </a:bodyPr>
          <a:lstStyle/>
          <a:p>
            <a:r>
              <a:rPr lang="el-GR" u="sng" dirty="0">
                <a:hlinkClick r:id="rId2"/>
              </a:rPr>
              <a:t>http://www.tovima.gr/world/article/?aid=704973</a:t>
            </a:r>
            <a:endParaRPr lang="el-GR" dirty="0"/>
          </a:p>
          <a:p>
            <a:r>
              <a:rPr lang="el-GR" sz="1800" dirty="0">
                <a:solidFill>
                  <a:schemeClr val="dk1"/>
                </a:solidFill>
                <a:effectLst>
                  <a:outerShdw blurRad="50800" dist="38100" dir="5400000" algn="t" rotWithShape="0">
                    <a:prstClr val="black">
                      <a:alpha val="40000"/>
                    </a:prstClr>
                  </a:outerShdw>
                </a:effectLst>
              </a:rPr>
              <a:t>Νεπάλ: Ξεπέρασαν τους 8.500 οι νεκροί από τους φονικούς σεισμούς</a:t>
            </a:r>
          </a:p>
          <a:p>
            <a:r>
              <a:rPr lang="el-GR" sz="1800" dirty="0">
                <a:solidFill>
                  <a:schemeClr val="dk1"/>
                </a:solidFill>
                <a:effectLst>
                  <a:outerShdw blurRad="50800" dist="38100" dir="5400000" algn="t" rotWithShape="0">
                    <a:prstClr val="black">
                      <a:alpha val="40000"/>
                    </a:prstClr>
                  </a:outerShdw>
                </a:effectLst>
              </a:rPr>
              <a:t>ΔΗΜΟΣΙΕΥΣΗ:  17/05/2015 19:08</a:t>
            </a:r>
            <a:br>
              <a:rPr lang="el-GR" sz="1800" dirty="0">
                <a:solidFill>
                  <a:schemeClr val="dk1"/>
                </a:solidFill>
                <a:effectLst>
                  <a:outerShdw blurRad="50800" dist="38100" dir="5400000" algn="t" rotWithShape="0">
                    <a:prstClr val="black">
                      <a:alpha val="40000"/>
                    </a:prstClr>
                  </a:outerShdw>
                </a:effectLst>
              </a:rPr>
            </a:br>
            <a:r>
              <a:rPr lang="el-GR" sz="1800" dirty="0">
                <a:solidFill>
                  <a:schemeClr val="dk1"/>
                </a:solidFill>
                <a:effectLst>
                  <a:outerShdw blurRad="50800" dist="38100" dir="5400000" algn="t" rotWithShape="0">
                    <a:prstClr val="black">
                      <a:alpha val="40000"/>
                    </a:prstClr>
                  </a:outerShdw>
                </a:effectLst>
              </a:rPr>
              <a:t/>
            </a:r>
            <a:br>
              <a:rPr lang="el-GR" sz="1800" dirty="0">
                <a:solidFill>
                  <a:schemeClr val="dk1"/>
                </a:solidFill>
                <a:effectLst>
                  <a:outerShdw blurRad="50800" dist="38100" dir="5400000" algn="t" rotWithShape="0">
                    <a:prstClr val="black">
                      <a:alpha val="40000"/>
                    </a:prstClr>
                  </a:outerShdw>
                </a:effectLst>
              </a:rPr>
            </a:br>
            <a:r>
              <a:rPr lang="el-GR" sz="1800" dirty="0">
                <a:solidFill>
                  <a:schemeClr val="dk1"/>
                </a:solidFill>
                <a:effectLst>
                  <a:outerShdw blurRad="50800" dist="38100" dir="5400000" algn="t" rotWithShape="0">
                    <a:prstClr val="black">
                      <a:alpha val="40000"/>
                    </a:prstClr>
                  </a:outerShdw>
                </a:effectLst>
              </a:rPr>
              <a:t>Στις 25 Απριλίου, σεισμός 7,8 βαθμών της κλίμακας Ρίχτερ έπληξε το Νεπάλ, σκοτώνοντας χιλιάδες ανθρώπους και προκαλώντας καταστροφή σε πάνω από μισό εκατομμύριο σπίτια, τα περισσότερα εκ των οποίων σε αγροτικές περιοχές αποκομμένες από τη δυνατότητα επείγουσας ιατρικής φροντίδας. Ο αριθμός των νεκρών από τους δύο σεισμούς ανέρχεται πλέον σε 8.583, όπως ανακοίνωσε την Κυριακή το υπουργείο Εσωτερικών.</a:t>
            </a:r>
            <a:br>
              <a:rPr lang="el-GR" sz="1800" dirty="0">
                <a:solidFill>
                  <a:schemeClr val="dk1"/>
                </a:solidFill>
                <a:effectLst>
                  <a:outerShdw blurRad="50800" dist="38100" dir="5400000" algn="t" rotWithShape="0">
                    <a:prstClr val="black">
                      <a:alpha val="40000"/>
                    </a:prstClr>
                  </a:outerShdw>
                </a:effectLst>
              </a:rPr>
            </a:br>
            <a:endParaRPr lang="el-GR" sz="1800" dirty="0">
              <a:solidFill>
                <a:schemeClr val="dk1"/>
              </a:solidFill>
              <a:effectLst>
                <a:outerShdw blurRad="50800" dist="38100" dir="5400000" algn="t" rotWithShape="0">
                  <a:prstClr val="black">
                    <a:alpha val="40000"/>
                  </a:prstClr>
                </a:outerShdw>
              </a:effectLst>
            </a:endParaRPr>
          </a:p>
          <a:p>
            <a:endParaRPr lang="el-GR" dirty="0"/>
          </a:p>
        </p:txBody>
      </p:sp>
      <p:sp>
        <p:nvSpPr>
          <p:cNvPr id="17" name="Content Placeholder 16"/>
          <p:cNvSpPr>
            <a:spLocks noGrp="1"/>
          </p:cNvSpPr>
          <p:nvPr>
            <p:ph sz="quarter" idx="4"/>
          </p:nvPr>
        </p:nvSpPr>
        <p:spPr>
          <a:xfrm>
            <a:off x="4255330" y="750631"/>
            <a:ext cx="4898485" cy="5788733"/>
          </a:xfrm>
        </p:spPr>
        <p:txBody>
          <a:bodyPr>
            <a:noAutofit/>
          </a:bodyPr>
          <a:lstStyle/>
          <a:p>
            <a:r>
              <a:rPr lang="en-US" dirty="0" smtClean="0">
                <a:hlinkClick r:id="rId3"/>
              </a:rPr>
              <a:t>http://www.ert.gr/n-zilandia-katastrofes-ke-synechis-metasismi-meta-ta-78-richter-video/ </a:t>
            </a:r>
            <a:endParaRPr lang="el-GR" dirty="0" smtClean="0"/>
          </a:p>
          <a:p>
            <a:r>
              <a:rPr lang="el-GR" sz="1800" dirty="0">
                <a:solidFill>
                  <a:schemeClr val="dk1"/>
                </a:solidFill>
                <a:effectLst>
                  <a:outerShdw blurRad="50800" dist="38100" dir="5400000" algn="t" rotWithShape="0">
                    <a:prstClr val="black">
                      <a:alpha val="40000"/>
                    </a:prstClr>
                  </a:outerShdw>
                </a:effectLst>
              </a:rPr>
              <a:t>Ισχυρός σεισμός σημειώθηκε στη Νέα Ζηλανδία </a:t>
            </a:r>
          </a:p>
          <a:p>
            <a:r>
              <a:rPr lang="el-GR" sz="1800" dirty="0">
                <a:solidFill>
                  <a:schemeClr val="dk1"/>
                </a:solidFill>
                <a:effectLst>
                  <a:outerShdw blurRad="50800" dist="38100" dir="5400000" algn="t" rotWithShape="0">
                    <a:prstClr val="black">
                      <a:alpha val="40000"/>
                    </a:prstClr>
                  </a:outerShdw>
                </a:effectLst>
              </a:rPr>
              <a:t>Συνεχείς μετασεισμοί, μεγέθους έως και 6,1 βαθμών σημειώνονται μετά την ισχυρή σεισμική δόνηση μεγέθους 7,8 βαθμών τα μεσάνυχτα Κυριακής [τοπική ώρα] στη Νέα Ζηλανδία, όπως μεταδίδει ο ανταποκριτής της ΕΡΤ. Όπως ανακοίνωσε ο πρωθυπουργός της χώρας Τζον </a:t>
            </a:r>
            <a:r>
              <a:rPr lang="el-GR" sz="1800" dirty="0" err="1">
                <a:solidFill>
                  <a:schemeClr val="dk1"/>
                </a:solidFill>
                <a:effectLst>
                  <a:outerShdw blurRad="50800" dist="38100" dir="5400000" algn="t" rotWithShape="0">
                    <a:prstClr val="black">
                      <a:alpha val="40000"/>
                    </a:prstClr>
                  </a:outerShdw>
                </a:effectLst>
              </a:rPr>
              <a:t>Κέι</a:t>
            </a:r>
            <a:r>
              <a:rPr lang="el-GR" sz="1800" dirty="0">
                <a:solidFill>
                  <a:schemeClr val="dk1"/>
                </a:solidFill>
                <a:effectLst>
                  <a:outerShdw blurRad="50800" dist="38100" dir="5400000" algn="t" rotWithShape="0">
                    <a:prstClr val="black">
                      <a:alpha val="40000"/>
                    </a:prstClr>
                  </a:outerShdw>
                </a:effectLst>
              </a:rPr>
              <a:t>, τουλάχιστον δύο άνθρωποι έχασαν τη ζωή τους. Δύο ώρες μετά τον σεισμό, παλιρροϊκό κύμα ύψους 2,5 μ. χτύπησε τις βορειοανατολικές ακτές. Σοβαρές ζημιές στις πόλεις </a:t>
            </a:r>
            <a:r>
              <a:rPr lang="el-GR" sz="1800" dirty="0" err="1">
                <a:solidFill>
                  <a:schemeClr val="dk1"/>
                </a:solidFill>
                <a:effectLst>
                  <a:outerShdw blurRad="50800" dist="38100" dir="5400000" algn="t" rotWithShape="0">
                    <a:prstClr val="black">
                      <a:alpha val="40000"/>
                    </a:prstClr>
                  </a:outerShdw>
                </a:effectLst>
              </a:rPr>
              <a:t>Ουέλιγκτον</a:t>
            </a:r>
            <a:r>
              <a:rPr lang="el-GR" sz="1800" dirty="0">
                <a:solidFill>
                  <a:schemeClr val="dk1"/>
                </a:solidFill>
                <a:effectLst>
                  <a:outerShdw blurRad="50800" dist="38100" dir="5400000" algn="t" rotWithShape="0">
                    <a:prstClr val="black">
                      <a:alpha val="40000"/>
                    </a:prstClr>
                  </a:outerShdw>
                </a:effectLst>
              </a:rPr>
              <a:t> και </a:t>
            </a:r>
            <a:r>
              <a:rPr lang="el-GR" sz="1800" dirty="0" err="1">
                <a:solidFill>
                  <a:schemeClr val="dk1"/>
                </a:solidFill>
                <a:effectLst>
                  <a:outerShdw blurRad="50800" dist="38100" dir="5400000" algn="t" rotWithShape="0">
                    <a:prstClr val="black">
                      <a:alpha val="40000"/>
                    </a:prstClr>
                  </a:outerShdw>
                </a:effectLst>
              </a:rPr>
              <a:t>Κράιστσερτς</a:t>
            </a:r>
            <a:r>
              <a:rPr lang="el-GR" sz="1800" dirty="0">
                <a:solidFill>
                  <a:schemeClr val="dk1"/>
                </a:solidFill>
                <a:effectLst>
                  <a:outerShdw blurRad="50800" dist="38100" dir="5400000" algn="t" rotWithShape="0">
                    <a:prstClr val="black">
                      <a:alpha val="40000"/>
                    </a:prstClr>
                  </a:outerShdw>
                </a:effectLst>
              </a:rPr>
              <a:t>. Χιλιάδες άνθρωποι στις ανατολικές ακτές της Νέας Ζηλανδίας εγκατέλειψαν τις εστίες τους προκειμένου να μεταβούν σε περιοχές που βρίσκονται σε μεγαλύτερο υψόμετρο, καθώς οι αρχές είχαν προειδοποιήσει για καταστροφικά κύματα που θα μπορούσαν να ανέλθουν σε 5 μέτρα.</a:t>
            </a:r>
          </a:p>
          <a:p>
            <a:endParaRPr lang="el-GR" sz="1600" dirty="0"/>
          </a:p>
        </p:txBody>
      </p:sp>
      <p:sp>
        <p:nvSpPr>
          <p:cNvPr id="2" name="Rectangle 1"/>
          <p:cNvSpPr/>
          <p:nvPr/>
        </p:nvSpPr>
        <p:spPr>
          <a:xfrm>
            <a:off x="487365" y="-17145"/>
            <a:ext cx="7492372" cy="923330"/>
          </a:xfrm>
          <a:prstGeom prst="rect">
            <a:avLst/>
          </a:prstGeom>
          <a:noFill/>
        </p:spPr>
        <p:txBody>
          <a:bodyPr wrap="none" lIns="91440" tIns="45720" rIns="91440" bIns="45720">
            <a:spAutoFit/>
          </a:bodyPr>
          <a:lstStyle/>
          <a:p>
            <a:pPr algn="ctr"/>
            <a:r>
              <a:rPr lang="el-GR" sz="5400" dirty="0" smtClean="0">
                <a:ln w="0"/>
                <a:effectLst>
                  <a:outerShdw blurRad="38100" dist="19050" dir="2700000" algn="tl" rotWithShape="0">
                    <a:schemeClr val="dk1">
                      <a:alpha val="40000"/>
                    </a:schemeClr>
                  </a:outerShdw>
                </a:effectLst>
              </a:rPr>
              <a:t>Οι ειδήσεις από τα  ΜΜΕ </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7546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xEl>
                                              <p:pRg st="1" end="1"/>
                                            </p:txEl>
                                          </p:spTgt>
                                        </p:tgtEl>
                                        <p:attrNameLst>
                                          <p:attrName>style.visibility</p:attrName>
                                        </p:attrNameLst>
                                      </p:cBhvr>
                                      <p:to>
                                        <p:strVal val="visible"/>
                                      </p:to>
                                    </p:set>
                                    <p:animEffect transition="in" filter="fade">
                                      <p:cBhvr>
                                        <p:cTn id="14" dur="1000"/>
                                        <p:tgtEl>
                                          <p:spTgt spid="15">
                                            <p:txEl>
                                              <p:pRg st="1" end="1"/>
                                            </p:txEl>
                                          </p:spTgt>
                                        </p:tgtEl>
                                      </p:cBhvr>
                                    </p:animEffect>
                                    <p:anim calcmode="lin" valueType="num">
                                      <p:cBhvr>
                                        <p:cTn id="1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animEffect transition="in" filter="fade">
                                      <p:cBhvr>
                                        <p:cTn id="21" dur="1000"/>
                                        <p:tgtEl>
                                          <p:spTgt spid="15">
                                            <p:txEl>
                                              <p:pRg st="2" end="2"/>
                                            </p:txEl>
                                          </p:spTgt>
                                        </p:tgtEl>
                                      </p:cBhvr>
                                    </p:animEffect>
                                    <p:anim calcmode="lin" valueType="num">
                                      <p:cBhvr>
                                        <p:cTn id="22"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xEl>
                                              <p:pRg st="0" end="0"/>
                                            </p:txEl>
                                          </p:spTgt>
                                        </p:tgtEl>
                                        <p:attrNameLst>
                                          <p:attrName>style.visibility</p:attrName>
                                        </p:attrNameLst>
                                      </p:cBhvr>
                                      <p:to>
                                        <p:strVal val="visible"/>
                                      </p:to>
                                    </p:set>
                                    <p:animEffect transition="in" filter="fade">
                                      <p:cBhvr>
                                        <p:cTn id="28" dur="1000"/>
                                        <p:tgtEl>
                                          <p:spTgt spid="17">
                                            <p:txEl>
                                              <p:pRg st="0" end="0"/>
                                            </p:txEl>
                                          </p:spTgt>
                                        </p:tgtEl>
                                      </p:cBhvr>
                                    </p:animEffect>
                                    <p:anim calcmode="lin" valueType="num">
                                      <p:cBhvr>
                                        <p:cTn id="2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xEl>
                                              <p:pRg st="1" end="1"/>
                                            </p:txEl>
                                          </p:spTgt>
                                        </p:tgtEl>
                                        <p:attrNameLst>
                                          <p:attrName>style.visibility</p:attrName>
                                        </p:attrNameLst>
                                      </p:cBhvr>
                                      <p:to>
                                        <p:strVal val="visible"/>
                                      </p:to>
                                    </p:set>
                                    <p:animEffect transition="in" filter="fade">
                                      <p:cBhvr>
                                        <p:cTn id="35" dur="1000"/>
                                        <p:tgtEl>
                                          <p:spTgt spid="17">
                                            <p:txEl>
                                              <p:pRg st="1" end="1"/>
                                            </p:txEl>
                                          </p:spTgt>
                                        </p:tgtEl>
                                      </p:cBhvr>
                                    </p:animEffect>
                                    <p:anim calcmode="lin" valueType="num">
                                      <p:cBhvr>
                                        <p:cTn id="36"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7">
                                            <p:txEl>
                                              <p:pRg st="2" end="2"/>
                                            </p:txEl>
                                          </p:spTgt>
                                        </p:tgtEl>
                                        <p:attrNameLst>
                                          <p:attrName>style.visibility</p:attrName>
                                        </p:attrNameLst>
                                      </p:cBhvr>
                                      <p:to>
                                        <p:strVal val="visible"/>
                                      </p:to>
                                    </p:set>
                                    <p:animEffect transition="in" filter="fade">
                                      <p:cBhvr>
                                        <p:cTn id="42" dur="1000"/>
                                        <p:tgtEl>
                                          <p:spTgt spid="17">
                                            <p:txEl>
                                              <p:pRg st="2" end="2"/>
                                            </p:txEl>
                                          </p:spTgt>
                                        </p:tgtEl>
                                      </p:cBhvr>
                                    </p:animEffect>
                                    <p:anim calcmode="lin" valueType="num">
                                      <p:cBhvr>
                                        <p:cTn id="43"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218"/>
            <a:ext cx="9323945" cy="7257516"/>
          </a:xfrm>
        </p:spPr>
        <p:style>
          <a:lnRef idx="2">
            <a:schemeClr val="dk1"/>
          </a:lnRef>
          <a:fillRef idx="1">
            <a:schemeClr val="lt1"/>
          </a:fillRef>
          <a:effectRef idx="0">
            <a:schemeClr val="dk1"/>
          </a:effectRef>
          <a:fontRef idx="minor">
            <a:schemeClr val="dk1"/>
          </a:fontRef>
        </p:style>
        <p:txBody>
          <a:bodyPr>
            <a:noAutofit/>
          </a:bodyPr>
          <a:lstStyle/>
          <a:p>
            <a:r>
              <a:rPr lang="el-GR" b="1" dirty="0"/>
              <a:t>Σεισμός </a:t>
            </a:r>
            <a:r>
              <a:rPr lang="el-GR" b="1" dirty="0" err="1"/>
              <a:t>Kathmandu</a:t>
            </a:r>
            <a:r>
              <a:rPr lang="el-GR" b="1" dirty="0"/>
              <a:t> </a:t>
            </a:r>
            <a:r>
              <a:rPr lang="el-GR" b="1" dirty="0" smtClean="0"/>
              <a:t> 25/4/2015 </a:t>
            </a:r>
            <a:r>
              <a:rPr lang="el-GR" b="1" dirty="0"/>
              <a:t>(ΝΕΠΑΛ)</a:t>
            </a:r>
          </a:p>
          <a:p>
            <a:r>
              <a:rPr lang="el-GR" sz="1800" dirty="0"/>
              <a:t> </a:t>
            </a:r>
            <a:r>
              <a:rPr lang="el-GR" sz="1800" dirty="0">
                <a:effectLst>
                  <a:outerShdw blurRad="50800" dist="38100" dir="5400000" algn="t" rotWithShape="0">
                    <a:prstClr val="black">
                      <a:alpha val="40000"/>
                    </a:prstClr>
                  </a:outerShdw>
                </a:effectLst>
              </a:rPr>
              <a:t>Ανασύρθηκε από  το </a:t>
            </a:r>
            <a:r>
              <a:rPr lang="en-US" sz="1800" dirty="0">
                <a:effectLst>
                  <a:outerShdw blurRad="50800" dist="38100" dir="5400000" algn="t" rotWithShape="0">
                    <a:prstClr val="black">
                      <a:alpha val="40000"/>
                    </a:prstClr>
                  </a:outerShdw>
                </a:effectLst>
              </a:rPr>
              <a:t>site </a:t>
            </a:r>
            <a:r>
              <a:rPr lang="el-GR" sz="1800" dirty="0">
                <a:effectLst>
                  <a:outerShdw blurRad="50800" dist="38100" dir="5400000" algn="t" rotWithShape="0">
                    <a:prstClr val="black">
                      <a:alpha val="40000"/>
                    </a:prstClr>
                  </a:outerShdw>
                </a:effectLst>
              </a:rPr>
              <a:t>του Ευθυμίου Λέκκα  καθηγητή Δυναμικής Τεκτονικής &amp; Εφαρμοσμένης </a:t>
            </a:r>
            <a:r>
              <a:rPr lang="el-GR" sz="1800" dirty="0" smtClean="0">
                <a:effectLst>
                  <a:outerShdw blurRad="50800" dist="38100" dir="5400000" algn="t" rotWithShape="0">
                    <a:prstClr val="black">
                      <a:alpha val="40000"/>
                    </a:prstClr>
                  </a:outerShdw>
                </a:effectLst>
              </a:rPr>
              <a:t>Γεωλογίας   </a:t>
            </a:r>
            <a:r>
              <a:rPr lang="el-GR" sz="1800" u="sng" dirty="0" smtClean="0">
                <a:hlinkClick r:id="rId2"/>
              </a:rPr>
              <a:t>http://www.elekkas.gr/images/stories/press_articles/pdf/0510.pdf</a:t>
            </a:r>
            <a:r>
              <a:rPr lang="el-GR" sz="1800" dirty="0"/>
              <a:t> </a:t>
            </a:r>
            <a:r>
              <a:rPr lang="el-GR" sz="1800" dirty="0" smtClean="0"/>
              <a:t>                                                      ……μέσα </a:t>
            </a:r>
            <a:r>
              <a:rPr lang="el-GR" sz="1800" dirty="0"/>
              <a:t>στην πρωτεύουσα, όπως δείχνουν και οι σχετικές φωτογραφίες, παρουσιάστηκαν πολλά </a:t>
            </a:r>
            <a:r>
              <a:rPr lang="el-GR" sz="1800" dirty="0" smtClean="0"/>
              <a:t>             ρήγματα </a:t>
            </a:r>
            <a:r>
              <a:rPr lang="el-GR" sz="1800" dirty="0"/>
              <a:t>στους δρόμους και καταστράφηκαν κτίρια αρχαιολογικής σημασίας. Επίσης στις πλαγιές των </a:t>
            </a:r>
            <a:r>
              <a:rPr lang="el-GR" sz="1800" dirty="0" err="1"/>
              <a:t>Ιμαλαΐων</a:t>
            </a:r>
            <a:r>
              <a:rPr lang="el-GR" sz="1800" dirty="0"/>
              <a:t> προκλήθηκαν πολλές χιονοστιβάδες που προκάλεσαν αθρόους τραυματισμούς, κυρίως κατάγματα, στα χέρια και στα πόδια ορειβατών που είχαν την κακή τύχη εκείνη τη στιγμή να βρίσκονται εκεί και με πολλή δυσκολία μεταφέρθηκαν με αεροπλάνα στις χώρες τους. Για καλή τύχη πάντως των κατοίκων της χώρας τα σχολεία εκείνη τη στιγμή ήταν </a:t>
            </a:r>
            <a:r>
              <a:rPr lang="el-GR" sz="1800" dirty="0" smtClean="0"/>
              <a:t>κλειστά.</a:t>
            </a:r>
          </a:p>
          <a:p>
            <a:r>
              <a:rPr lang="el-GR" sz="1800" dirty="0" smtClean="0"/>
              <a:t> </a:t>
            </a:r>
            <a:r>
              <a:rPr lang="el-GR" b="1" dirty="0" smtClean="0"/>
              <a:t>Η </a:t>
            </a:r>
            <a:r>
              <a:rPr lang="el-GR" b="1" dirty="0"/>
              <a:t>ολέθρια τριβή</a:t>
            </a:r>
          </a:p>
          <a:p>
            <a:r>
              <a:rPr lang="el-GR" sz="1800" dirty="0"/>
              <a:t>Σεισμούς έχουμε όταν συσσωρεύονται πιέσεις στον φλοιό της Γης και κάποια στιγμή αυτός ενδίδει και </a:t>
            </a:r>
            <a:r>
              <a:rPr lang="el-GR" sz="1800" dirty="0" err="1"/>
              <a:t>ρηγματώνεται</a:t>
            </a:r>
            <a:r>
              <a:rPr lang="el-GR" sz="1800" dirty="0"/>
              <a:t>, δηλαδή κινείται και «σκάει» σε κάποια σημεία. Αιτία αυτών των πιέσεων είναι συνήθως η κίνηση των τεράστιων </a:t>
            </a:r>
            <a:r>
              <a:rPr lang="el-GR" sz="1800" dirty="0" err="1"/>
              <a:t>λιθοσφαιρικών</a:t>
            </a:r>
            <a:r>
              <a:rPr lang="el-GR" sz="1800" dirty="0"/>
              <a:t> πλακών. Στην περίπτωση του Νεπάλ στις 25 Απριλίου 2015 είχαμε μια κίνηση του εδάφους κατά 3 μέτρα περίπου που διαδόθηκε σε απόσταση τουλάχιστον 130 χιλιομέτρων ανατολικά και 60 χιλιομέτρων νότια. Υπολογίζεται ότι απελευθερώθηκε ενέργεια που ισοδύναμα θα χρειαζόταν περίπου έναν αιώνα για να συσσωρευθεί. Συγκεντρώνοντας στοιχεία και μετρήσεις οι σεισμολόγοι προσπαθούν να ανακαλύψουν πού δεν έχουν εκδηλωθεί ακόμη σεισμοί ενώ θα έπρεπε. </a:t>
            </a:r>
            <a:br>
              <a:rPr lang="el-GR" sz="1800" dirty="0"/>
            </a:br>
            <a:r>
              <a:rPr lang="el-GR" sz="1800" dirty="0"/>
              <a:t>Πριν από 55 ως και 40 εκατομμύρια χρόνια το βόρειο άκρο της σημερινής Ινδίας άρχισε να συγκρούεται με το τμήμα όπου επάνω του σήμερα βρίσκονται το Νεπάλ και το Θιβέτ. Δύο διαφορετικές αλλά ανεβασμένες στα άκρα τους η μία επάνω στην άλλη πλάκες καθώς μετακινούνται και τρίβονται συντελούν στη δημιουργία της οροσειράς των </a:t>
            </a:r>
            <a:r>
              <a:rPr lang="el-GR" sz="1800" dirty="0" err="1"/>
              <a:t>Ιμαλαΐων</a:t>
            </a:r>
            <a:r>
              <a:rPr lang="el-GR" sz="1800" dirty="0"/>
              <a:t>. Αλλά η κίνηση αυτή δεν έχει πάψει να υφίσταται. Η πλάκα της Ινδίας, που βρίσκεται κάτω από τη λεγόμενη πλάκα της Ευρασίας, συνεχίζει να προχωρεί βόρεια λίγα εκατοστά κάθε χρόνο δίνοντας έτσι ένα ενεργό και επομένως σεισμογόνο ρήγμα. </a:t>
            </a:r>
            <a:r>
              <a:rPr lang="el-GR" sz="1800" dirty="0" smtClean="0"/>
              <a:t>……..</a:t>
            </a:r>
            <a:endParaRPr lang="el-GR" sz="1800" dirty="0"/>
          </a:p>
        </p:txBody>
      </p:sp>
    </p:spTree>
    <p:extLst>
      <p:ext uri="{BB962C8B-B14F-4D97-AF65-F5344CB8AC3E}">
        <p14:creationId xmlns:p14="http://schemas.microsoft.com/office/powerpoint/2010/main" val="2209344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p:cNvPicPr>
          <p:nvPr>
            <p:ph sz="half" idx="2"/>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794409" y="0"/>
            <a:ext cx="4875293" cy="6785441"/>
          </a:xfrm>
          <a:prstGeom prst="rect">
            <a:avLst/>
          </a:prstGeom>
          <a:noFill/>
          <a:ln>
            <a:noFill/>
          </a:ln>
        </p:spPr>
      </p:pic>
      <p:sp>
        <p:nvSpPr>
          <p:cNvPr id="12" name="Rectangle 11"/>
          <p:cNvSpPr/>
          <p:nvPr/>
        </p:nvSpPr>
        <p:spPr>
          <a:xfrm>
            <a:off x="252050" y="577833"/>
            <a:ext cx="3023965" cy="2073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dirty="0">
                <a:effectLst>
                  <a:outerShdw blurRad="50800" dist="38100" dir="5400000" algn="t" rotWithShape="0">
                    <a:prstClr val="black">
                      <a:alpha val="40000"/>
                    </a:prstClr>
                  </a:outerShdw>
                </a:effectLst>
              </a:rPr>
              <a:t>Bruce A</a:t>
            </a:r>
            <a:r>
              <a:rPr lang="el-GR" dirty="0">
                <a:effectLst>
                  <a:outerShdw blurRad="50800" dist="38100" dir="5400000" algn="t" rotWithShape="0">
                    <a:prstClr val="black">
                      <a:alpha val="40000"/>
                    </a:prstClr>
                  </a:outerShdw>
                </a:effectLst>
              </a:rPr>
              <a:t>.</a:t>
            </a:r>
            <a:r>
              <a:rPr lang="en-US" dirty="0">
                <a:effectLst>
                  <a:outerShdw blurRad="50800" dist="38100" dir="5400000" algn="t" rotWithShape="0">
                    <a:prstClr val="black">
                      <a:alpha val="40000"/>
                    </a:prstClr>
                  </a:outerShdw>
                </a:effectLst>
              </a:rPr>
              <a:t>Bolt</a:t>
            </a:r>
            <a:r>
              <a:rPr lang="el-GR" dirty="0">
                <a:effectLst>
                  <a:outerShdw blurRad="50800" dist="38100" dir="5400000" algn="t" rotWithShape="0">
                    <a:prstClr val="black">
                      <a:alpha val="40000"/>
                    </a:prstClr>
                  </a:outerShdw>
                </a:effectLst>
              </a:rPr>
              <a:t> </a:t>
            </a:r>
          </a:p>
          <a:p>
            <a:r>
              <a:rPr lang="el-GR" dirty="0">
                <a:effectLst>
                  <a:outerShdw blurRad="50800" dist="38100" dir="5400000" algn="t" rotWithShape="0">
                    <a:prstClr val="black">
                      <a:alpha val="40000"/>
                    </a:prstClr>
                  </a:outerShdw>
                </a:effectLst>
              </a:rPr>
              <a:t>Πανεπιστήμιο  </a:t>
            </a:r>
            <a:r>
              <a:rPr lang="en-US" dirty="0">
                <a:effectLst>
                  <a:outerShdw blurRad="50800" dist="38100" dir="5400000" algn="t" rotWithShape="0">
                    <a:prstClr val="black">
                      <a:alpha val="40000"/>
                    </a:prstClr>
                  </a:outerShdw>
                </a:effectLst>
              </a:rPr>
              <a:t>Berkeley </a:t>
            </a:r>
            <a:r>
              <a:rPr lang="el-GR" dirty="0">
                <a:effectLst>
                  <a:outerShdw blurRad="50800" dist="38100" dir="5400000" algn="t" rotWithShape="0">
                    <a:prstClr val="black">
                      <a:alpha val="40000"/>
                    </a:prstClr>
                  </a:outerShdw>
                </a:effectLst>
              </a:rPr>
              <a:t>  </a:t>
            </a:r>
          </a:p>
          <a:p>
            <a:r>
              <a:rPr lang="el-GR" dirty="0" smtClean="0">
                <a:effectLst>
                  <a:outerShdw blurRad="50800" dist="38100" dir="5400000" algn="t" rotWithShape="0">
                    <a:prstClr val="black">
                      <a:alpha val="40000"/>
                    </a:prstClr>
                  </a:outerShdw>
                </a:effectLst>
              </a:rPr>
              <a:t>Αθήνα εκδόσεις </a:t>
            </a:r>
            <a:r>
              <a:rPr lang="el-GR" dirty="0">
                <a:effectLst>
                  <a:outerShdw blurRad="50800" dist="38100" dir="5400000" algn="t" rotWithShape="0">
                    <a:prstClr val="black">
                      <a:alpha val="40000"/>
                    </a:prstClr>
                  </a:outerShdw>
                </a:effectLst>
              </a:rPr>
              <a:t>τροχαλία </a:t>
            </a:r>
            <a:r>
              <a:rPr lang="el-GR" dirty="0" smtClean="0">
                <a:effectLst>
                  <a:outerShdw blurRad="50800" dist="38100" dir="5400000" algn="t" rotWithShape="0">
                    <a:prstClr val="black">
                      <a:alpha val="40000"/>
                    </a:prstClr>
                  </a:outerShdw>
                </a:effectLst>
              </a:rPr>
              <a:t>για </a:t>
            </a:r>
            <a:r>
              <a:rPr lang="el-GR" dirty="0">
                <a:effectLst>
                  <a:outerShdw blurRad="50800" dist="38100" dir="5400000" algn="t" rotWithShape="0">
                    <a:prstClr val="black">
                      <a:alpha val="40000"/>
                    </a:prstClr>
                  </a:outerShdw>
                </a:effectLst>
              </a:rPr>
              <a:t>την ελληνική γλώσσα 1991 σελίδες 68-69</a:t>
            </a:r>
          </a:p>
        </p:txBody>
      </p:sp>
    </p:spTree>
    <p:extLst>
      <p:ext uri="{BB962C8B-B14F-4D97-AF65-F5344CB8AC3E}">
        <p14:creationId xmlns:p14="http://schemas.microsoft.com/office/powerpoint/2010/main" val="2966524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51292" y="2910606"/>
            <a:ext cx="8985496" cy="3801556"/>
          </a:xfrm>
          <a:prstGeom prst="rect">
            <a:avLst/>
          </a:prstGeom>
        </p:spPr>
      </p:pic>
      <p:pic>
        <p:nvPicPr>
          <p:cNvPr id="8" name="Picture 7"/>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544040" y="145838"/>
            <a:ext cx="2332773" cy="2610394"/>
          </a:xfrm>
          <a:prstGeom prst="rect">
            <a:avLst/>
          </a:prstGeom>
          <a:noFill/>
          <a:ln>
            <a:noFill/>
          </a:ln>
        </p:spPr>
      </p:pic>
      <p:pic>
        <p:nvPicPr>
          <p:cNvPr id="9" name="Picture 8"/>
          <p:cNvPicPr>
            <a:picLocks noChangeAspect="1"/>
          </p:cNvPicPr>
          <p:nvPr/>
        </p:nvPicPr>
        <p:blipFill>
          <a:blip r:embed="rId6"/>
          <a:stretch>
            <a:fillRect/>
          </a:stretch>
        </p:blipFill>
        <p:spPr>
          <a:xfrm>
            <a:off x="165651" y="145838"/>
            <a:ext cx="4269420" cy="2600911"/>
          </a:xfrm>
          <a:prstGeom prst="rect">
            <a:avLst/>
          </a:prstGeom>
        </p:spPr>
      </p:pic>
      <p:pic>
        <p:nvPicPr>
          <p:cNvPr id="10" name="Picture 9"/>
          <p:cNvPicPr>
            <a:picLocks noChangeAspect="1"/>
          </p:cNvPicPr>
          <p:nvPr/>
        </p:nvPicPr>
        <p:blipFill>
          <a:blip r:embed="rId7"/>
          <a:stretch>
            <a:fillRect/>
          </a:stretch>
        </p:blipFill>
        <p:spPr>
          <a:xfrm>
            <a:off x="6985782" y="145838"/>
            <a:ext cx="1923215" cy="2674092"/>
          </a:xfrm>
          <a:prstGeom prst="rect">
            <a:avLst/>
          </a:prstGeom>
        </p:spPr>
      </p:pic>
    </p:spTree>
    <p:extLst>
      <p:ext uri="{BB962C8B-B14F-4D97-AF65-F5344CB8AC3E}">
        <p14:creationId xmlns:p14="http://schemas.microsoft.com/office/powerpoint/2010/main" val="348953502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TM03090434[[fn=Wood Type]]</Template>
  <TotalTime>311</TotalTime>
  <Words>1476</Words>
  <Application>Microsoft Office PowerPoint</Application>
  <PresentationFormat>On-screen Show (4:3)</PresentationFormat>
  <Paragraphs>132</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Batang</vt:lpstr>
      <vt:lpstr>Arial</vt:lpstr>
      <vt:lpstr>Calibri</vt:lpstr>
      <vt:lpstr>Calibri Light</vt:lpstr>
      <vt:lpstr>Cambria</vt:lpstr>
      <vt:lpstr>Symbol</vt:lpstr>
      <vt:lpstr>Times New Roman</vt:lpstr>
      <vt:lpstr>Wingdings</vt:lpstr>
      <vt:lpstr>Retrospect</vt:lpstr>
      <vt:lpstr> Συνθετικές δημιουργικές εργασίες </vt:lpstr>
      <vt:lpstr> Πως επέλεξα  επιπλέον   πληροφοριακό υλικό </vt:lpstr>
      <vt:lpstr> Πως επέλεξα θέμα  - ερώτημα </vt:lpstr>
      <vt:lpstr> Πως επέλεξα  τον τρόπο προετοιμασίας και τα   υποερωτήματα </vt:lpstr>
      <vt:lpstr>Γεωγραφία  Α Γυμνασίου  Β4.3  Δυνάμεις που διαμορφώνουν την επιφάνεια της Γης:  Ενδογενείς και εξωγενείς.   Κάποιοι από τους στόχους της ενότητας για τους μαθητές  :</vt:lpstr>
      <vt:lpstr>PowerPoint Presentation</vt:lpstr>
      <vt:lpstr>PowerPoint Presentation</vt:lpstr>
      <vt:lpstr>PowerPoint Presentation</vt:lpstr>
      <vt:lpstr>PowerPoint Presentation</vt:lpstr>
      <vt:lpstr>Η προετοιμασία  1η διδακτική ώρα  </vt:lpstr>
      <vt:lpstr>PowerPoint Presentation</vt:lpstr>
      <vt:lpstr>Βοηθητικές εργασίες για την προετοιμασία στην τάξη. </vt:lpstr>
      <vt:lpstr>Ενδεικτικό παράδειγμα  2ης διδακτικής ώρας  </vt:lpstr>
      <vt:lpstr>Υποερωτήματα </vt:lpstr>
      <vt:lpstr> Ποιες  είναι οι απαντήσεις στα υποερωτήματα  που περιμένω να  βοηθήσουν  τους μαθητές να χτίσουν τα επιχειρήματά τους .</vt:lpstr>
      <vt:lpstr>  Άλλο θέμα με το ίδιο πληροφοριακό υλικό</vt:lpstr>
      <vt:lpstr> Η δική μου παρατήρηση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stelios</dc:creator>
  <cp:lastModifiedBy>stelios</cp:lastModifiedBy>
  <cp:revision>38</cp:revision>
  <dcterms:created xsi:type="dcterms:W3CDTF">2017-02-26T09:19:29Z</dcterms:created>
  <dcterms:modified xsi:type="dcterms:W3CDTF">2017-02-28T09:36:05Z</dcterms:modified>
</cp:coreProperties>
</file>