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1" r:id="rId4"/>
    <p:sldId id="269" r:id="rId5"/>
    <p:sldId id="272" r:id="rId6"/>
    <p:sldId id="259" r:id="rId7"/>
    <p:sldId id="264" r:id="rId8"/>
    <p:sldId id="263" r:id="rId9"/>
    <p:sldId id="265" r:id="rId10"/>
    <p:sldId id="267" r:id="rId11"/>
    <p:sldId id="277" r:id="rId12"/>
    <p:sldId id="274"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42CEA3-3058-4D43-AE35-B3DA76CB4003}" type="datetimeFigureOut">
              <a:rPr lang="el-GR" smtClean="0"/>
              <a:pPr/>
              <a:t>16/1/2020</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2342CEA3-3058-4D43-AE35-B3DA76CB4003}" type="datetimeFigureOut">
              <a:rPr lang="el-GR" smtClean="0"/>
              <a:pPr/>
              <a:t>16/1/2020</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42CEA3-3058-4D43-AE35-B3DA76CB4003}" type="datetimeFigureOut">
              <a:rPr lang="el-GR" smtClean="0"/>
              <a:pPr/>
              <a:t>16/1/2020</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342CEA3-3058-4D43-AE35-B3DA76CB4003}" type="datetimeFigureOut">
              <a:rPr lang="el-GR" smtClean="0"/>
              <a:pPr/>
              <a:t>16/1/2020</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16/1/2020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42CEA3-3058-4D43-AE35-B3DA76CB4003}" type="datetimeFigureOut">
              <a:rPr lang="el-GR" smtClean="0"/>
              <a:pPr/>
              <a:t>16/1/2020</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l.wikipedia.org/wiki/%CE%A0%CE%BF%CE%B4%CF%8C%CF%83%CF%86%CE%B1%CE%B9%CF%81%CE%BF" TargetMode="External"/><Relationship Id="rId2" Type="http://schemas.openxmlformats.org/officeDocument/2006/relationships/hyperlink" Target="http://www.onlineellada.com/eidos.aspx?kod=199" TargetMode="External"/><Relationship Id="rId1" Type="http://schemas.openxmlformats.org/officeDocument/2006/relationships/slideLayout" Target="../slideLayouts/slideLayout2.xml"/><Relationship Id="rId6" Type="http://schemas.openxmlformats.org/officeDocument/2006/relationships/hyperlink" Target="https://el.wikipedia.org/wiki/%CE%A3%CF%84%CE%AF%CE%B2%CE%BF%CF%82" TargetMode="External"/><Relationship Id="rId5" Type="http://schemas.openxmlformats.org/officeDocument/2006/relationships/hyperlink" Target="https://el.wikipedia.org/wiki/%CE%A0%CE%B5%CF%84%CE%BF%CF%83%CF%86%CE%B1%CE%AF%CF%81%CE%B9%CF%83%CE%B7" TargetMode="External"/><Relationship Id="rId4" Type="http://schemas.openxmlformats.org/officeDocument/2006/relationships/hyperlink" Target="https://el.wikipedia.org/wiki/%CE%9A%CE%B1%CE%BB%CE%B1%CE%B8%CE%BF%CF%83%CF%86%CE%B1%CE%AF%CF%81%CE%B9%CF%83%CE%B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75656" y="3933056"/>
            <a:ext cx="6400800" cy="2448272"/>
          </a:xfrm>
        </p:spPr>
        <p:txBody>
          <a:bodyPr>
            <a:normAutofit fontScale="85000" lnSpcReduction="20000"/>
          </a:bodyPr>
          <a:lstStyle/>
          <a:p>
            <a:r>
              <a:rPr lang="el-GR" dirty="0" smtClean="0"/>
              <a:t>ΣΧΟΛΙΚΟ ΕΤΟΣ 2019-2020</a:t>
            </a:r>
          </a:p>
          <a:p>
            <a:r>
              <a:rPr lang="el-GR" dirty="0" smtClean="0"/>
              <a:t>1</a:t>
            </a:r>
            <a:r>
              <a:rPr lang="el-GR" baseline="30000" dirty="0" smtClean="0"/>
              <a:t>Ο</a:t>
            </a:r>
            <a:r>
              <a:rPr lang="el-GR" dirty="0" smtClean="0"/>
              <a:t> ΓΕΛ. ΑΙΓΑΛΕΩ Α’2</a:t>
            </a:r>
          </a:p>
          <a:p>
            <a:r>
              <a:rPr lang="el-GR" dirty="0" smtClean="0"/>
              <a:t>ΚΩΝ/ΝΑ ΦΕΛΕΣΚΟΥΡΑ</a:t>
            </a:r>
          </a:p>
          <a:p>
            <a:r>
              <a:rPr lang="el-GR" dirty="0" smtClean="0"/>
              <a:t>ΕΥΑ ΔΙΑΜΑΝΤΗ</a:t>
            </a:r>
            <a:endParaRPr lang="en-US" dirty="0" smtClean="0"/>
          </a:p>
          <a:p>
            <a:r>
              <a:rPr lang="el-GR" dirty="0" smtClean="0"/>
              <a:t>ΣΤΑΜΑΤΙΑ ΔΕΜΟΙΡΑΚΟΥ</a:t>
            </a:r>
          </a:p>
          <a:p>
            <a:r>
              <a:rPr lang="el-GR" dirty="0" smtClean="0"/>
              <a:t>ΜΑΡΙΝΑ ΔΗΜΟΓΙΑΝΝΗ </a:t>
            </a:r>
          </a:p>
          <a:p>
            <a:r>
              <a:rPr lang="el-GR" dirty="0" smtClean="0"/>
              <a:t>ΘΟΔΩΡΗΣ ΚΕΡΑΜΙΤΖΗΣ</a:t>
            </a:r>
          </a:p>
          <a:p>
            <a:r>
              <a:rPr lang="el-GR" dirty="0" smtClean="0"/>
              <a:t>ΜΑΡΙΟΣ  ΚΑΛΟΥΣ</a:t>
            </a:r>
          </a:p>
          <a:p>
            <a:endParaRPr lang="el-GR" dirty="0" smtClean="0"/>
          </a:p>
          <a:p>
            <a:endParaRPr lang="el-GR" dirty="0" smtClean="0"/>
          </a:p>
        </p:txBody>
      </p:sp>
      <p:pic>
        <p:nvPicPr>
          <p:cNvPr id="4" name="3 - Εικόνα" descr="a2.png"/>
          <p:cNvPicPr>
            <a:picLocks noChangeAspect="1"/>
          </p:cNvPicPr>
          <p:nvPr/>
        </p:nvPicPr>
        <p:blipFill>
          <a:blip r:embed="rId2" cstate="print"/>
          <a:stretch>
            <a:fillRect/>
          </a:stretch>
        </p:blipFill>
        <p:spPr>
          <a:xfrm>
            <a:off x="3635896" y="692696"/>
            <a:ext cx="4572000" cy="2762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pPr algn="ctr"/>
            <a:r>
              <a:rPr lang="el-GR" dirty="0" smtClean="0"/>
              <a:t>ΑΘΛΗΜΑΤΑ</a:t>
            </a:r>
            <a:endParaRPr lang="el-GR" dirty="0"/>
          </a:p>
        </p:txBody>
      </p:sp>
      <p:pic>
        <p:nvPicPr>
          <p:cNvPr id="10" name="9 - Θέση περιεχομένου" descr="αρχείο λήψης.jpg"/>
          <p:cNvPicPr>
            <a:picLocks noGrp="1" noChangeAspect="1"/>
          </p:cNvPicPr>
          <p:nvPr>
            <p:ph sz="half" idx="1"/>
          </p:nvPr>
        </p:nvPicPr>
        <p:blipFill>
          <a:blip r:embed="rId2" cstate="print"/>
          <a:stretch>
            <a:fillRect/>
          </a:stretch>
        </p:blipFill>
        <p:spPr>
          <a:xfrm>
            <a:off x="251520" y="2708920"/>
            <a:ext cx="3428305" cy="1935311"/>
          </a:xfrm>
        </p:spPr>
      </p:pic>
      <p:sp>
        <p:nvSpPr>
          <p:cNvPr id="9" name="8 - Θέση περιεχομένου"/>
          <p:cNvSpPr>
            <a:spLocks noGrp="1"/>
          </p:cNvSpPr>
          <p:nvPr>
            <p:ph sz="half" idx="2"/>
          </p:nvPr>
        </p:nvSpPr>
        <p:spPr>
          <a:xfrm>
            <a:off x="3707904" y="1600200"/>
            <a:ext cx="4464496" cy="4525963"/>
          </a:xfrm>
        </p:spPr>
        <p:txBody>
          <a:bodyPr>
            <a:noAutofit/>
          </a:bodyPr>
          <a:lstStyle/>
          <a:p>
            <a:r>
              <a:rPr lang="el-GR" sz="1800" u="sng" dirty="0" smtClean="0"/>
              <a:t>Ο στίβος</a:t>
            </a:r>
            <a:r>
              <a:rPr lang="en-US" sz="1800" dirty="0" smtClean="0"/>
              <a:t>: </a:t>
            </a:r>
            <a:r>
              <a:rPr lang="el-GR" sz="1800" dirty="0" smtClean="0"/>
              <a:t>είναι ένα άθλημα που αποτελείται από αγωνίσματα που περιλαμβάνουν τρέξιμο, άλμα, ρίψεις και βάδην.</a:t>
            </a:r>
          </a:p>
          <a:p>
            <a:r>
              <a:rPr lang="el-GR" sz="1800" dirty="0" smtClean="0"/>
              <a:t>Γενικά ο στίβος δεν μπορεί να έχει συνολικό μήκος μεγαλύτερο των 440 γυάρδων ή 402,34 μέτρων. Η διαμόρφωσή του περιλαμβάνει, κατ΄ έναντι μεταξύ τους, δύο ευθύγραμμα τμήματα και δύο καμπύλα καλούμενα "πέταλα". Αυτός χωρίζεται σε 6 - 8 διαδρόμους, που σημαίνονται με λευκές διαγραμμίσεις, πλάτους έκαστος 1,22 μ. - 1,25μ. Στη σύγχρονη εποχή ο στίβος φέρει επίστρωση από ειδικό βιομηχανικό ελαστομερές κεραμόχρωμο υλικό (τάπητα).</a:t>
            </a:r>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αποτελεσμα</a:t>
            </a:r>
            <a:endParaRPr lang="el-GR" dirty="0"/>
          </a:p>
        </p:txBody>
      </p:sp>
      <p:sp>
        <p:nvSpPr>
          <p:cNvPr id="3" name="2 - Θέση περιεχομένου"/>
          <p:cNvSpPr>
            <a:spLocks noGrp="1"/>
          </p:cNvSpPr>
          <p:nvPr>
            <p:ph idx="1"/>
          </p:nvPr>
        </p:nvSpPr>
        <p:spPr/>
        <p:txBody>
          <a:bodyPr/>
          <a:lstStyle/>
          <a:p>
            <a:r>
              <a:rPr lang="el-GR" dirty="0" smtClean="0"/>
              <a:t>Το αποτέλεσμα της δουλειάς μας είναι αυτό το </a:t>
            </a:r>
            <a:r>
              <a:rPr lang="en-US" dirty="0" smtClean="0"/>
              <a:t>power point</a:t>
            </a:r>
            <a:r>
              <a:rPr lang="el-GR" dirty="0" smtClean="0"/>
              <a:t> των δεκατριών σελίδων και το παρακάτω συμπέρασμα στην έρευνα σχετικά με την ιστορία του αθλητισμού.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συμπερασμα</a:t>
            </a:r>
            <a:endParaRPr lang="el-GR" dirty="0"/>
          </a:p>
        </p:txBody>
      </p:sp>
      <p:sp>
        <p:nvSpPr>
          <p:cNvPr id="3" name="2 - Θέση περιεχομένου"/>
          <p:cNvSpPr>
            <a:spLocks noGrp="1"/>
          </p:cNvSpPr>
          <p:nvPr>
            <p:ph idx="1"/>
          </p:nvPr>
        </p:nvSpPr>
        <p:spPr/>
        <p:txBody>
          <a:bodyPr/>
          <a:lstStyle/>
          <a:p>
            <a:r>
              <a:rPr lang="el-GR" dirty="0" smtClean="0"/>
              <a:t>Από την εργασία βγάλαμε </a:t>
            </a:r>
            <a:r>
              <a:rPr lang="el-GR" dirty="0" smtClean="0"/>
              <a:t>τ</a:t>
            </a:r>
            <a:r>
              <a:rPr lang="el-GR" dirty="0" smtClean="0"/>
              <a:t>ο συμπέρασμα πως ο αθλητισμός από πολύ παλιά ήταν   σημαντικός καθώς ακόμα και οι αρχαίοι γνώριζαν τα ευεργετικά που </a:t>
            </a:r>
            <a:r>
              <a:rPr lang="el-GR" smtClean="0"/>
              <a:t>προσφέρει την </a:t>
            </a:r>
            <a:r>
              <a:rPr lang="el-GR" dirty="0" smtClean="0"/>
              <a:t>υγεία.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r>
              <a:rPr lang="el-GR" dirty="0" smtClean="0"/>
              <a:t>ιστογραφια</a:t>
            </a:r>
            <a:endParaRPr lang="el-GR" dirty="0"/>
          </a:p>
        </p:txBody>
      </p:sp>
      <p:sp>
        <p:nvSpPr>
          <p:cNvPr id="6" name="5 - Θέση περιεχομένου"/>
          <p:cNvSpPr>
            <a:spLocks noGrp="1"/>
          </p:cNvSpPr>
          <p:nvPr>
            <p:ph idx="1"/>
          </p:nvPr>
        </p:nvSpPr>
        <p:spPr/>
        <p:txBody>
          <a:bodyPr>
            <a:normAutofit/>
          </a:bodyPr>
          <a:lstStyle/>
          <a:p>
            <a:r>
              <a:rPr lang="en-US" sz="2200" dirty="0" smtClean="0">
                <a:hlinkClick r:id="rId2"/>
              </a:rPr>
              <a:t>http://www.onlineellada.com/eidos.aspx?kod=199</a:t>
            </a:r>
            <a:endParaRPr lang="en-US" sz="2200" dirty="0" smtClean="0">
              <a:hlinkClick r:id="rId3"/>
            </a:endParaRPr>
          </a:p>
          <a:p>
            <a:r>
              <a:rPr lang="en-US" sz="2200" dirty="0" smtClean="0">
                <a:hlinkClick r:id="rId3"/>
              </a:rPr>
              <a:t>https://el.wikipedia.org/wiki/%CE%A0%CE%BF%CE%B4%CF%8C%CF%83%CF%86%CE%B1%CE%B9%CF%81%CE%BF</a:t>
            </a:r>
            <a:endParaRPr lang="el-GR" sz="2200" dirty="0" smtClean="0"/>
          </a:p>
          <a:p>
            <a:r>
              <a:rPr lang="en-US" sz="2200" dirty="0" smtClean="0">
                <a:hlinkClick r:id="rId4"/>
              </a:rPr>
              <a:t>https://el.wikipedia.org/wiki/%CE%9A%CE%B1%CE%BB%CE%B1%CE%B8%CE%BF%CF%83%CF%86%CE%B1%CE%AF%CF%81%CE%B9%CF%83%CE%B7</a:t>
            </a:r>
            <a:endParaRPr lang="el-GR" sz="2200" dirty="0" smtClean="0"/>
          </a:p>
          <a:p>
            <a:r>
              <a:rPr lang="en-US" sz="2200" dirty="0" smtClean="0">
                <a:hlinkClick r:id="rId5"/>
              </a:rPr>
              <a:t>https://el.wikipedia.org/wiki/%CE%A0%CE%B5%CF%84%CE%BF%CF%83%CF%86%CE%B1%CE%AF%CF%81%CE%B9%CF%83%CE%B7</a:t>
            </a:r>
          </a:p>
          <a:p>
            <a:r>
              <a:rPr lang="en-US" sz="2200" dirty="0" smtClean="0">
                <a:hlinkClick r:id="rId6"/>
              </a:rPr>
              <a:t>https://el.wikipedia.org/wiki/%CE%A3%CF%84%CE%AF%CE%B2%CE%BF%CF%82</a:t>
            </a:r>
            <a:endParaRPr lang="el-G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swimmingphoto1.jpg"/>
          <p:cNvPicPr>
            <a:picLocks noChangeAspect="1"/>
          </p:cNvPicPr>
          <p:nvPr/>
        </p:nvPicPr>
        <p:blipFill>
          <a:blip r:embed="rId2" cstate="print"/>
          <a:stretch>
            <a:fillRect/>
          </a:stretch>
        </p:blipFill>
        <p:spPr>
          <a:xfrm>
            <a:off x="971600" y="620688"/>
            <a:ext cx="2736304" cy="1825628"/>
          </a:xfrm>
          <a:prstGeom prst="rect">
            <a:avLst/>
          </a:prstGeom>
        </p:spPr>
      </p:pic>
      <p:pic>
        <p:nvPicPr>
          <p:cNvPr id="5" name="4 - Εικόνα" descr="karate-1.jpg"/>
          <p:cNvPicPr>
            <a:picLocks noChangeAspect="1"/>
          </p:cNvPicPr>
          <p:nvPr/>
        </p:nvPicPr>
        <p:blipFill>
          <a:blip r:embed="rId3" cstate="print"/>
          <a:stretch>
            <a:fillRect/>
          </a:stretch>
        </p:blipFill>
        <p:spPr>
          <a:xfrm>
            <a:off x="827584" y="5013176"/>
            <a:ext cx="2771800" cy="1563651"/>
          </a:xfrm>
          <a:prstGeom prst="rect">
            <a:avLst/>
          </a:prstGeom>
        </p:spPr>
      </p:pic>
      <p:pic>
        <p:nvPicPr>
          <p:cNvPr id="6" name="5 - Εικόνα" descr="αρχείο λήψης (1).jpg"/>
          <p:cNvPicPr>
            <a:picLocks noChangeAspect="1"/>
          </p:cNvPicPr>
          <p:nvPr/>
        </p:nvPicPr>
        <p:blipFill>
          <a:blip r:embed="rId4" cstate="print"/>
          <a:stretch>
            <a:fillRect/>
          </a:stretch>
        </p:blipFill>
        <p:spPr>
          <a:xfrm>
            <a:off x="4355976" y="620688"/>
            <a:ext cx="2705100" cy="1685925"/>
          </a:xfrm>
          <a:prstGeom prst="rect">
            <a:avLst/>
          </a:prstGeom>
        </p:spPr>
      </p:pic>
      <p:pic>
        <p:nvPicPr>
          <p:cNvPr id="7" name="6 - Εικόνα" descr="1-Boston-Red-Sox-superstar-MOOKIE-BETTS-doubles-to-lead-off-the-game.jpg"/>
          <p:cNvPicPr>
            <a:picLocks noChangeAspect="1"/>
          </p:cNvPicPr>
          <p:nvPr/>
        </p:nvPicPr>
        <p:blipFill>
          <a:blip r:embed="rId5" cstate="print"/>
          <a:stretch>
            <a:fillRect/>
          </a:stretch>
        </p:blipFill>
        <p:spPr>
          <a:xfrm>
            <a:off x="899592" y="2780928"/>
            <a:ext cx="2808312" cy="1872208"/>
          </a:xfrm>
          <a:prstGeom prst="rect">
            <a:avLst/>
          </a:prstGeom>
        </p:spPr>
      </p:pic>
      <p:pic>
        <p:nvPicPr>
          <p:cNvPr id="8" name="7 - Εικόνα" descr="erw.jpg"/>
          <p:cNvPicPr>
            <a:picLocks noChangeAspect="1"/>
          </p:cNvPicPr>
          <p:nvPr/>
        </p:nvPicPr>
        <p:blipFill>
          <a:blip r:embed="rId6" cstate="print"/>
          <a:srcRect r="6989"/>
          <a:stretch>
            <a:fillRect/>
          </a:stretch>
        </p:blipFill>
        <p:spPr>
          <a:xfrm>
            <a:off x="4283968" y="2780928"/>
            <a:ext cx="2880320" cy="1773148"/>
          </a:xfrm>
          <a:prstGeom prst="rect">
            <a:avLst/>
          </a:prstGeom>
        </p:spPr>
      </p:pic>
      <p:pic>
        <p:nvPicPr>
          <p:cNvPr id="9" name="8 - Εικόνα" descr="bavelas_tennis_d1.jpg"/>
          <p:cNvPicPr>
            <a:picLocks noChangeAspect="1"/>
          </p:cNvPicPr>
          <p:nvPr/>
        </p:nvPicPr>
        <p:blipFill>
          <a:blip r:embed="rId7" cstate="print"/>
          <a:stretch>
            <a:fillRect/>
          </a:stretch>
        </p:blipFill>
        <p:spPr>
          <a:xfrm>
            <a:off x="4355976" y="4941168"/>
            <a:ext cx="2736304" cy="16020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Πινακασ περιεχομενων</a:t>
            </a:r>
            <a:endParaRPr lang="el-GR" dirty="0"/>
          </a:p>
        </p:txBody>
      </p:sp>
      <p:sp>
        <p:nvSpPr>
          <p:cNvPr id="3" name="2 - Θέση περιεχομένου"/>
          <p:cNvSpPr>
            <a:spLocks noGrp="1"/>
          </p:cNvSpPr>
          <p:nvPr>
            <p:ph idx="1"/>
          </p:nvPr>
        </p:nvSpPr>
        <p:spPr/>
        <p:txBody>
          <a:bodyPr/>
          <a:lstStyle/>
          <a:p>
            <a:r>
              <a:rPr lang="el-GR" dirty="0" smtClean="0"/>
              <a:t>ΠΡΟΛΟΓΟΣ</a:t>
            </a:r>
          </a:p>
          <a:p>
            <a:r>
              <a:rPr lang="el-GR" dirty="0" smtClean="0"/>
              <a:t>Η ΙΣΤΟΡΙΑ ΤΟΥ ΑΘΛΗΤΙΣΜΟΥ</a:t>
            </a:r>
          </a:p>
          <a:p>
            <a:r>
              <a:rPr lang="el-GR" dirty="0" smtClean="0"/>
              <a:t>ΠΛΗΡΟΦΟΡΙΕΣ ΓΙΑ ΤΟ ΠΟΔΟΣΦΑΙΡΟ</a:t>
            </a:r>
          </a:p>
          <a:p>
            <a:r>
              <a:rPr lang="el-GR" dirty="0" smtClean="0"/>
              <a:t>ΠΛΗΡΟΦΟΡΙΕΣ ΓΙΑ ΤΗΝ ΚΑΛΑΘΟΣΦΑΙΡΗΣΗ </a:t>
            </a:r>
          </a:p>
          <a:p>
            <a:r>
              <a:rPr lang="el-GR" dirty="0" smtClean="0"/>
              <a:t>ΠΛΗΡΟΦΟΡΙΕΣ ΓΙΑ ΤΗΝ ΠΕΤΟΣΦΑΙΡΗΣΗ</a:t>
            </a:r>
          </a:p>
          <a:p>
            <a:r>
              <a:rPr lang="el-GR" dirty="0" smtClean="0"/>
              <a:t>ΠΛΗΡΟΦΟΡΙΕΣ ΓΙΑ ΤΟ ΣΤΙΒΟ </a:t>
            </a:r>
          </a:p>
          <a:p>
            <a:r>
              <a:rPr lang="el-GR" dirty="0" smtClean="0"/>
              <a:t>ΑΠΟΤΕΛΕΣΜΑ</a:t>
            </a:r>
          </a:p>
          <a:p>
            <a:r>
              <a:rPr lang="el-GR" dirty="0" smtClean="0"/>
              <a:t>ΣΥΜΠΕΡΑΣΜΑ </a:t>
            </a:r>
          </a:p>
          <a:p>
            <a:r>
              <a:rPr lang="el-GR" dirty="0" smtClean="0"/>
              <a:t>ΙΣΤΟΡΙΟΓΡΑΦΙΑ </a:t>
            </a:r>
          </a:p>
          <a:p>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err="1" smtClean="0"/>
              <a:t>Περιληψη</a:t>
            </a:r>
            <a:endParaRPr lang="el-GR" dirty="0"/>
          </a:p>
        </p:txBody>
      </p:sp>
      <p:sp>
        <p:nvSpPr>
          <p:cNvPr id="3" name="2 - Θέση περιεχομένου"/>
          <p:cNvSpPr>
            <a:spLocks noGrp="1"/>
          </p:cNvSpPr>
          <p:nvPr>
            <p:ph idx="1"/>
          </p:nvPr>
        </p:nvSpPr>
        <p:spPr/>
        <p:txBody>
          <a:bodyPr/>
          <a:lstStyle/>
          <a:p>
            <a:r>
              <a:rPr lang="el-GR" dirty="0" smtClean="0"/>
              <a:t>Η έρευνα που πραγματοποιήσαμε σε αυτό το χρονικό διάστημα των τεσσάρων μηνών, έχει σχέση με τον αθλητισμό και την ιστορία του.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προλογοσ</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Στην εργασία μας βρήκαμε πληροφορίες για την ιστορία του αθλητισμού καθώς και το πώς διεξάγονται ορισμένα αθλήματα. Ο σκοπός της έρευνας είναι να μάθουμε την σημασία του αθλητισμού στον περίγυρο μας και μέσω της δουλειάς μας να τους παροτρύνουμε να ασχοληθούν με αυτόν. Στη συνέχεια, θέλουμε να αναφέρουμε πως σύμφωνα και με το γνωμικό των προγόνων μας «</a:t>
            </a:r>
            <a:r>
              <a:rPr lang="el-GR" dirty="0" smtClean="0">
                <a:latin typeface="+mj-lt"/>
              </a:rPr>
              <a:t>νοῦς ὑγιής ἐν σώματι ὑγιεῖ» η άθληση παίζει σημαντικό ρόλο όχι μόνο στην σωματική υγεία του ανθρώπου αλλά και στην πνευματική, διότι βοηθάει στην συγκέντρωση του ατόμου.  </a:t>
            </a:r>
            <a:endParaRPr lang="el-G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a:t>
            </a:r>
            <a:r>
              <a:rPr lang="el-GR" dirty="0" err="1" smtClean="0"/>
              <a:t>ιστορια</a:t>
            </a:r>
            <a:r>
              <a:rPr lang="el-GR" dirty="0" smtClean="0"/>
              <a:t> του </a:t>
            </a:r>
            <a:r>
              <a:rPr lang="el-GR" dirty="0" err="1" smtClean="0"/>
              <a:t>αθλητισμου</a:t>
            </a:r>
            <a:endParaRPr lang="el-GR" dirty="0"/>
          </a:p>
        </p:txBody>
      </p:sp>
      <p:sp>
        <p:nvSpPr>
          <p:cNvPr id="3" name="2 - Θέση περιεχομένου"/>
          <p:cNvSpPr>
            <a:spLocks noGrp="1"/>
          </p:cNvSpPr>
          <p:nvPr>
            <p:ph idx="1"/>
          </p:nvPr>
        </p:nvSpPr>
        <p:spPr>
          <a:xfrm>
            <a:off x="457200" y="1700808"/>
            <a:ext cx="7239000" cy="4754928"/>
          </a:xfrm>
        </p:spPr>
        <p:txBody>
          <a:bodyPr>
            <a:normAutofit fontScale="55000" lnSpcReduction="20000"/>
          </a:bodyPr>
          <a:lstStyle/>
          <a:p>
            <a:r>
              <a:rPr lang="el-GR" sz="3300" b="1" dirty="0" smtClean="0"/>
              <a:t>Η λέξη αθλητισμός ως έννοια διαμορφώθηκε στους μετά-ομηρικούς χρόνους. Ο αθλητισμός υπό αυτήν την μορφή είναι καθαρά αγωνιστικός κάτι βέβαια που αλλάζει με την πάροδο του χρόνου και την κατάργηση των Ολυμπιακών Αγώνων το 392/93 μ.</a:t>
            </a:r>
            <a:r>
              <a:rPr lang="en-US" sz="3300" b="1" dirty="0" smtClean="0"/>
              <a:t>X</a:t>
            </a:r>
            <a:r>
              <a:rPr lang="el-GR" sz="3300" b="1" dirty="0" smtClean="0"/>
              <a:t>. Ο αθλητισμός θα επανεμφανιστεί αργότερα στις αρχές του 19ου αιώνα στη Μεγάλη Βρετανία.</a:t>
            </a:r>
          </a:p>
          <a:p>
            <a:r>
              <a:rPr lang="el-GR" sz="3300" b="1" dirty="0" smtClean="0"/>
              <a:t>Οι Αρχαίοι Αιγύπτιοι καθιέρωσαν πρώτοι τους αγώνες δρόμου, βάδην και την πάλη, περίπου την 3η χιλιετία  π.</a:t>
            </a:r>
            <a:r>
              <a:rPr lang="en-US" sz="3300" b="1" dirty="0" smtClean="0"/>
              <a:t>X</a:t>
            </a:r>
            <a:r>
              <a:rPr lang="el-GR" sz="3300" b="1" dirty="0" smtClean="0"/>
              <a:t>. Η Ελλάδα όμως στάθηκε η αληθινή κοιτίδα του αθλητισμού, γιατί εκεί ο αθλητισμός πήρε τη μορφή του ελεύθερου ανταγωνισμού και της ευγενούς άμιλλας.  </a:t>
            </a:r>
          </a:p>
          <a:p>
            <a:r>
              <a:rPr lang="el-GR" sz="3300" b="1" dirty="0" smtClean="0"/>
              <a:t>Οι πρώτοι Ολυμπιακοί Αγώνες έγιναν το 776  π.χ., για να κατευνάσουν οι Έλληνες την οργή των θεών και να τους ευχαριστήσουν για τις ευεργεσίες τους</a:t>
            </a:r>
            <a:r>
              <a:rPr lang="en-US" sz="3300" b="1" dirty="0" smtClean="0"/>
              <a:t>. </a:t>
            </a:r>
            <a:r>
              <a:rPr lang="el-GR" sz="3300" b="1" dirty="0" smtClean="0"/>
              <a:t>Οι Ολυμπιακοί Αγώνες ετελούντο κάθε τέσσερα χρόνια στον</a:t>
            </a:r>
            <a:r>
              <a:rPr lang="en-US" sz="3300" b="1" dirty="0" smtClean="0"/>
              <a:t> </a:t>
            </a:r>
            <a:r>
              <a:rPr lang="el-GR" sz="3300" b="1" dirty="0" smtClean="0"/>
              <a:t>ιερό χώρο της Ολυμπίας. Ο αθλητής που κέρδιζε στους Ολυμπιακούς Αγώνες στεφανώνονταν με το στεφάνι της αγριελιάς, γύριζε θριαμβευτής στην πατρίδα του και οι συμπατριώτες του γκρέμιζαν σ' ένα σημείο τα τείχη της πόλης, για να περάσει από κει ο νικητής</a:t>
            </a:r>
            <a:r>
              <a:rPr lang="en-US" sz="3300" b="1" dirty="0" smtClean="0"/>
              <a:t>.</a:t>
            </a:r>
            <a:endParaRPr lang="el-GR" sz="3300" b="1" dirty="0" smtClean="0"/>
          </a:p>
          <a:p>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pPr algn="ctr"/>
            <a:r>
              <a:rPr lang="el-GR" dirty="0" err="1" smtClean="0"/>
              <a:t>Αθληματα</a:t>
            </a:r>
            <a:endParaRPr lang="el-GR" dirty="0"/>
          </a:p>
        </p:txBody>
      </p:sp>
      <p:pic>
        <p:nvPicPr>
          <p:cNvPr id="7" name="6 - Θέση περιεχομένου" descr="podosfairo.jpg"/>
          <p:cNvPicPr>
            <a:picLocks noGrp="1" noChangeAspect="1"/>
          </p:cNvPicPr>
          <p:nvPr>
            <p:ph sz="half" idx="1"/>
          </p:nvPr>
        </p:nvPicPr>
        <p:blipFill>
          <a:blip r:embed="rId2" cstate="print"/>
          <a:srcRect l="12270"/>
          <a:stretch>
            <a:fillRect/>
          </a:stretch>
        </p:blipFill>
        <p:spPr>
          <a:xfrm>
            <a:off x="611560" y="2564904"/>
            <a:ext cx="3672408" cy="2448272"/>
          </a:xfrm>
        </p:spPr>
      </p:pic>
      <p:sp>
        <p:nvSpPr>
          <p:cNvPr id="6" name="5 - Θέση περιεχομένου"/>
          <p:cNvSpPr>
            <a:spLocks noGrp="1"/>
          </p:cNvSpPr>
          <p:nvPr>
            <p:ph sz="half" idx="2"/>
          </p:nvPr>
        </p:nvSpPr>
        <p:spPr>
          <a:xfrm>
            <a:off x="4178808" y="1600200"/>
            <a:ext cx="3921584" cy="4525963"/>
          </a:xfrm>
        </p:spPr>
        <p:txBody>
          <a:bodyPr>
            <a:noAutofit/>
          </a:bodyPr>
          <a:lstStyle/>
          <a:p>
            <a:r>
              <a:rPr lang="el-GR" sz="1900" u="sng" dirty="0" smtClean="0"/>
              <a:t>Το ποδόσφαιρο</a:t>
            </a:r>
            <a:r>
              <a:rPr lang="en-US" sz="1900" u="sng" dirty="0" smtClean="0"/>
              <a:t>:</a:t>
            </a:r>
            <a:r>
              <a:rPr lang="el-GR" sz="1900" dirty="0" smtClean="0"/>
              <a:t> είναι ομαδικό άθλημα που παίζεται ανάμεσα σε δύο ομάδες των έντεκα παικτών με μία μπάλα. Οι αγώνες διεξάγονται σε ένα ορθογώνιο γήπεδο με φυσικό ή τεχνητό χλοοτάπητα  και επίσης υπάρχει ένα μεταλλικό πλαίσιο στο μέσο κάθε μιας από τις στενές πλευρές, το «τέρμα». Σκοπός κάθε ομάδας είναι να οδηγήσει τη μπάλα στο αντίπαλο τέρμα, δηλαδή «να σκοράρει». Η ομάδα που θα επιτύχει τα περισσότερα γκολ ως το τέλος του παιχνιδιού κερδίζει. </a:t>
            </a:r>
          </a:p>
          <a:p>
            <a:endParaRPr lang="el-GR" sz="1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pPr algn="ctr"/>
            <a:r>
              <a:rPr lang="el-GR" dirty="0" smtClean="0"/>
              <a:t>ΑΘΛΗΜΑΤΑ</a:t>
            </a:r>
            <a:endParaRPr lang="el-GR" dirty="0"/>
          </a:p>
        </p:txBody>
      </p:sp>
      <p:pic>
        <p:nvPicPr>
          <p:cNvPr id="9" name="8 - Θέση περιεχομένου" descr="basketball-court_landscape.jpg"/>
          <p:cNvPicPr>
            <a:picLocks noGrp="1" noChangeAspect="1"/>
          </p:cNvPicPr>
          <p:nvPr>
            <p:ph sz="half" idx="1"/>
          </p:nvPr>
        </p:nvPicPr>
        <p:blipFill>
          <a:blip r:embed="rId2" cstate="print"/>
          <a:stretch>
            <a:fillRect/>
          </a:stretch>
        </p:blipFill>
        <p:spPr>
          <a:xfrm>
            <a:off x="457200" y="2276873"/>
            <a:ext cx="3521075" cy="2642632"/>
          </a:xfrm>
        </p:spPr>
      </p:pic>
      <p:sp>
        <p:nvSpPr>
          <p:cNvPr id="8" name="7 - Θέση περιεχομένου"/>
          <p:cNvSpPr>
            <a:spLocks noGrp="1"/>
          </p:cNvSpPr>
          <p:nvPr>
            <p:ph sz="half" idx="2"/>
          </p:nvPr>
        </p:nvSpPr>
        <p:spPr>
          <a:xfrm>
            <a:off x="3707904" y="1600200"/>
            <a:ext cx="4392488" cy="4709120"/>
          </a:xfrm>
        </p:spPr>
        <p:txBody>
          <a:bodyPr>
            <a:noAutofit/>
          </a:bodyPr>
          <a:lstStyle/>
          <a:p>
            <a:r>
              <a:rPr lang="el-GR" sz="1800" dirty="0" smtClean="0"/>
              <a:t> </a:t>
            </a:r>
            <a:r>
              <a:rPr lang="el-GR" sz="1900" u="sng" dirty="0" smtClean="0"/>
              <a:t>Η καλαθοσφαίριση</a:t>
            </a:r>
            <a:r>
              <a:rPr lang="en-US" sz="1900" u="sng" dirty="0" smtClean="0"/>
              <a:t>:</a:t>
            </a:r>
            <a:r>
              <a:rPr lang="el-GR" sz="1900" dirty="0" smtClean="0"/>
              <a:t> είναι ομαδικό άθλημα. Εμπνευστής και δημιουργός του ήταν ο Καναδός, καθηγητής φυσικής αγωγής στο Σπρίνγκφιλντ της Μασαχουσέτης των ΗΠΑ, Τζέις Νάισμιθ. Παίζεται με δύο ομάδες των πέντε ατόμων σε ένα γήπεδο με δύο αντικριστά καλάθια. Οι παίκτες επιτρέπεται να ακουμπήσουν την μπάλα μόνο με τα χέρια. Σκοπός των ομάδων είναι να βάλουν με  την μπάλα μέσα από το καλάθι όσο το δυνατόν περισσότερες φορές στα 40 λεπτά του αγώνα. Η ομάδα που θα πετύχει περισσότερους πόντους είναι η νικήτρια.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Αθληματα</a:t>
            </a:r>
            <a:endParaRPr lang="el-GR" dirty="0"/>
          </a:p>
        </p:txBody>
      </p:sp>
      <p:pic>
        <p:nvPicPr>
          <p:cNvPr id="5" name="4 - Θέση περιεχομένου" descr="Volleyball-1.jpg"/>
          <p:cNvPicPr>
            <a:picLocks noGrp="1" noChangeAspect="1"/>
          </p:cNvPicPr>
          <p:nvPr>
            <p:ph sz="half" idx="1"/>
          </p:nvPr>
        </p:nvPicPr>
        <p:blipFill>
          <a:blip r:embed="rId2" cstate="print"/>
          <a:srcRect l="8474" b="9180"/>
          <a:stretch>
            <a:fillRect/>
          </a:stretch>
        </p:blipFill>
        <p:spPr>
          <a:xfrm>
            <a:off x="465306" y="2542778"/>
            <a:ext cx="3512969" cy="2614414"/>
          </a:xfrm>
        </p:spPr>
      </p:pic>
      <p:sp>
        <p:nvSpPr>
          <p:cNvPr id="4" name="3 - Θέση περιεχομένου"/>
          <p:cNvSpPr>
            <a:spLocks noGrp="1"/>
          </p:cNvSpPr>
          <p:nvPr>
            <p:ph sz="half" idx="2"/>
          </p:nvPr>
        </p:nvSpPr>
        <p:spPr>
          <a:xfrm>
            <a:off x="3995936" y="1600200"/>
            <a:ext cx="3703312" cy="4781128"/>
          </a:xfrm>
        </p:spPr>
        <p:txBody>
          <a:bodyPr>
            <a:normAutofit fontScale="62500" lnSpcReduction="20000"/>
          </a:bodyPr>
          <a:lstStyle/>
          <a:p>
            <a:r>
              <a:rPr lang="el-GR" sz="3000" u="sng" dirty="0" smtClean="0"/>
              <a:t>Η πετοσφαίριση</a:t>
            </a:r>
            <a:r>
              <a:rPr lang="en-US" sz="3000" dirty="0" smtClean="0"/>
              <a:t>: </a:t>
            </a:r>
            <a:r>
              <a:rPr lang="el-GR" sz="3000" dirty="0" smtClean="0"/>
              <a:t>είναι ένα ομαδικό ολυμπιακό άθλημα, το οποίο παίζεται από ανδρικές και γυναικείες ομάδες των έξι παικτών. Η πετοσφαίριση επινοήθηκε το 1895</a:t>
            </a:r>
            <a:r>
              <a:rPr lang="en-US" sz="3000" dirty="0" smtClean="0"/>
              <a:t> </a:t>
            </a:r>
            <a:r>
              <a:rPr lang="el-GR" sz="3000" dirty="0" smtClean="0"/>
              <a:t>από τον Αμερικανό καθηγητή Γουίλιαμ Μόργκαν</a:t>
            </a:r>
            <a:r>
              <a:rPr lang="en-US" sz="3000" dirty="0" smtClean="0"/>
              <a:t>. </a:t>
            </a:r>
            <a:r>
              <a:rPr lang="el-GR" sz="3000" dirty="0" smtClean="0"/>
              <a:t>Προσπαθώντας να δημιουργήσει ένα ομαδικό παιχνίδι κλειστού χώρου, χωρίς τον κίνδυνο τραυματισμών, επινόησε το βόλεϊ. Αρχικά ονόμασε το παιχνίδι μιντονέτ. Το όνομα βόλεϊ δόθηκε λίγο αργότερα, έπειτα από έναν αγώνα επίδειξης, μάλλον από τον Άλφρεντ Χάλστιντ.</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299</Words>
  <Application>Microsoft Office PowerPoint</Application>
  <PresentationFormat>Προβολή στην οθόνη (4:3)</PresentationFormat>
  <Paragraphs>45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Αφθονία</vt:lpstr>
      <vt:lpstr>Διαφάνεια 1</vt:lpstr>
      <vt:lpstr>Διαφάνεια 2</vt:lpstr>
      <vt:lpstr>Πινακασ περιεχομενων</vt:lpstr>
      <vt:lpstr>Περιληψη</vt:lpstr>
      <vt:lpstr>προλογοσ</vt:lpstr>
      <vt:lpstr>Η ιστορια του αθλητισμου</vt:lpstr>
      <vt:lpstr>Αθληματα</vt:lpstr>
      <vt:lpstr>ΑΘΛΗΜΑΤΑ</vt:lpstr>
      <vt:lpstr>Αθληματα</vt:lpstr>
      <vt:lpstr>ΑΘΛΗΜΑΤΑ</vt:lpstr>
      <vt:lpstr>αποτελεσμα</vt:lpstr>
      <vt:lpstr>συμπερασμα</vt:lpstr>
      <vt:lpstr>ιστογραφια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user07</dc:creator>
  <cp:lastModifiedBy>pc1</cp:lastModifiedBy>
  <cp:revision>35</cp:revision>
  <dcterms:created xsi:type="dcterms:W3CDTF">2019-10-15T06:16:16Z</dcterms:created>
  <dcterms:modified xsi:type="dcterms:W3CDTF">2020-01-16T18:42:51Z</dcterms:modified>
</cp:coreProperties>
</file>