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0" r:id="rId16"/>
    <p:sldId id="270" r:id="rId17"/>
    <p:sldId id="281" r:id="rId18"/>
    <p:sldId id="282" r:id="rId19"/>
    <p:sldId id="283" r:id="rId20"/>
    <p:sldId id="271" r:id="rId21"/>
    <p:sldId id="272" r:id="rId22"/>
    <p:sldId id="273" r:id="rId23"/>
    <p:sldId id="274" r:id="rId24"/>
    <p:sldId id="275" r:id="rId25"/>
    <p:sldId id="276" r:id="rId26"/>
    <p:sldId id="277" r:id="rId27"/>
    <p:sldId id="278" r:id="rId28"/>
    <p:sldId id="279" r:id="rId29"/>
    <p:sldId id="284" r:id="rId30"/>
    <p:sldId id="285" r:id="rId31"/>
    <p:sldId id="287" r:id="rId32"/>
    <p:sldId id="286"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203" autoAdjust="0"/>
  </p:normalViewPr>
  <p:slideViewPr>
    <p:cSldViewPr>
      <p:cViewPr varScale="1">
        <p:scale>
          <a:sx n="44" d="100"/>
          <a:sy n="44" d="100"/>
        </p:scale>
        <p:origin x="-70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B244BEF-6A60-416E-A153-239EAD54552A}" type="datetimeFigureOut">
              <a:rPr lang="el-GR"/>
              <a:pPr>
                <a:defRPr/>
              </a:pPr>
              <a:t>27/3/2015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9A0C145-C945-49D0-A4B8-B444C7DF70F2}" type="slidenum">
              <a:rPr lang="el-GR"/>
              <a:pPr>
                <a:defRPr/>
              </a:pPr>
              <a:t>‹#›</a:t>
            </a:fld>
            <a:endParaRPr lang="el-G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87E7560-195C-4845-A85F-D4DD75729465}" type="datetimeFigureOut">
              <a:rPr lang="el-GR"/>
              <a:pPr>
                <a:defRPr/>
              </a:pPr>
              <a:t>27/3/2015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AC247D7-CC62-4984-913D-5EA52E2C02E4}" type="slidenum">
              <a:rPr lang="el-GR"/>
              <a:pPr>
                <a:defRPr/>
              </a:pPr>
              <a:t>‹#›</a:t>
            </a:fld>
            <a:endParaRPr lang="el-G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993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smtClean="0"/>
              <a:t>	 </a:t>
            </a:r>
          </a:p>
          <a:p>
            <a:pPr>
              <a:spcBef>
                <a:spcPct val="0"/>
              </a:spcBef>
            </a:pPr>
            <a:endParaRPr lang="el-GR" smtClean="0"/>
          </a:p>
        </p:txBody>
      </p:sp>
      <p:sp>
        <p:nvSpPr>
          <p:cNvPr id="3994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55D525-44B0-45D8-9C94-A839830F979B}" type="slidenum">
              <a:rPr lang="el-GR"/>
              <a:pPr fontAlgn="base">
                <a:spcBef>
                  <a:spcPct val="0"/>
                </a:spcBef>
                <a:spcAft>
                  <a:spcPct val="0"/>
                </a:spcAft>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09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4096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5682A8-A9E0-4731-BC90-B34C665BF313}" type="slidenum">
              <a:rPr lang="el-GR"/>
              <a:pPr fontAlgn="base">
                <a:spcBef>
                  <a:spcPct val="0"/>
                </a:spcBef>
                <a:spcAft>
                  <a:spcPct val="0"/>
                </a:spcAft>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4" name="3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4 - Στρογγυλεμένο ορθογώνιο"/>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Ορθογώνιο"/>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9 - Ορθογώνιο"/>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l-GR" smtClean="0"/>
              <a:t>Kλικ για επεξεργασία του τίτλου</a:t>
            </a:r>
            <a:endParaRPr lang="en-US"/>
          </a:p>
        </p:txBody>
      </p:sp>
      <p:sp>
        <p:nvSpPr>
          <p:cNvPr id="11" name="27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12" name="16 - Θέση υποσέλιδου"/>
          <p:cNvSpPr>
            <a:spLocks noGrp="1"/>
          </p:cNvSpPr>
          <p:nvPr>
            <p:ph type="ftr" sz="quarter" idx="11"/>
          </p:nvPr>
        </p:nvSpPr>
        <p:spPr/>
        <p:txBody>
          <a:bodyPr/>
          <a:lstStyle>
            <a:lvl1pPr>
              <a:defRPr/>
            </a:lvl1pPr>
          </a:lstStyle>
          <a:p>
            <a:pPr>
              <a:defRPr/>
            </a:pPr>
            <a:r>
              <a:rPr lang="el-GR"/>
              <a:t>Ημερίδα Μαθηματικών</a:t>
            </a:r>
          </a:p>
        </p:txBody>
      </p:sp>
      <p:sp>
        <p:nvSpPr>
          <p:cNvPr id="13" name="28 - Θέση αριθμού διαφάνειας"/>
          <p:cNvSpPr>
            <a:spLocks noGrp="1"/>
          </p:cNvSpPr>
          <p:nvPr>
            <p:ph type="sldNum" sz="quarter" idx="12"/>
          </p:nvPr>
        </p:nvSpPr>
        <p:spPr/>
        <p:txBody>
          <a:bodyPr/>
          <a:lstStyle>
            <a:lvl1pPr>
              <a:defRPr sz="1400" smtClean="0">
                <a:solidFill>
                  <a:srgbClr val="FFFFFF"/>
                </a:solidFill>
              </a:defRPr>
            </a:lvl1pPr>
          </a:lstStyle>
          <a:p>
            <a:pPr>
              <a:defRPr/>
            </a:pPr>
            <a:fld id="{B3C8CD99-B62A-4288-94D5-7E47155A0273}"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5" name="2 - Θέση υποσέλιδου"/>
          <p:cNvSpPr>
            <a:spLocks noGrp="1"/>
          </p:cNvSpPr>
          <p:nvPr>
            <p:ph type="ftr" sz="quarter" idx="11"/>
          </p:nvPr>
        </p:nvSpPr>
        <p:spPr/>
        <p:txBody>
          <a:bodyPr/>
          <a:lstStyle>
            <a:lvl1pPr>
              <a:defRPr/>
            </a:lvl1pPr>
          </a:lstStyle>
          <a:p>
            <a:pPr>
              <a:defRPr/>
            </a:pPr>
            <a:r>
              <a:rPr lang="el-GR"/>
              <a:t>Ημερίδα Μαθηματικών</a:t>
            </a:r>
          </a:p>
        </p:txBody>
      </p:sp>
      <p:sp>
        <p:nvSpPr>
          <p:cNvPr id="6" name="22 - Θέση αριθμού διαφάνειας"/>
          <p:cNvSpPr>
            <a:spLocks noGrp="1"/>
          </p:cNvSpPr>
          <p:nvPr>
            <p:ph type="sldNum" sz="quarter" idx="12"/>
          </p:nvPr>
        </p:nvSpPr>
        <p:spPr/>
        <p:txBody>
          <a:bodyPr/>
          <a:lstStyle>
            <a:lvl1pPr>
              <a:defRPr/>
            </a:lvl1pPr>
          </a:lstStyle>
          <a:p>
            <a:pPr>
              <a:defRPr/>
            </a:pPr>
            <a:fld id="{1B930ABD-16EA-41B3-9925-445DCA90B99A}"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5" name="2 - Θέση υποσέλιδου"/>
          <p:cNvSpPr>
            <a:spLocks noGrp="1"/>
          </p:cNvSpPr>
          <p:nvPr>
            <p:ph type="ftr" sz="quarter" idx="11"/>
          </p:nvPr>
        </p:nvSpPr>
        <p:spPr/>
        <p:txBody>
          <a:bodyPr/>
          <a:lstStyle>
            <a:lvl1pPr>
              <a:defRPr/>
            </a:lvl1pPr>
          </a:lstStyle>
          <a:p>
            <a:pPr>
              <a:defRPr/>
            </a:pPr>
            <a:r>
              <a:rPr lang="el-GR"/>
              <a:t>Ημερίδα Μαθηματικών</a:t>
            </a:r>
          </a:p>
        </p:txBody>
      </p:sp>
      <p:sp>
        <p:nvSpPr>
          <p:cNvPr id="6" name="22 - Θέση αριθμού διαφάνειας"/>
          <p:cNvSpPr>
            <a:spLocks noGrp="1"/>
          </p:cNvSpPr>
          <p:nvPr>
            <p:ph type="sldNum" sz="quarter" idx="12"/>
          </p:nvPr>
        </p:nvSpPr>
        <p:spPr/>
        <p:txBody>
          <a:bodyPr/>
          <a:lstStyle>
            <a:lvl1pPr>
              <a:defRPr/>
            </a:lvl1pPr>
          </a:lstStyle>
          <a:p>
            <a:pPr>
              <a:defRPr/>
            </a:pPr>
            <a:fld id="{9B10C1C6-DD08-4E05-9B4F-A2A3865459A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8" name="7 - Θέση περιεχομένου"/>
          <p:cNvSpPr>
            <a:spLocks noGrp="1"/>
          </p:cNvSpPr>
          <p:nvPr>
            <p:ph sz="quarter" idx="1"/>
          </p:nvPr>
        </p:nvSpPr>
        <p:spPr>
          <a:xfrm>
            <a:off x="914400" y="1447800"/>
            <a:ext cx="77724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5" name="2 - Θέση υποσέλιδου"/>
          <p:cNvSpPr>
            <a:spLocks noGrp="1"/>
          </p:cNvSpPr>
          <p:nvPr>
            <p:ph type="ftr" sz="quarter" idx="11"/>
          </p:nvPr>
        </p:nvSpPr>
        <p:spPr/>
        <p:txBody>
          <a:bodyPr/>
          <a:lstStyle>
            <a:lvl1pPr>
              <a:defRPr/>
            </a:lvl1pPr>
          </a:lstStyle>
          <a:p>
            <a:pPr>
              <a:defRPr/>
            </a:pPr>
            <a:r>
              <a:rPr lang="el-GR"/>
              <a:t>Ημερίδα Μαθηματικών</a:t>
            </a:r>
          </a:p>
        </p:txBody>
      </p:sp>
      <p:sp>
        <p:nvSpPr>
          <p:cNvPr id="6" name="22 - Θέση αριθμού διαφάνειας"/>
          <p:cNvSpPr>
            <a:spLocks noGrp="1"/>
          </p:cNvSpPr>
          <p:nvPr>
            <p:ph type="sldNum" sz="quarter" idx="12"/>
          </p:nvPr>
        </p:nvSpPr>
        <p:spPr/>
        <p:txBody>
          <a:bodyPr/>
          <a:lstStyle>
            <a:lvl1pPr>
              <a:defRPr/>
            </a:lvl1pPr>
          </a:lstStyle>
          <a:p>
            <a:pPr>
              <a:defRPr/>
            </a:pPr>
            <a:fld id="{3B6908F9-2D55-4256-8B01-9330A0CE2232}"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4" name="3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4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Ορθογώνιο"/>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Ορθογώνιο"/>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 Τίτλος"/>
          <p:cNvSpPr>
            <a:spLocks noGrp="1"/>
          </p:cNvSpPr>
          <p:nvPr>
            <p:ph type="title"/>
          </p:nvPr>
        </p:nvSpPr>
        <p:spPr>
          <a:xfrm>
            <a:off x="722313" y="952500"/>
            <a:ext cx="7772400" cy="1362075"/>
          </a:xfrm>
        </p:spPr>
        <p:txBody>
          <a:bodyPr/>
          <a:lstStyle>
            <a:lvl1pPr algn="l">
              <a:buNone/>
              <a:defRPr sz="4000" b="0" cap="none"/>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9" name="3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10" name="4 - Θέση υποσέλιδου"/>
          <p:cNvSpPr>
            <a:spLocks noGrp="1"/>
          </p:cNvSpPr>
          <p:nvPr>
            <p:ph type="ftr" sz="quarter" idx="11"/>
          </p:nvPr>
        </p:nvSpPr>
        <p:spPr>
          <a:xfrm>
            <a:off x="800100" y="6172200"/>
            <a:ext cx="4000500" cy="457200"/>
          </a:xfrm>
        </p:spPr>
        <p:txBody>
          <a:bodyPr/>
          <a:lstStyle>
            <a:lvl1pPr>
              <a:defRPr/>
            </a:lvl1pPr>
          </a:lstStyle>
          <a:p>
            <a:pPr>
              <a:defRPr/>
            </a:pPr>
            <a:r>
              <a:rPr lang="el-GR"/>
              <a:t>Ημερίδα Μαθηματικών</a:t>
            </a:r>
          </a:p>
        </p:txBody>
      </p:sp>
      <p:sp>
        <p:nvSpPr>
          <p:cNvPr id="11" name="5 - Θέση αριθμού διαφάνειας"/>
          <p:cNvSpPr>
            <a:spLocks noGrp="1"/>
          </p:cNvSpPr>
          <p:nvPr>
            <p:ph type="sldNum" sz="quarter" idx="12"/>
          </p:nvPr>
        </p:nvSpPr>
        <p:spPr>
          <a:xfrm>
            <a:off x="146050" y="6208713"/>
            <a:ext cx="457200" cy="457200"/>
          </a:xfrm>
        </p:spPr>
        <p:txBody>
          <a:bodyPr/>
          <a:lstStyle>
            <a:lvl1pPr>
              <a:defRPr/>
            </a:lvl1pPr>
          </a:lstStyle>
          <a:p>
            <a:pPr>
              <a:defRPr/>
            </a:pPr>
            <a:fld id="{B7385CCA-DDDF-45B4-AB6C-B0F5695F56CA}"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914400" y="1447800"/>
            <a:ext cx="374904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933950" y="1447800"/>
            <a:ext cx="374904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6" name="2 - Θέση υποσέλιδου"/>
          <p:cNvSpPr>
            <a:spLocks noGrp="1"/>
          </p:cNvSpPr>
          <p:nvPr>
            <p:ph type="ftr" sz="quarter" idx="11"/>
          </p:nvPr>
        </p:nvSpPr>
        <p:spPr/>
        <p:txBody>
          <a:bodyPr/>
          <a:lstStyle>
            <a:lvl1pPr>
              <a:defRPr/>
            </a:lvl1pPr>
          </a:lstStyle>
          <a:p>
            <a:pPr>
              <a:defRPr/>
            </a:pPr>
            <a:r>
              <a:rPr lang="el-GR"/>
              <a:t>Ημερίδα Μαθηματικών</a:t>
            </a:r>
          </a:p>
        </p:txBody>
      </p:sp>
      <p:sp>
        <p:nvSpPr>
          <p:cNvPr id="7" name="22 - Θέση αριθμού διαφάνειας"/>
          <p:cNvSpPr>
            <a:spLocks noGrp="1"/>
          </p:cNvSpPr>
          <p:nvPr>
            <p:ph type="sldNum" sz="quarter" idx="12"/>
          </p:nvPr>
        </p:nvSpPr>
        <p:spPr/>
        <p:txBody>
          <a:bodyPr/>
          <a:lstStyle>
            <a:lvl1pPr>
              <a:defRPr/>
            </a:lvl1pPr>
          </a:lstStyle>
          <a:p>
            <a:pPr>
              <a:defRPr/>
            </a:pPr>
            <a:fld id="{2DD12462-5FA5-412E-8FA8-F07040A1591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11" name="10 - Θέση περιεχομένου"/>
          <p:cNvSpPr>
            <a:spLocks noGrp="1"/>
          </p:cNvSpPr>
          <p:nvPr>
            <p:ph sz="half" idx="2"/>
          </p:nvPr>
        </p:nvSpPr>
        <p:spPr>
          <a:xfrm>
            <a:off x="914400" y="2247900"/>
            <a:ext cx="37338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half" idx="4"/>
          </p:nvPr>
        </p:nvSpPr>
        <p:spPr>
          <a:xfrm>
            <a:off x="4953000" y="2247900"/>
            <a:ext cx="37338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13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8" name="2 - Θέση υποσέλιδου"/>
          <p:cNvSpPr>
            <a:spLocks noGrp="1"/>
          </p:cNvSpPr>
          <p:nvPr>
            <p:ph type="ftr" sz="quarter" idx="11"/>
          </p:nvPr>
        </p:nvSpPr>
        <p:spPr/>
        <p:txBody>
          <a:bodyPr/>
          <a:lstStyle>
            <a:lvl1pPr>
              <a:defRPr/>
            </a:lvl1pPr>
          </a:lstStyle>
          <a:p>
            <a:pPr>
              <a:defRPr/>
            </a:pPr>
            <a:r>
              <a:rPr lang="el-GR"/>
              <a:t>Ημερίδα Μαθηματικών</a:t>
            </a:r>
          </a:p>
        </p:txBody>
      </p:sp>
      <p:sp>
        <p:nvSpPr>
          <p:cNvPr id="9" name="22 - Θέση αριθμού διαφάνειας"/>
          <p:cNvSpPr>
            <a:spLocks noGrp="1"/>
          </p:cNvSpPr>
          <p:nvPr>
            <p:ph type="sldNum" sz="quarter" idx="12"/>
          </p:nvPr>
        </p:nvSpPr>
        <p:spPr/>
        <p:txBody>
          <a:bodyPr/>
          <a:lstStyle>
            <a:lvl1pPr>
              <a:defRPr/>
            </a:lvl1pPr>
          </a:lstStyle>
          <a:p>
            <a:pPr>
              <a:defRPr/>
            </a:pPr>
            <a:fld id="{D11457F0-0466-479B-BE53-0A74C9A40B47}"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13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4" name="2 - Θέση υποσέλιδου"/>
          <p:cNvSpPr>
            <a:spLocks noGrp="1"/>
          </p:cNvSpPr>
          <p:nvPr>
            <p:ph type="ftr" sz="quarter" idx="11"/>
          </p:nvPr>
        </p:nvSpPr>
        <p:spPr/>
        <p:txBody>
          <a:bodyPr/>
          <a:lstStyle>
            <a:lvl1pPr>
              <a:defRPr/>
            </a:lvl1pPr>
          </a:lstStyle>
          <a:p>
            <a:pPr>
              <a:defRPr/>
            </a:pPr>
            <a:r>
              <a:rPr lang="el-GR"/>
              <a:t>Ημερίδα Μαθηματικών</a:t>
            </a:r>
          </a:p>
        </p:txBody>
      </p:sp>
      <p:sp>
        <p:nvSpPr>
          <p:cNvPr id="5" name="22 - Θέση αριθμού διαφάνειας"/>
          <p:cNvSpPr>
            <a:spLocks noGrp="1"/>
          </p:cNvSpPr>
          <p:nvPr>
            <p:ph type="sldNum" sz="quarter" idx="12"/>
          </p:nvPr>
        </p:nvSpPr>
        <p:spPr/>
        <p:txBody>
          <a:bodyPr/>
          <a:lstStyle>
            <a:lvl1pPr>
              <a:defRPr/>
            </a:lvl1pPr>
          </a:lstStyle>
          <a:p>
            <a:pPr>
              <a:defRPr/>
            </a:pPr>
            <a:fld id="{1F19E748-CBE2-4583-A6D0-3747B7721121}"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3" name="2 - Θέση υποσέλιδου"/>
          <p:cNvSpPr>
            <a:spLocks noGrp="1"/>
          </p:cNvSpPr>
          <p:nvPr>
            <p:ph type="ftr" sz="quarter" idx="11"/>
          </p:nvPr>
        </p:nvSpPr>
        <p:spPr/>
        <p:txBody>
          <a:bodyPr/>
          <a:lstStyle>
            <a:lvl1pPr>
              <a:defRPr/>
            </a:lvl1pPr>
          </a:lstStyle>
          <a:p>
            <a:pPr>
              <a:defRPr/>
            </a:pPr>
            <a:r>
              <a:rPr lang="el-GR"/>
              <a:t>Ημερίδα Μαθηματικών</a:t>
            </a:r>
          </a:p>
        </p:txBody>
      </p:sp>
      <p:sp>
        <p:nvSpPr>
          <p:cNvPr id="4" name="22 - Θέση αριθμού διαφάνειας"/>
          <p:cNvSpPr>
            <a:spLocks noGrp="1"/>
          </p:cNvSpPr>
          <p:nvPr>
            <p:ph type="sldNum" sz="quarter" idx="12"/>
          </p:nvPr>
        </p:nvSpPr>
        <p:spPr/>
        <p:txBody>
          <a:bodyPr/>
          <a:lstStyle>
            <a:lvl1pPr>
              <a:defRPr/>
            </a:lvl1pPr>
          </a:lstStyle>
          <a:p>
            <a:pPr>
              <a:defRPr/>
            </a:pPr>
            <a:fld id="{8B317EB1-31E1-4C20-95AB-5402C9BF4AF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4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5 - Στρογγυλεμένο ορθογώνιο"/>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 Τίτλος"/>
          <p:cNvSpPr>
            <a:spLocks noGrp="1"/>
          </p:cNvSpPr>
          <p:nvPr>
            <p:ph type="title"/>
          </p:nvPr>
        </p:nvSpPr>
        <p:spPr>
          <a:xfrm>
            <a:off x="914400" y="273050"/>
            <a:ext cx="7772400" cy="1143000"/>
          </a:xfrm>
        </p:spPr>
        <p:txBody>
          <a:bodyPr/>
          <a:lstStyle>
            <a:lvl1pPr algn="l">
              <a:buNone/>
              <a:defRPr sz="4000" b="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11" name="10 - Θέση περιεχομένου"/>
          <p:cNvSpPr>
            <a:spLocks noGrp="1"/>
          </p:cNvSpPr>
          <p:nvPr>
            <p:ph sz="quarter" idx="1"/>
          </p:nvPr>
        </p:nvSpPr>
        <p:spPr>
          <a:xfrm>
            <a:off x="2971800" y="1600200"/>
            <a:ext cx="5715000" cy="4495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4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8" name="5 - Θέση υποσέλιδου"/>
          <p:cNvSpPr>
            <a:spLocks noGrp="1"/>
          </p:cNvSpPr>
          <p:nvPr>
            <p:ph type="ftr" sz="quarter" idx="11"/>
          </p:nvPr>
        </p:nvSpPr>
        <p:spPr/>
        <p:txBody>
          <a:bodyPr/>
          <a:lstStyle>
            <a:lvl1pPr>
              <a:defRPr/>
            </a:lvl1pPr>
          </a:lstStyle>
          <a:p>
            <a:pPr>
              <a:defRPr/>
            </a:pPr>
            <a:r>
              <a:rPr lang="el-GR"/>
              <a:t>Ημερίδα Μαθηματικών</a:t>
            </a:r>
          </a:p>
        </p:txBody>
      </p:sp>
      <p:sp>
        <p:nvSpPr>
          <p:cNvPr id="9" name="6 - Θέση αριθμού διαφάνειας"/>
          <p:cNvSpPr>
            <a:spLocks noGrp="1"/>
          </p:cNvSpPr>
          <p:nvPr>
            <p:ph type="sldNum" sz="quarter" idx="12"/>
          </p:nvPr>
        </p:nvSpPr>
        <p:spPr/>
        <p:txBody>
          <a:bodyPr/>
          <a:lstStyle>
            <a:lvl1pPr>
              <a:defRPr/>
            </a:lvl1pPr>
          </a:lstStyle>
          <a:p>
            <a:pPr>
              <a:defRPr/>
            </a:pPr>
            <a:fld id="{5F0B6F55-6C22-44A3-B5C9-6AA9CE4B273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4 - Ορθογώνιο"/>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Ορθογώνιο"/>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8" name="4 - Θέση ημερομηνίας"/>
          <p:cNvSpPr>
            <a:spLocks noGrp="1"/>
          </p:cNvSpPr>
          <p:nvPr>
            <p:ph type="dt" sz="half" idx="10"/>
          </p:nvPr>
        </p:nvSpPr>
        <p:spPr/>
        <p:txBody>
          <a:bodyPr/>
          <a:lstStyle>
            <a:lvl1pPr>
              <a:defRPr/>
            </a:lvl1pPr>
          </a:lstStyle>
          <a:p>
            <a:pPr>
              <a:defRPr/>
            </a:pPr>
            <a:r>
              <a:rPr lang="el-GR"/>
              <a:t>6 Μαρτίου 2015</a:t>
            </a:r>
          </a:p>
        </p:txBody>
      </p:sp>
      <p:sp>
        <p:nvSpPr>
          <p:cNvPr id="9" name="5 - Θέση υποσέλιδου"/>
          <p:cNvSpPr>
            <a:spLocks noGrp="1"/>
          </p:cNvSpPr>
          <p:nvPr>
            <p:ph type="ftr" sz="quarter" idx="11"/>
          </p:nvPr>
        </p:nvSpPr>
        <p:spPr>
          <a:xfrm>
            <a:off x="914400" y="6172200"/>
            <a:ext cx="3886200" cy="457200"/>
          </a:xfrm>
        </p:spPr>
        <p:txBody>
          <a:bodyPr/>
          <a:lstStyle>
            <a:lvl1pPr>
              <a:defRPr/>
            </a:lvl1pPr>
          </a:lstStyle>
          <a:p>
            <a:pPr>
              <a:defRPr/>
            </a:pPr>
            <a:r>
              <a:rPr lang="el-GR"/>
              <a:t>Ημερίδα Μαθηματικών</a:t>
            </a:r>
          </a:p>
        </p:txBody>
      </p:sp>
      <p:sp>
        <p:nvSpPr>
          <p:cNvPr id="10" name="6 - Θέση αριθμού διαφάνειας"/>
          <p:cNvSpPr>
            <a:spLocks noGrp="1"/>
          </p:cNvSpPr>
          <p:nvPr>
            <p:ph type="sldNum" sz="quarter" idx="12"/>
          </p:nvPr>
        </p:nvSpPr>
        <p:spPr>
          <a:xfrm>
            <a:off x="146050" y="6208713"/>
            <a:ext cx="457200" cy="457200"/>
          </a:xfrm>
        </p:spPr>
        <p:txBody>
          <a:bodyPr/>
          <a:lstStyle>
            <a:lvl1pPr>
              <a:defRPr/>
            </a:lvl1pPr>
          </a:lstStyle>
          <a:p>
            <a:pPr>
              <a:defRPr/>
            </a:pPr>
            <a:fld id="{D2F26613-D173-4B95-8A64-42D036E4C2C5}"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7 - Στρογγυλεμένο ορθογώνιο"/>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21 - Θέση τίτλου"/>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12 - Θέση κειμένου"/>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r>
              <a:rPr lang="el-GR"/>
              <a:t>6 Μαρτίου 2015</a:t>
            </a:r>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smtClean="0">
                <a:solidFill>
                  <a:schemeClr val="tx2"/>
                </a:solidFill>
                <a:latin typeface="+mn-lt"/>
                <a:cs typeface="+mn-cs"/>
              </a:defRPr>
            </a:lvl1pPr>
          </a:lstStyle>
          <a:p>
            <a:pPr>
              <a:defRPr/>
            </a:pPr>
            <a:r>
              <a:rPr lang="el-GR"/>
              <a:t>Ημερίδα Μαθηματικών</a:t>
            </a:r>
            <a:endParaRPr lang="el-GR"/>
          </a:p>
        </p:txBody>
      </p:sp>
      <p:sp>
        <p:nvSpPr>
          <p:cNvPr id="23" name="22 - Θέση αριθμού διαφάνειας"/>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F4377A8E-288E-45A4-8A8B-3F035D5F0EFA}"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19" r:id="rId1"/>
    <p:sldLayoutId id="2147483712" r:id="rId2"/>
    <p:sldLayoutId id="2147483720" r:id="rId3"/>
    <p:sldLayoutId id="2147483713" r:id="rId4"/>
    <p:sldLayoutId id="2147483714" r:id="rId5"/>
    <p:sldLayoutId id="2147483715" r:id="rId6"/>
    <p:sldLayoutId id="2147483716" r:id="rId7"/>
    <p:sldLayoutId id="2147483721" r:id="rId8"/>
    <p:sldLayoutId id="2147483722" r:id="rId9"/>
    <p:sldLayoutId id="2147483717" r:id="rId10"/>
    <p:sldLayoutId id="2147483718" r:id="rId11"/>
  </p:sldLayoutIdLst>
  <p:hf hdr="0"/>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Calibri" pitchFamily="34" charset="0"/>
        </a:defRPr>
      </a:lvl2pPr>
      <a:lvl3pPr algn="l" rtl="0" fontAlgn="base">
        <a:spcBef>
          <a:spcPct val="0"/>
        </a:spcBef>
        <a:spcAft>
          <a:spcPct val="0"/>
        </a:spcAft>
        <a:defRPr sz="4000">
          <a:solidFill>
            <a:schemeClr val="tx2"/>
          </a:solidFill>
          <a:latin typeface="Calibri" pitchFamily="34" charset="0"/>
        </a:defRPr>
      </a:lvl3pPr>
      <a:lvl4pPr algn="l" rtl="0" fontAlgn="base">
        <a:spcBef>
          <a:spcPct val="0"/>
        </a:spcBef>
        <a:spcAft>
          <a:spcPct val="0"/>
        </a:spcAft>
        <a:defRPr sz="4000">
          <a:solidFill>
            <a:schemeClr val="tx2"/>
          </a:solidFill>
          <a:latin typeface="Calibri" pitchFamily="34" charset="0"/>
        </a:defRPr>
      </a:lvl4pPr>
      <a:lvl5pPr algn="l" rtl="0" fontAlgn="base">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_rels/slide24.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image" Target="../media/image43.png"/><Relationship Id="rId2"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38.png"/><Relationship Id="rId4" Type="http://schemas.openxmlformats.org/officeDocument/2006/relationships/image" Target="../media/image41.png"/></Relationships>
</file>

<file path=ppt/slides/_rels/slide2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 Id="rId5" Type="http://schemas.openxmlformats.org/officeDocument/2006/relationships/image" Target="../media/image47.png"/><Relationship Id="rId4" Type="http://schemas.openxmlformats.org/officeDocument/2006/relationships/image" Target="../media/image46.png"/></Relationships>
</file>

<file path=ppt/slides/_rels/slide2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49.png"/></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4.png"/><Relationship Id="rId2"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722313" y="3738563"/>
            <a:ext cx="7772400" cy="914400"/>
          </a:xfrm>
        </p:spPr>
        <p:txBody>
          <a:bodyPr>
            <a:normAutofit lnSpcReduction="10000"/>
          </a:bodyPr>
          <a:lstStyle/>
          <a:p>
            <a:pPr fontAlgn="auto">
              <a:spcBef>
                <a:spcPts val="580"/>
              </a:spcBef>
              <a:spcAft>
                <a:spcPts val="0"/>
              </a:spcAft>
              <a:buFont typeface="Wingdings 2"/>
              <a:buNone/>
              <a:defRPr/>
            </a:pPr>
            <a:r>
              <a:rPr lang="el-GR" b="1" dirty="0" smtClean="0"/>
              <a:t>ΙΩΑΝΝΗΣ ΚΑΝΕΛΛΟΣ</a:t>
            </a:r>
          </a:p>
          <a:p>
            <a:pPr fontAlgn="auto">
              <a:spcBef>
                <a:spcPts val="580"/>
              </a:spcBef>
              <a:spcAft>
                <a:spcPts val="0"/>
              </a:spcAft>
              <a:buFont typeface="Wingdings 2"/>
              <a:buNone/>
              <a:defRPr/>
            </a:pPr>
            <a:r>
              <a:rPr lang="el-GR" b="1" dirty="0" smtClean="0"/>
              <a:t>ΣΧΟΛΙΚΟΣ ΣΥΜΒΟΥΛΟΣ ΜΑΘΗΜΑΤΙΚΩΝ</a:t>
            </a:r>
            <a:endParaRPr lang="el-GR" b="1" dirty="0"/>
          </a:p>
        </p:txBody>
      </p:sp>
      <p:sp>
        <p:nvSpPr>
          <p:cNvPr id="6147" name="1 - Τίτλος"/>
          <p:cNvSpPr>
            <a:spLocks noGrp="1"/>
          </p:cNvSpPr>
          <p:nvPr>
            <p:ph type="ctrTitle"/>
          </p:nvPr>
        </p:nvSpPr>
        <p:spPr>
          <a:xfrm>
            <a:off x="468313" y="476250"/>
            <a:ext cx="8207375" cy="2592388"/>
          </a:xfrm>
        </p:spPr>
        <p:txBody>
          <a:bodyPr/>
          <a:lstStyle/>
          <a:p>
            <a:r>
              <a:rPr lang="el-GR" sz="3600" b="1" smtClean="0">
                <a:solidFill>
                  <a:srgbClr val="FF0000"/>
                </a:solidFill>
              </a:rPr>
              <a:t>ΗΜΕΡΙΔΑ 6ης ΜΑΡΤΙΟΥ 2015</a:t>
            </a:r>
            <a:r>
              <a:rPr lang="el-GR" sz="3600" smtClean="0">
                <a:solidFill>
                  <a:srgbClr val="FF0000"/>
                </a:solidFill>
              </a:rPr>
              <a:t/>
            </a:r>
            <a:br>
              <a:rPr lang="el-GR" sz="3600" smtClean="0">
                <a:solidFill>
                  <a:srgbClr val="FF0000"/>
                </a:solidFill>
              </a:rPr>
            </a:br>
            <a:r>
              <a:rPr lang="el-GR" sz="3600" smtClean="0">
                <a:solidFill>
                  <a:srgbClr val="FF0000"/>
                </a:solidFill>
              </a:rPr>
              <a:t/>
            </a:r>
            <a:br>
              <a:rPr lang="el-GR" sz="3600" smtClean="0">
                <a:solidFill>
                  <a:srgbClr val="FF0000"/>
                </a:solidFill>
              </a:rPr>
            </a:br>
            <a:r>
              <a:rPr lang="el-GR" sz="3200" smtClean="0"/>
              <a:t>«ΟΙ ΕΝΝΟΙΕΣ ΑΣΥΜΜΕΤΡΟΣ ΚΑΙ ΑΡΡΗΤΟΣ</a:t>
            </a:r>
            <a:br>
              <a:rPr lang="el-GR" sz="3200" smtClean="0"/>
            </a:br>
            <a:r>
              <a:rPr lang="el-GR" sz="3200" smtClean="0"/>
              <a:t>ΣΤΟΝ ΕΥΚΛΕΙΔΗ ΚΑΙ ΣΤΟΝ </a:t>
            </a:r>
            <a:r>
              <a:rPr sz="3200" smtClean="0"/>
              <a:t>DEDKIND</a:t>
            </a:r>
            <a:r>
              <a:rPr lang="el-GR" sz="3200" smtClean="0"/>
              <a:t>:</a:t>
            </a:r>
            <a:br>
              <a:rPr lang="el-GR" sz="3200" smtClean="0"/>
            </a:br>
            <a:r>
              <a:rPr lang="el-GR" sz="3200" smtClean="0"/>
              <a:t> ΜΙΑ ΣΥΝΤΟΜΗ ΑΝΑΦΟΡΑ»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r>
              <a:rPr lang="el-GR" sz="2800" b="1" smtClean="0">
                <a:solidFill>
                  <a:srgbClr val="0070C0"/>
                </a:solidFill>
              </a:rPr>
              <a:t>ΑΣΥΜΜΕΤΡΟΣ ΚΑΙ ΑΡΡΗΤΟΣ ΣΤΟΝ ΕΥΚΛΕΙΔΗ – 8</a:t>
            </a:r>
            <a:endParaRPr lang="el-GR" sz="2800" smtClean="0">
              <a:solidFill>
                <a:srgbClr val="0070C0"/>
              </a:solidFill>
            </a:endParaRPr>
          </a:p>
        </p:txBody>
      </p:sp>
      <p:sp>
        <p:nvSpPr>
          <p:cNvPr id="15363"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5364"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0F21353C-B76E-45E7-BC5F-2890571D49D5}" type="slidenum">
              <a:rPr lang="el-GR"/>
              <a:pPr>
                <a:defRPr/>
              </a:pPr>
              <a:t>10</a:t>
            </a:fld>
            <a:endParaRPr lang="el-GR"/>
          </a:p>
        </p:txBody>
      </p:sp>
      <p:sp>
        <p:nvSpPr>
          <p:cNvPr id="6" name="5 - Θέση περιεχομένου"/>
          <p:cNvSpPr>
            <a:spLocks noGrp="1"/>
          </p:cNvSpPr>
          <p:nvPr>
            <p:ph sz="quarter" idx="1"/>
          </p:nvPr>
        </p:nvSpPr>
        <p:spPr>
          <a:xfrm>
            <a:off x="250825" y="1447800"/>
            <a:ext cx="8642350" cy="4789488"/>
          </a:xfrm>
        </p:spPr>
        <p:txBody>
          <a:bodyPr>
            <a:normAutofit fontScale="77500" lnSpcReduction="20000"/>
          </a:bodyPr>
          <a:lstStyle/>
          <a:p>
            <a:pPr marL="274320" indent="-274320" algn="just" fontAlgn="auto">
              <a:spcBef>
                <a:spcPts val="580"/>
              </a:spcBef>
              <a:spcAft>
                <a:spcPts val="0"/>
              </a:spcAft>
              <a:buFont typeface="Wingdings 2"/>
              <a:buChar char=""/>
              <a:defRPr/>
            </a:pPr>
            <a:r>
              <a:rPr lang="el-GR" sz="2800" dirty="0" smtClean="0"/>
              <a:t>Ιδού πώς συνεχίζει ο Ευκλείδης:</a:t>
            </a:r>
          </a:p>
          <a:p>
            <a:pPr marL="274320" indent="-274320" algn="just" fontAlgn="auto">
              <a:spcBef>
                <a:spcPts val="580"/>
              </a:spcBef>
              <a:spcAft>
                <a:spcPts val="0"/>
              </a:spcAft>
              <a:buFont typeface="Wingdings 2"/>
              <a:buChar char=""/>
              <a:defRPr/>
            </a:pPr>
            <a:r>
              <a:rPr lang="el-GR" sz="2800" b="1" i="1" dirty="0" err="1" smtClean="0"/>
              <a:t>γʹ</a:t>
            </a:r>
            <a:r>
              <a:rPr lang="el-GR" sz="2800" b="1" i="1" dirty="0" smtClean="0"/>
              <a:t>.</a:t>
            </a:r>
            <a:r>
              <a:rPr lang="el-GR" sz="2800" i="1" dirty="0" smtClean="0"/>
              <a:t> Τούτων </a:t>
            </a:r>
            <a:r>
              <a:rPr lang="el-GR" sz="2800" i="1" dirty="0" err="1" smtClean="0"/>
              <a:t>ὑποκειμένων</a:t>
            </a:r>
            <a:r>
              <a:rPr lang="el-GR" sz="2800" i="1" dirty="0" smtClean="0"/>
              <a:t> </a:t>
            </a:r>
            <a:r>
              <a:rPr lang="el-GR" sz="2800" i="1" dirty="0" err="1" smtClean="0"/>
              <a:t>δείκνυται</a:t>
            </a:r>
            <a:r>
              <a:rPr lang="el-GR" sz="2800" i="1" dirty="0" smtClean="0"/>
              <a:t>, </a:t>
            </a:r>
            <a:r>
              <a:rPr lang="el-GR" sz="2800" i="1" dirty="0" err="1" smtClean="0"/>
              <a:t>ὅτι</a:t>
            </a:r>
            <a:r>
              <a:rPr lang="el-GR" sz="2800" i="1" dirty="0" smtClean="0"/>
              <a:t> </a:t>
            </a:r>
            <a:r>
              <a:rPr lang="el-GR" sz="2800" i="1" dirty="0" err="1" smtClean="0"/>
              <a:t>τῇ</a:t>
            </a:r>
            <a:r>
              <a:rPr lang="el-GR" sz="2800" i="1" dirty="0" smtClean="0"/>
              <a:t> </a:t>
            </a:r>
            <a:r>
              <a:rPr lang="el-GR" sz="2800" i="1" dirty="0" err="1" smtClean="0"/>
              <a:t>προτεθείσῃ</a:t>
            </a:r>
            <a:r>
              <a:rPr lang="el-GR" sz="2800" i="1" dirty="0" smtClean="0"/>
              <a:t> </a:t>
            </a:r>
            <a:r>
              <a:rPr lang="el-GR" sz="2800" i="1" dirty="0" err="1" smtClean="0"/>
              <a:t>εὐθείᾳ</a:t>
            </a:r>
            <a:r>
              <a:rPr lang="el-GR" sz="2800" i="1" dirty="0" smtClean="0"/>
              <a:t> </a:t>
            </a:r>
            <a:r>
              <a:rPr lang="el-GR" sz="2800" i="1" dirty="0" err="1" smtClean="0"/>
              <a:t>ὑπάρχουσιν</a:t>
            </a:r>
            <a:r>
              <a:rPr lang="el-GR" sz="2800" i="1" dirty="0" smtClean="0"/>
              <a:t> </a:t>
            </a:r>
            <a:r>
              <a:rPr lang="el-GR" sz="2800" i="1" dirty="0" err="1" smtClean="0"/>
              <a:t>εὐθεῖαι</a:t>
            </a:r>
            <a:r>
              <a:rPr lang="el-GR" sz="2800" i="1" dirty="0" smtClean="0"/>
              <a:t> </a:t>
            </a:r>
            <a:r>
              <a:rPr lang="el-GR" sz="2800" i="1" dirty="0" err="1" smtClean="0"/>
              <a:t>πλήθει</a:t>
            </a:r>
            <a:r>
              <a:rPr lang="el-GR" sz="2800" i="1" dirty="0" smtClean="0"/>
              <a:t> </a:t>
            </a:r>
            <a:r>
              <a:rPr lang="el-GR" sz="2800" i="1" dirty="0" err="1" smtClean="0"/>
              <a:t>ἄπειροι</a:t>
            </a:r>
            <a:r>
              <a:rPr lang="el-GR" sz="2800" i="1" dirty="0" smtClean="0"/>
              <a:t> σύμμετροί τε </a:t>
            </a:r>
            <a:r>
              <a:rPr lang="el-GR" sz="2800" i="1" dirty="0" err="1" smtClean="0"/>
              <a:t>καὶ</a:t>
            </a:r>
            <a:r>
              <a:rPr lang="el-GR" sz="2800" i="1" dirty="0" smtClean="0"/>
              <a:t> </a:t>
            </a:r>
            <a:r>
              <a:rPr lang="el-GR" sz="2800" i="1" dirty="0" err="1" smtClean="0"/>
              <a:t>ἀσύμμετροι</a:t>
            </a:r>
            <a:r>
              <a:rPr lang="el-GR" sz="2800" i="1" dirty="0" smtClean="0"/>
              <a:t> </a:t>
            </a:r>
            <a:r>
              <a:rPr lang="el-GR" sz="2800" i="1" dirty="0" err="1" smtClean="0"/>
              <a:t>αἱ</a:t>
            </a:r>
            <a:r>
              <a:rPr lang="el-GR" sz="2800" i="1" dirty="0" smtClean="0"/>
              <a:t> </a:t>
            </a:r>
            <a:r>
              <a:rPr lang="el-GR" sz="2800" i="1" dirty="0" err="1" smtClean="0"/>
              <a:t>μὲν</a:t>
            </a:r>
            <a:r>
              <a:rPr lang="el-GR" sz="2800" i="1" dirty="0" smtClean="0"/>
              <a:t> </a:t>
            </a:r>
            <a:r>
              <a:rPr lang="el-GR" sz="2800" i="1" dirty="0" err="1" smtClean="0"/>
              <a:t>μήκει</a:t>
            </a:r>
            <a:r>
              <a:rPr lang="el-GR" sz="2800" i="1" dirty="0" smtClean="0"/>
              <a:t> μόνον, </a:t>
            </a:r>
            <a:r>
              <a:rPr lang="el-GR" sz="2800" i="1" dirty="0" err="1" smtClean="0"/>
              <a:t>αἱ</a:t>
            </a:r>
            <a:r>
              <a:rPr lang="el-GR" sz="2800" i="1" dirty="0" smtClean="0"/>
              <a:t> </a:t>
            </a:r>
            <a:r>
              <a:rPr lang="el-GR" sz="2800" i="1" dirty="0" err="1" smtClean="0"/>
              <a:t>δὲ</a:t>
            </a:r>
            <a:r>
              <a:rPr lang="el-GR" sz="2800" i="1" dirty="0" smtClean="0"/>
              <a:t> </a:t>
            </a:r>
            <a:r>
              <a:rPr lang="el-GR" sz="2800" i="1" dirty="0" err="1" smtClean="0"/>
              <a:t>καὶ</a:t>
            </a:r>
            <a:r>
              <a:rPr lang="el-GR" sz="2800" i="1" dirty="0" smtClean="0"/>
              <a:t> δυνάμει. </a:t>
            </a:r>
            <a:r>
              <a:rPr lang="el-GR" sz="2800" i="1" dirty="0" err="1" smtClean="0"/>
              <a:t>Καλείσθω</a:t>
            </a:r>
            <a:r>
              <a:rPr lang="el-GR" sz="2800" i="1" dirty="0" smtClean="0"/>
              <a:t> </a:t>
            </a:r>
            <a:r>
              <a:rPr lang="el-GR" sz="2800" i="1" dirty="0" err="1" smtClean="0"/>
              <a:t>οὖν</a:t>
            </a:r>
            <a:r>
              <a:rPr lang="el-GR" sz="2800" i="1" dirty="0" smtClean="0"/>
              <a:t> ἡ </a:t>
            </a:r>
            <a:r>
              <a:rPr lang="el-GR" sz="2800" i="1" dirty="0" err="1" smtClean="0"/>
              <a:t>μὲν</a:t>
            </a:r>
            <a:r>
              <a:rPr lang="el-GR" sz="2800" i="1" dirty="0" smtClean="0"/>
              <a:t> </a:t>
            </a:r>
            <a:r>
              <a:rPr lang="el-GR" sz="2800" i="1" dirty="0" err="1" smtClean="0"/>
              <a:t>προτεθεῖσα</a:t>
            </a:r>
            <a:r>
              <a:rPr lang="el-GR" sz="2800" i="1" dirty="0" smtClean="0"/>
              <a:t> </a:t>
            </a:r>
            <a:r>
              <a:rPr lang="el-GR" sz="2800" i="1" dirty="0" err="1" smtClean="0"/>
              <a:t>εὐθεῖα</a:t>
            </a:r>
            <a:r>
              <a:rPr lang="el-GR" sz="2800" i="1" dirty="0" smtClean="0"/>
              <a:t> </a:t>
            </a:r>
            <a:r>
              <a:rPr lang="el-GR" sz="2800" i="1" dirty="0" err="1" smtClean="0"/>
              <a:t>ῥητή</a:t>
            </a:r>
            <a:r>
              <a:rPr lang="el-GR" sz="2800" i="1" dirty="0" smtClean="0"/>
              <a:t>, </a:t>
            </a:r>
            <a:r>
              <a:rPr lang="el-GR" sz="2800" i="1" dirty="0" err="1" smtClean="0"/>
              <a:t>καὶ</a:t>
            </a:r>
            <a:r>
              <a:rPr lang="el-GR" sz="2800" i="1" dirty="0" smtClean="0"/>
              <a:t> </a:t>
            </a:r>
            <a:r>
              <a:rPr lang="el-GR" sz="2800" i="1" dirty="0" err="1" smtClean="0"/>
              <a:t>αἱ</a:t>
            </a:r>
            <a:r>
              <a:rPr lang="el-GR" sz="2800" i="1" dirty="0" smtClean="0"/>
              <a:t> </a:t>
            </a:r>
            <a:r>
              <a:rPr lang="el-GR" sz="2800" i="1" dirty="0" err="1" smtClean="0"/>
              <a:t>ταύτῃ</a:t>
            </a:r>
            <a:r>
              <a:rPr lang="el-GR" sz="2800" i="1" dirty="0" smtClean="0"/>
              <a:t> σύμμετροι </a:t>
            </a:r>
            <a:r>
              <a:rPr lang="el-GR" sz="2800" i="1" dirty="0" err="1" smtClean="0"/>
              <a:t>εἴτε</a:t>
            </a:r>
            <a:r>
              <a:rPr lang="el-GR" sz="2800" i="1" dirty="0" smtClean="0"/>
              <a:t> </a:t>
            </a:r>
            <a:r>
              <a:rPr lang="el-GR" sz="2800" i="1" dirty="0" err="1" smtClean="0"/>
              <a:t>μήκει</a:t>
            </a:r>
            <a:r>
              <a:rPr lang="el-GR" sz="2800" i="1" dirty="0" smtClean="0"/>
              <a:t> </a:t>
            </a:r>
            <a:r>
              <a:rPr lang="el-GR" sz="2800" i="1" dirty="0" err="1" smtClean="0"/>
              <a:t>καὶ</a:t>
            </a:r>
            <a:r>
              <a:rPr lang="el-GR" sz="2800" i="1" dirty="0" smtClean="0"/>
              <a:t> δυνάμει </a:t>
            </a:r>
            <a:r>
              <a:rPr lang="el-GR" sz="2800" i="1" dirty="0" err="1" smtClean="0"/>
              <a:t>εἴτε</a:t>
            </a:r>
            <a:r>
              <a:rPr lang="el-GR" sz="2800" i="1" dirty="0" smtClean="0"/>
              <a:t> δυνάμει μόνον </a:t>
            </a:r>
            <a:r>
              <a:rPr lang="el-GR" sz="2800" i="1" dirty="0" err="1" smtClean="0"/>
              <a:t>ῥηταί</a:t>
            </a:r>
            <a:r>
              <a:rPr lang="el-GR" sz="2800" i="1" dirty="0" smtClean="0"/>
              <a:t>, </a:t>
            </a:r>
            <a:r>
              <a:rPr lang="el-GR" sz="2800" i="1" dirty="0" err="1" smtClean="0"/>
              <a:t>αἱ</a:t>
            </a:r>
            <a:r>
              <a:rPr lang="el-GR" sz="2800" i="1" dirty="0" smtClean="0"/>
              <a:t> </a:t>
            </a:r>
            <a:r>
              <a:rPr lang="el-GR" sz="2800" i="1" dirty="0" err="1" smtClean="0"/>
              <a:t>δὲ</a:t>
            </a:r>
            <a:r>
              <a:rPr lang="el-GR" sz="2800" i="1" dirty="0" smtClean="0"/>
              <a:t> </a:t>
            </a:r>
            <a:r>
              <a:rPr lang="el-GR" sz="2800" i="1" dirty="0" err="1" smtClean="0"/>
              <a:t>ταύτῃ</a:t>
            </a:r>
            <a:r>
              <a:rPr lang="el-GR" sz="2800" i="1" dirty="0" smtClean="0"/>
              <a:t> </a:t>
            </a:r>
            <a:r>
              <a:rPr lang="el-GR" sz="2800" i="1" dirty="0" err="1" smtClean="0"/>
              <a:t>ἀσύμμετροι</a:t>
            </a:r>
            <a:r>
              <a:rPr lang="el-GR" sz="2800" i="1" dirty="0" smtClean="0"/>
              <a:t> </a:t>
            </a:r>
            <a:r>
              <a:rPr lang="el-GR" sz="2800" i="1" dirty="0" err="1" smtClean="0"/>
              <a:t>ἄλογοι</a:t>
            </a:r>
            <a:r>
              <a:rPr lang="el-GR" sz="2800" i="1" dirty="0" smtClean="0"/>
              <a:t> </a:t>
            </a:r>
            <a:r>
              <a:rPr lang="el-GR" sz="2800" i="1" dirty="0" err="1" smtClean="0"/>
              <a:t>καλείσθωσαν</a:t>
            </a:r>
            <a:r>
              <a:rPr lang="el-GR" sz="2800" i="1" dirty="0" smtClean="0"/>
              <a:t>. </a:t>
            </a:r>
            <a:endParaRPr lang="el-GR" sz="2800" dirty="0" smtClean="0"/>
          </a:p>
          <a:p>
            <a:pPr marL="274320" indent="-274320" algn="just" fontAlgn="auto">
              <a:spcBef>
                <a:spcPts val="580"/>
              </a:spcBef>
              <a:spcAft>
                <a:spcPts val="0"/>
              </a:spcAft>
              <a:buFont typeface="Wingdings 2"/>
              <a:buChar char=""/>
              <a:defRPr/>
            </a:pPr>
            <a:r>
              <a:rPr lang="el-GR" sz="2800" dirty="0" smtClean="0"/>
              <a:t>δηλαδή</a:t>
            </a:r>
          </a:p>
          <a:p>
            <a:pPr marL="274320" indent="-274320" algn="just" fontAlgn="auto">
              <a:spcBef>
                <a:spcPts val="580"/>
              </a:spcBef>
              <a:spcAft>
                <a:spcPts val="0"/>
              </a:spcAft>
              <a:buFont typeface="Wingdings 2"/>
              <a:buChar char=""/>
              <a:defRPr/>
            </a:pPr>
            <a:r>
              <a:rPr lang="el-GR" sz="2800" b="1" i="1" dirty="0" smtClean="0"/>
              <a:t>3.</a:t>
            </a:r>
            <a:r>
              <a:rPr lang="el-GR" sz="2800" i="1" dirty="0" smtClean="0"/>
              <a:t> Με αυτές τις υποθέσεις (των ορισμών 1 και 2) αποδεικνύεται ότι ως προς το δεδομένο ευθύγραμμο τμήμα υπάρχουν άπειρα σύμμετρα και ασύμμετρα τμήματα, τα μεν μόνο ως προς το μήκος τα δε και ως προς το εμβαδόν των αντιστοίχων τετραγώνων. Ας καλούνται λοιπόν το δεδομένο ευθύγραμμο τμήμα και τα ευθύγραμμα τμήματα τα σύμμετρα προς το δεδομένο είτε ως προς το μήκος και το εμβαδόν είτε μόνο ως προς το εμβαδόν ρητά, τα δε ασύμμετρα άρρητα (=άλογα). </a:t>
            </a:r>
            <a:endParaRPr lang="el-GR" sz="2800" dirty="0" smtClean="0"/>
          </a:p>
          <a:p>
            <a:pPr marL="274320" indent="-274320" algn="just" fontAlgn="auto">
              <a:spcBef>
                <a:spcPts val="580"/>
              </a:spcBef>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lstStyle/>
          <a:p>
            <a:r>
              <a:rPr lang="el-GR" sz="2800" b="1" smtClean="0">
                <a:solidFill>
                  <a:srgbClr val="0070C0"/>
                </a:solidFill>
              </a:rPr>
              <a:t>ΑΣΥΜΜΕΤΡΟΣ ΚΑΙ ΑΡΡΗΤΟΣ ΣΤΟΝ ΕΥΚΛΕΙΔΗ – 9</a:t>
            </a:r>
            <a:endParaRPr lang="el-GR" sz="2800" smtClean="0">
              <a:solidFill>
                <a:srgbClr val="0070C0"/>
              </a:solidFill>
            </a:endParaRPr>
          </a:p>
        </p:txBody>
      </p:sp>
      <p:sp>
        <p:nvSpPr>
          <p:cNvPr id="16387"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6388"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E4F20AB1-DA88-4398-8FC3-8683C8DF1F99}" type="slidenum">
              <a:rPr lang="el-GR"/>
              <a:pPr>
                <a:defRPr/>
              </a:pPr>
              <a:t>11</a:t>
            </a:fld>
            <a:endParaRPr lang="el-GR"/>
          </a:p>
        </p:txBody>
      </p:sp>
      <p:sp>
        <p:nvSpPr>
          <p:cNvPr id="16390" name="5 - Θέση περιεχομένου"/>
          <p:cNvSpPr>
            <a:spLocks noGrp="1"/>
          </p:cNvSpPr>
          <p:nvPr>
            <p:ph sz="quarter" idx="1"/>
          </p:nvPr>
        </p:nvSpPr>
        <p:spPr>
          <a:xfrm>
            <a:off x="250825" y="1447800"/>
            <a:ext cx="8642350" cy="4572000"/>
          </a:xfrm>
        </p:spPr>
        <p:txBody>
          <a:bodyPr/>
          <a:lstStyle/>
          <a:p>
            <a:r>
              <a:rPr lang="el-GR" smtClean="0"/>
              <a:t>Αν δοθεί τμήμα </a:t>
            </a:r>
            <a:r>
              <a:rPr lang="el-GR" b="1" smtClean="0"/>
              <a:t>α</a:t>
            </a:r>
            <a:r>
              <a:rPr lang="el-GR" smtClean="0"/>
              <a:t> μήκους </a:t>
            </a:r>
            <a:r>
              <a:rPr lang="el-GR" b="1" smtClean="0"/>
              <a:t>2</a:t>
            </a:r>
            <a:r>
              <a:rPr lang="el-GR" smtClean="0"/>
              <a:t> προφανώς όλα τα ευθύγραμμα τμήματα που το μήκος τους εκφράζεται από κάποιον φυσικό αριθμό είναι σύμμετρα με το </a:t>
            </a:r>
            <a:r>
              <a:rPr lang="el-GR" b="1" smtClean="0"/>
              <a:t>α</a:t>
            </a:r>
            <a:r>
              <a:rPr lang="el-GR" i="1" smtClean="0"/>
              <a:t> </a:t>
            </a:r>
            <a:r>
              <a:rPr lang="el-GR" smtClean="0"/>
              <a:t>ως προς το μήκος. Το ίδιο και αν το </a:t>
            </a:r>
            <a:r>
              <a:rPr lang="el-GR" b="1" smtClean="0"/>
              <a:t>α</a:t>
            </a:r>
            <a:r>
              <a:rPr lang="el-GR" smtClean="0"/>
              <a:t> είναι π.χ. μήκους             με     φυσικό σε σχέση με τα τμήματα της μορφής </a:t>
            </a:r>
            <a:r>
              <a:rPr lang="el-GR" b="1" smtClean="0"/>
              <a:t>                                          </a:t>
            </a:r>
            <a:r>
              <a:rPr lang="el-GR" smtClean="0"/>
              <a:t>με</a:t>
            </a:r>
            <a:r>
              <a:rPr lang="el-GR" b="1" smtClean="0"/>
              <a:t>      </a:t>
            </a:r>
            <a:r>
              <a:rPr lang="el-GR" smtClean="0"/>
              <a:t>φυσικό.</a:t>
            </a:r>
          </a:p>
          <a:p>
            <a:r>
              <a:rPr lang="el-GR" smtClean="0"/>
              <a:t>Ασφαλώς υπάρχουν σε σχέση με το </a:t>
            </a:r>
            <a:r>
              <a:rPr lang="el-GR" b="1" smtClean="0"/>
              <a:t>α </a:t>
            </a:r>
            <a:r>
              <a:rPr lang="el-GR" smtClean="0"/>
              <a:t>μήκους</a:t>
            </a:r>
            <a:r>
              <a:rPr lang="el-GR" b="1" smtClean="0"/>
              <a:t> 2 </a:t>
            </a:r>
            <a:r>
              <a:rPr lang="el-GR" smtClean="0"/>
              <a:t>και άπειρα ασύμμετρα, ως προς το μήκος, όπως π.χ. όλα όσα έχουν μήκος της μορφής        </a:t>
            </a:r>
            <a:r>
              <a:rPr lang="el-GR" b="1" smtClean="0"/>
              <a:t>    </a:t>
            </a:r>
            <a:r>
              <a:rPr lang="el-GR" smtClean="0"/>
              <a:t>όπου    </a:t>
            </a:r>
            <a:r>
              <a:rPr lang="el-GR" b="1" smtClean="0"/>
              <a:t> </a:t>
            </a:r>
            <a:r>
              <a:rPr lang="el-GR" smtClean="0"/>
              <a:t>φυσικός αριθμός αφού ο λόγος              </a:t>
            </a:r>
            <a:r>
              <a:rPr lang="el-GR" b="1" smtClean="0"/>
              <a:t>      </a:t>
            </a:r>
            <a:r>
              <a:rPr lang="el-GR" smtClean="0"/>
              <a:t> δεν είναι λόγος φυσικών αριθμών.</a:t>
            </a:r>
          </a:p>
          <a:p>
            <a:endParaRPr lang="el-GR" smtClean="0"/>
          </a:p>
        </p:txBody>
      </p:sp>
      <p:sp>
        <p:nvSpPr>
          <p:cNvPr id="1639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639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267575" y="2636838"/>
            <a:ext cx="617538" cy="431800"/>
          </a:xfrm>
          <a:prstGeom prst="rect">
            <a:avLst/>
          </a:prstGeom>
          <a:noFill/>
          <a:ln w="9525">
            <a:noFill/>
            <a:miter lim="800000"/>
            <a:headEnd/>
            <a:tailEnd/>
          </a:ln>
        </p:spPr>
      </p:pic>
      <p:sp>
        <p:nvSpPr>
          <p:cNvPr id="1639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6394"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459788" y="2674938"/>
            <a:ext cx="228600" cy="431800"/>
          </a:xfrm>
          <a:prstGeom prst="rect">
            <a:avLst/>
          </a:prstGeom>
          <a:noFill/>
          <a:ln w="9525">
            <a:noFill/>
            <a:miter lim="800000"/>
            <a:headEnd/>
            <a:tailEnd/>
          </a:ln>
        </p:spPr>
      </p:pic>
      <p:sp>
        <p:nvSpPr>
          <p:cNvPr id="1639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6396"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948488" y="3055938"/>
            <a:ext cx="596900" cy="433387"/>
          </a:xfrm>
          <a:prstGeom prst="rect">
            <a:avLst/>
          </a:prstGeom>
          <a:noFill/>
          <a:ln w="9525">
            <a:noFill/>
            <a:miter lim="800000"/>
            <a:headEnd/>
            <a:tailEnd/>
          </a:ln>
        </p:spPr>
      </p:pic>
      <p:sp>
        <p:nvSpPr>
          <p:cNvPr id="1639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6398"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42988" y="3476625"/>
            <a:ext cx="204787" cy="431800"/>
          </a:xfrm>
          <a:prstGeom prst="rect">
            <a:avLst/>
          </a:prstGeom>
          <a:noFill/>
          <a:ln w="9525">
            <a:noFill/>
            <a:miter lim="800000"/>
            <a:headEnd/>
            <a:tailEnd/>
          </a:ln>
        </p:spPr>
      </p:pic>
      <p:sp>
        <p:nvSpPr>
          <p:cNvPr id="16399"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6400"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170363" y="4713288"/>
            <a:ext cx="617537" cy="431800"/>
          </a:xfrm>
          <a:prstGeom prst="rect">
            <a:avLst/>
          </a:prstGeom>
          <a:noFill/>
          <a:ln w="9525">
            <a:noFill/>
            <a:miter lim="800000"/>
            <a:headEnd/>
            <a:tailEnd/>
          </a:ln>
        </p:spPr>
      </p:pic>
      <p:sp>
        <p:nvSpPr>
          <p:cNvPr id="16401"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6402"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24525" y="4724400"/>
            <a:ext cx="227013" cy="433388"/>
          </a:xfrm>
          <a:prstGeom prst="rect">
            <a:avLst/>
          </a:prstGeom>
          <a:noFill/>
          <a:ln w="9525">
            <a:noFill/>
            <a:miter lim="800000"/>
            <a:headEnd/>
            <a:tailEnd/>
          </a:ln>
        </p:spPr>
      </p:pic>
      <p:sp>
        <p:nvSpPr>
          <p:cNvPr id="1640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6404"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646363" y="5084763"/>
            <a:ext cx="903287" cy="53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lstStyle/>
          <a:p>
            <a:r>
              <a:rPr lang="el-GR" sz="2800" b="1" smtClean="0">
                <a:solidFill>
                  <a:srgbClr val="0070C0"/>
                </a:solidFill>
              </a:rPr>
              <a:t>ΑΣΥΜΜΕΤΡΟΣ ΚΑΙ ΑΡΡΗΤΟΣ ΣΤΟΝ ΕΥΚΛΕΙΔΗ – 10</a:t>
            </a:r>
            <a:endParaRPr lang="el-GR" sz="2800" smtClean="0">
              <a:solidFill>
                <a:srgbClr val="0070C0"/>
              </a:solidFill>
            </a:endParaRPr>
          </a:p>
        </p:txBody>
      </p:sp>
      <p:sp>
        <p:nvSpPr>
          <p:cNvPr id="17411"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7412"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03432299-BACA-4082-9370-FC909332E266}" type="slidenum">
              <a:rPr lang="el-GR"/>
              <a:pPr>
                <a:defRPr/>
              </a:pPr>
              <a:t>12</a:t>
            </a:fld>
            <a:endParaRPr lang="el-GR"/>
          </a:p>
        </p:txBody>
      </p:sp>
      <p:sp>
        <p:nvSpPr>
          <p:cNvPr id="17414" name="5 - Θέση περιεχομένου"/>
          <p:cNvSpPr>
            <a:spLocks noGrp="1"/>
          </p:cNvSpPr>
          <p:nvPr>
            <p:ph sz="quarter" idx="1"/>
          </p:nvPr>
        </p:nvSpPr>
        <p:spPr>
          <a:xfrm>
            <a:off x="250825" y="1447800"/>
            <a:ext cx="8642350" cy="4572000"/>
          </a:xfrm>
        </p:spPr>
        <p:txBody>
          <a:bodyPr/>
          <a:lstStyle/>
          <a:p>
            <a:r>
              <a:rPr lang="el-GR" smtClean="0"/>
              <a:t>Στην περίπτωση του προηγούμενου παραδείγματος ισχύει για το λόγο των τετραγώνων ότι </a:t>
            </a:r>
          </a:p>
          <a:p>
            <a:endParaRPr lang="el-GR" smtClean="0"/>
          </a:p>
          <a:p>
            <a:endParaRPr lang="el-GR" smtClean="0"/>
          </a:p>
          <a:p>
            <a:r>
              <a:rPr lang="el-GR" smtClean="0"/>
              <a:t>Επομένως το τμήμα  </a:t>
            </a:r>
            <a:r>
              <a:rPr lang="el-GR" b="1" smtClean="0"/>
              <a:t>α</a:t>
            </a:r>
            <a:r>
              <a:rPr lang="el-GR" smtClean="0"/>
              <a:t> μήκους </a:t>
            </a:r>
            <a:r>
              <a:rPr lang="el-GR" b="1" smtClean="0"/>
              <a:t>2</a:t>
            </a:r>
            <a:r>
              <a:rPr lang="el-GR" smtClean="0"/>
              <a:t> είναι  σύμμετρο </a:t>
            </a:r>
            <a:r>
              <a:rPr lang="el-GR" b="1" smtClean="0"/>
              <a:t>ως προς το εμβαδόν  </a:t>
            </a:r>
            <a:r>
              <a:rPr lang="el-GR" smtClean="0"/>
              <a:t>με τα τμήματα με μήκη               όπου         φυσικός</a:t>
            </a:r>
          </a:p>
          <a:p>
            <a:r>
              <a:rPr lang="el-GR" u="sng" smtClean="0"/>
              <a:t>Σημείωση</a:t>
            </a:r>
            <a:r>
              <a:rPr lang="el-GR" smtClean="0"/>
              <a:t>: Τα ίδια ισχύουν και οι συντελεστές των αρρήτων στα προηγούμενα παραδείγματα είναι ρητοί.</a:t>
            </a:r>
            <a:endParaRPr lang="el-GR" u="sng" smtClean="0"/>
          </a:p>
        </p:txBody>
      </p:sp>
      <p:sp>
        <p:nvSpPr>
          <p:cNvPr id="1741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741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35375" y="2349500"/>
            <a:ext cx="2368550" cy="863600"/>
          </a:xfrm>
          <a:prstGeom prst="rect">
            <a:avLst/>
          </a:prstGeom>
          <a:noFill/>
          <a:ln w="9525">
            <a:noFill/>
            <a:miter lim="800000"/>
            <a:headEnd/>
            <a:tailEnd/>
          </a:ln>
        </p:spPr>
      </p:pic>
      <p:sp>
        <p:nvSpPr>
          <p:cNvPr id="1741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7418"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899150" y="3656013"/>
            <a:ext cx="617538" cy="431800"/>
          </a:xfrm>
          <a:prstGeom prst="rect">
            <a:avLst/>
          </a:prstGeom>
          <a:noFill/>
          <a:ln w="9525">
            <a:noFill/>
            <a:miter lim="800000"/>
            <a:headEnd/>
            <a:tailEnd/>
          </a:ln>
        </p:spPr>
      </p:pic>
      <p:sp>
        <p:nvSpPr>
          <p:cNvPr id="1741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7420"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667625" y="3694113"/>
            <a:ext cx="228600" cy="43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r>
              <a:rPr lang="el-GR" sz="2800" b="1" smtClean="0">
                <a:solidFill>
                  <a:srgbClr val="0070C0"/>
                </a:solidFill>
              </a:rPr>
              <a:t>ΑΣΥΜΜΕΤΡΟΣ ΚΑΙ ΑΡΡΗΤΟΣ ΣΤΟΝ ΕΥΚΛΕΙΔΗ – 10</a:t>
            </a:r>
            <a:endParaRPr lang="el-GR" sz="2800" smtClean="0">
              <a:solidFill>
                <a:srgbClr val="0070C0"/>
              </a:solidFill>
            </a:endParaRPr>
          </a:p>
        </p:txBody>
      </p:sp>
      <p:sp>
        <p:nvSpPr>
          <p:cNvPr id="18435"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8436"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80FE1351-04FE-4D95-A6A6-8F990C9DEC6F}" type="slidenum">
              <a:rPr lang="el-GR"/>
              <a:pPr>
                <a:defRPr/>
              </a:pPr>
              <a:t>13</a:t>
            </a:fld>
            <a:endParaRPr lang="el-GR"/>
          </a:p>
        </p:txBody>
      </p:sp>
      <p:sp>
        <p:nvSpPr>
          <p:cNvPr id="18438" name="5 - Θέση περιεχομένου"/>
          <p:cNvSpPr>
            <a:spLocks noGrp="1"/>
          </p:cNvSpPr>
          <p:nvPr>
            <p:ph sz="quarter" idx="1"/>
          </p:nvPr>
        </p:nvSpPr>
        <p:spPr>
          <a:xfrm>
            <a:off x="250825" y="1447800"/>
            <a:ext cx="8642350" cy="4572000"/>
          </a:xfrm>
        </p:spPr>
        <p:txBody>
          <a:bodyPr/>
          <a:lstStyle/>
          <a:p>
            <a:r>
              <a:rPr lang="el-GR" smtClean="0"/>
              <a:t>Αν θεωρήσουμε τα τμήματα </a:t>
            </a:r>
            <a:r>
              <a:rPr lang="el-GR" b="1" smtClean="0"/>
              <a:t>α</a:t>
            </a:r>
            <a:r>
              <a:rPr lang="el-GR" smtClean="0"/>
              <a:t> με μήκος </a:t>
            </a:r>
            <a:r>
              <a:rPr lang="el-GR" b="1" smtClean="0"/>
              <a:t>2</a:t>
            </a:r>
            <a:r>
              <a:rPr lang="el-GR" smtClean="0"/>
              <a:t> και </a:t>
            </a:r>
            <a:r>
              <a:rPr lang="el-GR" b="1" smtClean="0"/>
              <a:t>β</a:t>
            </a:r>
            <a:r>
              <a:rPr lang="el-GR" smtClean="0"/>
              <a:t> με μήκος </a:t>
            </a:r>
            <a:r>
              <a:rPr lang="el-GR" b="1" smtClean="0"/>
              <a:t>β=          </a:t>
            </a:r>
            <a:r>
              <a:rPr lang="el-GR" smtClean="0"/>
              <a:t>, όπου      φυσικός τότε ο λόγος των μηκών τους είναι </a:t>
            </a:r>
          </a:p>
          <a:p>
            <a:endParaRPr lang="el-GR" smtClean="0"/>
          </a:p>
          <a:p>
            <a:endParaRPr lang="el-GR" smtClean="0"/>
          </a:p>
          <a:p>
            <a:r>
              <a:rPr lang="el-GR" smtClean="0"/>
              <a:t>ο δε λόγος των τετραγώνων τους </a:t>
            </a:r>
          </a:p>
          <a:p>
            <a:endParaRPr lang="el-GR" smtClean="0"/>
          </a:p>
          <a:p>
            <a:endParaRPr lang="el-GR" smtClean="0"/>
          </a:p>
          <a:p>
            <a:r>
              <a:rPr lang="el-GR" smtClean="0"/>
              <a:t>δηλαδή τα </a:t>
            </a:r>
            <a:r>
              <a:rPr lang="el-GR" b="1" smtClean="0"/>
              <a:t>α</a:t>
            </a:r>
            <a:r>
              <a:rPr lang="el-GR" smtClean="0"/>
              <a:t> και </a:t>
            </a:r>
            <a:r>
              <a:rPr lang="el-GR" b="1" smtClean="0"/>
              <a:t>β</a:t>
            </a:r>
            <a:r>
              <a:rPr lang="el-GR" smtClean="0"/>
              <a:t> είναι </a:t>
            </a:r>
            <a:r>
              <a:rPr lang="el-GR" b="1" smtClean="0"/>
              <a:t>ασύμμετρα τόσο ως προς το μήκος όσο και προς το εμβαδόν</a:t>
            </a:r>
            <a:r>
              <a:rPr lang="el-GR" smtClean="0"/>
              <a:t>.</a:t>
            </a:r>
          </a:p>
          <a:p>
            <a:endParaRPr lang="el-GR" smtClean="0"/>
          </a:p>
        </p:txBody>
      </p:sp>
      <p:sp>
        <p:nvSpPr>
          <p:cNvPr id="1843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844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42988" y="1844675"/>
            <a:ext cx="638175" cy="431800"/>
          </a:xfrm>
          <a:prstGeom prst="rect">
            <a:avLst/>
          </a:prstGeom>
          <a:noFill/>
          <a:ln w="9525">
            <a:noFill/>
            <a:miter lim="800000"/>
            <a:headEnd/>
            <a:tailEnd/>
          </a:ln>
        </p:spPr>
      </p:pic>
      <p:sp>
        <p:nvSpPr>
          <p:cNvPr id="1844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8442"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89225" y="1890713"/>
            <a:ext cx="227013" cy="431800"/>
          </a:xfrm>
          <a:prstGeom prst="rect">
            <a:avLst/>
          </a:prstGeom>
          <a:noFill/>
          <a:ln w="9525">
            <a:noFill/>
            <a:miter lim="800000"/>
            <a:headEnd/>
            <a:tailEnd/>
          </a:ln>
        </p:spPr>
      </p:pic>
      <p:sp>
        <p:nvSpPr>
          <p:cNvPr id="1844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8444"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708400" y="2276475"/>
            <a:ext cx="1738313" cy="1008063"/>
          </a:xfrm>
          <a:prstGeom prst="rect">
            <a:avLst/>
          </a:prstGeom>
          <a:noFill/>
          <a:ln w="9525">
            <a:noFill/>
            <a:miter lim="800000"/>
            <a:headEnd/>
            <a:tailEnd/>
          </a:ln>
        </p:spPr>
      </p:pic>
      <p:sp>
        <p:nvSpPr>
          <p:cNvPr id="1844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8446"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771775" y="4149725"/>
            <a:ext cx="3413125" cy="1008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r>
              <a:rPr lang="el-GR" sz="2800" b="1" smtClean="0">
                <a:solidFill>
                  <a:srgbClr val="0070C0"/>
                </a:solidFill>
              </a:rPr>
              <a:t>ΑΣΥΜΜΕΤΡΟΣ ΚΑΙ ΑΡΡΗΤΟΣ ΣΤΟΝ ΕΥΚΛΕΙΔΗ – 11</a:t>
            </a:r>
            <a:endParaRPr lang="el-GR" sz="2800" smtClean="0">
              <a:solidFill>
                <a:srgbClr val="0070C0"/>
              </a:solidFill>
            </a:endParaRPr>
          </a:p>
        </p:txBody>
      </p:sp>
      <p:sp>
        <p:nvSpPr>
          <p:cNvPr id="19459"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9460"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3538E294-3D75-4DAE-8E27-BDFFBD26C5E6}" type="slidenum">
              <a:rPr lang="el-GR"/>
              <a:pPr>
                <a:defRPr/>
              </a:pPr>
              <a:t>14</a:t>
            </a:fld>
            <a:endParaRPr lang="el-GR"/>
          </a:p>
        </p:txBody>
      </p:sp>
      <p:sp>
        <p:nvSpPr>
          <p:cNvPr id="19462" name="5 - Θέση περιεχομένου"/>
          <p:cNvSpPr>
            <a:spLocks noGrp="1"/>
          </p:cNvSpPr>
          <p:nvPr>
            <p:ph sz="quarter" idx="1"/>
          </p:nvPr>
        </p:nvSpPr>
        <p:spPr>
          <a:xfrm>
            <a:off x="250825" y="1447800"/>
            <a:ext cx="8642350" cy="4572000"/>
          </a:xfrm>
        </p:spPr>
        <p:txBody>
          <a:bodyPr/>
          <a:lstStyle/>
          <a:p>
            <a:r>
              <a:rPr lang="el-GR" smtClean="0"/>
              <a:t>Τέλος αν ένα αρχικά επιλεγμένο τμήμα </a:t>
            </a:r>
            <a:r>
              <a:rPr lang="el-GR" b="1" smtClean="0"/>
              <a:t>α</a:t>
            </a:r>
            <a:r>
              <a:rPr lang="el-GR" smtClean="0"/>
              <a:t> ονομασθεί ρητό τότε ονομάζονται  ρητά και τα τμήματα τα σύμμετρα με το </a:t>
            </a:r>
            <a:r>
              <a:rPr lang="el-GR" b="1" smtClean="0"/>
              <a:t>α</a:t>
            </a:r>
            <a:r>
              <a:rPr lang="el-GR" smtClean="0"/>
              <a:t> είτε ως προς το μήκος (οπότε θα είναι και ως προς το εμβαδόν) είτε μόνο ως προς το εμβαδόν. Ενώ τα τμήματα που είναι ασύμμετρα με το </a:t>
            </a:r>
            <a:r>
              <a:rPr lang="el-GR" b="1" smtClean="0"/>
              <a:t>α</a:t>
            </a:r>
            <a:r>
              <a:rPr lang="el-GR" smtClean="0"/>
              <a:t> και ως προς το μήκος και ως προς το εμβαδόν ονομάζονται άρρητα.</a:t>
            </a:r>
          </a:p>
          <a:p>
            <a:r>
              <a:rPr lang="el-GR" smtClean="0"/>
              <a:t>Είναι άξιο ιδιαίτερης έμφασης μετά τις πιο πάνω παρατηρήσεις ότι οι έννοιες ρητός και άρρητος στον Ευκλείδη δεν έχουν ταύτιση με το περιεχόμενο που τους δίνουμε σήμερα.</a:t>
            </a:r>
          </a:p>
          <a:p>
            <a:endParaRPr lang="el-G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r>
              <a:rPr lang="el-GR" sz="2800" b="1" smtClean="0">
                <a:solidFill>
                  <a:srgbClr val="0070C0"/>
                </a:solidFill>
              </a:rPr>
              <a:t>ΑΣΥΜΜΕΤΡΟΣ ΚΑΙ ΑΡΡΗΤΟΣ ΣΤΟΝ ΕΥΚΛΕΙΔΗ – 12</a:t>
            </a:r>
            <a:endParaRPr lang="el-GR" sz="2800" smtClean="0"/>
          </a:p>
        </p:txBody>
      </p:sp>
      <p:sp>
        <p:nvSpPr>
          <p:cNvPr id="20483"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0484"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11D351CF-CAF4-42AD-BA4B-1E0E8F78B62E}" type="slidenum">
              <a:rPr lang="el-GR"/>
              <a:pPr>
                <a:defRPr/>
              </a:pPr>
              <a:t>15</a:t>
            </a:fld>
            <a:endParaRPr lang="el-GR"/>
          </a:p>
        </p:txBody>
      </p:sp>
      <p:sp>
        <p:nvSpPr>
          <p:cNvPr id="20486" name="5 - Θέση περιεχομένου"/>
          <p:cNvSpPr>
            <a:spLocks noGrp="1"/>
          </p:cNvSpPr>
          <p:nvPr>
            <p:ph sz="quarter" idx="1"/>
          </p:nvPr>
        </p:nvSpPr>
        <p:spPr>
          <a:xfrm>
            <a:off x="250825" y="1447800"/>
            <a:ext cx="8642350" cy="4572000"/>
          </a:xfrm>
        </p:spPr>
        <p:txBody>
          <a:bodyPr/>
          <a:lstStyle/>
          <a:p>
            <a:r>
              <a:rPr lang="el-GR" smtClean="0"/>
              <a:t>Παρά ταύτα  η συστηματική έκθεση  του Ευκλείδη για σύμμετρα και σύμμετρα μεγέθη είναι πολύ σπουδαία και αποτελεί σημαντικό σταθμό.</a:t>
            </a:r>
          </a:p>
          <a:p>
            <a:r>
              <a:rPr lang="el-GR" smtClean="0"/>
              <a:t>Χωρίς τη θεμελιώδη ιδέα του ασύμμετρου μεγέθους θα ήταν προβληματικό και το πέρασμα στην έννοια του ασύμμετρου (άρρητου) αριθμού. Δηλαδή ότι υπάρχουν αριθμοί που δεν περιέχουν μονάδες ή/και κλάσματα της μονάδας. </a:t>
            </a:r>
          </a:p>
          <a:p>
            <a:r>
              <a:rPr lang="el-GR" smtClean="0"/>
              <a:t>Ας κάνουμε τώρα ένα άλμα 2000 ετών και ας δούμε πώς είδε ο </a:t>
            </a:r>
            <a:r>
              <a:rPr lang="en-US" smtClean="0"/>
              <a:t>Dedekind </a:t>
            </a:r>
            <a:r>
              <a:rPr lang="el-GR" smtClean="0"/>
              <a:t>το πρόβλημα των άρρητων.</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1</a:t>
            </a:r>
            <a:endParaRPr lang="el-GR" sz="2800" b="1" smtClean="0"/>
          </a:p>
        </p:txBody>
      </p:sp>
      <p:sp>
        <p:nvSpPr>
          <p:cNvPr id="21507"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1508"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4951E7E8-2801-4026-849D-11877D351054}" type="slidenum">
              <a:rPr lang="el-GR"/>
              <a:pPr>
                <a:defRPr/>
              </a:pPr>
              <a:t>16</a:t>
            </a:fld>
            <a:endParaRPr lang="el-GR"/>
          </a:p>
        </p:txBody>
      </p:sp>
      <p:sp>
        <p:nvSpPr>
          <p:cNvPr id="6" name="5 - Θέση περιεχομένου"/>
          <p:cNvSpPr>
            <a:spLocks noGrp="1"/>
          </p:cNvSpPr>
          <p:nvPr>
            <p:ph sz="quarter" idx="1"/>
          </p:nvPr>
        </p:nvSpPr>
        <p:spPr>
          <a:xfrm>
            <a:off x="250825" y="1447800"/>
            <a:ext cx="8642350" cy="4572000"/>
          </a:xfrm>
        </p:spPr>
        <p:txBody>
          <a:bodyPr>
            <a:normAutofit fontScale="92500" lnSpcReduction="20000"/>
          </a:bodyPr>
          <a:lstStyle/>
          <a:p>
            <a:pPr marL="274320" indent="-274320" algn="just" fontAlgn="auto">
              <a:spcBef>
                <a:spcPts val="580"/>
              </a:spcBef>
              <a:spcAft>
                <a:spcPts val="0"/>
              </a:spcAft>
              <a:buFont typeface="Wingdings 2"/>
              <a:buChar char=""/>
              <a:defRPr/>
            </a:pPr>
            <a:r>
              <a:rPr lang="el-GR" dirty="0" smtClean="0"/>
              <a:t>Στα1858 ο </a:t>
            </a:r>
            <a:r>
              <a:rPr lang="en-US" dirty="0" smtClean="0"/>
              <a:t>Dedekind</a:t>
            </a:r>
            <a:r>
              <a:rPr lang="el-GR" dirty="0" smtClean="0"/>
              <a:t> λέει κατά λέξη:</a:t>
            </a:r>
          </a:p>
          <a:p>
            <a:pPr marL="274320" indent="-274320" algn="just" fontAlgn="auto">
              <a:spcBef>
                <a:spcPts val="580"/>
              </a:spcBef>
              <a:spcAft>
                <a:spcPts val="0"/>
              </a:spcAft>
              <a:buFont typeface="Wingdings 2"/>
              <a:buChar char=""/>
              <a:defRPr/>
            </a:pPr>
            <a:r>
              <a:rPr lang="el-GR" i="1" dirty="0" smtClean="0"/>
              <a:t>«Συζητώντας την έννοια της προσέγγισης ενός μεταβλητού μεγέθους  προς μια σταθερή οριακή τιμή και ιδιαίτερα αποδεικνύοντας το θεώρημα ότι κάθε μέγεθος που αυξάνεται κατά συνεχή τρόπο, αλλά όχι πέραν κάθε ορίου, οφείλει ασφαλώς να προσεγγίζει μια οριακή τιμή, κατέφευγα στη γεωμετρική εποπτεία. Θεωρώ ακόμη και τώρα μια τέτοια προσφυγή στη γεωμετρική ενόραση σε μια πρώτη παρουσίαση του  Διαφορικού Λογισμού ως εξόχως χρήσιμη από διδακτική σκοπιά και πραγματικά απολύτως απαραίτητη αν κάποιος δεν θέλει να χάσει πάρα πολύ χρόνο. Αλλά το ότι αυτή η  μορφή εισαγωγής του Διαφορικού Λογισμού δεν μπορεί να διεκδικήσει </a:t>
            </a:r>
            <a:r>
              <a:rPr lang="el-GR" i="1" dirty="0" err="1" smtClean="0"/>
              <a:t>επιστημονικότητα</a:t>
            </a:r>
            <a:r>
              <a:rPr lang="el-GR" i="1" dirty="0" smtClean="0"/>
              <a:t>, δεν θα το αρνηθεί κανείς».                                           </a:t>
            </a:r>
            <a:r>
              <a:rPr lang="en-US" dirty="0" smtClean="0"/>
              <a:t>Richard Dedekind</a:t>
            </a:r>
            <a:r>
              <a:rPr lang="en-US" i="1" dirty="0" smtClean="0"/>
              <a:t>, Essays on the theory of numbers, Dover 1963, </a:t>
            </a:r>
            <a:r>
              <a:rPr lang="el-GR" i="1" dirty="0" smtClean="0"/>
              <a:t>σ</a:t>
            </a:r>
            <a:r>
              <a:rPr lang="en-US" i="1" dirty="0" smtClean="0"/>
              <a:t>. 1  </a:t>
            </a:r>
            <a:endParaRPr lang="el-GR" dirty="0" smtClean="0"/>
          </a:p>
          <a:p>
            <a:pPr marL="274320" indent="-274320" algn="just" fontAlgn="auto">
              <a:spcBef>
                <a:spcPts val="580"/>
              </a:spcBef>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2</a:t>
            </a:r>
            <a:endParaRPr lang="el-GR" sz="2800" smtClean="0"/>
          </a:p>
        </p:txBody>
      </p:sp>
      <p:sp>
        <p:nvSpPr>
          <p:cNvPr id="22531"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2532"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4382FBDE-8FE0-4866-AB6A-E4DD521F33AE}" type="slidenum">
              <a:rPr lang="el-GR"/>
              <a:pPr>
                <a:defRPr/>
              </a:pPr>
              <a:t>17</a:t>
            </a:fld>
            <a:endParaRPr lang="el-GR"/>
          </a:p>
        </p:txBody>
      </p:sp>
      <p:sp>
        <p:nvSpPr>
          <p:cNvPr id="6" name="5 - Θέση περιεχομένου"/>
          <p:cNvSpPr>
            <a:spLocks noGrp="1"/>
          </p:cNvSpPr>
          <p:nvPr>
            <p:ph sz="quarter" idx="1"/>
          </p:nvPr>
        </p:nvSpPr>
        <p:spPr>
          <a:xfrm>
            <a:off x="250825" y="1447800"/>
            <a:ext cx="8642350" cy="4572000"/>
          </a:xfrm>
        </p:spPr>
        <p:txBody>
          <a:bodyPr>
            <a:normAutofit lnSpcReduction="10000"/>
          </a:bodyPr>
          <a:lstStyle/>
          <a:p>
            <a:pPr marL="274320" indent="-274320" fontAlgn="auto">
              <a:spcBef>
                <a:spcPts val="580"/>
              </a:spcBef>
              <a:spcAft>
                <a:spcPts val="0"/>
              </a:spcAft>
              <a:buFont typeface="Wingdings 2"/>
              <a:buChar char=""/>
              <a:defRPr/>
            </a:pPr>
            <a:r>
              <a:rPr lang="el-GR" dirty="0" smtClean="0"/>
              <a:t>Ο </a:t>
            </a:r>
            <a:r>
              <a:rPr lang="en-US" dirty="0" smtClean="0"/>
              <a:t>Dedekind</a:t>
            </a:r>
            <a:r>
              <a:rPr lang="el-GR" dirty="0" smtClean="0"/>
              <a:t>, στο παραπάνω πόνημα, διαπιστώνει ότι λείπει από τον Απειροστικό Λογισμό</a:t>
            </a:r>
            <a:r>
              <a:rPr lang="el-GR" i="1" dirty="0" smtClean="0"/>
              <a:t> </a:t>
            </a:r>
            <a:r>
              <a:rPr lang="el-GR" dirty="0" smtClean="0"/>
              <a:t>η αυστηρή θεμελίωση.  </a:t>
            </a:r>
          </a:p>
          <a:p>
            <a:pPr marL="274320" indent="-274320" fontAlgn="auto">
              <a:spcBef>
                <a:spcPts val="580"/>
              </a:spcBef>
              <a:spcAft>
                <a:spcPts val="0"/>
              </a:spcAft>
              <a:buFont typeface="Wingdings 2"/>
              <a:buChar char=""/>
              <a:defRPr/>
            </a:pPr>
            <a:r>
              <a:rPr lang="el-GR" dirty="0" smtClean="0"/>
              <a:t>Ασκεί οξεία κριτική στον ισχυρισμό ότι ο Απειροστικός Λογισμός ασχολείται με συνεχή μεγέθη και υποστηρίζει ότι δεν είναι βάσιμος αφού προσφεύγει  στη γεωμετρική εποπτεία. </a:t>
            </a:r>
          </a:p>
          <a:p>
            <a:pPr marL="274320" indent="-274320" fontAlgn="auto">
              <a:spcBef>
                <a:spcPts val="580"/>
              </a:spcBef>
              <a:spcAft>
                <a:spcPts val="0"/>
              </a:spcAft>
              <a:buFont typeface="Wingdings 2"/>
              <a:buChar char=""/>
              <a:defRPr/>
            </a:pPr>
            <a:r>
              <a:rPr lang="el-GR" dirty="0" smtClean="0"/>
              <a:t>Θέτει ως στόχο του να καλύψει αυτό το κενό βρίσκοντας μια καθαρά αριθμητική, αλγεβρική θα λέγαμε σήμερα, ερμηνεία των φαινομένων συνέχειας. </a:t>
            </a:r>
          </a:p>
          <a:p>
            <a:pPr marL="274320" indent="-274320" fontAlgn="auto">
              <a:spcBef>
                <a:spcPts val="580"/>
              </a:spcBef>
              <a:spcAft>
                <a:spcPts val="0"/>
              </a:spcAft>
              <a:buFont typeface="Wingdings 2"/>
              <a:buChar char=""/>
              <a:defRPr/>
            </a:pPr>
            <a:r>
              <a:rPr lang="el-GR" dirty="0" smtClean="0"/>
              <a:t>Το Νοέμβριο του 1858 φθάνει στην περίφημη  απόδειξη των τομών.</a:t>
            </a:r>
          </a:p>
          <a:p>
            <a:pPr marL="274320" indent="-274320" fontAlgn="auto">
              <a:spcBef>
                <a:spcPts val="580"/>
              </a:spcBef>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3</a:t>
            </a:r>
            <a:endParaRPr lang="el-GR" sz="2800" smtClean="0"/>
          </a:p>
        </p:txBody>
      </p:sp>
      <p:sp>
        <p:nvSpPr>
          <p:cNvPr id="23555"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3556"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95F75074-E88F-4205-A153-45A926C78669}" type="slidenum">
              <a:rPr lang="el-GR"/>
              <a:pPr>
                <a:defRPr/>
              </a:pPr>
              <a:t>18</a:t>
            </a:fld>
            <a:endParaRPr lang="el-GR"/>
          </a:p>
        </p:txBody>
      </p:sp>
      <p:sp>
        <p:nvSpPr>
          <p:cNvPr id="6" name="5 - Θέση περιεχομένου"/>
          <p:cNvSpPr>
            <a:spLocks noGrp="1"/>
          </p:cNvSpPr>
          <p:nvPr>
            <p:ph sz="quarter" idx="1"/>
          </p:nvPr>
        </p:nvSpPr>
        <p:spPr>
          <a:xfrm>
            <a:off x="250825" y="1447800"/>
            <a:ext cx="8642350" cy="4572000"/>
          </a:xfrm>
        </p:spPr>
        <p:txBody>
          <a:bodyPr>
            <a:normAutofit fontScale="85000" lnSpcReduction="20000"/>
          </a:bodyPr>
          <a:lstStyle/>
          <a:p>
            <a:pPr marL="274320" indent="-274320" fontAlgn="auto">
              <a:spcBef>
                <a:spcPts val="580"/>
              </a:spcBef>
              <a:spcAft>
                <a:spcPts val="0"/>
              </a:spcAft>
              <a:buFont typeface="Wingdings 2"/>
              <a:buChar char=""/>
              <a:defRPr/>
            </a:pPr>
            <a:r>
              <a:rPr lang="el-GR" dirty="0" smtClean="0"/>
              <a:t>Εκθέτει την θεωρία των ρητών αριθμών  που δεν διαφέρει από τη </a:t>
            </a:r>
            <a:r>
              <a:rPr lang="el-GR" smtClean="0"/>
              <a:t>σημερινή οπτική </a:t>
            </a:r>
            <a:r>
              <a:rPr lang="el-GR" dirty="0" smtClean="0"/>
              <a:t>μας αφού τη διαμόρφωσε. </a:t>
            </a:r>
          </a:p>
          <a:p>
            <a:pPr marL="274320" indent="-274320" fontAlgn="auto">
              <a:spcBef>
                <a:spcPts val="580"/>
              </a:spcBef>
              <a:spcAft>
                <a:spcPts val="0"/>
              </a:spcAft>
              <a:buFont typeface="Wingdings 2"/>
              <a:buChar char=""/>
              <a:defRPr/>
            </a:pPr>
            <a:r>
              <a:rPr lang="el-GR" dirty="0" smtClean="0"/>
              <a:t>Θεωρεί ότι η διάταξη οφείλει να λάβει αριθμητικά χαρακτηριστικά ώστε να μη δίνεται η εντύπωση ότι εξαρτάται από γεωμετρική εποπτεία ή από γεωμετρικές ιδέες και θεωρήματα. </a:t>
            </a:r>
          </a:p>
          <a:p>
            <a:pPr marL="274320" indent="-274320" fontAlgn="auto">
              <a:spcBef>
                <a:spcPts val="580"/>
              </a:spcBef>
              <a:spcAft>
                <a:spcPts val="0"/>
              </a:spcAft>
              <a:buFont typeface="Wingdings 2"/>
              <a:buChar char=""/>
              <a:defRPr/>
            </a:pPr>
            <a:r>
              <a:rPr lang="el-GR" dirty="0" smtClean="0"/>
              <a:t>Περιγράφει  την διάταξη των ρητών αλγεβρικά  διατυπώνει την έννοια της τομής σε δυο κλάσεις με τη χρήση ενός ρητού αριθμού. </a:t>
            </a:r>
          </a:p>
          <a:p>
            <a:pPr marL="274320" indent="-274320" fontAlgn="auto">
              <a:spcBef>
                <a:spcPts val="580"/>
              </a:spcBef>
              <a:spcAft>
                <a:spcPts val="0"/>
              </a:spcAft>
              <a:buFont typeface="Wingdings 2"/>
              <a:buChar char=""/>
              <a:defRPr/>
            </a:pPr>
            <a:r>
              <a:rPr lang="el-GR" dirty="0" smtClean="0"/>
              <a:t>Αν  α ένας ρητός τότε δημιουργούνται δυο κλάσεις ρητών Α</a:t>
            </a:r>
            <a:r>
              <a:rPr lang="el-GR" baseline="-25000" dirty="0" smtClean="0"/>
              <a:t>1</a:t>
            </a:r>
            <a:r>
              <a:rPr lang="el-GR" dirty="0" smtClean="0"/>
              <a:t>  ,</a:t>
            </a:r>
            <a:r>
              <a:rPr lang="el-GR" baseline="-25000" dirty="0" smtClean="0"/>
              <a:t> </a:t>
            </a:r>
            <a:r>
              <a:rPr lang="el-GR" dirty="0" smtClean="0"/>
              <a:t>Α</a:t>
            </a:r>
            <a:r>
              <a:rPr lang="el-GR" baseline="-25000" dirty="0" smtClean="0"/>
              <a:t>2</a:t>
            </a:r>
            <a:endParaRPr lang="el-GR" dirty="0" smtClean="0"/>
          </a:p>
          <a:p>
            <a:pPr marL="274320" indent="-274320" fontAlgn="auto">
              <a:spcBef>
                <a:spcPts val="580"/>
              </a:spcBef>
              <a:spcAft>
                <a:spcPts val="0"/>
              </a:spcAft>
              <a:buFont typeface="Wingdings 2"/>
              <a:buNone/>
              <a:defRPr/>
            </a:pPr>
            <a:r>
              <a:rPr lang="el-GR" dirty="0" smtClean="0"/>
              <a:t>	τέτοιων ώστε αν ο α</a:t>
            </a:r>
            <a:r>
              <a:rPr lang="el-GR" baseline="-25000" dirty="0" smtClean="0"/>
              <a:t>1</a:t>
            </a:r>
            <a:r>
              <a:rPr lang="el-GR" dirty="0" smtClean="0"/>
              <a:t> &lt;α  ο α</a:t>
            </a:r>
            <a:r>
              <a:rPr lang="el-GR" baseline="-25000" dirty="0" smtClean="0"/>
              <a:t>1</a:t>
            </a:r>
            <a:r>
              <a:rPr lang="el-GR" dirty="0" smtClean="0"/>
              <a:t>  ανήκει στην κλάση Α</a:t>
            </a:r>
            <a:r>
              <a:rPr lang="el-GR" baseline="-25000" dirty="0" smtClean="0"/>
              <a:t>1</a:t>
            </a:r>
            <a:r>
              <a:rPr lang="el-GR" dirty="0" smtClean="0"/>
              <a:t> και αντιστρόφως.  Αντίστοιχα αν α</a:t>
            </a:r>
            <a:r>
              <a:rPr lang="el-GR" baseline="-25000" dirty="0" smtClean="0"/>
              <a:t>2</a:t>
            </a:r>
            <a:r>
              <a:rPr lang="el-GR" dirty="0" smtClean="0"/>
              <a:t>&gt;α  τότε ο  α</a:t>
            </a:r>
            <a:r>
              <a:rPr lang="el-GR" baseline="-25000" dirty="0" smtClean="0"/>
              <a:t>2</a:t>
            </a:r>
            <a:r>
              <a:rPr lang="el-GR" dirty="0" smtClean="0"/>
              <a:t> ανήκει στην κλάση Α</a:t>
            </a:r>
            <a:r>
              <a:rPr lang="el-GR" baseline="-25000" dirty="0" smtClean="0"/>
              <a:t>2</a:t>
            </a:r>
            <a:r>
              <a:rPr lang="el-GR" dirty="0" smtClean="0"/>
              <a:t>  και αντιστρόφως. </a:t>
            </a:r>
          </a:p>
          <a:p>
            <a:pPr marL="274320" indent="-274320" fontAlgn="auto">
              <a:spcBef>
                <a:spcPts val="580"/>
              </a:spcBef>
              <a:spcAft>
                <a:spcPts val="0"/>
              </a:spcAft>
              <a:buFont typeface="Wingdings 2"/>
              <a:buChar char=""/>
              <a:defRPr/>
            </a:pPr>
            <a:r>
              <a:rPr lang="el-GR" dirty="0" smtClean="0"/>
              <a:t>Ο αριθμός α</a:t>
            </a:r>
            <a:r>
              <a:rPr lang="el-GR" b="1" dirty="0" smtClean="0"/>
              <a:t> </a:t>
            </a:r>
            <a:r>
              <a:rPr lang="el-GR" dirty="0" smtClean="0"/>
              <a:t>μπορεί να  ανήκει είτε στη μια είτε στην άλλη κλάση χωρίς το γεγονός αυτό να ανατρέπει το ότι κάθε αριθμός της κλάσης Α</a:t>
            </a:r>
            <a:r>
              <a:rPr lang="el-GR" baseline="-25000" dirty="0" smtClean="0"/>
              <a:t>1  </a:t>
            </a:r>
            <a:r>
              <a:rPr lang="el-GR" dirty="0" smtClean="0"/>
              <a:t>είναι μικρότερος από κάθε αριθμό της Α</a:t>
            </a:r>
            <a:r>
              <a:rPr lang="el-GR" baseline="-25000" dirty="0" smtClean="0"/>
              <a:t>2</a:t>
            </a:r>
            <a:r>
              <a:rPr lang="el-GR" dirty="0" smtClean="0"/>
              <a:t>. </a:t>
            </a:r>
          </a:p>
          <a:p>
            <a:pPr marL="274320" indent="-274320" fontAlgn="auto">
              <a:spcBef>
                <a:spcPts val="580"/>
              </a:spcBef>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3</a:t>
            </a:r>
            <a:endParaRPr lang="el-GR" sz="2800" smtClean="0"/>
          </a:p>
        </p:txBody>
      </p:sp>
      <p:sp>
        <p:nvSpPr>
          <p:cNvPr id="24579"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4580"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F343C190-29E3-40F2-A9E6-94631C44A4DB}" type="slidenum">
              <a:rPr lang="el-GR"/>
              <a:pPr>
                <a:defRPr/>
              </a:pPr>
              <a:t>19</a:t>
            </a:fld>
            <a:endParaRPr lang="el-GR"/>
          </a:p>
        </p:txBody>
      </p:sp>
      <p:sp>
        <p:nvSpPr>
          <p:cNvPr id="6" name="5 - Θέση περιεχομένου"/>
          <p:cNvSpPr>
            <a:spLocks noGrp="1"/>
          </p:cNvSpPr>
          <p:nvPr>
            <p:ph sz="quarter" idx="1"/>
          </p:nvPr>
        </p:nvSpPr>
        <p:spPr>
          <a:xfrm>
            <a:off x="250825" y="1447800"/>
            <a:ext cx="8642350" cy="4572000"/>
          </a:xfrm>
        </p:spPr>
        <p:txBody>
          <a:bodyPr>
            <a:normAutofit/>
          </a:bodyPr>
          <a:lstStyle/>
          <a:p>
            <a:pPr>
              <a:lnSpc>
                <a:spcPct val="90000"/>
              </a:lnSpc>
            </a:pPr>
            <a:r>
              <a:rPr lang="el-GR" smtClean="0"/>
              <a:t>Συζητά και συγκρίνει τη «γεωγραφική» θέση των σημείων πάνω σε μια ευθεία με τη διάταξη των ρητών. </a:t>
            </a:r>
          </a:p>
          <a:p>
            <a:pPr>
              <a:lnSpc>
                <a:spcPct val="90000"/>
              </a:lnSpc>
            </a:pPr>
            <a:r>
              <a:rPr lang="el-GR" smtClean="0"/>
              <a:t>Αντιστοιχίζει ρητούς και σημεία με τη θεώρηση μιας αρχής και μιας μονάδας μέτρησης μήκους. </a:t>
            </a:r>
          </a:p>
          <a:p>
            <a:pPr>
              <a:lnSpc>
                <a:spcPct val="90000"/>
              </a:lnSpc>
            </a:pPr>
            <a:r>
              <a:rPr lang="el-GR" smtClean="0"/>
              <a:t>Ο </a:t>
            </a:r>
            <a:r>
              <a:rPr lang="en-US" smtClean="0"/>
              <a:t>Dedekind</a:t>
            </a:r>
            <a:r>
              <a:rPr lang="el-GR" smtClean="0"/>
              <a:t> συναντά τα Αρχαία Ελληνικά Μαθηματικά και τον Ευκλείδη με τη γνωστή κατασκευή της διαγωνίου τετραγώνου πλευράς μήκους 1 για το </a:t>
            </a:r>
            <a:r>
              <a:rPr lang="el-GR" smtClean="0">
                <a:latin typeface="Cambria Math" pitchFamily="18" charset="0"/>
                <a:ea typeface="Cambria Math" pitchFamily="18" charset="0"/>
                <a:cs typeface="Cambria Math" pitchFamily="18" charset="0"/>
              </a:rPr>
              <a:t>√2</a:t>
            </a:r>
            <a:r>
              <a:rPr lang="el-GR" smtClean="0"/>
              <a:t>.</a:t>
            </a:r>
          </a:p>
          <a:p>
            <a:pPr>
              <a:lnSpc>
                <a:spcPct val="90000"/>
              </a:lnSpc>
            </a:pPr>
            <a:r>
              <a:rPr lang="el-GR" smtClean="0"/>
              <a:t> Τέλος μετά από αυτές τις παρατηρήσεις διατυπώνει την απόδειξη της ύπαρξης των αρρήτων με καθαρά αλγεβρικά μέσα, τα οποία ο ίδιος τα αποκαλεί αριθμητικά. Ακολουθεί ο συλλογισμός του.</a:t>
            </a:r>
          </a:p>
          <a:p>
            <a:pPr>
              <a:lnSpc>
                <a:spcPct val="90000"/>
              </a:lnSpc>
            </a:pPr>
            <a:endParaRPr lang="el-G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r>
              <a:rPr lang="el-GR" sz="2800" b="1" smtClean="0">
                <a:solidFill>
                  <a:srgbClr val="0070C0"/>
                </a:solidFill>
              </a:rPr>
              <a:t>ΡΗΤΟΣ ΚΑΙ ΑΡΡΗΤΟΣ ΣΗΜΕΡΑ</a:t>
            </a:r>
          </a:p>
        </p:txBody>
      </p:sp>
      <p:sp>
        <p:nvSpPr>
          <p:cNvPr id="7171" name="3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7172" name="5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A4FBB02B-C0DC-434D-8A24-B5049E64BE33}" type="slidenum">
              <a:rPr lang="el-GR"/>
              <a:pPr>
                <a:defRPr/>
              </a:pPr>
              <a:t>2</a:t>
            </a:fld>
            <a:endParaRPr lang="el-GR"/>
          </a:p>
        </p:txBody>
      </p:sp>
      <p:sp>
        <p:nvSpPr>
          <p:cNvPr id="7174" name="2 - Θέση περιεχομένου"/>
          <p:cNvSpPr>
            <a:spLocks noGrp="1"/>
          </p:cNvSpPr>
          <p:nvPr>
            <p:ph sz="quarter" idx="1"/>
          </p:nvPr>
        </p:nvSpPr>
        <p:spPr>
          <a:xfrm>
            <a:off x="250825" y="1447800"/>
            <a:ext cx="8642350" cy="4572000"/>
          </a:xfrm>
        </p:spPr>
        <p:txBody>
          <a:bodyPr/>
          <a:lstStyle/>
          <a:p>
            <a:pPr algn="just"/>
            <a:r>
              <a:rPr lang="el-GR" u="sng" smtClean="0"/>
              <a:t>Διευκρίνιση</a:t>
            </a:r>
            <a:r>
              <a:rPr lang="el-GR" smtClean="0"/>
              <a:t>:                                                                                              «Αριθμός» στον Ευκλείδη είναι ο σημερινός φυσικός αριθμός ενώ η μονάδα είναι αυτόνομη οντότητα. «Μέγεθος» είναι το μήκος, το εμβαδόν, ο όγκος κλπ. </a:t>
            </a:r>
          </a:p>
          <a:p>
            <a:pPr algn="just"/>
            <a:r>
              <a:rPr lang="el-GR" smtClean="0"/>
              <a:t>Στις ημέρες μας ο όρος  σύμμετρος δεν διακρίνεται από τον όρο ρητός. Έτσι η φράση «ο     είναι ρητός» είναι ταυτόσημη με τη φράση «ο  </a:t>
            </a:r>
            <a:r>
              <a:rPr lang="en-US" smtClean="0"/>
              <a:t>  </a:t>
            </a:r>
            <a:r>
              <a:rPr lang="el-GR" smtClean="0"/>
              <a:t>είναι σύμμετρος». Το ίδιο ισχύει και για τους όρους άρρητος και ασύμμετρος. Δηλαδή οι φράση «ο      είναι άρρητος» και η φράση </a:t>
            </a:r>
            <a:r>
              <a:rPr lang="en-US" smtClean="0"/>
              <a:t>                         </a:t>
            </a:r>
            <a:r>
              <a:rPr lang="el-GR" smtClean="0"/>
              <a:t>«ο   </a:t>
            </a:r>
            <a:r>
              <a:rPr lang="en-US" smtClean="0"/>
              <a:t>    </a:t>
            </a:r>
            <a:r>
              <a:rPr lang="el-GR" smtClean="0"/>
              <a:t>είναι </a:t>
            </a:r>
            <a:r>
              <a:rPr lang="en-US" smtClean="0"/>
              <a:t> </a:t>
            </a:r>
            <a:r>
              <a:rPr lang="el-GR" smtClean="0"/>
              <a:t>ασύμμετρος» δεν θεωρούνται διαφορετικού περιεχομένου.	 </a:t>
            </a:r>
          </a:p>
          <a:p>
            <a:endParaRPr lang="el-GR" smtClean="0"/>
          </a:p>
        </p:txBody>
      </p:sp>
      <p:sp>
        <p:nvSpPr>
          <p:cNvPr id="717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7176"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95963" y="3573463"/>
            <a:ext cx="125412" cy="503237"/>
          </a:xfrm>
          <a:prstGeom prst="rect">
            <a:avLst/>
          </a:prstGeom>
          <a:noFill/>
          <a:ln w="9525">
            <a:noFill/>
            <a:miter lim="800000"/>
            <a:headEnd/>
            <a:tailEnd/>
          </a:ln>
        </p:spPr>
      </p:pic>
      <p:sp>
        <p:nvSpPr>
          <p:cNvPr id="717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7178"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59338" y="3933825"/>
            <a:ext cx="127000" cy="503238"/>
          </a:xfrm>
          <a:prstGeom prst="rect">
            <a:avLst/>
          </a:prstGeom>
          <a:noFill/>
          <a:ln w="9525">
            <a:noFill/>
            <a:miter lim="800000"/>
            <a:headEnd/>
            <a:tailEnd/>
          </a:ln>
        </p:spPr>
      </p:pic>
      <p:sp>
        <p:nvSpPr>
          <p:cNvPr id="717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7180"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187450" y="5145088"/>
            <a:ext cx="288925" cy="319087"/>
          </a:xfrm>
          <a:prstGeom prst="rect">
            <a:avLst/>
          </a:prstGeom>
          <a:noFill/>
          <a:ln w="9525">
            <a:noFill/>
            <a:miter lim="800000"/>
            <a:headEnd/>
            <a:tailEnd/>
          </a:ln>
        </p:spPr>
      </p:pic>
      <p:pic>
        <p:nvPicPr>
          <p:cNvPr id="718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995738" y="4797425"/>
            <a:ext cx="288925" cy="31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4</a:t>
            </a:r>
            <a:endParaRPr lang="el-GR" sz="2800" smtClean="0"/>
          </a:p>
        </p:txBody>
      </p:sp>
      <p:sp>
        <p:nvSpPr>
          <p:cNvPr id="25603"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5604"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CA47BF33-52DB-4CE9-B061-388E60210E0A}" type="slidenum">
              <a:rPr lang="el-GR"/>
              <a:pPr>
                <a:defRPr/>
              </a:pPr>
              <a:t>20</a:t>
            </a:fld>
            <a:endParaRPr lang="el-GR"/>
          </a:p>
        </p:txBody>
      </p:sp>
      <p:sp>
        <p:nvSpPr>
          <p:cNvPr id="25606" name="5 - Θέση περιεχομένου"/>
          <p:cNvSpPr>
            <a:spLocks noGrp="1"/>
          </p:cNvSpPr>
          <p:nvPr>
            <p:ph sz="quarter" idx="1"/>
          </p:nvPr>
        </p:nvSpPr>
        <p:spPr>
          <a:xfrm>
            <a:off x="250825" y="1447800"/>
            <a:ext cx="8642350" cy="4572000"/>
          </a:xfrm>
        </p:spPr>
        <p:txBody>
          <a:bodyPr/>
          <a:lstStyle/>
          <a:p>
            <a:r>
              <a:rPr lang="el-GR" smtClean="0"/>
              <a:t>Ας είναι</a:t>
            </a:r>
            <a:r>
              <a:rPr lang="en-US" smtClean="0"/>
              <a:t>   </a:t>
            </a:r>
            <a:r>
              <a:rPr lang="el-GR" smtClean="0"/>
              <a:t> </a:t>
            </a:r>
            <a:r>
              <a:rPr lang="en-US" smtClean="0"/>
              <a:t> </a:t>
            </a:r>
            <a:r>
              <a:rPr lang="el-GR" smtClean="0"/>
              <a:t>ένας θετικός ακέραιος όχι τετράγωνος τέτοιος ώστε</a:t>
            </a:r>
          </a:p>
          <a:p>
            <a:pPr>
              <a:buFont typeface="Wingdings 2" pitchFamily="18" charset="2"/>
              <a:buNone/>
            </a:pPr>
            <a:r>
              <a:rPr lang="en-US" smtClean="0"/>
              <a:t>	</a:t>
            </a:r>
            <a:r>
              <a:rPr lang="el-GR" smtClean="0"/>
              <a:t>όπου  </a:t>
            </a:r>
            <a:r>
              <a:rPr lang="en-US" smtClean="0"/>
              <a:t>    </a:t>
            </a:r>
            <a:r>
              <a:rPr lang="el-GR" smtClean="0"/>
              <a:t>επίσης θετικός ακέραιος. Διαιρούμε τώρα τους ρητούς αριθμούς σε δυο κλάσεις</a:t>
            </a:r>
            <a:r>
              <a:rPr lang="en-US" smtClean="0"/>
              <a:t>    </a:t>
            </a:r>
            <a:r>
              <a:rPr lang="el-GR" smtClean="0"/>
              <a:t>   , </a:t>
            </a:r>
            <a:r>
              <a:rPr lang="en-US" smtClean="0"/>
              <a:t>     </a:t>
            </a:r>
            <a:r>
              <a:rPr lang="el-GR" smtClean="0"/>
              <a:t>. </a:t>
            </a:r>
            <a:endParaRPr lang="en-US" smtClean="0"/>
          </a:p>
          <a:p>
            <a:pPr>
              <a:buFont typeface="Wingdings 2" pitchFamily="18" charset="2"/>
              <a:buNone/>
            </a:pPr>
            <a:r>
              <a:rPr lang="en-US" smtClean="0"/>
              <a:t>	</a:t>
            </a:r>
            <a:r>
              <a:rPr lang="el-GR" smtClean="0"/>
              <a:t>Στην κλάση </a:t>
            </a:r>
            <a:r>
              <a:rPr lang="en-US" smtClean="0"/>
              <a:t>    </a:t>
            </a:r>
            <a:r>
              <a:rPr lang="el-GR" smtClean="0"/>
              <a:t>   ανήκουν όλοι οι θετικοί ρητοί</a:t>
            </a:r>
            <a:r>
              <a:rPr lang="en-US" smtClean="0"/>
              <a:t>   </a:t>
            </a:r>
            <a:r>
              <a:rPr lang="el-GR" smtClean="0"/>
              <a:t>    των οποίων το τετράγωνο είναι μεγαλύτερο του   </a:t>
            </a:r>
            <a:r>
              <a:rPr lang="en-US" smtClean="0"/>
              <a:t>   .                                </a:t>
            </a:r>
            <a:r>
              <a:rPr lang="el-GR" smtClean="0"/>
              <a:t>Στην κλάση    </a:t>
            </a:r>
            <a:r>
              <a:rPr lang="en-US" smtClean="0"/>
              <a:t>     </a:t>
            </a:r>
            <a:r>
              <a:rPr lang="el-GR" smtClean="0"/>
              <a:t>ανήκουν όλοι οι άλλοι αριθμοί . Δηλαδή όλοι οι αριθμοί</a:t>
            </a:r>
            <a:r>
              <a:rPr lang="en-US" smtClean="0"/>
              <a:t>      </a:t>
            </a:r>
            <a:r>
              <a:rPr lang="el-GR" smtClean="0"/>
              <a:t>   για τους οποίους ισχύει ότι το τετράγωνο είναι μικρότερο  του     .</a:t>
            </a:r>
          </a:p>
        </p:txBody>
      </p:sp>
      <p:sp>
        <p:nvSpPr>
          <p:cNvPr id="2560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560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63713" y="1425575"/>
            <a:ext cx="287337" cy="455613"/>
          </a:xfrm>
          <a:prstGeom prst="rect">
            <a:avLst/>
          </a:prstGeom>
          <a:noFill/>
          <a:ln w="9525">
            <a:noFill/>
            <a:miter lim="800000"/>
            <a:headEnd/>
            <a:tailEnd/>
          </a:ln>
        </p:spPr>
      </p:pic>
      <p:sp>
        <p:nvSpPr>
          <p:cNvPr id="2560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5610"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47813" y="1916113"/>
            <a:ext cx="2865437" cy="433387"/>
          </a:xfrm>
          <a:prstGeom prst="rect">
            <a:avLst/>
          </a:prstGeom>
          <a:noFill/>
          <a:ln w="9525">
            <a:noFill/>
            <a:miter lim="800000"/>
            <a:headEnd/>
            <a:tailEnd/>
          </a:ln>
        </p:spPr>
      </p:pic>
      <p:sp>
        <p:nvSpPr>
          <p:cNvPr id="2561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5612"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76375" y="2349500"/>
            <a:ext cx="203200" cy="431800"/>
          </a:xfrm>
          <a:prstGeom prst="rect">
            <a:avLst/>
          </a:prstGeom>
          <a:noFill/>
          <a:ln w="9525">
            <a:noFill/>
            <a:miter lim="800000"/>
            <a:headEnd/>
            <a:tailEnd/>
          </a:ln>
        </p:spPr>
      </p:pic>
      <p:pic>
        <p:nvPicPr>
          <p:cNvPr id="25613"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292725" y="2708275"/>
            <a:ext cx="385763" cy="433388"/>
          </a:xfrm>
          <a:prstGeom prst="rect">
            <a:avLst/>
          </a:prstGeom>
          <a:noFill/>
          <a:ln w="9525">
            <a:noFill/>
            <a:miter lim="800000"/>
            <a:headEnd/>
            <a:tailEnd/>
          </a:ln>
        </p:spPr>
      </p:pic>
      <p:pic>
        <p:nvPicPr>
          <p:cNvPr id="25614"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795963" y="2708275"/>
            <a:ext cx="431800" cy="433388"/>
          </a:xfrm>
          <a:prstGeom prst="rect">
            <a:avLst/>
          </a:prstGeom>
          <a:noFill/>
          <a:ln w="9525">
            <a:noFill/>
            <a:miter lim="800000"/>
            <a:headEnd/>
            <a:tailEnd/>
          </a:ln>
        </p:spPr>
      </p:pic>
      <p:sp>
        <p:nvSpPr>
          <p:cNvPr id="25615"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sp>
        <p:nvSpPr>
          <p:cNvPr id="25616" name="Rectangle 10"/>
          <p:cNvSpPr>
            <a:spLocks noChangeArrowheads="1"/>
          </p:cNvSpPr>
          <p:nvPr/>
        </p:nvSpPr>
        <p:spPr bwMode="auto">
          <a:xfrm>
            <a:off x="0" y="180975"/>
            <a:ext cx="9144000" cy="0"/>
          </a:xfrm>
          <a:prstGeom prst="rect">
            <a:avLst/>
          </a:prstGeom>
          <a:noFill/>
          <a:ln w="9525">
            <a:noFill/>
            <a:miter lim="800000"/>
            <a:headEnd/>
            <a:tailEnd/>
          </a:ln>
        </p:spPr>
        <p:txBody>
          <a:bodyPr wrap="none" anchor="ctr">
            <a:spAutoFit/>
          </a:bodyPr>
          <a:lstStyle/>
          <a:p>
            <a:r>
              <a:rPr lang="el-GR" sz="1200">
                <a:latin typeface="Calibri" pitchFamily="34" charset="0"/>
                <a:cs typeface="Times New Roman" pitchFamily="18" charset="0"/>
              </a:rPr>
              <a:t>, </a:t>
            </a:r>
            <a:endParaRPr lang="el-GR"/>
          </a:p>
        </p:txBody>
      </p:sp>
      <p:pic>
        <p:nvPicPr>
          <p:cNvPr id="25617"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424113" y="3141663"/>
            <a:ext cx="347662" cy="431800"/>
          </a:xfrm>
          <a:prstGeom prst="rect">
            <a:avLst/>
          </a:prstGeom>
          <a:noFill/>
          <a:ln w="9525">
            <a:noFill/>
            <a:miter lim="800000"/>
            <a:headEnd/>
            <a:tailEnd/>
          </a:ln>
        </p:spPr>
      </p:pic>
      <p:pic>
        <p:nvPicPr>
          <p:cNvPr id="2561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948488" y="3573463"/>
            <a:ext cx="287337" cy="455612"/>
          </a:xfrm>
          <a:prstGeom prst="rect">
            <a:avLst/>
          </a:prstGeom>
          <a:noFill/>
          <a:ln w="9525">
            <a:noFill/>
            <a:miter lim="800000"/>
            <a:headEnd/>
            <a:tailEnd/>
          </a:ln>
        </p:spPr>
      </p:pic>
      <p:pic>
        <p:nvPicPr>
          <p:cNvPr id="25619"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411413" y="4005263"/>
            <a:ext cx="387350" cy="431800"/>
          </a:xfrm>
          <a:prstGeom prst="rect">
            <a:avLst/>
          </a:prstGeom>
          <a:noFill/>
          <a:ln w="9525">
            <a:noFill/>
            <a:miter lim="800000"/>
            <a:headEnd/>
            <a:tailEnd/>
          </a:ln>
        </p:spPr>
      </p:pic>
      <p:sp>
        <p:nvSpPr>
          <p:cNvPr id="25620"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5621"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7126288" y="3163888"/>
            <a:ext cx="385762" cy="431800"/>
          </a:xfrm>
          <a:prstGeom prst="rect">
            <a:avLst/>
          </a:prstGeom>
          <a:noFill/>
          <a:ln w="9525">
            <a:noFill/>
            <a:miter lim="800000"/>
            <a:headEnd/>
            <a:tailEnd/>
          </a:ln>
        </p:spPr>
      </p:pic>
      <p:sp>
        <p:nvSpPr>
          <p:cNvPr id="25622"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5623"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843213" y="4376738"/>
            <a:ext cx="365125" cy="431800"/>
          </a:xfrm>
          <a:prstGeom prst="rect">
            <a:avLst/>
          </a:prstGeom>
          <a:noFill/>
          <a:ln w="9525">
            <a:noFill/>
            <a:miter lim="800000"/>
            <a:headEnd/>
            <a:tailEnd/>
          </a:ln>
        </p:spPr>
      </p:pic>
      <p:pic>
        <p:nvPicPr>
          <p:cNvPr id="2562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219700" y="4797425"/>
            <a:ext cx="288925" cy="455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5</a:t>
            </a:r>
            <a:endParaRPr lang="el-GR" sz="2800" smtClean="0"/>
          </a:p>
        </p:txBody>
      </p:sp>
      <p:sp>
        <p:nvSpPr>
          <p:cNvPr id="26627"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6628"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99179839-5E6B-4A69-8506-C65FC7AE37D7}" type="slidenum">
              <a:rPr lang="el-GR"/>
              <a:pPr>
                <a:defRPr/>
              </a:pPr>
              <a:t>21</a:t>
            </a:fld>
            <a:endParaRPr lang="el-GR"/>
          </a:p>
        </p:txBody>
      </p:sp>
      <p:sp>
        <p:nvSpPr>
          <p:cNvPr id="26630" name="5 - Θέση περιεχομένου"/>
          <p:cNvSpPr>
            <a:spLocks noGrp="1"/>
          </p:cNvSpPr>
          <p:nvPr>
            <p:ph sz="quarter" idx="1"/>
          </p:nvPr>
        </p:nvSpPr>
        <p:spPr>
          <a:xfrm>
            <a:off x="250825" y="1447800"/>
            <a:ext cx="8642350" cy="4572000"/>
          </a:xfrm>
        </p:spPr>
        <p:txBody>
          <a:bodyPr/>
          <a:lstStyle/>
          <a:p>
            <a:r>
              <a:rPr lang="el-GR" smtClean="0"/>
              <a:t>Με τον τρόπο αυτό δημιουργείται  μια τομή                                       όπου κάθε ρητός  αριθμός          </a:t>
            </a:r>
          </a:p>
          <a:p>
            <a:pPr>
              <a:buFont typeface="Wingdings 2" pitchFamily="18" charset="2"/>
              <a:buNone/>
            </a:pPr>
            <a:r>
              <a:rPr lang="el-GR" smtClean="0"/>
              <a:t>	είναι μικρότερος κάθε ρητού αριθμού       . </a:t>
            </a:r>
          </a:p>
          <a:p>
            <a:r>
              <a:rPr lang="el-GR" smtClean="0"/>
              <a:t>Πράγματι αν κάποιος αριθμός       είναι αρνητικός ή μηδέν ισχύει εξ’ ορισμού  </a:t>
            </a:r>
          </a:p>
          <a:p>
            <a:r>
              <a:rPr lang="el-GR" smtClean="0"/>
              <a:t>Αν πάλι                    τότε   </a:t>
            </a:r>
          </a:p>
          <a:p>
            <a:pPr>
              <a:buFont typeface="Wingdings 2" pitchFamily="18" charset="2"/>
              <a:buNone/>
            </a:pPr>
            <a:r>
              <a:rPr lang="el-GR" smtClean="0"/>
              <a:t>	και επομένως πάλι                    .    </a:t>
            </a:r>
          </a:p>
        </p:txBody>
      </p:sp>
      <p:sp>
        <p:nvSpPr>
          <p:cNvPr id="2663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663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948488" y="1484313"/>
            <a:ext cx="1387475" cy="431800"/>
          </a:xfrm>
          <a:prstGeom prst="rect">
            <a:avLst/>
          </a:prstGeom>
          <a:noFill/>
          <a:ln w="9525">
            <a:noFill/>
            <a:miter lim="800000"/>
            <a:headEnd/>
            <a:tailEnd/>
          </a:ln>
        </p:spPr>
      </p:pic>
      <p:sp>
        <p:nvSpPr>
          <p:cNvPr id="26633" name="Rectangle 3"/>
          <p:cNvSpPr>
            <a:spLocks noChangeArrowheads="1"/>
          </p:cNvSpPr>
          <p:nvPr/>
        </p:nvSpPr>
        <p:spPr bwMode="auto">
          <a:xfrm>
            <a:off x="0" y="180975"/>
            <a:ext cx="9144000" cy="0"/>
          </a:xfrm>
          <a:prstGeom prst="rect">
            <a:avLst/>
          </a:prstGeom>
          <a:noFill/>
          <a:ln w="9525">
            <a:noFill/>
            <a:miter lim="800000"/>
            <a:headEnd/>
            <a:tailEnd/>
          </a:ln>
        </p:spPr>
        <p:txBody>
          <a:bodyPr wrap="none" anchor="ctr">
            <a:spAutoFit/>
          </a:bodyPr>
          <a:lstStyle/>
          <a:p>
            <a:r>
              <a:rPr lang="el-GR" sz="1200">
                <a:latin typeface="Calibri" pitchFamily="34" charset="0"/>
                <a:cs typeface="Times New Roman" pitchFamily="18" charset="0"/>
              </a:rPr>
              <a:t> </a:t>
            </a:r>
            <a:r>
              <a:rPr lang="el-GR" sz="700"/>
              <a:t> </a:t>
            </a:r>
            <a:endParaRPr lang="el-GR"/>
          </a:p>
        </p:txBody>
      </p:sp>
      <p:sp>
        <p:nvSpPr>
          <p:cNvPr id="2663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6635"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24363" y="1868488"/>
            <a:ext cx="363537" cy="431800"/>
          </a:xfrm>
          <a:prstGeom prst="rect">
            <a:avLst/>
          </a:prstGeom>
          <a:noFill/>
          <a:ln w="9525">
            <a:noFill/>
            <a:miter lim="800000"/>
            <a:headEnd/>
            <a:tailEnd/>
          </a:ln>
        </p:spPr>
      </p:pic>
      <p:sp>
        <p:nvSpPr>
          <p:cNvPr id="2663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6637"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011863" y="2349500"/>
            <a:ext cx="387350" cy="431800"/>
          </a:xfrm>
          <a:prstGeom prst="rect">
            <a:avLst/>
          </a:prstGeom>
          <a:noFill/>
          <a:ln w="9525">
            <a:noFill/>
            <a:miter lim="800000"/>
            <a:headEnd/>
            <a:tailEnd/>
          </a:ln>
        </p:spPr>
      </p:pic>
      <p:pic>
        <p:nvPicPr>
          <p:cNvPr id="2663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932363" y="2852738"/>
            <a:ext cx="363537" cy="431800"/>
          </a:xfrm>
          <a:prstGeom prst="rect">
            <a:avLst/>
          </a:prstGeom>
          <a:noFill/>
          <a:ln w="9525">
            <a:noFill/>
            <a:miter lim="800000"/>
            <a:headEnd/>
            <a:tailEnd/>
          </a:ln>
        </p:spPr>
      </p:pic>
      <p:sp>
        <p:nvSpPr>
          <p:cNvPr id="26639"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6640"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92500" y="3213100"/>
            <a:ext cx="1909763" cy="431800"/>
          </a:xfrm>
          <a:prstGeom prst="rect">
            <a:avLst/>
          </a:prstGeom>
          <a:noFill/>
          <a:ln w="9525">
            <a:noFill/>
            <a:miter lim="800000"/>
            <a:headEnd/>
            <a:tailEnd/>
          </a:ln>
        </p:spPr>
      </p:pic>
      <p:sp>
        <p:nvSpPr>
          <p:cNvPr id="26641"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6642"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908175" y="3714750"/>
            <a:ext cx="1046163" cy="431800"/>
          </a:xfrm>
          <a:prstGeom prst="rect">
            <a:avLst/>
          </a:prstGeom>
          <a:noFill/>
          <a:ln w="9525">
            <a:noFill/>
            <a:miter lim="800000"/>
            <a:headEnd/>
            <a:tailEnd/>
          </a:ln>
        </p:spPr>
      </p:pic>
      <p:sp>
        <p:nvSpPr>
          <p:cNvPr id="26643"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6644" name="Picture 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140200" y="3705225"/>
            <a:ext cx="2295525" cy="431800"/>
          </a:xfrm>
          <a:prstGeom prst="rect">
            <a:avLst/>
          </a:prstGeom>
          <a:noFill/>
          <a:ln w="9525">
            <a:noFill/>
            <a:miter lim="800000"/>
            <a:headEnd/>
            <a:tailEnd/>
          </a:ln>
        </p:spPr>
      </p:pic>
      <p:sp>
        <p:nvSpPr>
          <p:cNvPr id="26645"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6646" name="Picture 14"/>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492500" y="4183063"/>
            <a:ext cx="1227138" cy="433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6</a:t>
            </a:r>
            <a:endParaRPr lang="el-GR" sz="2800" smtClean="0"/>
          </a:p>
        </p:txBody>
      </p:sp>
      <p:sp>
        <p:nvSpPr>
          <p:cNvPr id="27651"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7652"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6036EA4F-55DC-441D-BD1A-4EC3F39C53DE}" type="slidenum">
              <a:rPr lang="el-GR"/>
              <a:pPr>
                <a:defRPr/>
              </a:pPr>
              <a:t>22</a:t>
            </a:fld>
            <a:endParaRPr lang="el-GR"/>
          </a:p>
        </p:txBody>
      </p:sp>
      <p:sp>
        <p:nvSpPr>
          <p:cNvPr id="27654" name="5 - Θέση περιεχομένου"/>
          <p:cNvSpPr>
            <a:spLocks noGrp="1"/>
          </p:cNvSpPr>
          <p:nvPr>
            <p:ph sz="quarter" idx="1"/>
          </p:nvPr>
        </p:nvSpPr>
        <p:spPr>
          <a:xfrm>
            <a:off x="250825" y="1447800"/>
            <a:ext cx="8642350" cy="4572000"/>
          </a:xfrm>
        </p:spPr>
        <p:txBody>
          <a:bodyPr/>
          <a:lstStyle/>
          <a:p>
            <a:r>
              <a:rPr lang="el-GR" smtClean="0"/>
              <a:t>Αποδεικνύεται ότι δεν υπάρχει ρητός αριθμός του οποίου το τετράγωνο να είναι ίσο με     . </a:t>
            </a:r>
          </a:p>
          <a:p>
            <a:r>
              <a:rPr lang="el-GR" smtClean="0"/>
              <a:t>Ας υποθέσουμε το αντίθετο δηλαδή ότι ισχύει μια σχέση     </a:t>
            </a:r>
          </a:p>
          <a:p>
            <a:endParaRPr lang="el-GR" smtClean="0"/>
          </a:p>
          <a:p>
            <a:pPr>
              <a:buFont typeface="Wingdings 2" pitchFamily="18" charset="2"/>
              <a:buNone/>
            </a:pPr>
            <a:r>
              <a:rPr lang="el-GR" smtClean="0"/>
              <a:t>	με          θετικούς ακέραιους. Μπορούμε μάλιστα να υποθέσουμε ότι ο         είναι ο ελάχιστος με αυτήν την ιδιότητα. </a:t>
            </a:r>
          </a:p>
        </p:txBody>
      </p:sp>
      <p:sp>
        <p:nvSpPr>
          <p:cNvPr id="2765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765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87900" y="1916113"/>
            <a:ext cx="273050" cy="433387"/>
          </a:xfrm>
          <a:prstGeom prst="rect">
            <a:avLst/>
          </a:prstGeom>
          <a:noFill/>
          <a:ln w="9525">
            <a:noFill/>
            <a:miter lim="800000"/>
            <a:headEnd/>
            <a:tailEnd/>
          </a:ln>
        </p:spPr>
      </p:pic>
      <p:sp>
        <p:nvSpPr>
          <p:cNvPr id="2765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7658"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76600" y="2781300"/>
            <a:ext cx="2090738" cy="431800"/>
          </a:xfrm>
          <a:prstGeom prst="rect">
            <a:avLst/>
          </a:prstGeom>
          <a:noFill/>
          <a:ln w="9525">
            <a:noFill/>
            <a:miter lim="800000"/>
            <a:headEnd/>
            <a:tailEnd/>
          </a:ln>
        </p:spPr>
      </p:pic>
      <p:sp>
        <p:nvSpPr>
          <p:cNvPr id="27659" name="Rectangle 5"/>
          <p:cNvSpPr>
            <a:spLocks noChangeArrowheads="1"/>
          </p:cNvSpPr>
          <p:nvPr/>
        </p:nvSpPr>
        <p:spPr bwMode="auto">
          <a:xfrm>
            <a:off x="0" y="180975"/>
            <a:ext cx="9144000" cy="0"/>
          </a:xfrm>
          <a:prstGeom prst="rect">
            <a:avLst/>
          </a:prstGeom>
          <a:noFill/>
          <a:ln w="9525">
            <a:noFill/>
            <a:miter lim="800000"/>
            <a:headEnd/>
            <a:tailEnd/>
          </a:ln>
        </p:spPr>
        <p:txBody>
          <a:bodyPr wrap="none" anchor="ctr">
            <a:spAutoFit/>
          </a:bodyPr>
          <a:lstStyle/>
          <a:p>
            <a:r>
              <a:rPr lang="el-GR" sz="1200">
                <a:latin typeface="Calibri" pitchFamily="34" charset="0"/>
                <a:cs typeface="Times New Roman" pitchFamily="18" charset="0"/>
              </a:rPr>
              <a:t> </a:t>
            </a:r>
            <a:r>
              <a:rPr lang="el-GR" sz="700"/>
              <a:t> </a:t>
            </a:r>
            <a:endParaRPr lang="el-GR"/>
          </a:p>
        </p:txBody>
      </p:sp>
      <p:sp>
        <p:nvSpPr>
          <p:cNvPr id="27660"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7661"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42988" y="3284538"/>
            <a:ext cx="500062" cy="431800"/>
          </a:xfrm>
          <a:prstGeom prst="rect">
            <a:avLst/>
          </a:prstGeom>
          <a:noFill/>
          <a:ln w="9525">
            <a:noFill/>
            <a:miter lim="800000"/>
            <a:headEnd/>
            <a:tailEnd/>
          </a:ln>
        </p:spPr>
      </p:pic>
      <p:sp>
        <p:nvSpPr>
          <p:cNvPr id="2766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7663"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348038" y="3716338"/>
            <a:ext cx="227012" cy="433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7</a:t>
            </a:r>
            <a:endParaRPr lang="el-GR" sz="2800" smtClean="0"/>
          </a:p>
        </p:txBody>
      </p:sp>
      <p:sp>
        <p:nvSpPr>
          <p:cNvPr id="28675"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8676"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818EE5A1-E8DE-47F1-BA29-59E8C5B6DB6B}" type="slidenum">
              <a:rPr lang="el-GR"/>
              <a:pPr>
                <a:defRPr/>
              </a:pPr>
              <a:t>23</a:t>
            </a:fld>
            <a:endParaRPr lang="el-GR"/>
          </a:p>
        </p:txBody>
      </p:sp>
      <p:sp>
        <p:nvSpPr>
          <p:cNvPr id="28678" name="5 - Θέση περιεχομένου"/>
          <p:cNvSpPr>
            <a:spLocks noGrp="1"/>
          </p:cNvSpPr>
          <p:nvPr>
            <p:ph sz="quarter" idx="1"/>
          </p:nvPr>
        </p:nvSpPr>
        <p:spPr>
          <a:xfrm>
            <a:off x="250825" y="1447800"/>
            <a:ext cx="8642350" cy="4572000"/>
          </a:xfrm>
        </p:spPr>
        <p:txBody>
          <a:bodyPr/>
          <a:lstStyle/>
          <a:p>
            <a:r>
              <a:rPr lang="el-GR" smtClean="0"/>
              <a:t>Τότε έχουμε</a:t>
            </a:r>
          </a:p>
        </p:txBody>
      </p:sp>
      <p:pic>
        <p:nvPicPr>
          <p:cNvPr id="28679"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27313" y="2708275"/>
            <a:ext cx="3343275" cy="433388"/>
          </a:xfrm>
          <a:prstGeom prst="rect">
            <a:avLst/>
          </a:prstGeom>
          <a:noFill/>
          <a:ln w="9525">
            <a:noFill/>
            <a:miter lim="800000"/>
            <a:headEnd/>
            <a:tailEnd/>
          </a:ln>
        </p:spPr>
      </p:pic>
      <p:pic>
        <p:nvPicPr>
          <p:cNvPr id="28680"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47813" y="3429000"/>
            <a:ext cx="4478337" cy="431800"/>
          </a:xfrm>
          <a:prstGeom prst="rect">
            <a:avLst/>
          </a:prstGeom>
          <a:noFill/>
          <a:ln w="9525">
            <a:noFill/>
            <a:miter lim="800000"/>
            <a:headEnd/>
            <a:tailEnd/>
          </a:ln>
        </p:spPr>
      </p:pic>
      <p:pic>
        <p:nvPicPr>
          <p:cNvPr id="28681"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779588" y="4149725"/>
            <a:ext cx="4160837" cy="431800"/>
          </a:xfrm>
          <a:prstGeom prst="rect">
            <a:avLst/>
          </a:prstGeom>
          <a:noFill/>
          <a:ln w="9525">
            <a:noFill/>
            <a:miter lim="800000"/>
            <a:headEnd/>
            <a:tailEnd/>
          </a:ln>
        </p:spPr>
      </p:pic>
      <p:pic>
        <p:nvPicPr>
          <p:cNvPr id="28682"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627313" y="4868863"/>
            <a:ext cx="2865437" cy="431800"/>
          </a:xfrm>
          <a:prstGeom prst="rect">
            <a:avLst/>
          </a:prstGeom>
          <a:noFill/>
          <a:ln w="9525">
            <a:noFill/>
            <a:miter lim="800000"/>
            <a:headEnd/>
            <a:tailEnd/>
          </a:ln>
        </p:spPr>
      </p:pic>
      <p:sp>
        <p:nvSpPr>
          <p:cNvPr id="2868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l-GR">
              <a:latin typeface="Cambria" pitchFamily="18" charset="0"/>
            </a:endParaRPr>
          </a:p>
        </p:txBody>
      </p:sp>
      <p:sp>
        <p:nvSpPr>
          <p:cNvPr id="28684" name="Rectangle 6"/>
          <p:cNvSpPr>
            <a:spLocks noChangeArrowheads="1"/>
          </p:cNvSpPr>
          <p:nvPr/>
        </p:nvSpPr>
        <p:spPr bwMode="auto">
          <a:xfrm>
            <a:off x="0" y="638175"/>
            <a:ext cx="9144000" cy="0"/>
          </a:xfrm>
          <a:prstGeom prst="rect">
            <a:avLst/>
          </a:prstGeom>
          <a:noFill/>
          <a:ln w="9525">
            <a:noFill/>
            <a:miter lim="800000"/>
            <a:headEnd/>
            <a:tailEnd/>
          </a:ln>
        </p:spPr>
        <p:txBody>
          <a:bodyPr wrap="none" anchor="ctr">
            <a:spAutoFit/>
          </a:bodyPr>
          <a:lstStyle/>
          <a:p>
            <a:pPr>
              <a:tabLst>
                <a:tab pos="180975" algn="l"/>
              </a:tabLst>
            </a:pPr>
            <a:endParaRPr lang="el-GR"/>
          </a:p>
        </p:txBody>
      </p:sp>
      <p:sp>
        <p:nvSpPr>
          <p:cNvPr id="28685" name="Rectangle 7"/>
          <p:cNvSpPr>
            <a:spLocks noChangeArrowheads="1"/>
          </p:cNvSpPr>
          <p:nvPr/>
        </p:nvSpPr>
        <p:spPr bwMode="auto">
          <a:xfrm>
            <a:off x="0" y="819150"/>
            <a:ext cx="9144000" cy="0"/>
          </a:xfrm>
          <a:prstGeom prst="rect">
            <a:avLst/>
          </a:prstGeom>
          <a:noFill/>
          <a:ln w="9525">
            <a:noFill/>
            <a:miter lim="800000"/>
            <a:headEnd/>
            <a:tailEnd/>
          </a:ln>
        </p:spPr>
        <p:txBody>
          <a:bodyPr wrap="none" anchor="ctr">
            <a:spAutoFit/>
          </a:bodyPr>
          <a:lstStyle/>
          <a:p>
            <a:pPr>
              <a:tabLst>
                <a:tab pos="180975" algn="l"/>
              </a:tabLst>
            </a:pPr>
            <a:endParaRPr lang="el-GR"/>
          </a:p>
        </p:txBody>
      </p:sp>
      <p:sp>
        <p:nvSpPr>
          <p:cNvPr id="28686" name="Rectangle 8"/>
          <p:cNvSpPr>
            <a:spLocks noChangeArrowheads="1"/>
          </p:cNvSpPr>
          <p:nvPr/>
        </p:nvSpPr>
        <p:spPr bwMode="auto">
          <a:xfrm>
            <a:off x="0" y="1000125"/>
            <a:ext cx="9144000" cy="0"/>
          </a:xfrm>
          <a:prstGeom prst="rect">
            <a:avLst/>
          </a:prstGeom>
          <a:noFill/>
          <a:ln w="9525">
            <a:noFill/>
            <a:miter lim="800000"/>
            <a:headEnd/>
            <a:tailEnd/>
          </a:ln>
        </p:spPr>
        <p:txBody>
          <a:bodyPr wrap="none" anchor="ctr">
            <a:spAutoFit/>
          </a:bodyPr>
          <a:lstStyle/>
          <a:p>
            <a:pPr>
              <a:tabLst>
                <a:tab pos="180975" algn="l"/>
              </a:tabLst>
            </a:pPr>
            <a:endParaRPr lang="el-GR"/>
          </a:p>
        </p:txBody>
      </p:sp>
      <p:sp>
        <p:nvSpPr>
          <p:cNvPr id="28687" name="Rectangle 9"/>
          <p:cNvSpPr>
            <a:spLocks noChangeArrowheads="1"/>
          </p:cNvSpPr>
          <p:nvPr/>
        </p:nvSpPr>
        <p:spPr bwMode="auto">
          <a:xfrm>
            <a:off x="0" y="1181100"/>
            <a:ext cx="9144000" cy="0"/>
          </a:xfrm>
          <a:prstGeom prst="rect">
            <a:avLst/>
          </a:prstGeom>
          <a:noFill/>
          <a:ln w="9525">
            <a:noFill/>
            <a:miter lim="800000"/>
            <a:headEnd/>
            <a:tailEnd/>
          </a:ln>
        </p:spPr>
        <p:txBody>
          <a:bodyPr wrap="none" anchor="ctr">
            <a:spAutoFit/>
          </a:bodyPr>
          <a:lstStyle/>
          <a:p>
            <a:pPr>
              <a:tabLst>
                <a:tab pos="180975" algn="l"/>
              </a:tabLst>
            </a:pPr>
            <a:endParaRPr lang="el-GR"/>
          </a:p>
        </p:txBody>
      </p:sp>
      <p:sp>
        <p:nvSpPr>
          <p:cNvPr id="28688"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8</a:t>
            </a:r>
            <a:endParaRPr lang="el-GR" sz="2800" smtClean="0"/>
          </a:p>
        </p:txBody>
      </p:sp>
      <p:sp>
        <p:nvSpPr>
          <p:cNvPr id="29699"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29700"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523DDFC3-9C70-49F7-8D80-B1A8369305A2}" type="slidenum">
              <a:rPr lang="el-GR"/>
              <a:pPr>
                <a:defRPr/>
              </a:pPr>
              <a:t>24</a:t>
            </a:fld>
            <a:endParaRPr lang="el-GR"/>
          </a:p>
        </p:txBody>
      </p:sp>
      <p:sp>
        <p:nvSpPr>
          <p:cNvPr id="29702" name="5 - Θέση περιεχομένου"/>
          <p:cNvSpPr>
            <a:spLocks noGrp="1"/>
          </p:cNvSpPr>
          <p:nvPr>
            <p:ph sz="quarter" idx="1"/>
          </p:nvPr>
        </p:nvSpPr>
        <p:spPr>
          <a:xfrm>
            <a:off x="250825" y="1447800"/>
            <a:ext cx="8642350" cy="4572000"/>
          </a:xfrm>
        </p:spPr>
        <p:txBody>
          <a:bodyPr/>
          <a:lstStyle/>
          <a:p>
            <a:r>
              <a:rPr lang="el-GR" smtClean="0"/>
              <a:t>Αν θέσουμε τώρα                                                                          τότε ισχύει ότι                                                                                    διότι σε αντίθετη περίπτωση θα είχαμε</a:t>
            </a:r>
          </a:p>
          <a:p>
            <a:endParaRPr lang="el-GR" smtClean="0"/>
          </a:p>
          <a:p>
            <a:pPr>
              <a:buFont typeface="Wingdings 2" pitchFamily="18" charset="2"/>
              <a:buNone/>
            </a:pPr>
            <a:r>
              <a:rPr lang="el-GR" smtClean="0"/>
              <a:t>	πράγμα που αντιφάσκει με το δεξιό μέλος της διπλής ανισότητας                                          .</a:t>
            </a:r>
          </a:p>
          <a:p>
            <a:r>
              <a:rPr lang="el-GR" smtClean="0"/>
              <a:t>Επίσης αν θέσουμε                                                                                       είναι και αυτός ένας θετικός αριθμός αφού </a:t>
            </a:r>
            <a:br>
              <a:rPr lang="el-GR" smtClean="0"/>
            </a:br>
            <a:endParaRPr lang="el-GR" smtClean="0"/>
          </a:p>
          <a:p>
            <a:endParaRPr lang="el-GR" smtClean="0"/>
          </a:p>
        </p:txBody>
      </p:sp>
      <p:sp>
        <p:nvSpPr>
          <p:cNvPr id="2970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970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35375" y="1484313"/>
            <a:ext cx="2455863" cy="431800"/>
          </a:xfrm>
          <a:prstGeom prst="rect">
            <a:avLst/>
          </a:prstGeom>
          <a:noFill/>
          <a:ln w="9525">
            <a:noFill/>
            <a:miter lim="800000"/>
            <a:headEnd/>
            <a:tailEnd/>
          </a:ln>
        </p:spPr>
      </p:pic>
      <p:sp>
        <p:nvSpPr>
          <p:cNvPr id="2970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9706"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35375" y="1916113"/>
            <a:ext cx="2478088" cy="433387"/>
          </a:xfrm>
          <a:prstGeom prst="rect">
            <a:avLst/>
          </a:prstGeom>
          <a:noFill/>
          <a:ln w="9525">
            <a:noFill/>
            <a:miter lim="800000"/>
            <a:headEnd/>
            <a:tailEnd/>
          </a:ln>
        </p:spPr>
      </p:pic>
      <p:sp>
        <p:nvSpPr>
          <p:cNvPr id="29707"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9708"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71550" y="2708275"/>
            <a:ext cx="7299325" cy="433388"/>
          </a:xfrm>
          <a:prstGeom prst="rect">
            <a:avLst/>
          </a:prstGeom>
          <a:noFill/>
          <a:ln w="9525">
            <a:noFill/>
            <a:miter lim="800000"/>
            <a:headEnd/>
            <a:tailEnd/>
          </a:ln>
        </p:spPr>
      </p:pic>
      <p:sp>
        <p:nvSpPr>
          <p:cNvPr id="29709" name="Rectangle 7"/>
          <p:cNvSpPr>
            <a:spLocks noChangeArrowheads="1"/>
          </p:cNvSpPr>
          <p:nvPr/>
        </p:nvSpPr>
        <p:spPr bwMode="auto">
          <a:xfrm>
            <a:off x="0" y="638175"/>
            <a:ext cx="9144000" cy="457200"/>
          </a:xfrm>
          <a:prstGeom prst="rect">
            <a:avLst/>
          </a:prstGeom>
          <a:noFill/>
          <a:ln w="9525">
            <a:noFill/>
            <a:miter lim="800000"/>
            <a:headEnd/>
            <a:tailEnd/>
          </a:ln>
        </p:spPr>
        <p:txBody>
          <a:bodyPr wrap="none" anchor="ctr">
            <a:spAutoFit/>
          </a:bodyPr>
          <a:lstStyle/>
          <a:p>
            <a:pPr>
              <a:tabLst>
                <a:tab pos="180975" algn="l"/>
              </a:tabLst>
            </a:pPr>
            <a:endParaRPr lang="el-GR"/>
          </a:p>
        </p:txBody>
      </p:sp>
      <p:sp>
        <p:nvSpPr>
          <p:cNvPr id="29710"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9711"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484438" y="3644900"/>
            <a:ext cx="2863850" cy="431800"/>
          </a:xfrm>
          <a:prstGeom prst="rect">
            <a:avLst/>
          </a:prstGeom>
          <a:noFill/>
          <a:ln w="9525">
            <a:noFill/>
            <a:miter lim="800000"/>
            <a:headEnd/>
            <a:tailEnd/>
          </a:ln>
        </p:spPr>
      </p:pic>
      <p:sp>
        <p:nvSpPr>
          <p:cNvPr id="29712" name="Rectangle 10"/>
          <p:cNvSpPr>
            <a:spLocks noChangeArrowheads="1"/>
          </p:cNvSpPr>
          <p:nvPr/>
        </p:nvSpPr>
        <p:spPr bwMode="auto">
          <a:xfrm>
            <a:off x="0" y="638175"/>
            <a:ext cx="9144000" cy="0"/>
          </a:xfrm>
          <a:prstGeom prst="rect">
            <a:avLst/>
          </a:prstGeom>
          <a:noFill/>
          <a:ln w="9525">
            <a:noFill/>
            <a:miter lim="800000"/>
            <a:headEnd/>
            <a:tailEnd/>
          </a:ln>
        </p:spPr>
        <p:txBody>
          <a:bodyPr wrap="none" anchor="ctr">
            <a:spAutoFit/>
          </a:bodyPr>
          <a:lstStyle/>
          <a:p>
            <a:pPr>
              <a:tabLst>
                <a:tab pos="180975" algn="l"/>
              </a:tabLst>
            </a:pPr>
            <a:endParaRPr lang="el-GR"/>
          </a:p>
        </p:txBody>
      </p:sp>
      <p:sp>
        <p:nvSpPr>
          <p:cNvPr id="29713"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9714"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492500" y="4149725"/>
            <a:ext cx="1978025" cy="431800"/>
          </a:xfrm>
          <a:prstGeom prst="rect">
            <a:avLst/>
          </a:prstGeom>
          <a:noFill/>
          <a:ln w="9525">
            <a:noFill/>
            <a:miter lim="800000"/>
            <a:headEnd/>
            <a:tailEnd/>
          </a:ln>
        </p:spPr>
      </p:pic>
      <p:sp>
        <p:nvSpPr>
          <p:cNvPr id="29715"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29716"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311275" y="4941888"/>
            <a:ext cx="6429375" cy="935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9</a:t>
            </a:r>
            <a:endParaRPr lang="el-GR" sz="2800" smtClean="0"/>
          </a:p>
        </p:txBody>
      </p:sp>
      <p:sp>
        <p:nvSpPr>
          <p:cNvPr id="30723"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30724"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5D3DF750-CDB5-4EAF-836D-E554B85AB980}" type="slidenum">
              <a:rPr lang="el-GR"/>
              <a:pPr>
                <a:defRPr/>
              </a:pPr>
              <a:t>25</a:t>
            </a:fld>
            <a:endParaRPr lang="el-GR"/>
          </a:p>
        </p:txBody>
      </p:sp>
      <p:sp>
        <p:nvSpPr>
          <p:cNvPr id="30726" name="5 - Θέση περιεχομένου"/>
          <p:cNvSpPr>
            <a:spLocks noGrp="1"/>
          </p:cNvSpPr>
          <p:nvPr>
            <p:ph sz="quarter" idx="1"/>
          </p:nvPr>
        </p:nvSpPr>
        <p:spPr>
          <a:xfrm>
            <a:off x="250825" y="1447800"/>
            <a:ext cx="8642350" cy="4572000"/>
          </a:xfrm>
        </p:spPr>
        <p:txBody>
          <a:bodyPr/>
          <a:lstStyle/>
          <a:p>
            <a:r>
              <a:rPr lang="el-GR" smtClean="0"/>
              <a:t>Παρατηρούμε τώρα ότι ισχύει</a:t>
            </a:r>
          </a:p>
          <a:p>
            <a:endParaRPr lang="el-GR" smtClean="0"/>
          </a:p>
          <a:p>
            <a:endParaRPr lang="el-GR" smtClean="0"/>
          </a:p>
          <a:p>
            <a:pPr>
              <a:buFont typeface="Wingdings 2" pitchFamily="18" charset="2"/>
              <a:buNone/>
            </a:pPr>
            <a:r>
              <a:rPr lang="el-GR" smtClean="0"/>
              <a:t> </a:t>
            </a:r>
          </a:p>
          <a:p>
            <a:pPr>
              <a:buFont typeface="Wingdings 2" pitchFamily="18" charset="2"/>
              <a:buNone/>
            </a:pPr>
            <a:endParaRPr lang="el-GR" smtClean="0"/>
          </a:p>
          <a:p>
            <a:pPr>
              <a:buFont typeface="Wingdings 2" pitchFamily="18" charset="2"/>
              <a:buNone/>
            </a:pPr>
            <a:endParaRPr lang="el-GR" smtClean="0"/>
          </a:p>
          <a:p>
            <a:pPr>
              <a:buFont typeface="Wingdings 2" pitchFamily="18" charset="2"/>
              <a:buNone/>
            </a:pPr>
            <a:r>
              <a:rPr lang="el-GR" smtClean="0"/>
              <a:t>    αφού                                    άτοπο διότι βρέθηκε                           </a:t>
            </a:r>
          </a:p>
          <a:p>
            <a:pPr>
              <a:buFont typeface="Wingdings 2" pitchFamily="18" charset="2"/>
              <a:buNone/>
            </a:pPr>
            <a:r>
              <a:rPr lang="el-GR" smtClean="0"/>
              <a:t>	</a:t>
            </a:r>
            <a:br>
              <a:rPr lang="el-GR" smtClean="0"/>
            </a:br>
            <a:endParaRPr lang="el-GR" smtClean="0"/>
          </a:p>
        </p:txBody>
      </p:sp>
      <p:pic>
        <p:nvPicPr>
          <p:cNvPr id="30727"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23938" y="1989138"/>
            <a:ext cx="7077075" cy="1116012"/>
          </a:xfrm>
          <a:prstGeom prst="rect">
            <a:avLst/>
          </a:prstGeom>
          <a:noFill/>
          <a:ln w="9525">
            <a:noFill/>
            <a:miter lim="800000"/>
            <a:headEnd/>
            <a:tailEnd/>
          </a:ln>
        </p:spPr>
      </p:pic>
      <p:pic>
        <p:nvPicPr>
          <p:cNvPr id="30728"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79613" y="3068638"/>
            <a:ext cx="5321300" cy="971550"/>
          </a:xfrm>
          <a:prstGeom prst="rect">
            <a:avLst/>
          </a:prstGeom>
          <a:noFill/>
          <a:ln w="9525">
            <a:noFill/>
            <a:miter lim="800000"/>
            <a:headEnd/>
            <a:tailEnd/>
          </a:ln>
        </p:spPr>
      </p:pic>
      <p:sp>
        <p:nvSpPr>
          <p:cNvPr id="30729"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l-GR">
              <a:latin typeface="Cambria" pitchFamily="18" charset="0"/>
            </a:endParaRPr>
          </a:p>
        </p:txBody>
      </p:sp>
      <p:sp>
        <p:nvSpPr>
          <p:cNvPr id="30730" name="Rectangle 4"/>
          <p:cNvSpPr>
            <a:spLocks noChangeArrowheads="1"/>
          </p:cNvSpPr>
          <p:nvPr/>
        </p:nvSpPr>
        <p:spPr bwMode="auto">
          <a:xfrm>
            <a:off x="0" y="904875"/>
            <a:ext cx="9144000" cy="0"/>
          </a:xfrm>
          <a:prstGeom prst="rect">
            <a:avLst/>
          </a:prstGeom>
          <a:noFill/>
          <a:ln w="9525">
            <a:noFill/>
            <a:miter lim="800000"/>
            <a:headEnd/>
            <a:tailEnd/>
          </a:ln>
        </p:spPr>
        <p:txBody>
          <a:bodyPr wrap="none" anchor="ctr">
            <a:spAutoFit/>
          </a:bodyPr>
          <a:lstStyle/>
          <a:p>
            <a:pPr>
              <a:tabLst>
                <a:tab pos="180975" algn="l"/>
              </a:tabLst>
            </a:pPr>
            <a:endParaRPr lang="el-GR"/>
          </a:p>
        </p:txBody>
      </p:sp>
      <p:sp>
        <p:nvSpPr>
          <p:cNvPr id="30731" name="Rectangle 5"/>
          <p:cNvSpPr>
            <a:spLocks noChangeArrowheads="1"/>
          </p:cNvSpPr>
          <p:nvPr/>
        </p:nvSpPr>
        <p:spPr bwMode="auto">
          <a:xfrm>
            <a:off x="0" y="1266825"/>
            <a:ext cx="9144000" cy="0"/>
          </a:xfrm>
          <a:prstGeom prst="rect">
            <a:avLst/>
          </a:prstGeom>
          <a:noFill/>
          <a:ln w="9525">
            <a:noFill/>
            <a:miter lim="800000"/>
            <a:headEnd/>
            <a:tailEnd/>
          </a:ln>
        </p:spPr>
        <p:txBody>
          <a:bodyPr wrap="none" anchor="ctr">
            <a:spAutoFit/>
          </a:bodyPr>
          <a:lstStyle/>
          <a:p>
            <a:pPr>
              <a:tabLst>
                <a:tab pos="180975" algn="l"/>
              </a:tabLst>
            </a:pPr>
            <a:endParaRPr lang="el-GR"/>
          </a:p>
        </p:txBody>
      </p:sp>
      <p:sp>
        <p:nvSpPr>
          <p:cNvPr id="30732"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0733"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24075" y="4076700"/>
            <a:ext cx="1252538" cy="973138"/>
          </a:xfrm>
          <a:prstGeom prst="rect">
            <a:avLst/>
          </a:prstGeom>
          <a:noFill/>
          <a:ln w="9525">
            <a:noFill/>
            <a:miter lim="800000"/>
            <a:headEnd/>
            <a:tailEnd/>
          </a:ln>
        </p:spPr>
      </p:pic>
      <p:sp>
        <p:nvSpPr>
          <p:cNvPr id="3073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0735"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164388" y="4365625"/>
            <a:ext cx="1022350" cy="43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10</a:t>
            </a:r>
            <a:endParaRPr lang="el-GR" sz="2800" smtClean="0"/>
          </a:p>
        </p:txBody>
      </p:sp>
      <p:sp>
        <p:nvSpPr>
          <p:cNvPr id="31747"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31748"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5BCF85FB-381E-44DD-9B1F-9ADE92480322}" type="slidenum">
              <a:rPr lang="el-GR"/>
              <a:pPr>
                <a:defRPr/>
              </a:pPr>
              <a:t>26</a:t>
            </a:fld>
            <a:endParaRPr lang="el-GR"/>
          </a:p>
        </p:txBody>
      </p:sp>
      <p:sp>
        <p:nvSpPr>
          <p:cNvPr id="31750" name="5 - Θέση περιεχομένου"/>
          <p:cNvSpPr>
            <a:spLocks noGrp="1"/>
          </p:cNvSpPr>
          <p:nvPr>
            <p:ph sz="quarter" idx="1"/>
          </p:nvPr>
        </p:nvSpPr>
        <p:spPr>
          <a:xfrm>
            <a:off x="250825" y="1447800"/>
            <a:ext cx="8642350" cy="4572000"/>
          </a:xfrm>
        </p:spPr>
        <p:txBody>
          <a:bodyPr/>
          <a:lstStyle/>
          <a:p>
            <a:r>
              <a:rPr lang="el-GR" smtClean="0"/>
              <a:t>Έτσι φθάνουμε στο συμπέρασμα ότι  κάθε ρητός αριθμός έχει τετράγωνο   είτε μεγαλύτερο  είτε μικρότερο του     . </a:t>
            </a:r>
          </a:p>
          <a:p>
            <a:r>
              <a:rPr lang="el-GR" smtClean="0"/>
              <a:t>Θέτει																	                        </a:t>
            </a:r>
          </a:p>
          <a:p>
            <a:endParaRPr lang="el-GR" smtClean="0"/>
          </a:p>
          <a:p>
            <a:pPr>
              <a:buFont typeface="Wingdings 2" pitchFamily="18" charset="2"/>
              <a:buNone/>
            </a:pPr>
            <a:r>
              <a:rPr lang="el-GR" smtClean="0"/>
              <a:t>	τότε                                                                                                                                                      								                           και</a:t>
            </a:r>
          </a:p>
          <a:p>
            <a:endParaRPr lang="el-GR" smtClean="0"/>
          </a:p>
        </p:txBody>
      </p:sp>
      <p:sp>
        <p:nvSpPr>
          <p:cNvPr id="317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175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72450" y="1882775"/>
            <a:ext cx="273050" cy="431800"/>
          </a:xfrm>
          <a:prstGeom prst="rect">
            <a:avLst/>
          </a:prstGeom>
          <a:noFill/>
          <a:ln w="9525">
            <a:noFill/>
            <a:miter lim="800000"/>
            <a:headEnd/>
            <a:tailEnd/>
          </a:ln>
        </p:spPr>
      </p:pic>
      <p:sp>
        <p:nvSpPr>
          <p:cNvPr id="3175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1754"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43213" y="2708275"/>
            <a:ext cx="2492375" cy="900113"/>
          </a:xfrm>
          <a:prstGeom prst="rect">
            <a:avLst/>
          </a:prstGeom>
          <a:noFill/>
          <a:ln w="9525">
            <a:noFill/>
            <a:miter lim="800000"/>
            <a:headEnd/>
            <a:tailEnd/>
          </a:ln>
        </p:spPr>
      </p:pic>
      <p:sp>
        <p:nvSpPr>
          <p:cNvPr id="3175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1756"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444750" y="3716338"/>
            <a:ext cx="3567113" cy="865187"/>
          </a:xfrm>
          <a:prstGeom prst="rect">
            <a:avLst/>
          </a:prstGeom>
          <a:noFill/>
          <a:ln w="9525">
            <a:noFill/>
            <a:miter lim="800000"/>
            <a:headEnd/>
            <a:tailEnd/>
          </a:ln>
        </p:spPr>
      </p:pic>
      <p:sp>
        <p:nvSpPr>
          <p:cNvPr id="3175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1758"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68538" y="4797425"/>
            <a:ext cx="3730625" cy="900113"/>
          </a:xfrm>
          <a:prstGeom prst="rect">
            <a:avLst/>
          </a:prstGeom>
          <a:noFill/>
          <a:ln w="9525">
            <a:noFill/>
            <a:miter lim="800000"/>
            <a:headEnd/>
            <a:tailEnd/>
          </a:ln>
        </p:spPr>
      </p:pic>
      <p:sp>
        <p:nvSpPr>
          <p:cNvPr id="31759" name="Rectangle 9"/>
          <p:cNvSpPr>
            <a:spLocks noChangeArrowheads="1"/>
          </p:cNvSpPr>
          <p:nvPr/>
        </p:nvSpPr>
        <p:spPr bwMode="auto">
          <a:xfrm>
            <a:off x="0" y="847725"/>
            <a:ext cx="9144000" cy="0"/>
          </a:xfrm>
          <a:prstGeom prst="rect">
            <a:avLst/>
          </a:prstGeom>
          <a:noFill/>
          <a:ln w="9525">
            <a:noFill/>
            <a:miter lim="800000"/>
            <a:headEnd/>
            <a:tailEnd/>
          </a:ln>
        </p:spPr>
        <p:txBody>
          <a:bodyPr wrap="none" anchor="ctr">
            <a:spAutoFit/>
          </a:bodyPr>
          <a:lstStyle/>
          <a:p>
            <a:pPr>
              <a:tabLst>
                <a:tab pos="180975" algn="l"/>
              </a:tabLst>
            </a:pPr>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11</a:t>
            </a:r>
            <a:endParaRPr lang="el-GR" sz="2800" smtClean="0"/>
          </a:p>
        </p:txBody>
      </p:sp>
      <p:sp>
        <p:nvSpPr>
          <p:cNvPr id="32771"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32772"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BDE07273-3F57-4D97-A0B9-41882BD90C7C}" type="slidenum">
              <a:rPr lang="el-GR"/>
              <a:pPr>
                <a:defRPr/>
              </a:pPr>
              <a:t>27</a:t>
            </a:fld>
            <a:endParaRPr lang="el-GR"/>
          </a:p>
        </p:txBody>
      </p:sp>
      <p:sp>
        <p:nvSpPr>
          <p:cNvPr id="32774" name="5 - Θέση περιεχομένου"/>
          <p:cNvSpPr>
            <a:spLocks noGrp="1"/>
          </p:cNvSpPr>
          <p:nvPr>
            <p:ph sz="quarter" idx="1"/>
          </p:nvPr>
        </p:nvSpPr>
        <p:spPr>
          <a:xfrm>
            <a:off x="250825" y="1447800"/>
            <a:ext cx="8642350" cy="4572000"/>
          </a:xfrm>
        </p:spPr>
        <p:txBody>
          <a:bodyPr/>
          <a:lstStyle/>
          <a:p>
            <a:r>
              <a:rPr lang="el-GR" smtClean="0"/>
              <a:t>Αν θεωρήσουμε ότι ο     ανήκει στην κλάση         τότε και ο           	ανήκει στην ίδια κλάση  λόγω της </a:t>
            </a:r>
          </a:p>
          <a:p>
            <a:pPr>
              <a:buFont typeface="Wingdings 2" pitchFamily="18" charset="2"/>
              <a:buNone/>
            </a:pPr>
            <a:r>
              <a:rPr lang="el-GR" smtClean="0"/>
              <a:t>  </a:t>
            </a:r>
          </a:p>
          <a:p>
            <a:pPr>
              <a:buFont typeface="Wingdings 2" pitchFamily="18" charset="2"/>
              <a:buNone/>
            </a:pPr>
            <a:r>
              <a:rPr lang="el-GR" smtClean="0"/>
              <a:t>	</a:t>
            </a:r>
          </a:p>
          <a:p>
            <a:pPr>
              <a:buFont typeface="Wingdings 2" pitchFamily="18" charset="2"/>
              <a:buNone/>
            </a:pPr>
            <a:r>
              <a:rPr lang="el-GR" smtClean="0"/>
              <a:t>και είναι μεγαλύτερος του       λόγω της</a:t>
            </a:r>
          </a:p>
          <a:p>
            <a:endParaRPr lang="el-GR" smtClean="0"/>
          </a:p>
          <a:p>
            <a:endParaRPr lang="el-GR" smtClean="0"/>
          </a:p>
          <a:p>
            <a:r>
              <a:rPr lang="el-GR" smtClean="0"/>
              <a:t>Ανάλογα  αν    ανήκει στην κλάση          τότε ο       ανήκει σε αυτήν επίσης και είναι μικρότερος του     . </a:t>
            </a:r>
          </a:p>
          <a:p>
            <a:endParaRPr lang="el-GR" smtClean="0"/>
          </a:p>
        </p:txBody>
      </p:sp>
      <p:sp>
        <p:nvSpPr>
          <p:cNvPr id="3277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277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35375" y="1484313"/>
            <a:ext cx="204788" cy="431800"/>
          </a:xfrm>
          <a:prstGeom prst="rect">
            <a:avLst/>
          </a:prstGeom>
          <a:noFill/>
          <a:ln w="9525">
            <a:noFill/>
            <a:miter lim="800000"/>
            <a:headEnd/>
            <a:tailEnd/>
          </a:ln>
        </p:spPr>
      </p:pic>
      <p:sp>
        <p:nvSpPr>
          <p:cNvPr id="3277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2778"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732588" y="1484313"/>
            <a:ext cx="385762" cy="431800"/>
          </a:xfrm>
          <a:prstGeom prst="rect">
            <a:avLst/>
          </a:prstGeom>
          <a:noFill/>
          <a:ln w="9525">
            <a:noFill/>
            <a:miter lim="800000"/>
            <a:headEnd/>
            <a:tailEnd/>
          </a:ln>
        </p:spPr>
      </p:pic>
      <p:sp>
        <p:nvSpPr>
          <p:cNvPr id="3277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2780"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84213" y="1916113"/>
            <a:ext cx="203200" cy="433387"/>
          </a:xfrm>
          <a:prstGeom prst="rect">
            <a:avLst/>
          </a:prstGeom>
          <a:noFill/>
          <a:ln w="9525">
            <a:noFill/>
            <a:miter lim="800000"/>
            <a:headEnd/>
            <a:tailEnd/>
          </a:ln>
        </p:spPr>
      </p:pic>
      <p:sp>
        <p:nvSpPr>
          <p:cNvPr id="3278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2782"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627313" y="3716338"/>
            <a:ext cx="2887662" cy="828675"/>
          </a:xfrm>
          <a:prstGeom prst="rect">
            <a:avLst/>
          </a:prstGeom>
          <a:noFill/>
          <a:ln w="9525">
            <a:noFill/>
            <a:miter lim="800000"/>
            <a:headEnd/>
            <a:tailEnd/>
          </a:ln>
        </p:spPr>
      </p:pic>
      <p:sp>
        <p:nvSpPr>
          <p:cNvPr id="32783"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2784"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40200" y="3284538"/>
            <a:ext cx="204788" cy="431800"/>
          </a:xfrm>
          <a:prstGeom prst="rect">
            <a:avLst/>
          </a:prstGeom>
          <a:noFill/>
          <a:ln w="9525">
            <a:noFill/>
            <a:miter lim="800000"/>
            <a:headEnd/>
            <a:tailEnd/>
          </a:ln>
        </p:spPr>
      </p:pic>
      <p:sp>
        <p:nvSpPr>
          <p:cNvPr id="32785"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2786"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555875" y="2349500"/>
            <a:ext cx="2928938" cy="827088"/>
          </a:xfrm>
          <a:prstGeom prst="rect">
            <a:avLst/>
          </a:prstGeom>
          <a:noFill/>
          <a:ln w="9525">
            <a:noFill/>
            <a:miter lim="800000"/>
            <a:headEnd/>
            <a:tailEnd/>
          </a:ln>
        </p:spPr>
      </p:pic>
      <p:sp>
        <p:nvSpPr>
          <p:cNvPr id="32787"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2788" name="Picture 1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11413" y="4722813"/>
            <a:ext cx="204787" cy="431800"/>
          </a:xfrm>
          <a:prstGeom prst="rect">
            <a:avLst/>
          </a:prstGeom>
          <a:noFill/>
          <a:ln w="9525">
            <a:noFill/>
            <a:miter lim="800000"/>
            <a:headEnd/>
            <a:tailEnd/>
          </a:ln>
        </p:spPr>
      </p:pic>
      <p:sp>
        <p:nvSpPr>
          <p:cNvPr id="32789"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2790"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435600" y="4713288"/>
            <a:ext cx="387350" cy="431800"/>
          </a:xfrm>
          <a:prstGeom prst="rect">
            <a:avLst/>
          </a:prstGeom>
          <a:noFill/>
          <a:ln w="9525">
            <a:noFill/>
            <a:miter lim="800000"/>
            <a:headEnd/>
            <a:tailEnd/>
          </a:ln>
        </p:spPr>
      </p:pic>
      <p:pic>
        <p:nvPicPr>
          <p:cNvPr id="3279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031038" y="4745038"/>
            <a:ext cx="204787" cy="433387"/>
          </a:xfrm>
          <a:prstGeom prst="rect">
            <a:avLst/>
          </a:prstGeom>
          <a:noFill/>
          <a:ln w="9525">
            <a:noFill/>
            <a:miter lim="800000"/>
            <a:headEnd/>
            <a:tailEnd/>
          </a:ln>
        </p:spPr>
      </p:pic>
      <p:pic>
        <p:nvPicPr>
          <p:cNvPr id="32792" name="Picture 1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67438" y="5118100"/>
            <a:ext cx="204787" cy="43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p:txBody>
          <a:bodyPr/>
          <a:lstStyle/>
          <a:p>
            <a:r>
              <a:rPr lang="el-GR" sz="2800" b="1" smtClean="0">
                <a:solidFill>
                  <a:srgbClr val="0070C0"/>
                </a:solidFill>
              </a:rPr>
              <a:t>ΑΣΥΜΜΕΤΡΟΣ ΣΤΟΝ </a:t>
            </a:r>
            <a:r>
              <a:rPr lang="en-US" sz="2800" b="1" smtClean="0">
                <a:solidFill>
                  <a:srgbClr val="0070C0"/>
                </a:solidFill>
                <a:latin typeface="Calibri" pitchFamily="34" charset="0"/>
              </a:rPr>
              <a:t>DEDEKIND</a:t>
            </a:r>
            <a:r>
              <a:rPr lang="el-GR" sz="2800" b="1" smtClean="0">
                <a:solidFill>
                  <a:srgbClr val="0070C0"/>
                </a:solidFill>
              </a:rPr>
              <a:t> – 12</a:t>
            </a:r>
            <a:endParaRPr lang="el-GR" sz="2800" smtClean="0"/>
          </a:p>
        </p:txBody>
      </p:sp>
      <p:sp>
        <p:nvSpPr>
          <p:cNvPr id="33795"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33796"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72A9CE3A-C2F1-41F1-BF0D-201C84970C61}" type="slidenum">
              <a:rPr lang="el-GR"/>
              <a:pPr>
                <a:defRPr/>
              </a:pPr>
              <a:t>28</a:t>
            </a:fld>
            <a:endParaRPr lang="el-GR"/>
          </a:p>
        </p:txBody>
      </p:sp>
      <p:sp>
        <p:nvSpPr>
          <p:cNvPr id="33798" name="5 - Θέση περιεχομένου"/>
          <p:cNvSpPr>
            <a:spLocks noGrp="1"/>
          </p:cNvSpPr>
          <p:nvPr>
            <p:ph sz="quarter" idx="1"/>
          </p:nvPr>
        </p:nvSpPr>
        <p:spPr>
          <a:xfrm>
            <a:off x="250825" y="1447800"/>
            <a:ext cx="8642350" cy="4572000"/>
          </a:xfrm>
        </p:spPr>
        <p:txBody>
          <a:bodyPr/>
          <a:lstStyle/>
          <a:p>
            <a:r>
              <a:rPr lang="el-GR" smtClean="0"/>
              <a:t>Με αυτόν τον τρόπο αποδείχθηκε η ασυνέχεια των ρητών αριθμών αφού κάθε τομή </a:t>
            </a:r>
            <a:r>
              <a:rPr lang="en-US" smtClean="0"/>
              <a:t>Dedekind </a:t>
            </a:r>
            <a:r>
              <a:rPr lang="el-GR" smtClean="0"/>
              <a:t>δεν παράγει μόνο ρητούς και ταυτόχρονα «συμπληρώθηκαν» κάποια κενά από άρρητους που χαρακτηρίζονται από την παραπάνω ιδιότητα, δηλαδή το τετράγωνό τους να είναι ίσο προς </a:t>
            </a:r>
          </a:p>
        </p:txBody>
      </p:sp>
      <p:sp>
        <p:nvSpPr>
          <p:cNvPr id="3379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3380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88350" y="3068638"/>
            <a:ext cx="273050" cy="43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l-GR" sz="2800" b="1" dirty="0" smtClean="0">
                <a:solidFill>
                  <a:srgbClr val="0070C0"/>
                </a:solidFill>
              </a:rPr>
              <a:t/>
            </a:r>
            <a:br>
              <a:rPr lang="el-GR" sz="2800" b="1" dirty="0" smtClean="0">
                <a:solidFill>
                  <a:srgbClr val="0070C0"/>
                </a:solidFill>
              </a:rPr>
            </a:br>
            <a:r>
              <a:rPr lang="el-GR" sz="2800" b="1" dirty="0" smtClean="0">
                <a:solidFill>
                  <a:srgbClr val="0070C0"/>
                </a:solidFill>
              </a:rPr>
              <a:t/>
            </a:r>
            <a:br>
              <a:rPr lang="el-GR" sz="2800" b="1" dirty="0" smtClean="0">
                <a:solidFill>
                  <a:srgbClr val="0070C0"/>
                </a:solidFill>
              </a:rPr>
            </a:br>
            <a:r>
              <a:rPr lang="el-GR" sz="2800" b="1" dirty="0" smtClean="0">
                <a:solidFill>
                  <a:srgbClr val="0070C0"/>
                </a:solidFill>
              </a:rPr>
              <a:t/>
            </a:r>
            <a:br>
              <a:rPr lang="el-GR" sz="2800" b="1" dirty="0" smtClean="0">
                <a:solidFill>
                  <a:srgbClr val="0070C0"/>
                </a:solidFill>
              </a:rPr>
            </a:br>
            <a:r>
              <a:rPr lang="el-GR" sz="2800" b="1" dirty="0" smtClean="0">
                <a:solidFill>
                  <a:srgbClr val="0070C0"/>
                </a:solidFill>
              </a:rPr>
              <a:t/>
            </a:r>
            <a:br>
              <a:rPr lang="el-GR" sz="2800" b="1" dirty="0" smtClean="0">
                <a:solidFill>
                  <a:srgbClr val="0070C0"/>
                </a:solidFill>
              </a:rPr>
            </a:br>
            <a:r>
              <a:rPr lang="el-GR" sz="2800" b="1" dirty="0" smtClean="0">
                <a:solidFill>
                  <a:srgbClr val="0070C0"/>
                </a:solidFill>
              </a:rPr>
              <a:t>Γ. ΜΕΡΙΚΕΣ ΣΚΕΨΕΙΣ ΓΙΑ ΤΟ ΤΕΛΟΣ-1</a:t>
            </a:r>
            <a:r>
              <a:rPr lang="el-GR" sz="2800" dirty="0" smtClean="0">
                <a:solidFill>
                  <a:srgbClr val="0070C0"/>
                </a:solidFill>
              </a:rPr>
              <a:t/>
            </a:r>
            <a:br>
              <a:rPr lang="el-GR" sz="2800" dirty="0" smtClean="0">
                <a:solidFill>
                  <a:srgbClr val="0070C0"/>
                </a:solidFill>
              </a:rPr>
            </a:br>
            <a:endParaRPr lang="el-GR" sz="2800" dirty="0">
              <a:solidFill>
                <a:srgbClr val="0070C0"/>
              </a:solidFill>
            </a:endParaRPr>
          </a:p>
        </p:txBody>
      </p:sp>
      <p:sp>
        <p:nvSpPr>
          <p:cNvPr id="34819"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34820"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D21C0C0E-0E41-4C7F-8806-0A654218B3E4}" type="slidenum">
              <a:rPr lang="el-GR"/>
              <a:pPr>
                <a:defRPr/>
              </a:pPr>
              <a:t>29</a:t>
            </a:fld>
            <a:endParaRPr lang="el-GR"/>
          </a:p>
        </p:txBody>
      </p:sp>
      <p:sp>
        <p:nvSpPr>
          <p:cNvPr id="6" name="5 - Θέση περιεχομένου"/>
          <p:cNvSpPr>
            <a:spLocks noGrp="1"/>
          </p:cNvSpPr>
          <p:nvPr>
            <p:ph sz="quarter" idx="1"/>
          </p:nvPr>
        </p:nvSpPr>
        <p:spPr/>
        <p:txBody>
          <a:bodyPr>
            <a:normAutofit fontScale="92500" lnSpcReduction="10000"/>
          </a:bodyPr>
          <a:lstStyle/>
          <a:p>
            <a:pPr marL="274320" indent="-274320" fontAlgn="auto">
              <a:spcBef>
                <a:spcPts val="580"/>
              </a:spcBef>
              <a:spcAft>
                <a:spcPts val="0"/>
              </a:spcAft>
              <a:buFont typeface="Wingdings" pitchFamily="2" charset="2"/>
              <a:buChar char=""/>
              <a:defRPr/>
            </a:pPr>
            <a:r>
              <a:rPr lang="el-GR" dirty="0" smtClean="0"/>
              <a:t>Η έννοια του άρρητου αριθμού είναι εξαιρετικά λεπτή και δύσκολη. Ισχυρή ένδειξη το ότι οι μεγάλοι Μαθηματικοί χρειάστηκαν περίπου 2000 χρόνια για να την απαλλάξουν από τη γεωμετρική εποπτεία και να τη στηρίξουν «αποκλειστικά» με αλγεβρικές μεθόδους.</a:t>
            </a:r>
          </a:p>
          <a:p>
            <a:pPr marL="274320" indent="-274320" fontAlgn="auto">
              <a:spcBef>
                <a:spcPts val="580"/>
              </a:spcBef>
              <a:spcAft>
                <a:spcPts val="0"/>
              </a:spcAft>
              <a:buFont typeface="Wingdings" pitchFamily="2" charset="2"/>
              <a:buChar char="&amp;"/>
              <a:defRPr/>
            </a:pPr>
            <a:r>
              <a:rPr lang="el-GR" dirty="0" smtClean="0"/>
              <a:t>Η συμβολή του Ευκλείδη στην επεξεργασία της έννοιας «ασύμμετρος» είναι σπουδαιότατη παρά τις ιδιομορφίες της κυρίως διότι οι ιδέες των Στοιχείων  ανήκουν στην εποχή της γέννησης της έννοιας από τους Πυθαγόρειους. Επομένως μάλλον να θαυμάζουμε θα πρέπει την οξύνοια Μαθηματικών όπως ο Ευκλείδης παρά να τονίζουμε τις ατέλειες των ιδεών τους από την οπτική γωνία του 19ου, 20ου και 21ου αιώνα. </a:t>
            </a:r>
          </a:p>
          <a:p>
            <a:pPr marL="274320" indent="-274320" fontAlgn="auto">
              <a:spcBef>
                <a:spcPts val="580"/>
              </a:spcBef>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r>
              <a:rPr lang="el-GR" sz="2800" b="1" smtClean="0">
                <a:solidFill>
                  <a:srgbClr val="0070C0"/>
                </a:solidFill>
              </a:rPr>
              <a:t>ΑΣΥΜΜΕΤΡΟΣ ΚΑΙ ΑΡΡΗΤΟΣ ΣΤΟΝ ΕΥΚΛΕΙΔΗ – 1 </a:t>
            </a:r>
          </a:p>
        </p:txBody>
      </p:sp>
      <p:sp>
        <p:nvSpPr>
          <p:cNvPr id="8195"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8196"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A89573E7-A3C4-41F0-A6FD-B518ECC30A52}" type="slidenum">
              <a:rPr lang="el-GR"/>
              <a:pPr>
                <a:defRPr/>
              </a:pPr>
              <a:t>3</a:t>
            </a:fld>
            <a:endParaRPr lang="el-GR"/>
          </a:p>
        </p:txBody>
      </p:sp>
      <p:sp>
        <p:nvSpPr>
          <p:cNvPr id="8198" name="5 - Θέση περιεχομένου"/>
          <p:cNvSpPr>
            <a:spLocks noGrp="1"/>
          </p:cNvSpPr>
          <p:nvPr>
            <p:ph sz="quarter" idx="1"/>
          </p:nvPr>
        </p:nvSpPr>
        <p:spPr>
          <a:xfrm>
            <a:off x="250825" y="1447800"/>
            <a:ext cx="8642350" cy="4572000"/>
          </a:xfrm>
        </p:spPr>
        <p:txBody>
          <a:bodyPr/>
          <a:lstStyle/>
          <a:p>
            <a:pPr algn="just"/>
            <a:r>
              <a:rPr lang="el-GR" smtClean="0"/>
              <a:t>Ας δούμε τώρα</a:t>
            </a:r>
            <a:r>
              <a:rPr lang="en-US" smtClean="0"/>
              <a:t> </a:t>
            </a:r>
            <a:r>
              <a:rPr lang="el-GR" smtClean="0"/>
              <a:t>τι λέει ο Ευκλείδης. Στο 10ο Βιβλίο των στοιχείων στο πρώτο μέρος  όπου δίνει ορισμούς γράφει:</a:t>
            </a:r>
          </a:p>
          <a:p>
            <a:pPr algn="just"/>
            <a:r>
              <a:rPr lang="el-GR" b="1" i="1" smtClean="0"/>
              <a:t>αʹ.</a:t>
            </a:r>
            <a:r>
              <a:rPr lang="el-GR" i="1" smtClean="0"/>
              <a:t> Σύμμετρα μεγέθη λέγεται τὰ τῷ αὐτῷ μέτρῳ μετρούμενα, ἀσύμμετρα δέ, ὧν μηδὲν ἐνδέχεται κοινὸν μέτρον γενέσθαι.</a:t>
            </a:r>
            <a:endParaRPr lang="el-GR" smtClean="0"/>
          </a:p>
          <a:p>
            <a:r>
              <a:rPr lang="el-GR" smtClean="0"/>
              <a:t>δηλαδή</a:t>
            </a:r>
          </a:p>
          <a:p>
            <a:pPr algn="just"/>
            <a:r>
              <a:rPr lang="el-GR" b="1" i="1" smtClean="0"/>
              <a:t>1.</a:t>
            </a:r>
            <a:r>
              <a:rPr lang="el-GR" i="1" smtClean="0"/>
              <a:t> Σύμμετρα μεγέθη λέγονται αυτά που μετρώνται με κοινό μέτρο, ασύμμετρα δε, αυτά των οποίων δεν είναι δυνατό να υπάρξει κοινό μέτρο.</a:t>
            </a:r>
            <a:endParaRPr lang="el-GR" smtClean="0"/>
          </a:p>
          <a:p>
            <a:endParaRPr lang="el-GR"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p:txBody>
          <a:bodyPr/>
          <a:lstStyle/>
          <a:p>
            <a:r>
              <a:rPr lang="el-GR" sz="2800" b="1" smtClean="0">
                <a:solidFill>
                  <a:srgbClr val="0070C0"/>
                </a:solidFill>
              </a:rPr>
              <a:t>Γ. ΜΕΡΙΚΕΣ ΣΚΕΨΕΙΣ ΓΙΑ ΤΟ ΤΕΛΟΣ-2</a:t>
            </a:r>
            <a:r>
              <a:rPr lang="el-GR" sz="2800" smtClean="0">
                <a:solidFill>
                  <a:srgbClr val="0070C0"/>
                </a:solidFill>
              </a:rPr>
              <a:t/>
            </a:r>
            <a:br>
              <a:rPr lang="el-GR" sz="2800" smtClean="0">
                <a:solidFill>
                  <a:srgbClr val="0070C0"/>
                </a:solidFill>
              </a:rPr>
            </a:br>
            <a:endParaRPr lang="el-GR" sz="2800" smtClean="0"/>
          </a:p>
        </p:txBody>
      </p:sp>
      <p:sp>
        <p:nvSpPr>
          <p:cNvPr id="35843"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35844"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D15E6375-8853-4CBA-B7DF-F485B3CDDA6F}" type="slidenum">
              <a:rPr lang="el-GR"/>
              <a:pPr>
                <a:defRPr/>
              </a:pPr>
              <a:t>30</a:t>
            </a:fld>
            <a:endParaRPr lang="el-GR"/>
          </a:p>
        </p:txBody>
      </p:sp>
      <p:sp>
        <p:nvSpPr>
          <p:cNvPr id="6" name="5 - Θέση περιεχομένου"/>
          <p:cNvSpPr>
            <a:spLocks noGrp="1"/>
          </p:cNvSpPr>
          <p:nvPr>
            <p:ph sz="quarter" idx="1"/>
          </p:nvPr>
        </p:nvSpPr>
        <p:spPr>
          <a:xfrm>
            <a:off x="250825" y="1447800"/>
            <a:ext cx="8642350" cy="4572000"/>
          </a:xfrm>
        </p:spPr>
        <p:txBody>
          <a:bodyPr>
            <a:normAutofit fontScale="92500" lnSpcReduction="10000"/>
          </a:bodyPr>
          <a:lstStyle/>
          <a:p>
            <a:pPr marL="274320" indent="-274320" fontAlgn="auto">
              <a:spcBef>
                <a:spcPts val="580"/>
              </a:spcBef>
              <a:spcAft>
                <a:spcPts val="0"/>
              </a:spcAft>
              <a:buFont typeface="Wingdings" pitchFamily="2" charset="2"/>
              <a:buChar char="&amp;"/>
              <a:defRPr/>
            </a:pPr>
            <a:r>
              <a:rPr lang="el-GR" dirty="0" smtClean="0"/>
              <a:t>Ας συλλογιζόμαστε ότι στα σχολεία μας ακόμη διδάσκεται ο άρρητος με τη γεωμετρική εποπτεία ακόμη, χωρίς παρ’ όλα αυτά η λεπτότητα και η δυσκολία της έννοιας να έχουν μειωθεί. Ας είμαστε λοιπόν επιεικείς απέναντι στους μαθητές μας που δυσκολεύονται να κατανοήσουν την έννοια διότι είναι και μετά από 2000 χρόνια το ίδιο δύσκολη.</a:t>
            </a:r>
          </a:p>
          <a:p>
            <a:pPr marL="274320" indent="-274320" fontAlgn="auto">
              <a:spcBef>
                <a:spcPts val="580"/>
              </a:spcBef>
              <a:spcAft>
                <a:spcPts val="0"/>
              </a:spcAft>
              <a:buFont typeface="Wingdings" pitchFamily="2" charset="2"/>
              <a:buChar char="&amp;"/>
              <a:defRPr/>
            </a:pPr>
            <a:r>
              <a:rPr lang="el-GR" dirty="0" smtClean="0"/>
              <a:t>Γενικότερα ας συνειδητοποιήσουμε με αφορμή το παράδειγμα των αρρήτων πόσο σύνθετες είναι οι Μαθηματικές έννοιες και πόση τέχνη και υπομονή χρειάζεται για να διδαχθούν έντιμα διατηρώντας την ουσία τους χωρίς να τις εξευτελίζουμε με αμφίβολες απλοποιήσεις οι οποίες δημιουργούν την εντύπωση της διδακτικής επιτυχίας αλλά είναι κενές μαθηματικού νοήματος και περιεχομένου.</a:t>
            </a:r>
          </a:p>
          <a:p>
            <a:pPr marL="274320" indent="-274320" fontAlgn="auto">
              <a:spcBef>
                <a:spcPts val="580"/>
              </a:spcBef>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p:txBody>
          <a:bodyPr/>
          <a:lstStyle/>
          <a:p>
            <a:r>
              <a:rPr lang="el-GR" sz="2800" b="1" smtClean="0">
                <a:solidFill>
                  <a:srgbClr val="0070C0"/>
                </a:solidFill>
              </a:rPr>
              <a:t>Γ. ΜΕΡΙΚΕΣ ΣΚΕΨΕΙΣ ΓΙΑ ΤΟ ΤΕΛΟΣ-3</a:t>
            </a:r>
            <a:r>
              <a:rPr lang="el-GR" sz="2800" smtClean="0">
                <a:solidFill>
                  <a:srgbClr val="0070C0"/>
                </a:solidFill>
              </a:rPr>
              <a:t/>
            </a:r>
            <a:br>
              <a:rPr lang="el-GR" sz="2800" smtClean="0">
                <a:solidFill>
                  <a:srgbClr val="0070C0"/>
                </a:solidFill>
              </a:rPr>
            </a:br>
            <a:endParaRPr lang="el-GR" sz="2800" smtClean="0"/>
          </a:p>
        </p:txBody>
      </p:sp>
      <p:sp>
        <p:nvSpPr>
          <p:cNvPr id="36867"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36868"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9820B61F-0553-4DBE-8C0A-97FD9A0D64BC}" type="slidenum">
              <a:rPr lang="el-GR"/>
              <a:pPr>
                <a:defRPr/>
              </a:pPr>
              <a:t>31</a:t>
            </a:fld>
            <a:endParaRPr lang="el-GR"/>
          </a:p>
        </p:txBody>
      </p:sp>
      <p:sp>
        <p:nvSpPr>
          <p:cNvPr id="36870" name="5 - Θέση περιεχομένου"/>
          <p:cNvSpPr>
            <a:spLocks noGrp="1"/>
          </p:cNvSpPr>
          <p:nvPr>
            <p:ph sz="quarter" idx="1"/>
          </p:nvPr>
        </p:nvSpPr>
        <p:spPr/>
        <p:txBody>
          <a:bodyPr/>
          <a:lstStyle/>
          <a:p>
            <a:pPr>
              <a:buFont typeface="Wingdings" pitchFamily="2" charset="2"/>
              <a:buChar char="&amp;"/>
            </a:pPr>
            <a:r>
              <a:rPr lang="el-GR" smtClean="0"/>
              <a:t> Βρήτε χρόνο να διαβάσετε το βιβλίο του </a:t>
            </a:r>
            <a:r>
              <a:rPr lang="en-US" smtClean="0"/>
              <a:t>Dedekind </a:t>
            </a:r>
            <a:r>
              <a:rPr lang="el-GR" smtClean="0"/>
              <a:t>με τίτλο </a:t>
            </a:r>
            <a:r>
              <a:rPr lang="en-US" smtClean="0"/>
              <a:t>ESSAYS ON THE THEORY OF NUMBERS </a:t>
            </a:r>
          </a:p>
          <a:p>
            <a:pPr>
              <a:buFont typeface="Wingdings" pitchFamily="2" charset="2"/>
              <a:buChar char="&amp;"/>
            </a:pPr>
            <a:r>
              <a:rPr lang="en-US" smtClean="0"/>
              <a:t> </a:t>
            </a:r>
            <a:r>
              <a:rPr lang="el-GR" smtClean="0"/>
              <a:t>Βρήτε χρόνο να διαβάσετε το 10ο Βιβλίο των Στοιχείων</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p:txBody>
          <a:bodyPr/>
          <a:lstStyle/>
          <a:p>
            <a:endParaRPr lang="el-GR" smtClean="0"/>
          </a:p>
        </p:txBody>
      </p:sp>
      <p:sp>
        <p:nvSpPr>
          <p:cNvPr id="37891"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37892"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94332253-9F80-480D-BB42-392A4A176C36}" type="slidenum">
              <a:rPr lang="el-GR"/>
              <a:pPr>
                <a:defRPr/>
              </a:pPr>
              <a:t>32</a:t>
            </a:fld>
            <a:endParaRPr lang="el-GR"/>
          </a:p>
        </p:txBody>
      </p:sp>
      <p:sp>
        <p:nvSpPr>
          <p:cNvPr id="37894" name="5 - Θέση περιεχομένου"/>
          <p:cNvSpPr>
            <a:spLocks noGrp="1"/>
          </p:cNvSpPr>
          <p:nvPr>
            <p:ph sz="quarter" idx="1"/>
          </p:nvPr>
        </p:nvSpPr>
        <p:spPr/>
        <p:txBody>
          <a:bodyPr/>
          <a:lstStyle/>
          <a:p>
            <a:r>
              <a:rPr lang="el-GR" sz="5400" smtClean="0">
                <a:solidFill>
                  <a:srgbClr val="0070C0"/>
                </a:solidFill>
              </a:rPr>
              <a:t>ΣΑΣ ΕΥΧΑΡΙΣΤΩ ΠΟΛΥ ΓΙΑ ΤΗΝ ΠΡΟΣΟΧΗ ΣΑΣ!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r>
              <a:rPr lang="el-GR" sz="2800" b="1" smtClean="0">
                <a:solidFill>
                  <a:srgbClr val="0070C0"/>
                </a:solidFill>
              </a:rPr>
              <a:t>ΑΣΥΜΜΕΤΡΟΣ ΚΑΙ ΑΡΡΗΤΟΣ ΣΤΟΝ ΕΥΚΛΕΙΔΗ – 2</a:t>
            </a:r>
            <a:endParaRPr lang="el-GR" sz="2800" smtClean="0">
              <a:solidFill>
                <a:srgbClr val="0070C0"/>
              </a:solidFill>
            </a:endParaRPr>
          </a:p>
        </p:txBody>
      </p:sp>
      <p:sp>
        <p:nvSpPr>
          <p:cNvPr id="9219"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9220"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157A5F3B-88D7-4797-995A-752A1718FF45}" type="slidenum">
              <a:rPr lang="el-GR"/>
              <a:pPr>
                <a:defRPr/>
              </a:pPr>
              <a:t>4</a:t>
            </a:fld>
            <a:endParaRPr lang="el-GR"/>
          </a:p>
        </p:txBody>
      </p:sp>
      <p:sp>
        <p:nvSpPr>
          <p:cNvPr id="6" name="5 - Θέση περιεχομένου"/>
          <p:cNvSpPr>
            <a:spLocks noGrp="1"/>
          </p:cNvSpPr>
          <p:nvPr>
            <p:ph sz="quarter" idx="1"/>
          </p:nvPr>
        </p:nvSpPr>
        <p:spPr>
          <a:xfrm>
            <a:off x="250825" y="1447800"/>
            <a:ext cx="8642350" cy="4572000"/>
          </a:xfrm>
        </p:spPr>
        <p:txBody>
          <a:bodyPr>
            <a:normAutofit fontScale="92500" lnSpcReduction="20000"/>
          </a:bodyPr>
          <a:lstStyle/>
          <a:p>
            <a:pPr marL="274320" indent="-274320" fontAlgn="auto">
              <a:spcBef>
                <a:spcPts val="580"/>
              </a:spcBef>
              <a:spcAft>
                <a:spcPts val="0"/>
              </a:spcAft>
              <a:buFont typeface="Wingdings 2"/>
              <a:buChar char=""/>
              <a:defRPr/>
            </a:pPr>
            <a:r>
              <a:rPr lang="el-GR" dirty="0" smtClean="0"/>
              <a:t>Παράλληλα στην Πρόταση 5 αποδεικνύει ότι</a:t>
            </a:r>
          </a:p>
          <a:p>
            <a:pPr marL="274320" indent="-274320" fontAlgn="auto">
              <a:spcBef>
                <a:spcPts val="580"/>
              </a:spcBef>
              <a:spcAft>
                <a:spcPts val="0"/>
              </a:spcAft>
              <a:buFont typeface="Wingdings 2"/>
              <a:buChar char=""/>
              <a:defRPr/>
            </a:pPr>
            <a:r>
              <a:rPr lang="el-GR" b="1" i="1" dirty="0" err="1" smtClean="0"/>
              <a:t>ε΄</a:t>
            </a:r>
            <a:r>
              <a:rPr lang="el-GR" b="1" i="1" dirty="0" smtClean="0"/>
              <a:t>. </a:t>
            </a:r>
            <a:r>
              <a:rPr lang="el-GR" i="1" dirty="0" err="1" smtClean="0"/>
              <a:t>Τὰ</a:t>
            </a:r>
            <a:r>
              <a:rPr lang="el-GR" i="1" dirty="0" smtClean="0"/>
              <a:t> σύμμετρα μεγέθη </a:t>
            </a:r>
            <a:r>
              <a:rPr lang="el-GR" i="1" dirty="0" err="1" smtClean="0"/>
              <a:t>πρὸς</a:t>
            </a:r>
            <a:r>
              <a:rPr lang="el-GR" i="1" dirty="0" smtClean="0"/>
              <a:t> </a:t>
            </a:r>
            <a:r>
              <a:rPr lang="el-GR" i="1" dirty="0" err="1" smtClean="0"/>
              <a:t>ἄλληλα</a:t>
            </a:r>
            <a:r>
              <a:rPr lang="el-GR" i="1" dirty="0" smtClean="0"/>
              <a:t> </a:t>
            </a:r>
            <a:r>
              <a:rPr lang="el-GR" i="1" dirty="0" err="1" smtClean="0"/>
              <a:t>λόγον</a:t>
            </a:r>
            <a:r>
              <a:rPr lang="el-GR" i="1" dirty="0" smtClean="0"/>
              <a:t> </a:t>
            </a:r>
            <a:r>
              <a:rPr lang="el-GR" i="1" dirty="0" err="1" smtClean="0"/>
              <a:t>ἔχει</a:t>
            </a:r>
            <a:r>
              <a:rPr lang="el-GR" i="1" dirty="0" smtClean="0"/>
              <a:t>, </a:t>
            </a:r>
            <a:r>
              <a:rPr lang="el-GR" i="1" dirty="0" err="1" smtClean="0"/>
              <a:t>ὃν</a:t>
            </a:r>
            <a:r>
              <a:rPr lang="el-GR" i="1" dirty="0" smtClean="0"/>
              <a:t> </a:t>
            </a:r>
            <a:r>
              <a:rPr lang="el-GR" i="1" dirty="0" err="1" smtClean="0"/>
              <a:t>ἀριθμὸς</a:t>
            </a:r>
            <a:r>
              <a:rPr lang="el-GR" i="1" dirty="0" smtClean="0"/>
              <a:t> </a:t>
            </a:r>
            <a:r>
              <a:rPr lang="el-GR" i="1" dirty="0" err="1" smtClean="0"/>
              <a:t>πρὸς</a:t>
            </a:r>
            <a:r>
              <a:rPr lang="el-GR" i="1" dirty="0" smtClean="0"/>
              <a:t> </a:t>
            </a:r>
            <a:r>
              <a:rPr lang="el-GR" i="1" dirty="0" err="1" smtClean="0"/>
              <a:t>ἀριθμόν</a:t>
            </a:r>
            <a:r>
              <a:rPr lang="el-GR" i="1" dirty="0" smtClean="0"/>
              <a:t>.</a:t>
            </a:r>
            <a:endParaRPr lang="el-GR" dirty="0" smtClean="0"/>
          </a:p>
          <a:p>
            <a:pPr marL="274320" indent="-274320" fontAlgn="auto">
              <a:spcBef>
                <a:spcPts val="580"/>
              </a:spcBef>
              <a:spcAft>
                <a:spcPts val="0"/>
              </a:spcAft>
              <a:buFont typeface="Wingdings 2"/>
              <a:buChar char=""/>
              <a:defRPr/>
            </a:pPr>
            <a:r>
              <a:rPr lang="el-GR" dirty="0" smtClean="0"/>
              <a:t>	δηλαδή</a:t>
            </a:r>
          </a:p>
          <a:p>
            <a:pPr marL="274320" indent="-274320" fontAlgn="auto">
              <a:spcBef>
                <a:spcPts val="580"/>
              </a:spcBef>
              <a:spcAft>
                <a:spcPts val="0"/>
              </a:spcAft>
              <a:buFont typeface="Wingdings 2"/>
              <a:buChar char=""/>
              <a:defRPr/>
            </a:pPr>
            <a:r>
              <a:rPr lang="el-GR" b="1" i="1" dirty="0" smtClean="0"/>
              <a:t>5. </a:t>
            </a:r>
            <a:r>
              <a:rPr lang="el-GR" i="1" dirty="0" smtClean="0"/>
              <a:t>Σύμμετρα μεγέθη έχουν λόγο μεταξύ τους όπως αριθμός προς αριθμό.</a:t>
            </a:r>
            <a:endParaRPr lang="el-GR" dirty="0" smtClean="0"/>
          </a:p>
          <a:p>
            <a:pPr marL="274320" indent="-274320" fontAlgn="auto">
              <a:spcBef>
                <a:spcPts val="580"/>
              </a:spcBef>
              <a:spcAft>
                <a:spcPts val="0"/>
              </a:spcAft>
              <a:buFont typeface="Wingdings 2"/>
              <a:buChar char=""/>
              <a:defRPr/>
            </a:pPr>
            <a:r>
              <a:rPr lang="el-GR" dirty="0" smtClean="0"/>
              <a:t> 	Στη δε Πρόταση 6 αποδεικνύει</a:t>
            </a:r>
          </a:p>
          <a:p>
            <a:pPr marL="274320" indent="-274320" fontAlgn="auto">
              <a:spcBef>
                <a:spcPts val="580"/>
              </a:spcBef>
              <a:spcAft>
                <a:spcPts val="0"/>
              </a:spcAft>
              <a:buFont typeface="Wingdings 2"/>
              <a:buChar char=""/>
              <a:defRPr/>
            </a:pPr>
            <a:r>
              <a:rPr lang="el-GR" b="1" i="1" dirty="0" err="1" smtClean="0"/>
              <a:t>ς΄</a:t>
            </a:r>
            <a:r>
              <a:rPr lang="el-GR" b="1" i="1" dirty="0" smtClean="0"/>
              <a:t>. </a:t>
            </a:r>
            <a:r>
              <a:rPr lang="el-GR" i="1" dirty="0" err="1" smtClean="0"/>
              <a:t>᾿Εὰν</a:t>
            </a:r>
            <a:r>
              <a:rPr lang="el-GR" i="1" dirty="0" smtClean="0"/>
              <a:t> δύο μεγέθη </a:t>
            </a:r>
            <a:r>
              <a:rPr lang="el-GR" i="1" dirty="0" err="1" smtClean="0"/>
              <a:t>πρὸς</a:t>
            </a:r>
            <a:r>
              <a:rPr lang="el-GR" i="1" dirty="0" smtClean="0"/>
              <a:t> </a:t>
            </a:r>
            <a:r>
              <a:rPr lang="el-GR" i="1" dirty="0" err="1" smtClean="0"/>
              <a:t>ἄλληλα</a:t>
            </a:r>
            <a:r>
              <a:rPr lang="el-GR" i="1" dirty="0" smtClean="0"/>
              <a:t> </a:t>
            </a:r>
            <a:r>
              <a:rPr lang="el-GR" i="1" dirty="0" err="1" smtClean="0"/>
              <a:t>λόγον</a:t>
            </a:r>
            <a:r>
              <a:rPr lang="el-GR" i="1" dirty="0" smtClean="0"/>
              <a:t> </a:t>
            </a:r>
            <a:r>
              <a:rPr lang="el-GR" i="1" dirty="0" err="1" smtClean="0"/>
              <a:t>ἔχῃ</a:t>
            </a:r>
            <a:r>
              <a:rPr lang="el-GR" i="1" dirty="0" smtClean="0"/>
              <a:t>, </a:t>
            </a:r>
            <a:r>
              <a:rPr lang="el-GR" i="1" dirty="0" err="1" smtClean="0"/>
              <a:t>ὃν</a:t>
            </a:r>
            <a:r>
              <a:rPr lang="el-GR" i="1" dirty="0" smtClean="0"/>
              <a:t> </a:t>
            </a:r>
            <a:r>
              <a:rPr lang="el-GR" i="1" dirty="0" err="1" smtClean="0"/>
              <a:t>ἀριθμὸς</a:t>
            </a:r>
            <a:r>
              <a:rPr lang="el-GR" i="1" dirty="0" smtClean="0"/>
              <a:t> </a:t>
            </a:r>
            <a:r>
              <a:rPr lang="el-GR" i="1" dirty="0" err="1" smtClean="0"/>
              <a:t>πρὸς</a:t>
            </a:r>
            <a:r>
              <a:rPr lang="el-GR" i="1" dirty="0" smtClean="0"/>
              <a:t> </a:t>
            </a:r>
            <a:r>
              <a:rPr lang="el-GR" i="1" dirty="0" err="1" smtClean="0"/>
              <a:t>ἀριθμόν</a:t>
            </a:r>
            <a:r>
              <a:rPr lang="el-GR" i="1" dirty="0" smtClean="0"/>
              <a:t>, σύμμετρα </a:t>
            </a:r>
            <a:r>
              <a:rPr lang="el-GR" i="1" dirty="0" err="1" smtClean="0"/>
              <a:t>ἔσται</a:t>
            </a:r>
            <a:r>
              <a:rPr lang="el-GR" i="1" dirty="0" smtClean="0"/>
              <a:t> </a:t>
            </a:r>
            <a:r>
              <a:rPr lang="el-GR" i="1" dirty="0" err="1" smtClean="0"/>
              <a:t>τὰ</a:t>
            </a:r>
            <a:r>
              <a:rPr lang="el-GR" i="1" dirty="0" smtClean="0"/>
              <a:t> μεγέθη. </a:t>
            </a:r>
            <a:endParaRPr lang="el-GR" dirty="0" smtClean="0"/>
          </a:p>
          <a:p>
            <a:pPr marL="274320" indent="-274320" fontAlgn="auto">
              <a:spcBef>
                <a:spcPts val="580"/>
              </a:spcBef>
              <a:spcAft>
                <a:spcPts val="0"/>
              </a:spcAft>
              <a:buFont typeface="Wingdings 2"/>
              <a:buChar char=""/>
              <a:defRPr/>
            </a:pPr>
            <a:r>
              <a:rPr lang="el-GR" dirty="0" smtClean="0"/>
              <a:t>	δηλαδή </a:t>
            </a:r>
          </a:p>
          <a:p>
            <a:pPr marL="274320" indent="-274320" fontAlgn="auto">
              <a:spcBef>
                <a:spcPts val="580"/>
              </a:spcBef>
              <a:spcAft>
                <a:spcPts val="0"/>
              </a:spcAft>
              <a:buFont typeface="Wingdings 2"/>
              <a:buChar char=""/>
              <a:defRPr/>
            </a:pPr>
            <a:r>
              <a:rPr lang="el-GR" b="1" i="1" dirty="0" smtClean="0"/>
              <a:t>6.  </a:t>
            </a:r>
            <a:r>
              <a:rPr lang="el-GR" i="1" dirty="0" smtClean="0"/>
              <a:t>Εάν δύο μεγέθη έχουν μεταξύ τους λόγο όπως αριθμός προς αριθμό θα είναι σύμμετρα.</a:t>
            </a:r>
            <a:endParaRPr lang="el-GR" dirty="0" smtClean="0"/>
          </a:p>
          <a:p>
            <a:pPr marL="274320" indent="-274320" fontAlgn="auto">
              <a:spcBef>
                <a:spcPts val="580"/>
              </a:spcBef>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r>
              <a:rPr lang="el-GR" sz="2800" b="1" smtClean="0">
                <a:solidFill>
                  <a:srgbClr val="0070C0"/>
                </a:solidFill>
              </a:rPr>
              <a:t>ΑΣΥΜΜΕΤΡΟΣ ΚΑΙ ΑΡΡΗΤΟΣ ΣΤΟΝ ΕΥΚΛΕΙΔΗ – 3</a:t>
            </a:r>
            <a:endParaRPr lang="el-GR" sz="2800" smtClean="0">
              <a:solidFill>
                <a:srgbClr val="0070C0"/>
              </a:solidFill>
            </a:endParaRPr>
          </a:p>
        </p:txBody>
      </p:sp>
      <p:sp>
        <p:nvSpPr>
          <p:cNvPr id="10243"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0244"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501E5C74-4FC6-49F7-9B25-8D3E3E8D2D4B}" type="slidenum">
              <a:rPr lang="el-GR"/>
              <a:pPr>
                <a:defRPr/>
              </a:pPr>
              <a:t>5</a:t>
            </a:fld>
            <a:endParaRPr lang="el-GR"/>
          </a:p>
        </p:txBody>
      </p:sp>
      <p:sp>
        <p:nvSpPr>
          <p:cNvPr id="6" name="5 - Θέση περιεχομένου"/>
          <p:cNvSpPr>
            <a:spLocks noGrp="1"/>
          </p:cNvSpPr>
          <p:nvPr>
            <p:ph sz="quarter" idx="1"/>
          </p:nvPr>
        </p:nvSpPr>
        <p:spPr>
          <a:xfrm>
            <a:off x="250825" y="1447800"/>
            <a:ext cx="8642350" cy="4572000"/>
          </a:xfrm>
        </p:spPr>
        <p:txBody>
          <a:bodyPr>
            <a:normAutofit lnSpcReduction="10000"/>
          </a:bodyPr>
          <a:lstStyle/>
          <a:p>
            <a:pPr marL="274320" indent="-274320" algn="just" fontAlgn="auto">
              <a:spcBef>
                <a:spcPts val="580"/>
              </a:spcBef>
              <a:spcAft>
                <a:spcPts val="0"/>
              </a:spcAft>
              <a:buFont typeface="Wingdings 2"/>
              <a:buChar char=""/>
              <a:defRPr/>
            </a:pPr>
            <a:r>
              <a:rPr lang="el-GR" dirty="0" smtClean="0"/>
              <a:t>Έτσι με βάση τα προηγούμενα ισχύει η ακόλουθη λογική ισοδυναμία διατυπωμένη σε σύγχρονους όρους:</a:t>
            </a:r>
          </a:p>
          <a:p>
            <a:pPr marL="274320" indent="-274320" algn="just" fontAlgn="auto">
              <a:spcBef>
                <a:spcPts val="580"/>
              </a:spcBef>
              <a:spcAft>
                <a:spcPts val="0"/>
              </a:spcAft>
              <a:buFont typeface="Wingdings 2"/>
              <a:buChar char=""/>
              <a:defRPr/>
            </a:pPr>
            <a:r>
              <a:rPr lang="el-GR" i="1" dirty="0" smtClean="0"/>
              <a:t>«Αν δυο μεγέθη έχουν λόγο ένα ρητό αριθμό είναι σύμμετρα και αντιστρόφως».</a:t>
            </a:r>
          </a:p>
          <a:p>
            <a:pPr marL="274320" indent="-274320" algn="just" fontAlgn="auto">
              <a:spcBef>
                <a:spcPts val="580"/>
              </a:spcBef>
              <a:spcAft>
                <a:spcPts val="0"/>
              </a:spcAft>
              <a:buFont typeface="Wingdings 2"/>
              <a:buChar char=""/>
              <a:defRPr/>
            </a:pPr>
            <a:r>
              <a:rPr lang="el-GR" i="1" dirty="0" smtClean="0"/>
              <a:t>Στα παραδείγματα που ακολουθούν  χρησιμοποιείται σύγχρονος συμβολισμός  για να γίνουν κατανοητές οι σκέψεις του Ευκλείδη. Εννοείται ότι σύμβολα όπως ρίζα, δεκαδικό σύστημα αρίθμησης κλπ είναι απολύτως ανύπαρκτα στον Ευκλείδη. Ο μόνος «συμβολισμός» είναι τα ευθύγραμμα τμήματα για την παράσταση των αριθμών και οι διάφορες ονομασίες.</a:t>
            </a:r>
            <a:endParaRPr lang="el-GR" dirty="0" smtClean="0"/>
          </a:p>
          <a:p>
            <a:pPr marL="274320" indent="-274320" fontAlgn="auto">
              <a:spcBef>
                <a:spcPts val="580"/>
              </a:spcBef>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lstStyle/>
          <a:p>
            <a:r>
              <a:rPr lang="el-GR" sz="2800" b="1" smtClean="0">
                <a:solidFill>
                  <a:srgbClr val="0070C0"/>
                </a:solidFill>
              </a:rPr>
              <a:t>ΑΣΥΜΜΕΤΡΟΣ ΚΑΙ ΑΡΡΗΤΟΣ ΣΤΟΝ ΕΥΚΛΕΙΔΗ – 4</a:t>
            </a:r>
            <a:endParaRPr lang="el-GR" sz="2800" smtClean="0">
              <a:solidFill>
                <a:srgbClr val="0070C0"/>
              </a:solidFill>
            </a:endParaRPr>
          </a:p>
        </p:txBody>
      </p:sp>
      <p:sp>
        <p:nvSpPr>
          <p:cNvPr id="11267"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1268"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0ACEDCE4-977C-494C-A960-B5351EA22251}" type="slidenum">
              <a:rPr lang="el-GR"/>
              <a:pPr>
                <a:defRPr/>
              </a:pPr>
              <a:t>6</a:t>
            </a:fld>
            <a:endParaRPr lang="el-GR"/>
          </a:p>
        </p:txBody>
      </p:sp>
      <p:sp>
        <p:nvSpPr>
          <p:cNvPr id="11270" name="5 - Θέση περιεχομένου"/>
          <p:cNvSpPr>
            <a:spLocks noGrp="1"/>
          </p:cNvSpPr>
          <p:nvPr>
            <p:ph sz="quarter" idx="1"/>
          </p:nvPr>
        </p:nvSpPr>
        <p:spPr>
          <a:xfrm>
            <a:off x="250825" y="1447800"/>
            <a:ext cx="8642350" cy="4572000"/>
          </a:xfrm>
        </p:spPr>
        <p:txBody>
          <a:bodyPr/>
          <a:lstStyle/>
          <a:p>
            <a:pPr algn="just"/>
            <a:r>
              <a:rPr lang="el-GR" sz="2800" smtClean="0"/>
              <a:t>Έχοντας υπόψη τις προηγούμενες παρατηρήσεις μπορεί κανείς να οδηγηθεί στο συμπέρασμα ότι οι αριθμοί </a:t>
            </a:r>
          </a:p>
          <a:p>
            <a:pPr>
              <a:buFont typeface="Wingdings 2" pitchFamily="18" charset="2"/>
              <a:buNone/>
            </a:pPr>
            <a:r>
              <a:rPr lang="el-GR" sz="2800" b="1" smtClean="0"/>
              <a:t>	2</a:t>
            </a:r>
            <a:r>
              <a:rPr lang="el-GR" sz="2800" smtClean="0"/>
              <a:t>        και </a:t>
            </a:r>
            <a:r>
              <a:rPr lang="el-GR" sz="2800" b="1" smtClean="0"/>
              <a:t>4</a:t>
            </a:r>
            <a:r>
              <a:rPr lang="el-GR" sz="2800" smtClean="0"/>
              <a:t>         είναι </a:t>
            </a:r>
            <a:r>
              <a:rPr lang="el-GR" sz="2800" b="1" smtClean="0"/>
              <a:t>σύμμετροι μεταξύ τους </a:t>
            </a:r>
            <a:r>
              <a:rPr lang="el-GR" sz="2800" smtClean="0"/>
              <a:t>διότι δηλαδή ο λόγος τους</a:t>
            </a:r>
          </a:p>
          <a:p>
            <a:endParaRPr lang="el-GR" sz="2800" smtClean="0"/>
          </a:p>
          <a:p>
            <a:pPr>
              <a:buFont typeface="Wingdings 2" pitchFamily="18" charset="2"/>
              <a:buNone/>
            </a:pPr>
            <a:r>
              <a:rPr lang="el-GR" sz="2800" smtClean="0"/>
              <a:t>                                                               </a:t>
            </a:r>
          </a:p>
          <a:p>
            <a:pPr>
              <a:buFont typeface="Wingdings 2" pitchFamily="18" charset="2"/>
              <a:buNone/>
            </a:pPr>
            <a:r>
              <a:rPr lang="el-GR" sz="2800" smtClean="0"/>
              <a:t>  	είναι ρητός αριθμός. </a:t>
            </a:r>
          </a:p>
          <a:p>
            <a:endParaRPr lang="el-GR" smtClean="0"/>
          </a:p>
        </p:txBody>
      </p:sp>
      <p:sp>
        <p:nvSpPr>
          <p:cNvPr id="1127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127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27088" y="2832100"/>
            <a:ext cx="431800" cy="452438"/>
          </a:xfrm>
          <a:prstGeom prst="rect">
            <a:avLst/>
          </a:prstGeom>
          <a:noFill/>
          <a:ln w="9525">
            <a:noFill/>
            <a:miter lim="800000"/>
            <a:headEnd/>
            <a:tailEnd/>
          </a:ln>
        </p:spPr>
      </p:pic>
      <p:pic>
        <p:nvPicPr>
          <p:cNvPr id="112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68538" y="2832100"/>
            <a:ext cx="431800" cy="452438"/>
          </a:xfrm>
          <a:prstGeom prst="rect">
            <a:avLst/>
          </a:prstGeom>
          <a:noFill/>
          <a:ln w="9525">
            <a:noFill/>
            <a:miter lim="800000"/>
            <a:headEnd/>
            <a:tailEnd/>
          </a:ln>
        </p:spPr>
      </p:pic>
      <p:sp>
        <p:nvSpPr>
          <p:cNvPr id="1127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127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79838" y="3681413"/>
            <a:ext cx="1423987" cy="1042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r>
              <a:rPr lang="el-GR" sz="2800" b="1" smtClean="0">
                <a:solidFill>
                  <a:srgbClr val="0070C0"/>
                </a:solidFill>
              </a:rPr>
              <a:t>ΑΣΥΜΜΕΤΡΟΣ ΚΑΙ ΑΡΡΗΤΟΣ ΣΤΟΝ ΕΥΚΛΕΙΔΗ – 5</a:t>
            </a:r>
            <a:endParaRPr lang="el-GR" sz="2800" smtClean="0">
              <a:solidFill>
                <a:srgbClr val="0070C0"/>
              </a:solidFill>
            </a:endParaRPr>
          </a:p>
        </p:txBody>
      </p:sp>
      <p:sp>
        <p:nvSpPr>
          <p:cNvPr id="12291"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2292"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B8B67B5E-A7B3-4CAF-BD41-F93FD2200769}" type="slidenum">
              <a:rPr lang="el-GR"/>
              <a:pPr>
                <a:defRPr/>
              </a:pPr>
              <a:t>7</a:t>
            </a:fld>
            <a:endParaRPr lang="el-GR"/>
          </a:p>
        </p:txBody>
      </p:sp>
      <p:sp>
        <p:nvSpPr>
          <p:cNvPr id="12294" name="5 - Θέση περιεχομένου"/>
          <p:cNvSpPr>
            <a:spLocks noGrp="1"/>
          </p:cNvSpPr>
          <p:nvPr>
            <p:ph sz="quarter" idx="1"/>
          </p:nvPr>
        </p:nvSpPr>
        <p:spPr>
          <a:xfrm>
            <a:off x="250825" y="1447800"/>
            <a:ext cx="8642350" cy="4718050"/>
          </a:xfrm>
        </p:spPr>
        <p:txBody>
          <a:bodyPr/>
          <a:lstStyle/>
          <a:p>
            <a:pPr algn="just"/>
            <a:r>
              <a:rPr lang="el-GR" smtClean="0"/>
              <a:t> Επομένως ο Ευκλείδης αποδίδει την έννοια σύμμετρος ή ασύμμετρος όχι σε ένα μέγεθος αλλά σε δυο μεγέθη υπό σύγκριση. Δηλαδή η έννοια ασύμμετρος δεν υπάρχει από μόνη της ή με άλλα λόγια δεν υπάρχει η έννοια ασύμμετρο μέγεθος όπως την εννοούμε σήμερα. </a:t>
            </a:r>
          </a:p>
          <a:p>
            <a:pPr algn="just"/>
            <a:r>
              <a:rPr lang="el-GR" smtClean="0"/>
              <a:t>Πράγματι σήμερα </a:t>
            </a:r>
          </a:p>
          <a:p>
            <a:pPr algn="just">
              <a:buFont typeface="Wingdings 2" pitchFamily="18" charset="2"/>
              <a:buNone/>
            </a:pPr>
            <a:r>
              <a:rPr lang="el-GR" smtClean="0"/>
              <a:t>	τόσο ο </a:t>
            </a:r>
            <a:r>
              <a:rPr lang="el-GR" b="1" smtClean="0"/>
              <a:t>2</a:t>
            </a:r>
            <a:r>
              <a:rPr lang="el-GR" smtClean="0"/>
              <a:t>        όσο και ο   </a:t>
            </a:r>
            <a:r>
              <a:rPr lang="el-GR" b="1" smtClean="0"/>
              <a:t>4</a:t>
            </a:r>
            <a:r>
              <a:rPr lang="el-GR" smtClean="0"/>
              <a:t>                          </a:t>
            </a:r>
          </a:p>
          <a:p>
            <a:pPr algn="just">
              <a:buFont typeface="Wingdings 2" pitchFamily="18" charset="2"/>
              <a:buNone/>
            </a:pPr>
            <a:r>
              <a:rPr lang="el-GR" smtClean="0"/>
              <a:t>	θεωρούνται ασύμμετροι αριθμοί χωρίς να επηρεάζει καθόλου την άποψη μας γι’ αυτούς το γεγονός ότι το πηλίκο τους είναι  ο ρητός αριθμός    </a:t>
            </a:r>
          </a:p>
          <a:p>
            <a:endParaRPr lang="el-GR" smtClean="0"/>
          </a:p>
        </p:txBody>
      </p:sp>
      <p:pic>
        <p:nvPicPr>
          <p:cNvPr id="1229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35150" y="3970338"/>
            <a:ext cx="433388" cy="454025"/>
          </a:xfrm>
          <a:prstGeom prst="rect">
            <a:avLst/>
          </a:prstGeom>
          <a:noFill/>
          <a:ln w="9525">
            <a:noFill/>
            <a:miter lim="800000"/>
            <a:headEnd/>
            <a:tailEnd/>
          </a:ln>
        </p:spPr>
      </p:pic>
      <p:pic>
        <p:nvPicPr>
          <p:cNvPr id="1229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40200" y="3970338"/>
            <a:ext cx="431800" cy="454025"/>
          </a:xfrm>
          <a:prstGeom prst="rect">
            <a:avLst/>
          </a:prstGeom>
          <a:noFill/>
          <a:ln w="9525">
            <a:noFill/>
            <a:miter lim="800000"/>
            <a:headEnd/>
            <a:tailEnd/>
          </a:ln>
        </p:spPr>
      </p:pic>
      <p:sp>
        <p:nvSpPr>
          <p:cNvPr id="1229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2298"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95963" y="5229225"/>
            <a:ext cx="176212" cy="633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r>
              <a:rPr lang="el-GR" sz="2800" b="1" smtClean="0">
                <a:solidFill>
                  <a:srgbClr val="0070C0"/>
                </a:solidFill>
              </a:rPr>
              <a:t>ΑΣΥΜΜΕΤΡΟΣ ΚΑΙ ΑΡΡΗΤΟΣ ΣΤΟΝ ΕΥΚΛΕΙΔΗ – 6</a:t>
            </a:r>
            <a:endParaRPr lang="el-GR" sz="2800" smtClean="0">
              <a:solidFill>
                <a:srgbClr val="0070C0"/>
              </a:solidFill>
            </a:endParaRPr>
          </a:p>
        </p:txBody>
      </p:sp>
      <p:sp>
        <p:nvSpPr>
          <p:cNvPr id="13315"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3316"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78B69E00-FCAC-4299-94C8-AC5444A4ECA0}" type="slidenum">
              <a:rPr lang="el-GR"/>
              <a:pPr>
                <a:defRPr/>
              </a:pPr>
              <a:t>8</a:t>
            </a:fld>
            <a:endParaRPr lang="el-GR"/>
          </a:p>
        </p:txBody>
      </p:sp>
      <p:sp>
        <p:nvSpPr>
          <p:cNvPr id="6" name="5 - Θέση περιεχομένου"/>
          <p:cNvSpPr>
            <a:spLocks noGrp="1"/>
          </p:cNvSpPr>
          <p:nvPr>
            <p:ph sz="quarter" idx="1"/>
          </p:nvPr>
        </p:nvSpPr>
        <p:spPr>
          <a:xfrm>
            <a:off x="250825" y="1447800"/>
            <a:ext cx="8642350" cy="4572000"/>
          </a:xfrm>
        </p:spPr>
        <p:txBody>
          <a:bodyPr>
            <a:normAutofit lnSpcReduction="10000"/>
          </a:bodyPr>
          <a:lstStyle/>
          <a:p>
            <a:pPr marL="274320" indent="-274320" fontAlgn="auto">
              <a:spcBef>
                <a:spcPts val="580"/>
              </a:spcBef>
              <a:spcAft>
                <a:spcPts val="0"/>
              </a:spcAft>
              <a:buFont typeface="Wingdings 2"/>
              <a:buChar char=""/>
              <a:defRPr/>
            </a:pPr>
            <a:r>
              <a:rPr lang="el-GR" dirty="0" smtClean="0"/>
              <a:t>Στη συνέχεια ο Ευκλείδης  γράφει:</a:t>
            </a:r>
          </a:p>
          <a:p>
            <a:pPr marL="274320" indent="-274320" algn="just" fontAlgn="auto">
              <a:spcBef>
                <a:spcPts val="580"/>
              </a:spcBef>
              <a:spcAft>
                <a:spcPts val="0"/>
              </a:spcAft>
              <a:buFont typeface="Wingdings 2"/>
              <a:buChar char=""/>
              <a:defRPr/>
            </a:pPr>
            <a:r>
              <a:rPr lang="el-GR" b="1" i="1" dirty="0" err="1" smtClean="0"/>
              <a:t>βʹ</a:t>
            </a:r>
            <a:r>
              <a:rPr lang="el-GR" b="1" i="1" dirty="0" smtClean="0"/>
              <a:t>.</a:t>
            </a:r>
            <a:r>
              <a:rPr lang="el-GR" i="1" dirty="0" smtClean="0"/>
              <a:t> </a:t>
            </a:r>
            <a:r>
              <a:rPr lang="el-GR" i="1" dirty="0" err="1" smtClean="0"/>
              <a:t>Εὐθεῖαι</a:t>
            </a:r>
            <a:r>
              <a:rPr lang="el-GR" i="1" dirty="0" smtClean="0"/>
              <a:t> δυνάμει σύμμετροί </a:t>
            </a:r>
            <a:r>
              <a:rPr lang="el-GR" i="1" dirty="0" err="1" smtClean="0"/>
              <a:t>εἰσιν</a:t>
            </a:r>
            <a:r>
              <a:rPr lang="el-GR" i="1" dirty="0" smtClean="0"/>
              <a:t>, </a:t>
            </a:r>
            <a:r>
              <a:rPr lang="el-GR" i="1" dirty="0" err="1" smtClean="0"/>
              <a:t>ὅταν</a:t>
            </a:r>
            <a:r>
              <a:rPr lang="el-GR" i="1" dirty="0" smtClean="0"/>
              <a:t> </a:t>
            </a:r>
            <a:r>
              <a:rPr lang="el-GR" i="1" dirty="0" err="1" smtClean="0"/>
              <a:t>τὰ</a:t>
            </a:r>
            <a:r>
              <a:rPr lang="el-GR" i="1" dirty="0" smtClean="0"/>
              <a:t> </a:t>
            </a:r>
            <a:r>
              <a:rPr lang="el-GR" i="1" dirty="0" err="1" smtClean="0"/>
              <a:t>ἀπ᾿</a:t>
            </a:r>
            <a:r>
              <a:rPr lang="el-GR" i="1" dirty="0" smtClean="0"/>
              <a:t> </a:t>
            </a:r>
            <a:r>
              <a:rPr lang="el-GR" i="1" dirty="0" err="1" smtClean="0"/>
              <a:t>αὐτῶν</a:t>
            </a:r>
            <a:r>
              <a:rPr lang="el-GR" i="1" dirty="0" smtClean="0"/>
              <a:t> τετράγωνα </a:t>
            </a:r>
            <a:r>
              <a:rPr lang="el-GR" i="1" dirty="0" err="1" smtClean="0"/>
              <a:t>τῷ</a:t>
            </a:r>
            <a:r>
              <a:rPr lang="el-GR" i="1" dirty="0" smtClean="0"/>
              <a:t> </a:t>
            </a:r>
            <a:r>
              <a:rPr lang="el-GR" i="1" dirty="0" err="1" smtClean="0"/>
              <a:t>αὐτῷ</a:t>
            </a:r>
            <a:r>
              <a:rPr lang="el-GR" i="1" dirty="0" smtClean="0"/>
              <a:t> </a:t>
            </a:r>
            <a:r>
              <a:rPr lang="el-GR" i="1" dirty="0" err="1" smtClean="0"/>
              <a:t>χωρίῳ</a:t>
            </a:r>
            <a:r>
              <a:rPr lang="el-GR" i="1" dirty="0" smtClean="0"/>
              <a:t> </a:t>
            </a:r>
            <a:r>
              <a:rPr lang="el-GR" i="1" dirty="0" err="1" smtClean="0"/>
              <a:t>μετρῆται</a:t>
            </a:r>
            <a:r>
              <a:rPr lang="el-GR" i="1" dirty="0" smtClean="0"/>
              <a:t>, </a:t>
            </a:r>
            <a:r>
              <a:rPr lang="el-GR" i="1" dirty="0" err="1" smtClean="0"/>
              <a:t>ἀσύμμετροι</a:t>
            </a:r>
            <a:r>
              <a:rPr lang="el-GR" i="1" dirty="0" smtClean="0"/>
              <a:t> </a:t>
            </a:r>
            <a:r>
              <a:rPr lang="el-GR" i="1" dirty="0" err="1" smtClean="0"/>
              <a:t>δέ</a:t>
            </a:r>
            <a:r>
              <a:rPr lang="el-GR" i="1" dirty="0" smtClean="0"/>
              <a:t>, </a:t>
            </a:r>
            <a:r>
              <a:rPr lang="el-GR" i="1" dirty="0" err="1" smtClean="0"/>
              <a:t>ὅταν</a:t>
            </a:r>
            <a:r>
              <a:rPr lang="el-GR" i="1" dirty="0" smtClean="0"/>
              <a:t> </a:t>
            </a:r>
            <a:r>
              <a:rPr lang="el-GR" i="1" dirty="0" err="1" smtClean="0"/>
              <a:t>τοῖς</a:t>
            </a:r>
            <a:r>
              <a:rPr lang="el-GR" i="1" dirty="0" smtClean="0"/>
              <a:t> </a:t>
            </a:r>
            <a:r>
              <a:rPr lang="el-GR" i="1" dirty="0" err="1" smtClean="0"/>
              <a:t>ἀπ᾿</a:t>
            </a:r>
            <a:r>
              <a:rPr lang="el-GR" i="1" dirty="0" smtClean="0"/>
              <a:t> </a:t>
            </a:r>
            <a:r>
              <a:rPr lang="el-GR" i="1" dirty="0" err="1" smtClean="0"/>
              <a:t>αὐτῶν</a:t>
            </a:r>
            <a:r>
              <a:rPr lang="el-GR" i="1" dirty="0" smtClean="0"/>
              <a:t> </a:t>
            </a:r>
            <a:r>
              <a:rPr lang="el-GR" i="1" dirty="0" err="1" smtClean="0"/>
              <a:t>τετραγώνοις</a:t>
            </a:r>
            <a:r>
              <a:rPr lang="el-GR" i="1" dirty="0" smtClean="0"/>
              <a:t> </a:t>
            </a:r>
            <a:r>
              <a:rPr lang="el-GR" i="1" dirty="0" err="1" smtClean="0"/>
              <a:t>μηδὲν</a:t>
            </a:r>
            <a:r>
              <a:rPr lang="el-GR" i="1" dirty="0" smtClean="0"/>
              <a:t> </a:t>
            </a:r>
            <a:r>
              <a:rPr lang="el-GR" i="1" dirty="0" err="1" smtClean="0"/>
              <a:t>ἐνδέχηται</a:t>
            </a:r>
            <a:r>
              <a:rPr lang="el-GR" i="1" dirty="0" smtClean="0"/>
              <a:t> χωρίον </a:t>
            </a:r>
            <a:r>
              <a:rPr lang="el-GR" i="1" dirty="0" err="1" smtClean="0"/>
              <a:t>κοινὸν</a:t>
            </a:r>
            <a:r>
              <a:rPr lang="el-GR" i="1" dirty="0" smtClean="0"/>
              <a:t> </a:t>
            </a:r>
            <a:r>
              <a:rPr lang="el-GR" i="1" dirty="0" err="1" smtClean="0"/>
              <a:t>μέτρον</a:t>
            </a:r>
            <a:r>
              <a:rPr lang="el-GR" i="1" dirty="0" smtClean="0"/>
              <a:t> γενέσθαι. </a:t>
            </a:r>
            <a:endParaRPr lang="el-GR" dirty="0" smtClean="0"/>
          </a:p>
          <a:p>
            <a:pPr marL="274320" indent="-274320" fontAlgn="auto">
              <a:spcBef>
                <a:spcPts val="580"/>
              </a:spcBef>
              <a:spcAft>
                <a:spcPts val="0"/>
              </a:spcAft>
              <a:buFont typeface="Wingdings 2"/>
              <a:buChar char=""/>
              <a:defRPr/>
            </a:pPr>
            <a:r>
              <a:rPr lang="el-GR" dirty="0" smtClean="0"/>
              <a:t>	δηλαδή</a:t>
            </a:r>
          </a:p>
          <a:p>
            <a:pPr marL="274320" indent="-274320" algn="just" fontAlgn="auto">
              <a:spcBef>
                <a:spcPts val="580"/>
              </a:spcBef>
              <a:spcAft>
                <a:spcPts val="0"/>
              </a:spcAft>
              <a:buFont typeface="Wingdings 2"/>
              <a:buChar char=""/>
              <a:defRPr/>
            </a:pPr>
            <a:r>
              <a:rPr lang="el-GR" b="1" i="1" dirty="0" smtClean="0"/>
              <a:t>2.</a:t>
            </a:r>
            <a:r>
              <a:rPr lang="el-GR" i="1" dirty="0" smtClean="0"/>
              <a:t> (Δύο) ευθύγραμμα τμήματα είναι  σύμμετρα ως προς το εμβαδόν, όταν τα τετράγωνα με πλευρά αυτά τα τμήματα έχουν κάποιο χωρίο ως κοινό μέτρο, ασύμμετρα δε, όταν τα τετράγωνα με πλευρά αυτά τα τμήματα δεν είναι δυνατό να έχουν κοινό χωρίο ως μέτρο. </a:t>
            </a:r>
            <a:endParaRPr lang="el-GR" dirty="0" smtClean="0"/>
          </a:p>
          <a:p>
            <a:pPr marL="274320" indent="-274320" fontAlgn="auto">
              <a:spcBef>
                <a:spcPts val="580"/>
              </a:spcBef>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r>
              <a:rPr lang="el-GR" sz="2800" b="1" smtClean="0">
                <a:solidFill>
                  <a:srgbClr val="0070C0"/>
                </a:solidFill>
              </a:rPr>
              <a:t>ΑΣΥΜΜΕΤΡΟΣ ΚΑΙ ΑΡΡΗΤΟΣ ΣΤΟΝ ΕΥΚΛΕΙΔΗ – 7</a:t>
            </a:r>
            <a:endParaRPr lang="el-GR" sz="2800" smtClean="0">
              <a:solidFill>
                <a:srgbClr val="0070C0"/>
              </a:solidFill>
            </a:endParaRPr>
          </a:p>
        </p:txBody>
      </p:sp>
      <p:sp>
        <p:nvSpPr>
          <p:cNvPr id="14339" name="2 - Θέση ημερομηνίας"/>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6 Μαρτίου 2015</a:t>
            </a:r>
          </a:p>
        </p:txBody>
      </p:sp>
      <p:sp>
        <p:nvSpPr>
          <p:cNvPr id="14340" name="3 - Θέση υποσέλιδου"/>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l-GR"/>
              <a:t>Ημερίδα Μαθηματικών</a:t>
            </a:r>
          </a:p>
        </p:txBody>
      </p:sp>
      <p:sp>
        <p:nvSpPr>
          <p:cNvPr id="5" name="4 - Θέση αριθμού διαφάνειας"/>
          <p:cNvSpPr>
            <a:spLocks noGrp="1"/>
          </p:cNvSpPr>
          <p:nvPr>
            <p:ph type="sldNum" sz="quarter" idx="12"/>
          </p:nvPr>
        </p:nvSpPr>
        <p:spPr/>
        <p:txBody>
          <a:bodyPr/>
          <a:lstStyle/>
          <a:p>
            <a:pPr>
              <a:defRPr/>
            </a:pPr>
            <a:fld id="{C59FA0B2-382B-4EDA-A2C2-96F80A846DF2}" type="slidenum">
              <a:rPr lang="el-GR"/>
              <a:pPr>
                <a:defRPr/>
              </a:pPr>
              <a:t>9</a:t>
            </a:fld>
            <a:endParaRPr lang="el-GR"/>
          </a:p>
        </p:txBody>
      </p:sp>
      <p:sp>
        <p:nvSpPr>
          <p:cNvPr id="6" name="5 - Θέση περιεχομένου"/>
          <p:cNvSpPr>
            <a:spLocks noGrp="1"/>
          </p:cNvSpPr>
          <p:nvPr>
            <p:ph sz="quarter" idx="1"/>
          </p:nvPr>
        </p:nvSpPr>
        <p:spPr>
          <a:xfrm>
            <a:off x="250825" y="1447800"/>
            <a:ext cx="8642350" cy="4572000"/>
          </a:xfrm>
        </p:spPr>
        <p:txBody>
          <a:bodyPr>
            <a:normAutofit fontScale="85000" lnSpcReduction="20000"/>
          </a:bodyPr>
          <a:lstStyle/>
          <a:p>
            <a:pPr marL="274320" indent="-274320" algn="just" fontAlgn="auto">
              <a:spcBef>
                <a:spcPts val="580"/>
              </a:spcBef>
              <a:spcAft>
                <a:spcPts val="0"/>
              </a:spcAft>
              <a:buFont typeface="Wingdings 2"/>
              <a:buChar char=""/>
              <a:defRPr/>
            </a:pPr>
            <a:r>
              <a:rPr lang="el-GR" dirty="0" smtClean="0"/>
              <a:t>Χρησιμοποιώντας σύγχρονο συμβολισμό λαμβάνουμε δυο τμήματα (= μεγέθη) των οποίων τα μήκη είναι αντίστοιχα  </a:t>
            </a:r>
            <a:r>
              <a:rPr lang="el-GR" b="1" dirty="0" smtClean="0"/>
              <a:t>2</a:t>
            </a:r>
            <a:r>
              <a:rPr lang="el-GR" dirty="0" smtClean="0"/>
              <a:t> και </a:t>
            </a:r>
            <a:r>
              <a:rPr lang="el-GR" b="1" dirty="0" smtClean="0"/>
              <a:t>3</a:t>
            </a:r>
            <a:r>
              <a:rPr lang="el-GR" dirty="0" smtClean="0"/>
              <a:t>. Τότε τα τμήματα αυτά είναι σύμμετρα ως προς το εμβαδόν αφού τα τετράγωνα με πλευρές τα ευθύγραμμα τμήματα έχουν λόγο εμβαδών</a:t>
            </a:r>
          </a:p>
          <a:p>
            <a:pPr marL="274320" indent="-274320" fontAlgn="auto">
              <a:spcBef>
                <a:spcPts val="580"/>
              </a:spcBef>
              <a:spcAft>
                <a:spcPts val="0"/>
              </a:spcAft>
              <a:buFont typeface="Wingdings 2"/>
              <a:buChar char=""/>
              <a:defRPr/>
            </a:pPr>
            <a:endParaRPr lang="el-GR" dirty="0" smtClean="0"/>
          </a:p>
          <a:p>
            <a:pPr marL="274320" indent="-274320" fontAlgn="auto">
              <a:spcBef>
                <a:spcPts val="580"/>
              </a:spcBef>
              <a:spcAft>
                <a:spcPts val="0"/>
              </a:spcAft>
              <a:buFont typeface="Wingdings 2"/>
              <a:buChar char=""/>
              <a:defRPr/>
            </a:pPr>
            <a:endParaRPr lang="el-GR" dirty="0" smtClean="0"/>
          </a:p>
          <a:p>
            <a:pPr marL="274320" indent="-274320" fontAlgn="auto">
              <a:spcBef>
                <a:spcPts val="580"/>
              </a:spcBef>
              <a:spcAft>
                <a:spcPts val="0"/>
              </a:spcAft>
              <a:buFont typeface="Wingdings 2"/>
              <a:buChar char=""/>
              <a:defRPr/>
            </a:pPr>
            <a:r>
              <a:rPr lang="el-GR" dirty="0" smtClean="0"/>
              <a:t>Όμως ακριβώς το ίδιο ισχύει και για τα τμήματα με μήκη       </a:t>
            </a:r>
            <a:r>
              <a:rPr lang="el-GR" b="1" dirty="0" smtClean="0"/>
              <a:t>, </a:t>
            </a:r>
            <a:r>
              <a:rPr lang="el-GR" dirty="0" smtClean="0"/>
              <a:t>        αφού ο αντίστοιχος λόγος είναι   </a:t>
            </a:r>
            <a:br>
              <a:rPr lang="el-GR" dirty="0" smtClean="0"/>
            </a:br>
            <a:endParaRPr lang="el-GR" dirty="0" smtClean="0"/>
          </a:p>
          <a:p>
            <a:pPr marL="274320" indent="-274320" fontAlgn="auto">
              <a:spcBef>
                <a:spcPts val="580"/>
              </a:spcBef>
              <a:spcAft>
                <a:spcPts val="0"/>
              </a:spcAft>
              <a:buFont typeface="Wingdings 2"/>
              <a:buChar char=""/>
              <a:defRPr/>
            </a:pPr>
            <a:endParaRPr lang="el-GR" dirty="0" smtClean="0"/>
          </a:p>
          <a:p>
            <a:pPr marL="274320" indent="-274320" fontAlgn="auto">
              <a:spcBef>
                <a:spcPts val="580"/>
              </a:spcBef>
              <a:spcAft>
                <a:spcPts val="0"/>
              </a:spcAft>
              <a:buFont typeface="Wingdings 2"/>
              <a:buChar char=""/>
              <a:defRPr/>
            </a:pPr>
            <a:endParaRPr lang="el-GR" dirty="0" smtClean="0"/>
          </a:p>
          <a:p>
            <a:pPr marL="274320" indent="-274320" fontAlgn="auto">
              <a:spcBef>
                <a:spcPts val="580"/>
              </a:spcBef>
              <a:spcAft>
                <a:spcPts val="0"/>
              </a:spcAft>
              <a:buFont typeface="Wingdings 2"/>
              <a:buChar char=""/>
              <a:defRPr/>
            </a:pPr>
            <a:r>
              <a:rPr lang="el-GR" dirty="0" smtClean="0"/>
              <a:t>Επομένως τα τμήματα με μήκη       ,              θεωρούνται επίσης σύμμετρα </a:t>
            </a:r>
            <a:r>
              <a:rPr lang="el-GR" b="1" dirty="0" smtClean="0"/>
              <a:t> ως προς το εμβαδόν.</a:t>
            </a:r>
            <a:endParaRPr lang="el-GR" dirty="0" smtClean="0"/>
          </a:p>
          <a:p>
            <a:pPr marL="274320" indent="-274320" fontAlgn="auto">
              <a:spcBef>
                <a:spcPts val="580"/>
              </a:spcBef>
              <a:spcAft>
                <a:spcPts val="0"/>
              </a:spcAft>
              <a:buFont typeface="Wingdings 2"/>
              <a:buChar char=""/>
              <a:defRPr/>
            </a:pPr>
            <a:endParaRPr lang="el-GR" dirty="0"/>
          </a:p>
        </p:txBody>
      </p:sp>
      <p:sp>
        <p:nvSpPr>
          <p:cNvPr id="1434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434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451725" y="3500438"/>
            <a:ext cx="342900" cy="360362"/>
          </a:xfrm>
          <a:prstGeom prst="rect">
            <a:avLst/>
          </a:prstGeom>
          <a:noFill/>
          <a:ln w="9525">
            <a:noFill/>
            <a:miter lim="800000"/>
            <a:headEnd/>
            <a:tailEnd/>
          </a:ln>
        </p:spPr>
      </p:pic>
      <p:sp>
        <p:nvSpPr>
          <p:cNvPr id="1434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4346"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027988" y="3500438"/>
            <a:ext cx="360362" cy="377825"/>
          </a:xfrm>
          <a:prstGeom prst="rect">
            <a:avLst/>
          </a:prstGeom>
          <a:noFill/>
          <a:ln w="9525">
            <a:noFill/>
            <a:miter lim="800000"/>
            <a:headEnd/>
            <a:tailEnd/>
          </a:ln>
        </p:spPr>
      </p:pic>
      <p:sp>
        <p:nvSpPr>
          <p:cNvPr id="1434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4348"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471863" y="4149725"/>
            <a:ext cx="1835150" cy="1008063"/>
          </a:xfrm>
          <a:prstGeom prst="rect">
            <a:avLst/>
          </a:prstGeom>
          <a:noFill/>
          <a:ln w="9525">
            <a:noFill/>
            <a:miter lim="800000"/>
            <a:headEnd/>
            <a:tailEnd/>
          </a:ln>
        </p:spPr>
      </p:pic>
      <p:sp>
        <p:nvSpPr>
          <p:cNvPr id="1434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mbria" pitchFamily="18" charset="0"/>
            </a:endParaRPr>
          </a:p>
        </p:txBody>
      </p:sp>
      <p:pic>
        <p:nvPicPr>
          <p:cNvPr id="14350"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067175" y="2781300"/>
            <a:ext cx="703263" cy="647700"/>
          </a:xfrm>
          <a:prstGeom prst="rect">
            <a:avLst/>
          </a:prstGeom>
          <a:noFill/>
          <a:ln w="9525">
            <a:noFill/>
            <a:miter lim="800000"/>
            <a:headEnd/>
            <a:tailEnd/>
          </a:ln>
        </p:spPr>
      </p:pic>
      <p:pic>
        <p:nvPicPr>
          <p:cNvPr id="1435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56100" y="5138738"/>
            <a:ext cx="360363" cy="377825"/>
          </a:xfrm>
          <a:prstGeom prst="rect">
            <a:avLst/>
          </a:prstGeom>
          <a:noFill/>
          <a:ln w="9525">
            <a:noFill/>
            <a:miter lim="800000"/>
            <a:headEnd/>
            <a:tailEnd/>
          </a:ln>
        </p:spPr>
      </p:pic>
      <p:pic>
        <p:nvPicPr>
          <p:cNvPr id="14352"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59338" y="5138738"/>
            <a:ext cx="360362" cy="37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2082</TotalTime>
  <Words>2067</Words>
  <Application>Microsoft Office PowerPoint</Application>
  <PresentationFormat>Προβολή στην οθόνη (4:3)</PresentationFormat>
  <Paragraphs>252</Paragraphs>
  <Slides>32</Slides>
  <Notes>2</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32</vt:i4>
      </vt:variant>
    </vt:vector>
  </HeadingPairs>
  <TitlesOfParts>
    <vt:vector size="42" baseType="lpstr">
      <vt:lpstr>Cambria</vt:lpstr>
      <vt:lpstr>Arial</vt:lpstr>
      <vt:lpstr>Calibri</vt:lpstr>
      <vt:lpstr>Wingdings 2</vt:lpstr>
      <vt:lpstr>Perpetua</vt:lpstr>
      <vt:lpstr>Franklin Gothic Book</vt:lpstr>
      <vt:lpstr>Cambria Math</vt:lpstr>
      <vt:lpstr>Times New Roman</vt:lpstr>
      <vt:lpstr>Wingdings</vt:lpstr>
      <vt:lpstr>Δικαιοσύνη</vt:lpstr>
      <vt:lpstr>ΗΜΕΡΙΔΑ 6ης ΜΑΡΤΙΟΥ 2015  «ΟΙ ΕΝΝΟΙΕΣ ΑΣΥΜΜΕΤΡΟΣ ΚΑΙ ΑΡΡΗΤΟΣ ΣΤΟΝ ΕΥΚΛΕΙΔΗ ΚΑΙ ΣΤΟΝ DEDKIND:  ΜΙΑ ΣΥΝΤΟΜΗ ΑΝΑΦΟΡΑ»</vt:lpstr>
      <vt:lpstr>ΡΗΤΟΣ ΚΑΙ ΑΡΡΗΤΟΣ ΣΗΜΕΡΑ</vt:lpstr>
      <vt:lpstr>ΑΣΥΜΜΕΤΡΟΣ ΚΑΙ ΑΡΡΗΤΟΣ ΣΤΟΝ ΕΥΚΛΕΙΔΗ – 1 </vt:lpstr>
      <vt:lpstr>ΑΣΥΜΜΕΤΡΟΣ ΚΑΙ ΑΡΡΗΤΟΣ ΣΤΟΝ ΕΥΚΛΕΙΔΗ – 2</vt:lpstr>
      <vt:lpstr>ΑΣΥΜΜΕΤΡΟΣ ΚΑΙ ΑΡΡΗΤΟΣ ΣΤΟΝ ΕΥΚΛΕΙΔΗ – 3</vt:lpstr>
      <vt:lpstr>ΑΣΥΜΜΕΤΡΟΣ ΚΑΙ ΑΡΡΗΤΟΣ ΣΤΟΝ ΕΥΚΛΕΙΔΗ – 4</vt:lpstr>
      <vt:lpstr>ΑΣΥΜΜΕΤΡΟΣ ΚΑΙ ΑΡΡΗΤΟΣ ΣΤΟΝ ΕΥΚΛΕΙΔΗ – 5</vt:lpstr>
      <vt:lpstr>ΑΣΥΜΜΕΤΡΟΣ ΚΑΙ ΑΡΡΗΤΟΣ ΣΤΟΝ ΕΥΚΛΕΙΔΗ – 6</vt:lpstr>
      <vt:lpstr>ΑΣΥΜΜΕΤΡΟΣ ΚΑΙ ΑΡΡΗΤΟΣ ΣΤΟΝ ΕΥΚΛΕΙΔΗ – 7</vt:lpstr>
      <vt:lpstr>ΑΣΥΜΜΕΤΡΟΣ ΚΑΙ ΑΡΡΗΤΟΣ ΣΤΟΝ ΕΥΚΛΕΙΔΗ – 8</vt:lpstr>
      <vt:lpstr>ΑΣΥΜΜΕΤΡΟΣ ΚΑΙ ΑΡΡΗΤΟΣ ΣΤΟΝ ΕΥΚΛΕΙΔΗ – 9</vt:lpstr>
      <vt:lpstr>ΑΣΥΜΜΕΤΡΟΣ ΚΑΙ ΑΡΡΗΤΟΣ ΣΤΟΝ ΕΥΚΛΕΙΔΗ – 10</vt:lpstr>
      <vt:lpstr>ΑΣΥΜΜΕΤΡΟΣ ΚΑΙ ΑΡΡΗΤΟΣ ΣΤΟΝ ΕΥΚΛΕΙΔΗ – 10</vt:lpstr>
      <vt:lpstr>ΑΣΥΜΜΕΤΡΟΣ ΚΑΙ ΑΡΡΗΤΟΣ ΣΤΟΝ ΕΥΚΛΕΙΔΗ – 11</vt:lpstr>
      <vt:lpstr>ΑΣΥΜΜΕΤΡΟΣ ΚΑΙ ΑΡΡΗΤΟΣ ΣΤΟΝ ΕΥΚΛΕΙΔΗ – 12</vt:lpstr>
      <vt:lpstr>ΑΣΥΜΜΕΤΡΟΣ ΣΤΟΝ DEDEKIND – 1</vt:lpstr>
      <vt:lpstr>ΑΣΥΜΜΕΤΡΟΣ ΣΤΟΝ DEDEKIND – 2</vt:lpstr>
      <vt:lpstr>ΑΣΥΜΜΕΤΡΟΣ ΣΤΟΝ DEDEKIND – 3</vt:lpstr>
      <vt:lpstr>ΑΣΥΜΜΕΤΡΟΣ ΣΤΟΝ DEDEKIND – 3</vt:lpstr>
      <vt:lpstr>ΑΣΥΜΜΕΤΡΟΣ ΣΤΟΝ DEDEKIND – 4</vt:lpstr>
      <vt:lpstr>ΑΣΥΜΜΕΤΡΟΣ ΣΤΟΝ DEDEKIND – 5</vt:lpstr>
      <vt:lpstr>ΑΣΥΜΜΕΤΡΟΣ ΣΤΟΝ DEDEKIND – 6</vt:lpstr>
      <vt:lpstr>ΑΣΥΜΜΕΤΡΟΣ ΣΤΟΝ DEDEKIND – 7</vt:lpstr>
      <vt:lpstr>ΑΣΥΜΜΕΤΡΟΣ ΣΤΟΝ DEDEKIND – 8</vt:lpstr>
      <vt:lpstr>ΑΣΥΜΜΕΤΡΟΣ ΣΤΟΝ DEDEKIND – 9</vt:lpstr>
      <vt:lpstr>ΑΣΥΜΜΕΤΡΟΣ ΣΤΟΝ DEDEKIND – 10</vt:lpstr>
      <vt:lpstr>ΑΣΥΜΜΕΤΡΟΣ ΣΤΟΝ DEDEKIND – 11</vt:lpstr>
      <vt:lpstr>ΑΣΥΜΜΕΤΡΟΣ ΣΤΟΝ DEDEKIND – 12</vt:lpstr>
      <vt:lpstr>    Γ. ΜΕΡΙΚΕΣ ΣΚΕΨΕΙΣ ΓΙΑ ΤΟ ΤΕΛΟΣ-1 </vt:lpstr>
      <vt:lpstr>Γ. ΜΕΡΙΚΕΣ ΣΚΕΨΕΙΣ ΓΙΑ ΤΟ ΤΕΛΟΣ-2 </vt:lpstr>
      <vt:lpstr>Γ. ΜΕΡΙΚΕΣ ΣΚΕΨΕΙΣ ΓΙΑ ΤΟ ΤΕΛΟΣ-3 </vt:lpstr>
      <vt:lpstr>Διαφάνεια 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ΗΜΕΡΙΔΑ 6ης ΜΑΡΤΙΟΥ 2015   «ΟΙ ΕΝΝΟΙΕΣ ΑΣΥΜΜΕΤΡΟΥ ΚΑΙ ΤΟΥ ΑΡΡΗΤΟΥ ΣΤΟΝ ΕΥΚΛΕΙΔΗ ΚΑΙ ΣΤΟΝ DEDKIND:  ΜΙΑ ΣΥΝΤΟΜΗ ΑΝΑΦΟΡΑ»</dc:title>
  <dc:creator>Ioannis Kanellos</dc:creator>
  <cp:lastModifiedBy>F134</cp:lastModifiedBy>
  <cp:revision>85</cp:revision>
  <dcterms:created xsi:type="dcterms:W3CDTF">2015-02-26T16:52:43Z</dcterms:created>
  <dcterms:modified xsi:type="dcterms:W3CDTF">2015-03-27T18:17:57Z</dcterms:modified>
</cp:coreProperties>
</file>