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1" r:id="rId3"/>
    <p:sldId id="262" r:id="rId4"/>
    <p:sldId id="259" r:id="rId5"/>
    <p:sldId id="264" r:id="rId6"/>
    <p:sldId id="257" r:id="rId7"/>
    <p:sldId id="263" r:id="rId8"/>
    <p:sldId id="265" r:id="rId9"/>
    <p:sldId id="260" r:id="rId10"/>
    <p:sldId id="266" r:id="rId11"/>
    <p:sldId id="267" r:id="rId12"/>
    <p:sldId id="268" r:id="rId13"/>
    <p:sldId id="269" r:id="rId14"/>
    <p:sldId id="270" r:id="rId15"/>
    <p:sldId id="27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B"/>
    <a:srgbClr val="0066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p:scale>
          <a:sx n="60" d="100"/>
          <a:sy n="60" d="100"/>
        </p:scale>
        <p:origin x="-828" y="-174"/>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9.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67F24-450C-4E31-BC31-D82E0A01EBDA}" type="datetimeFigureOut">
              <a:rPr lang="el-GR" smtClean="0"/>
              <a:pPr/>
              <a:t>11/7/2014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4250FA-FDE4-45D3-BBEF-2EBC201F208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4250FA-FDE4-45D3-BBEF-2EBC201F2082}" type="slidenum">
              <a:rPr lang="el-GR" smtClean="0"/>
              <a:pPr/>
              <a:t>10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4250FA-FDE4-45D3-BBEF-2EBC201F2082}" type="slidenum">
              <a:rPr lang="el-GR" smtClean="0"/>
              <a:pPr/>
              <a:t>11</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4250FA-FDE4-45D3-BBEF-2EBC201F2082}" type="slidenum">
              <a:rPr lang="el-GR" smtClean="0"/>
              <a:pPr/>
              <a:t>12</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4250FA-FDE4-45D3-BBEF-2EBC201F2082}" type="slidenum">
              <a:rPr lang="el-GR" smtClean="0"/>
              <a:pPr/>
              <a:t>13</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4250FA-FDE4-45D3-BBEF-2EBC201F2082}" type="slidenum">
              <a:rPr lang="el-GR" smtClean="0"/>
              <a:pPr/>
              <a:t>14</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4250FA-FDE4-45D3-BBEF-2EBC201F2082}" type="slidenum">
              <a:rPr lang="el-GR" smtClean="0"/>
              <a:pPr/>
              <a:t>15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3E3F31-34C5-4F9E-A57D-C9F2AFA9E94A}" type="datetimeFigureOut">
              <a:rPr lang="el-GR" smtClean="0"/>
              <a:pPr/>
              <a:t>11/7/2014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60E1531-5F29-422D-94CF-7F697149C53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E3F31-34C5-4F9E-A57D-C9F2AFA9E94A}" type="datetimeFigureOut">
              <a:rPr lang="el-GR" smtClean="0"/>
              <a:pPr/>
              <a:t>11/7/2014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E1531-5F29-422D-94CF-7F697149C53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4.xml"/><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gif"/><Relationship Id="rId5" Type="http://schemas.openxmlformats.org/officeDocument/2006/relationships/oleObject" Target="../embeddings/oleObject15.bin"/><Relationship Id="rId4" Type="http://schemas.openxmlformats.org/officeDocument/2006/relationships/oleObject" Target="../embeddings/oleObject14.bin"/><Relationship Id="rId9"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5.xml"/><Relationship Id="rId7" Type="http://schemas.openxmlformats.org/officeDocument/2006/relationships/image" Target="../media/image8.gi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5.gif"/><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6.xml"/><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11" Type="http://schemas.openxmlformats.org/officeDocument/2006/relationships/oleObject" Target="../embeddings/oleObject28.bin"/><Relationship Id="rId5" Type="http://schemas.openxmlformats.org/officeDocument/2006/relationships/oleObject" Target="../embeddings/oleObject22.bin"/><Relationship Id="rId10" Type="http://schemas.openxmlformats.org/officeDocument/2006/relationships/oleObject" Target="../embeddings/oleObject27.bin"/><Relationship Id="rId4" Type="http://schemas.openxmlformats.org/officeDocument/2006/relationships/image" Target="../media/image8.gif"/><Relationship Id="rId9"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769441"/>
          </a:xfrm>
          <a:solidFill>
            <a:srgbClr val="0000FB"/>
          </a:solidFill>
        </p:spPr>
        <p:txBody>
          <a:bodyPr wrap="square">
            <a:spAutoFit/>
          </a:bodyPr>
          <a:lstStyle/>
          <a:p>
            <a:r>
              <a:rPr lang="el-GR" b="1" dirty="0" smtClean="0">
                <a:solidFill>
                  <a:srgbClr val="FFFF00"/>
                </a:solidFill>
              </a:rPr>
              <a:t>Ο πυκνωτής</a:t>
            </a:r>
            <a:endParaRPr lang="el-GR" b="1" dirty="0">
              <a:solidFill>
                <a:srgbClr val="FFFF00"/>
              </a:solidFill>
            </a:endParaRPr>
          </a:p>
        </p:txBody>
      </p:sp>
      <p:sp>
        <p:nvSpPr>
          <p:cNvPr id="4" name="1 - Τίτλος"/>
          <p:cNvSpPr txBox="1">
            <a:spLocks/>
          </p:cNvSpPr>
          <p:nvPr/>
        </p:nvSpPr>
        <p:spPr>
          <a:xfrm>
            <a:off x="0" y="908720"/>
            <a:ext cx="3563888" cy="461665"/>
          </a:xfrm>
          <a:prstGeom prst="rect">
            <a:avLst/>
          </a:prstGeom>
          <a:solidFill>
            <a:srgbClr val="008000"/>
          </a:solid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rgbClr val="FFFF00"/>
                </a:solidFill>
                <a:effectLst/>
                <a:uLnTx/>
                <a:uFillTx/>
                <a:latin typeface="+mj-lt"/>
                <a:ea typeface="+mj-ea"/>
                <a:cs typeface="+mj-cs"/>
              </a:rPr>
              <a:t>Φόρτιση του πυκνωτή</a:t>
            </a:r>
            <a:r>
              <a:rPr kumimoji="0" lang="el-GR" sz="2400" b="1" i="0" u="none" strike="noStrike" kern="1200" cap="none" spc="0" normalizeH="0" noProof="0" dirty="0" smtClean="0">
                <a:ln>
                  <a:noFill/>
                </a:ln>
                <a:solidFill>
                  <a:srgbClr val="FFFF00"/>
                </a:solidFill>
                <a:effectLst/>
                <a:uLnTx/>
                <a:uFillTx/>
                <a:latin typeface="+mj-lt"/>
                <a:ea typeface="+mj-ea"/>
                <a:cs typeface="+mj-cs"/>
              </a:rPr>
              <a:t> </a:t>
            </a:r>
            <a:r>
              <a:rPr kumimoji="0" lang="el-GR" sz="2400" b="1" i="0" u="none" strike="noStrike" kern="1200" cap="none" spc="0" normalizeH="0" baseline="0" noProof="0" dirty="0" smtClean="0">
                <a:ln>
                  <a:noFill/>
                </a:ln>
                <a:solidFill>
                  <a:srgbClr val="FFFF00"/>
                </a:solidFill>
                <a:effectLst/>
                <a:uLnTx/>
                <a:uFillTx/>
                <a:latin typeface="+mj-lt"/>
                <a:ea typeface="+mj-ea"/>
                <a:cs typeface="+mj-cs"/>
              </a:rPr>
              <a:t> </a:t>
            </a:r>
          </a:p>
        </p:txBody>
      </p:sp>
      <p:sp>
        <p:nvSpPr>
          <p:cNvPr id="5" name="1 - Τίτλος"/>
          <p:cNvSpPr txBox="1">
            <a:spLocks/>
          </p:cNvSpPr>
          <p:nvPr/>
        </p:nvSpPr>
        <p:spPr>
          <a:xfrm>
            <a:off x="4247964" y="908720"/>
            <a:ext cx="4896036" cy="461665"/>
          </a:xfrm>
          <a:prstGeom prst="rect">
            <a:avLst/>
          </a:prstGeom>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rgbClr val="0000FB"/>
                </a:solidFill>
                <a:effectLst/>
                <a:uLnTx/>
                <a:uFillTx/>
                <a:latin typeface="+mj-lt"/>
                <a:ea typeface="+mj-ea"/>
                <a:cs typeface="+mj-cs"/>
              </a:rPr>
              <a:t>Τι θα συμβεί αν κλείσω</a:t>
            </a:r>
            <a:r>
              <a:rPr kumimoji="0" lang="el-GR" sz="2400" b="1" i="0" u="none" strike="noStrike" kern="1200" cap="none" spc="0" normalizeH="0" noProof="0" dirty="0" smtClean="0">
                <a:ln>
                  <a:noFill/>
                </a:ln>
                <a:solidFill>
                  <a:srgbClr val="0000FB"/>
                </a:solidFill>
                <a:effectLst/>
                <a:uLnTx/>
                <a:uFillTx/>
                <a:latin typeface="+mj-lt"/>
                <a:ea typeface="+mj-ea"/>
                <a:cs typeface="+mj-cs"/>
              </a:rPr>
              <a:t> το διακόπτη; </a:t>
            </a:r>
            <a:endParaRPr kumimoji="0" lang="el-GR" sz="2400" b="1" i="0" u="none" strike="noStrike" kern="1200" cap="none" spc="0" normalizeH="0" baseline="0" noProof="0" dirty="0" smtClean="0">
              <a:ln>
                <a:noFill/>
              </a:ln>
              <a:solidFill>
                <a:srgbClr val="0000FB"/>
              </a:solidFill>
              <a:effectLst/>
              <a:uLnTx/>
              <a:uFillTx/>
              <a:latin typeface="+mj-lt"/>
              <a:ea typeface="+mj-ea"/>
              <a:cs typeface="+mj-cs"/>
            </a:endParaRPr>
          </a:p>
        </p:txBody>
      </p:sp>
      <p:grpSp>
        <p:nvGrpSpPr>
          <p:cNvPr id="70" name="69 - Ομάδα"/>
          <p:cNvGrpSpPr/>
          <p:nvPr/>
        </p:nvGrpSpPr>
        <p:grpSpPr>
          <a:xfrm>
            <a:off x="215516" y="1556792"/>
            <a:ext cx="990879" cy="1416617"/>
            <a:chOff x="6192180" y="2600908"/>
            <a:chExt cx="990879" cy="1416617"/>
          </a:xfrm>
        </p:grpSpPr>
        <p:sp>
          <p:nvSpPr>
            <p:cNvPr id="43" name="Rectangle 4"/>
            <p:cNvSpPr>
              <a:spLocks noChangeAspect="1" noChangeArrowheads="1"/>
            </p:cNvSpPr>
            <p:nvPr/>
          </p:nvSpPr>
          <p:spPr bwMode="auto">
            <a:xfrm>
              <a:off x="6264199" y="3537046"/>
              <a:ext cx="801608" cy="480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2060"/>
                  </a:solidFill>
                  <a:effectLst/>
                  <a:latin typeface="Calibri" pitchFamily="34" charset="0"/>
                  <a:cs typeface="Arial" pitchFamily="34" charset="0"/>
                </a:rPr>
                <a:t>V</a:t>
              </a:r>
              <a:r>
                <a:rPr kumimoji="0" lang="en-US" sz="1400" b="1" i="0" u="none" strike="noStrike" cap="none" normalizeH="0" baseline="-25000" dirty="0" err="1" smtClean="0">
                  <a:ln>
                    <a:noFill/>
                  </a:ln>
                  <a:solidFill>
                    <a:srgbClr val="002060"/>
                  </a:solidFill>
                  <a:effectLst/>
                  <a:latin typeface="Calibri" pitchFamily="34" charset="0"/>
                  <a:cs typeface="Arial" pitchFamily="34" charset="0"/>
                </a:rPr>
                <a:t>πηγής</a:t>
              </a:r>
              <a:endParaRPr kumimoji="0" lang="el-GR" sz="4000" b="0" i="0" u="none" strike="noStrike" cap="none" normalizeH="0" baseline="0" dirty="0" smtClean="0">
                <a:ln>
                  <a:noFill/>
                </a:ln>
                <a:solidFill>
                  <a:srgbClr val="002060"/>
                </a:solidFill>
                <a:effectLst/>
                <a:latin typeface="Arial" pitchFamily="34" charset="0"/>
                <a:cs typeface="Arial" pitchFamily="34" charset="0"/>
              </a:endParaRPr>
            </a:p>
          </p:txBody>
        </p:sp>
        <p:sp>
          <p:nvSpPr>
            <p:cNvPr id="44" name="Line 7"/>
            <p:cNvSpPr>
              <a:spLocks noChangeAspect="1" noChangeShapeType="1"/>
            </p:cNvSpPr>
            <p:nvPr/>
          </p:nvSpPr>
          <p:spPr bwMode="auto">
            <a:xfrm>
              <a:off x="6546182" y="2600908"/>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5" name="Line 8"/>
            <p:cNvSpPr>
              <a:spLocks noChangeAspect="1" noChangeShapeType="1"/>
            </p:cNvSpPr>
            <p:nvPr/>
          </p:nvSpPr>
          <p:spPr bwMode="auto">
            <a:xfrm>
              <a:off x="6692621" y="2600908"/>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6" name="Line 9"/>
            <p:cNvSpPr>
              <a:spLocks noChangeAspect="1" noChangeShapeType="1"/>
            </p:cNvSpPr>
            <p:nvPr/>
          </p:nvSpPr>
          <p:spPr bwMode="auto">
            <a:xfrm>
              <a:off x="6192180" y="2787762"/>
              <a:ext cx="33617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7" name="Line 10"/>
            <p:cNvSpPr>
              <a:spLocks noChangeAspect="1" noChangeShapeType="1"/>
            </p:cNvSpPr>
            <p:nvPr/>
          </p:nvSpPr>
          <p:spPr bwMode="auto">
            <a:xfrm>
              <a:off x="6695169" y="2783947"/>
              <a:ext cx="36164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8" name="Line 11"/>
            <p:cNvSpPr>
              <a:spLocks noChangeAspect="1" noChangeShapeType="1"/>
            </p:cNvSpPr>
            <p:nvPr/>
          </p:nvSpPr>
          <p:spPr bwMode="auto">
            <a:xfrm>
              <a:off x="6199820" y="2787762"/>
              <a:ext cx="0" cy="54530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9" name="Line 12"/>
            <p:cNvSpPr>
              <a:spLocks noChangeAspect="1" noChangeShapeType="1"/>
            </p:cNvSpPr>
            <p:nvPr/>
          </p:nvSpPr>
          <p:spPr bwMode="auto">
            <a:xfrm>
              <a:off x="7049171" y="2787762"/>
              <a:ext cx="0" cy="2505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0" name="Line 13"/>
            <p:cNvSpPr>
              <a:spLocks noChangeAspect="1" noChangeShapeType="1"/>
            </p:cNvSpPr>
            <p:nvPr/>
          </p:nvSpPr>
          <p:spPr bwMode="auto">
            <a:xfrm>
              <a:off x="6611125" y="3247901"/>
              <a:ext cx="0" cy="184311"/>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1" name="Line 14"/>
            <p:cNvSpPr>
              <a:spLocks noChangeAspect="1" noChangeShapeType="1"/>
            </p:cNvSpPr>
            <p:nvPr/>
          </p:nvSpPr>
          <p:spPr bwMode="auto">
            <a:xfrm>
              <a:off x="6516895" y="3150026"/>
              <a:ext cx="0" cy="411839"/>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2" name="Line 15"/>
            <p:cNvSpPr>
              <a:spLocks noChangeAspect="1" noChangeShapeType="1"/>
            </p:cNvSpPr>
            <p:nvPr/>
          </p:nvSpPr>
          <p:spPr bwMode="auto">
            <a:xfrm>
              <a:off x="6192180" y="3340692"/>
              <a:ext cx="32471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3" name="Line 16"/>
            <p:cNvSpPr>
              <a:spLocks noChangeAspect="1" noChangeShapeType="1"/>
            </p:cNvSpPr>
            <p:nvPr/>
          </p:nvSpPr>
          <p:spPr bwMode="auto">
            <a:xfrm>
              <a:off x="6634046" y="3333066"/>
              <a:ext cx="41512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4" name="Line 12"/>
            <p:cNvSpPr>
              <a:spLocks noChangeAspect="1" noChangeShapeType="1"/>
            </p:cNvSpPr>
            <p:nvPr/>
          </p:nvSpPr>
          <p:spPr bwMode="auto">
            <a:xfrm>
              <a:off x="7057765" y="3227378"/>
              <a:ext cx="0" cy="1252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cxnSp>
          <p:nvCxnSpPr>
            <p:cNvPr id="55" name="54 - Ευθεία γραμμή σύνδεσης"/>
            <p:cNvCxnSpPr>
              <a:stCxn id="54" idx="0"/>
            </p:cNvCxnSpPr>
            <p:nvPr/>
          </p:nvCxnSpPr>
          <p:spPr>
            <a:xfrm flipV="1">
              <a:off x="7057765" y="3102084"/>
              <a:ext cx="125294" cy="125294"/>
            </a:xfrm>
            <a:prstGeom prst="line">
              <a:avLst/>
            </a:prstGeom>
            <a:ln w="31750">
              <a:solidFill>
                <a:schemeClr val="tx1"/>
              </a:solidFill>
              <a:tailEnd type="diamond"/>
            </a:ln>
          </p:spPr>
          <p:style>
            <a:lnRef idx="1">
              <a:schemeClr val="accent1"/>
            </a:lnRef>
            <a:fillRef idx="0">
              <a:schemeClr val="accent1"/>
            </a:fillRef>
            <a:effectRef idx="0">
              <a:schemeClr val="accent1"/>
            </a:effectRef>
            <a:fontRef idx="minor">
              <a:schemeClr val="tx1"/>
            </a:fontRef>
          </p:style>
        </p:cxnSp>
      </p:grpSp>
      <p:grpSp>
        <p:nvGrpSpPr>
          <p:cNvPr id="75" name="74 - Ομάδα"/>
          <p:cNvGrpSpPr/>
          <p:nvPr/>
        </p:nvGrpSpPr>
        <p:grpSpPr>
          <a:xfrm>
            <a:off x="1187624" y="1520788"/>
            <a:ext cx="1944216" cy="1504745"/>
            <a:chOff x="4283968" y="2440772"/>
            <a:chExt cx="1944216" cy="1504745"/>
          </a:xfrm>
        </p:grpSpPr>
        <p:sp>
          <p:nvSpPr>
            <p:cNvPr id="57" name="Rectangle 4"/>
            <p:cNvSpPr>
              <a:spLocks noChangeAspect="1" noChangeArrowheads="1"/>
            </p:cNvSpPr>
            <p:nvPr/>
          </p:nvSpPr>
          <p:spPr bwMode="auto">
            <a:xfrm>
              <a:off x="4860043" y="3465038"/>
              <a:ext cx="801608" cy="480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2060"/>
                  </a:solidFill>
                  <a:effectLst/>
                  <a:latin typeface="Calibri" pitchFamily="34" charset="0"/>
                  <a:cs typeface="Arial" pitchFamily="34" charset="0"/>
                </a:rPr>
                <a:t>V</a:t>
              </a:r>
              <a:r>
                <a:rPr kumimoji="0" lang="en-US" sz="1400" b="1" i="0" u="none" strike="noStrike" cap="none" normalizeH="0" baseline="-25000" dirty="0" err="1" smtClean="0">
                  <a:ln>
                    <a:noFill/>
                  </a:ln>
                  <a:solidFill>
                    <a:srgbClr val="002060"/>
                  </a:solidFill>
                  <a:effectLst/>
                  <a:latin typeface="Calibri" pitchFamily="34" charset="0"/>
                  <a:cs typeface="Arial" pitchFamily="34" charset="0"/>
                </a:rPr>
                <a:t>πηγής</a:t>
              </a:r>
              <a:endParaRPr kumimoji="0" lang="el-GR" sz="4000" b="0" i="0" u="none" strike="noStrike" cap="none" normalizeH="0" baseline="0" dirty="0" smtClean="0">
                <a:ln>
                  <a:noFill/>
                </a:ln>
                <a:solidFill>
                  <a:srgbClr val="002060"/>
                </a:solidFill>
                <a:effectLst/>
                <a:latin typeface="Arial" pitchFamily="34" charset="0"/>
                <a:cs typeface="Arial" pitchFamily="34" charset="0"/>
              </a:endParaRPr>
            </a:p>
          </p:txBody>
        </p:sp>
        <p:sp>
          <p:nvSpPr>
            <p:cNvPr id="58" name="Line 7"/>
            <p:cNvSpPr>
              <a:spLocks noChangeAspect="1" noChangeShapeType="1"/>
            </p:cNvSpPr>
            <p:nvPr/>
          </p:nvSpPr>
          <p:spPr bwMode="auto">
            <a:xfrm>
              <a:off x="5142026" y="2528900"/>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9" name="Line 8"/>
            <p:cNvSpPr>
              <a:spLocks noChangeAspect="1" noChangeShapeType="1"/>
            </p:cNvSpPr>
            <p:nvPr/>
          </p:nvSpPr>
          <p:spPr bwMode="auto">
            <a:xfrm>
              <a:off x="5292080" y="2528900"/>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0" name="Line 9"/>
            <p:cNvSpPr>
              <a:spLocks noChangeAspect="1" noChangeShapeType="1"/>
            </p:cNvSpPr>
            <p:nvPr/>
          </p:nvSpPr>
          <p:spPr bwMode="auto">
            <a:xfrm>
              <a:off x="4788024" y="2715754"/>
              <a:ext cx="33617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1" name="Line 10"/>
            <p:cNvSpPr>
              <a:spLocks noChangeAspect="1" noChangeShapeType="1"/>
            </p:cNvSpPr>
            <p:nvPr/>
          </p:nvSpPr>
          <p:spPr bwMode="auto">
            <a:xfrm>
              <a:off x="5291013" y="2711939"/>
              <a:ext cx="36164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2" name="Line 11"/>
            <p:cNvSpPr>
              <a:spLocks noChangeAspect="1" noChangeShapeType="1"/>
            </p:cNvSpPr>
            <p:nvPr/>
          </p:nvSpPr>
          <p:spPr bwMode="auto">
            <a:xfrm>
              <a:off x="4795664" y="2715754"/>
              <a:ext cx="0" cy="54530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3" name="Line 12"/>
            <p:cNvSpPr>
              <a:spLocks noChangeAspect="1" noChangeShapeType="1"/>
            </p:cNvSpPr>
            <p:nvPr/>
          </p:nvSpPr>
          <p:spPr bwMode="auto">
            <a:xfrm>
              <a:off x="5645015" y="2715754"/>
              <a:ext cx="0" cy="2505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4" name="Line 13"/>
            <p:cNvSpPr>
              <a:spLocks noChangeAspect="1" noChangeShapeType="1"/>
            </p:cNvSpPr>
            <p:nvPr/>
          </p:nvSpPr>
          <p:spPr bwMode="auto">
            <a:xfrm>
              <a:off x="5206969" y="3175893"/>
              <a:ext cx="0" cy="184311"/>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5" name="Line 14"/>
            <p:cNvSpPr>
              <a:spLocks noChangeAspect="1" noChangeShapeType="1"/>
            </p:cNvSpPr>
            <p:nvPr/>
          </p:nvSpPr>
          <p:spPr bwMode="auto">
            <a:xfrm>
              <a:off x="5112739" y="3078018"/>
              <a:ext cx="0" cy="411839"/>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6" name="Line 15"/>
            <p:cNvSpPr>
              <a:spLocks noChangeAspect="1" noChangeShapeType="1"/>
            </p:cNvSpPr>
            <p:nvPr/>
          </p:nvSpPr>
          <p:spPr bwMode="auto">
            <a:xfrm>
              <a:off x="4788024" y="3268684"/>
              <a:ext cx="32471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7" name="Line 16"/>
            <p:cNvSpPr>
              <a:spLocks noChangeAspect="1" noChangeShapeType="1"/>
            </p:cNvSpPr>
            <p:nvPr/>
          </p:nvSpPr>
          <p:spPr bwMode="auto">
            <a:xfrm>
              <a:off x="5229890" y="3261058"/>
              <a:ext cx="41512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8" name="Line 12"/>
            <p:cNvSpPr>
              <a:spLocks noChangeAspect="1" noChangeShapeType="1"/>
            </p:cNvSpPr>
            <p:nvPr/>
          </p:nvSpPr>
          <p:spPr bwMode="auto">
            <a:xfrm>
              <a:off x="5653609" y="3155370"/>
              <a:ext cx="0" cy="1252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cxnSp>
          <p:nvCxnSpPr>
            <p:cNvPr id="69" name="68 - Ευθεία γραμμή σύνδεσης"/>
            <p:cNvCxnSpPr/>
            <p:nvPr/>
          </p:nvCxnSpPr>
          <p:spPr>
            <a:xfrm rot="-2640000" flipV="1">
              <a:off x="5606048" y="3022888"/>
              <a:ext cx="125294" cy="125294"/>
            </a:xfrm>
            <a:prstGeom prst="line">
              <a:avLst/>
            </a:prstGeom>
            <a:ln w="31750">
              <a:solidFill>
                <a:schemeClr val="tx1"/>
              </a:solidFill>
              <a:tailEnd type="diamond"/>
            </a:ln>
          </p:spPr>
          <p:style>
            <a:lnRef idx="1">
              <a:schemeClr val="accent1"/>
            </a:lnRef>
            <a:fillRef idx="0">
              <a:schemeClr val="accent1"/>
            </a:fillRef>
            <a:effectRef idx="0">
              <a:schemeClr val="accent1"/>
            </a:effectRef>
            <a:fontRef idx="minor">
              <a:schemeClr val="tx1"/>
            </a:fontRef>
          </p:style>
        </p:cxnSp>
        <p:sp>
          <p:nvSpPr>
            <p:cNvPr id="71" name="70 - Τόξο"/>
            <p:cNvSpPr/>
            <p:nvPr/>
          </p:nvSpPr>
          <p:spPr>
            <a:xfrm rot="18708163">
              <a:off x="4589664" y="2468913"/>
              <a:ext cx="886661" cy="830380"/>
            </a:xfrm>
            <a:prstGeom prst="arc">
              <a:avLst>
                <a:gd name="adj1" fmla="val 11082478"/>
                <a:gd name="adj2" fmla="val 18599928"/>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2" name="71 - Τόξο"/>
            <p:cNvSpPr/>
            <p:nvPr/>
          </p:nvSpPr>
          <p:spPr>
            <a:xfrm rot="7351694">
              <a:off x="5320375" y="2920110"/>
              <a:ext cx="591655" cy="476927"/>
            </a:xfrm>
            <a:prstGeom prst="arc">
              <a:avLst>
                <a:gd name="adj1" fmla="val 11082478"/>
                <a:gd name="adj2" fmla="val 18599928"/>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3" name="Rectangle 4"/>
            <p:cNvSpPr>
              <a:spLocks noChangeAspect="1" noChangeArrowheads="1"/>
            </p:cNvSpPr>
            <p:nvPr/>
          </p:nvSpPr>
          <p:spPr bwMode="auto">
            <a:xfrm>
              <a:off x="5724128" y="2600908"/>
              <a:ext cx="504056" cy="480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2060"/>
                  </a:solidFill>
                  <a:effectLst/>
                  <a:latin typeface="Calibri" pitchFamily="34" charset="0"/>
                  <a:cs typeface="Arial" pitchFamily="34" charset="0"/>
                </a:rPr>
                <a:t>eℓ</a:t>
              </a:r>
              <a:endParaRPr kumimoji="0" lang="el-GR" sz="4000" b="0" i="0" u="none" strike="noStrike" cap="none" normalizeH="0" baseline="0" dirty="0" smtClean="0">
                <a:ln>
                  <a:noFill/>
                </a:ln>
                <a:solidFill>
                  <a:srgbClr val="002060"/>
                </a:solidFill>
                <a:effectLst/>
                <a:latin typeface="Arial" pitchFamily="34" charset="0"/>
                <a:cs typeface="Arial" pitchFamily="34" charset="0"/>
              </a:endParaRPr>
            </a:p>
          </p:txBody>
        </p:sp>
        <p:sp>
          <p:nvSpPr>
            <p:cNvPr id="74" name="Rectangle 4"/>
            <p:cNvSpPr>
              <a:spLocks noChangeAspect="1" noChangeArrowheads="1"/>
            </p:cNvSpPr>
            <p:nvPr/>
          </p:nvSpPr>
          <p:spPr bwMode="auto">
            <a:xfrm>
              <a:off x="4283968" y="2564904"/>
              <a:ext cx="801608" cy="480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2060"/>
                  </a:solidFill>
                  <a:effectLst/>
                  <a:latin typeface="Calibri" pitchFamily="34" charset="0"/>
                  <a:cs typeface="Arial" pitchFamily="34" charset="0"/>
                </a:rPr>
                <a:t>eℓ</a:t>
              </a:r>
              <a:endParaRPr kumimoji="0" lang="el-GR" sz="4000" b="0" i="0" u="none" strike="noStrike" cap="none" normalizeH="0" baseline="0" dirty="0" smtClean="0">
                <a:ln>
                  <a:noFill/>
                </a:ln>
                <a:solidFill>
                  <a:srgbClr val="002060"/>
                </a:solidFill>
                <a:effectLst/>
                <a:latin typeface="Arial" pitchFamily="34" charset="0"/>
                <a:cs typeface="Arial" pitchFamily="34" charset="0"/>
              </a:endParaRPr>
            </a:p>
          </p:txBody>
        </p:sp>
      </p:grpSp>
      <p:grpSp>
        <p:nvGrpSpPr>
          <p:cNvPr id="76" name="75 - Ομάδα"/>
          <p:cNvGrpSpPr/>
          <p:nvPr/>
        </p:nvGrpSpPr>
        <p:grpSpPr>
          <a:xfrm>
            <a:off x="2987824" y="1420199"/>
            <a:ext cx="1303358" cy="1576753"/>
            <a:chOff x="3383868" y="1340768"/>
            <a:chExt cx="1303358" cy="1576753"/>
          </a:xfrm>
        </p:grpSpPr>
        <p:sp>
          <p:nvSpPr>
            <p:cNvPr id="77" name="Rectangle 4"/>
            <p:cNvSpPr>
              <a:spLocks noChangeAspect="1" noChangeArrowheads="1"/>
            </p:cNvSpPr>
            <p:nvPr/>
          </p:nvSpPr>
          <p:spPr bwMode="auto">
            <a:xfrm>
              <a:off x="3815927" y="2437042"/>
              <a:ext cx="801608" cy="480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2060"/>
                  </a:solidFill>
                  <a:effectLst/>
                  <a:latin typeface="Calibri" pitchFamily="34" charset="0"/>
                  <a:cs typeface="Arial" pitchFamily="34" charset="0"/>
                </a:rPr>
                <a:t>V</a:t>
              </a:r>
              <a:r>
                <a:rPr kumimoji="0" lang="en-US" sz="1400" b="1" i="0" u="none" strike="noStrike" cap="none" normalizeH="0" baseline="-25000" dirty="0" err="1" smtClean="0">
                  <a:ln>
                    <a:noFill/>
                  </a:ln>
                  <a:solidFill>
                    <a:srgbClr val="002060"/>
                  </a:solidFill>
                  <a:effectLst/>
                  <a:latin typeface="Calibri" pitchFamily="34" charset="0"/>
                  <a:cs typeface="Arial" pitchFamily="34" charset="0"/>
                </a:rPr>
                <a:t>πηγής</a:t>
              </a:r>
              <a:endParaRPr kumimoji="0" lang="el-GR" sz="4000" b="0" i="0" u="none" strike="noStrike" cap="none" normalizeH="0" baseline="0" dirty="0" smtClean="0">
                <a:ln>
                  <a:noFill/>
                </a:ln>
                <a:solidFill>
                  <a:srgbClr val="002060"/>
                </a:solidFill>
                <a:effectLst/>
                <a:latin typeface="Arial" pitchFamily="34" charset="0"/>
                <a:cs typeface="Arial" pitchFamily="34" charset="0"/>
              </a:endParaRPr>
            </a:p>
          </p:txBody>
        </p:sp>
        <p:sp>
          <p:nvSpPr>
            <p:cNvPr id="78" name="Line 7"/>
            <p:cNvSpPr>
              <a:spLocks noChangeAspect="1" noChangeShapeType="1"/>
            </p:cNvSpPr>
            <p:nvPr/>
          </p:nvSpPr>
          <p:spPr bwMode="auto">
            <a:xfrm>
              <a:off x="4097910" y="1500904"/>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79" name="Line 8"/>
            <p:cNvSpPr>
              <a:spLocks noChangeAspect="1" noChangeShapeType="1"/>
            </p:cNvSpPr>
            <p:nvPr/>
          </p:nvSpPr>
          <p:spPr bwMode="auto">
            <a:xfrm>
              <a:off x="4247964" y="1500904"/>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0" name="Line 9"/>
            <p:cNvSpPr>
              <a:spLocks noChangeAspect="1" noChangeShapeType="1"/>
            </p:cNvSpPr>
            <p:nvPr/>
          </p:nvSpPr>
          <p:spPr bwMode="auto">
            <a:xfrm>
              <a:off x="3743908" y="1687758"/>
              <a:ext cx="33617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1" name="Line 10"/>
            <p:cNvSpPr>
              <a:spLocks noChangeAspect="1" noChangeShapeType="1"/>
            </p:cNvSpPr>
            <p:nvPr/>
          </p:nvSpPr>
          <p:spPr bwMode="auto">
            <a:xfrm>
              <a:off x="4246897" y="1683943"/>
              <a:ext cx="36164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2" name="Line 11"/>
            <p:cNvSpPr>
              <a:spLocks noChangeAspect="1" noChangeShapeType="1"/>
            </p:cNvSpPr>
            <p:nvPr/>
          </p:nvSpPr>
          <p:spPr bwMode="auto">
            <a:xfrm>
              <a:off x="3751548" y="1687758"/>
              <a:ext cx="0" cy="54530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3" name="Line 12"/>
            <p:cNvSpPr>
              <a:spLocks noChangeAspect="1" noChangeShapeType="1"/>
            </p:cNvSpPr>
            <p:nvPr/>
          </p:nvSpPr>
          <p:spPr bwMode="auto">
            <a:xfrm>
              <a:off x="4600899" y="1687758"/>
              <a:ext cx="0" cy="2505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4" name="Line 13"/>
            <p:cNvSpPr>
              <a:spLocks noChangeAspect="1" noChangeShapeType="1"/>
            </p:cNvSpPr>
            <p:nvPr/>
          </p:nvSpPr>
          <p:spPr bwMode="auto">
            <a:xfrm>
              <a:off x="4162853" y="2147897"/>
              <a:ext cx="0" cy="184311"/>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5" name="Line 14"/>
            <p:cNvSpPr>
              <a:spLocks noChangeAspect="1" noChangeShapeType="1"/>
            </p:cNvSpPr>
            <p:nvPr/>
          </p:nvSpPr>
          <p:spPr bwMode="auto">
            <a:xfrm>
              <a:off x="4068623" y="2050022"/>
              <a:ext cx="0" cy="411839"/>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6" name="Line 15"/>
            <p:cNvSpPr>
              <a:spLocks noChangeAspect="1" noChangeShapeType="1"/>
            </p:cNvSpPr>
            <p:nvPr/>
          </p:nvSpPr>
          <p:spPr bwMode="auto">
            <a:xfrm>
              <a:off x="3743908" y="2240688"/>
              <a:ext cx="32471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7" name="Line 16"/>
            <p:cNvSpPr>
              <a:spLocks noChangeAspect="1" noChangeShapeType="1"/>
            </p:cNvSpPr>
            <p:nvPr/>
          </p:nvSpPr>
          <p:spPr bwMode="auto">
            <a:xfrm>
              <a:off x="4185774" y="2233062"/>
              <a:ext cx="41512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8" name="Line 12"/>
            <p:cNvSpPr>
              <a:spLocks noChangeAspect="1" noChangeShapeType="1"/>
            </p:cNvSpPr>
            <p:nvPr/>
          </p:nvSpPr>
          <p:spPr bwMode="auto">
            <a:xfrm>
              <a:off x="4609493" y="2127374"/>
              <a:ext cx="0" cy="1252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cxnSp>
          <p:nvCxnSpPr>
            <p:cNvPr id="89" name="88 - Ευθεία γραμμή σύνδεσης"/>
            <p:cNvCxnSpPr/>
            <p:nvPr/>
          </p:nvCxnSpPr>
          <p:spPr>
            <a:xfrm rot="18960000" flipV="1">
              <a:off x="4561932" y="1994892"/>
              <a:ext cx="125294" cy="125294"/>
            </a:xfrm>
            <a:prstGeom prst="line">
              <a:avLst/>
            </a:prstGeom>
            <a:ln w="31750">
              <a:solidFill>
                <a:schemeClr val="tx1"/>
              </a:solidFill>
              <a:tailEnd type="diamond"/>
            </a:ln>
          </p:spPr>
          <p:style>
            <a:lnRef idx="1">
              <a:schemeClr val="accent1"/>
            </a:lnRef>
            <a:fillRef idx="0">
              <a:schemeClr val="accent1"/>
            </a:fillRef>
            <a:effectRef idx="0">
              <a:schemeClr val="accent1"/>
            </a:effectRef>
            <a:fontRef idx="minor">
              <a:schemeClr val="tx1"/>
            </a:fontRef>
          </p:style>
        </p:cxnSp>
        <p:sp>
          <p:nvSpPr>
            <p:cNvPr id="92" name="Rectangle 4"/>
            <p:cNvSpPr>
              <a:spLocks noChangeAspect="1" noChangeArrowheads="1"/>
            </p:cNvSpPr>
            <p:nvPr/>
          </p:nvSpPr>
          <p:spPr bwMode="auto">
            <a:xfrm>
              <a:off x="3383868" y="1880828"/>
              <a:ext cx="504056" cy="480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2060"/>
                  </a:solidFill>
                  <a:effectLst/>
                  <a:latin typeface="Calibri" pitchFamily="34" charset="0"/>
                  <a:cs typeface="Arial" pitchFamily="34" charset="0"/>
                </a:rPr>
                <a:t>i</a:t>
              </a:r>
              <a:endParaRPr kumimoji="0" lang="el-GR" sz="4000" b="0" i="0" u="none" strike="noStrike" cap="none" normalizeH="0" baseline="0" dirty="0" smtClean="0">
                <a:ln>
                  <a:noFill/>
                </a:ln>
                <a:solidFill>
                  <a:srgbClr val="002060"/>
                </a:solidFill>
                <a:effectLst/>
                <a:latin typeface="Arial" pitchFamily="34" charset="0"/>
                <a:cs typeface="Arial" pitchFamily="34" charset="0"/>
              </a:endParaRPr>
            </a:p>
          </p:txBody>
        </p:sp>
        <p:cxnSp>
          <p:nvCxnSpPr>
            <p:cNvPr id="95" name="94 - Γωνιακή σύνδεση"/>
            <p:cNvCxnSpPr/>
            <p:nvPr/>
          </p:nvCxnSpPr>
          <p:spPr>
            <a:xfrm rot="16200000" flipV="1">
              <a:off x="3509900" y="1970820"/>
              <a:ext cx="540000" cy="216000"/>
            </a:xfrm>
            <a:prstGeom prst="bentConnector3">
              <a:avLst>
                <a:gd name="adj1" fmla="val -1355"/>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5" name="104 - Ορθογώνιο"/>
            <p:cNvSpPr/>
            <p:nvPr/>
          </p:nvSpPr>
          <p:spPr>
            <a:xfrm>
              <a:off x="3923928" y="1340768"/>
              <a:ext cx="21602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0000"/>
                  </a:solidFill>
                </a:rPr>
                <a:t>++</a:t>
              </a:r>
              <a:endParaRPr lang="el-GR" sz="1400" b="1" dirty="0">
                <a:solidFill>
                  <a:srgbClr val="FF0000"/>
                </a:solidFill>
              </a:endParaRPr>
            </a:p>
          </p:txBody>
        </p:sp>
        <p:sp>
          <p:nvSpPr>
            <p:cNvPr id="106" name="105 - Ορθογώνιο"/>
            <p:cNvSpPr/>
            <p:nvPr/>
          </p:nvSpPr>
          <p:spPr>
            <a:xfrm>
              <a:off x="4211960" y="1340768"/>
              <a:ext cx="21602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a:t>
              </a:r>
              <a:endParaRPr lang="el-GR" b="1" dirty="0">
                <a:solidFill>
                  <a:srgbClr val="0070C0"/>
                </a:solidFill>
              </a:endParaRPr>
            </a:p>
          </p:txBody>
        </p:sp>
      </p:grpSp>
      <p:grpSp>
        <p:nvGrpSpPr>
          <p:cNvPr id="1058" name="Group 34"/>
          <p:cNvGrpSpPr>
            <a:grpSpLocks noChangeAspect="1"/>
          </p:cNvGrpSpPr>
          <p:nvPr/>
        </p:nvGrpSpPr>
        <p:grpSpPr bwMode="auto">
          <a:xfrm>
            <a:off x="791580" y="4221088"/>
            <a:ext cx="3416799" cy="2089658"/>
            <a:chOff x="7542" y="4764"/>
            <a:chExt cx="3540" cy="2167"/>
          </a:xfrm>
        </p:grpSpPr>
        <p:grpSp>
          <p:nvGrpSpPr>
            <p:cNvPr id="1059" name="Group 35"/>
            <p:cNvGrpSpPr>
              <a:grpSpLocks/>
            </p:cNvGrpSpPr>
            <p:nvPr/>
          </p:nvGrpSpPr>
          <p:grpSpPr bwMode="auto">
            <a:xfrm>
              <a:off x="7542" y="4782"/>
              <a:ext cx="1794" cy="1488"/>
              <a:chOff x="9054" y="5094"/>
              <a:chExt cx="1794" cy="1488"/>
            </a:xfrm>
          </p:grpSpPr>
          <p:grpSp>
            <p:nvGrpSpPr>
              <p:cNvPr id="1060" name="Group 36"/>
              <p:cNvGrpSpPr>
                <a:grpSpLocks/>
              </p:cNvGrpSpPr>
              <p:nvPr/>
            </p:nvGrpSpPr>
            <p:grpSpPr bwMode="auto">
              <a:xfrm>
                <a:off x="9312" y="5250"/>
                <a:ext cx="1298" cy="1298"/>
                <a:chOff x="9312" y="5250"/>
                <a:chExt cx="1298" cy="1298"/>
              </a:xfrm>
            </p:grpSpPr>
            <p:grpSp>
              <p:nvGrpSpPr>
                <p:cNvPr id="1061" name="Group 37"/>
                <p:cNvGrpSpPr>
                  <a:grpSpLocks/>
                </p:cNvGrpSpPr>
                <p:nvPr/>
              </p:nvGrpSpPr>
              <p:grpSpPr bwMode="auto">
                <a:xfrm>
                  <a:off x="9312" y="5250"/>
                  <a:ext cx="1298" cy="1298"/>
                  <a:chOff x="9582" y="5112"/>
                  <a:chExt cx="1298" cy="1298"/>
                </a:xfrm>
              </p:grpSpPr>
              <p:sp>
                <p:nvSpPr>
                  <p:cNvPr id="1062" name="Line 38"/>
                  <p:cNvSpPr>
                    <a:spLocks noChangeAspect="1" noChangeShapeType="1"/>
                  </p:cNvSpPr>
                  <p:nvPr/>
                </p:nvSpPr>
                <p:spPr bwMode="auto">
                  <a:xfrm>
                    <a:off x="9582" y="6228"/>
                    <a:ext cx="1298" cy="4"/>
                  </a:xfrm>
                  <a:prstGeom prst="line">
                    <a:avLst/>
                  </a:prstGeom>
                  <a:noFill/>
                  <a:ln w="25400">
                    <a:solidFill>
                      <a:srgbClr val="000000"/>
                    </a:solidFill>
                    <a:round/>
                    <a:headEnd/>
                    <a:tailEnd type="triangle" w="sm" len="med"/>
                  </a:ln>
                  <a:effectLst/>
                </p:spPr>
                <p:txBody>
                  <a:bodyPr vert="horz" wrap="square" lIns="91440" tIns="45720" rIns="91440" bIns="45720" numCol="1" anchor="t" anchorCtr="0" compatLnSpc="1">
                    <a:prstTxWarp prst="textNoShape">
                      <a:avLst/>
                    </a:prstTxWarp>
                  </a:bodyPr>
                  <a:lstStyle/>
                  <a:p>
                    <a:endParaRPr lang="el-GR"/>
                  </a:p>
                </p:txBody>
              </p:sp>
              <p:sp>
                <p:nvSpPr>
                  <p:cNvPr id="1063" name="Line 39"/>
                  <p:cNvSpPr>
                    <a:spLocks noChangeAspect="1" noChangeShapeType="1"/>
                  </p:cNvSpPr>
                  <p:nvPr/>
                </p:nvSpPr>
                <p:spPr bwMode="auto">
                  <a:xfrm rot="16200000">
                    <a:off x="9007" y="5759"/>
                    <a:ext cx="1298" cy="4"/>
                  </a:xfrm>
                  <a:prstGeom prst="line">
                    <a:avLst/>
                  </a:prstGeom>
                  <a:noFill/>
                  <a:ln w="25400">
                    <a:solidFill>
                      <a:srgbClr val="000000"/>
                    </a:solidFill>
                    <a:round/>
                    <a:headEnd/>
                    <a:tailEnd type="triangle" w="sm" len="med"/>
                  </a:ln>
                  <a:effectLst/>
                </p:spPr>
                <p:txBody>
                  <a:bodyPr vert="horz" wrap="square" lIns="91440" tIns="45720" rIns="91440" bIns="45720" numCol="1" anchor="t" anchorCtr="0" compatLnSpc="1">
                    <a:prstTxWarp prst="textNoShape">
                      <a:avLst/>
                    </a:prstTxWarp>
                  </a:bodyPr>
                  <a:lstStyle/>
                  <a:p>
                    <a:endParaRPr lang="el-GR"/>
                  </a:p>
                </p:txBody>
              </p:sp>
              <p:sp>
                <p:nvSpPr>
                  <p:cNvPr id="1064" name="Arc 40"/>
                  <p:cNvSpPr>
                    <a:spLocks noChangeAspect="1"/>
                  </p:cNvSpPr>
                  <p:nvPr/>
                </p:nvSpPr>
                <p:spPr bwMode="auto">
                  <a:xfrm flipH="1" flipV="1">
                    <a:off x="9658" y="5600"/>
                    <a:ext cx="1047" cy="717"/>
                  </a:xfrm>
                  <a:custGeom>
                    <a:avLst/>
                    <a:gdLst>
                      <a:gd name="G0" fmla="+- 680 0 0"/>
                      <a:gd name="G1" fmla="+- 0 0 0"/>
                      <a:gd name="G2" fmla="+- 21600 0 0"/>
                      <a:gd name="T0" fmla="*/ 22131 w 22131"/>
                      <a:gd name="T1" fmla="*/ 2531 h 21600"/>
                      <a:gd name="T2" fmla="*/ 0 w 22131"/>
                      <a:gd name="T3" fmla="*/ 21589 h 21600"/>
                      <a:gd name="T4" fmla="*/ 680 w 22131"/>
                      <a:gd name="T5" fmla="*/ 0 h 21600"/>
                    </a:gdLst>
                    <a:ahLst/>
                    <a:cxnLst>
                      <a:cxn ang="0">
                        <a:pos x="T0" y="T1"/>
                      </a:cxn>
                      <a:cxn ang="0">
                        <a:pos x="T2" y="T3"/>
                      </a:cxn>
                      <a:cxn ang="0">
                        <a:pos x="T4" y="T5"/>
                      </a:cxn>
                    </a:cxnLst>
                    <a:rect l="0" t="0" r="r" b="b"/>
                    <a:pathLst>
                      <a:path w="22131" h="21600" fill="none" extrusionOk="0">
                        <a:moveTo>
                          <a:pt x="22131" y="2531"/>
                        </a:moveTo>
                        <a:cubicBezTo>
                          <a:pt x="20848" y="13405"/>
                          <a:pt x="11630" y="21599"/>
                          <a:pt x="680" y="21600"/>
                        </a:cubicBezTo>
                        <a:cubicBezTo>
                          <a:pt x="453" y="21600"/>
                          <a:pt x="226" y="21596"/>
                          <a:pt x="-1" y="21589"/>
                        </a:cubicBezTo>
                      </a:path>
                      <a:path w="22131" h="21600" stroke="0" extrusionOk="0">
                        <a:moveTo>
                          <a:pt x="22131" y="2531"/>
                        </a:moveTo>
                        <a:cubicBezTo>
                          <a:pt x="20848" y="13405"/>
                          <a:pt x="11630" y="21599"/>
                          <a:pt x="680" y="21600"/>
                        </a:cubicBezTo>
                        <a:cubicBezTo>
                          <a:pt x="453" y="21600"/>
                          <a:pt x="226" y="21596"/>
                          <a:pt x="-1" y="21589"/>
                        </a:cubicBezTo>
                        <a:lnTo>
                          <a:pt x="680" y="0"/>
                        </a:lnTo>
                        <a:close/>
                      </a:path>
                    </a:pathLst>
                  </a:custGeom>
                  <a:no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065" name="Line 41"/>
                <p:cNvSpPr>
                  <a:spLocks noChangeShapeType="1"/>
                </p:cNvSpPr>
                <p:nvPr/>
              </p:nvSpPr>
              <p:spPr bwMode="auto">
                <a:xfrm flipH="1">
                  <a:off x="9390" y="5700"/>
                  <a:ext cx="1080" cy="0"/>
                </a:xfrm>
                <a:prstGeom prst="line">
                  <a:avLst/>
                </a:prstGeom>
                <a:noFill/>
                <a:ln w="22225">
                  <a:solidFill>
                    <a:srgbClr val="000000"/>
                  </a:solidFill>
                  <a:prstDash val="dash"/>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066" name="Rectangle 42"/>
              <p:cNvSpPr>
                <a:spLocks noChangeArrowheads="1"/>
              </p:cNvSpPr>
              <p:nvPr/>
            </p:nvSpPr>
            <p:spPr bwMode="auto">
              <a:xfrm>
                <a:off x="9054" y="5094"/>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q</a:t>
                </a:r>
                <a:endParaRPr kumimoji="0" lang="el-GR"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1067" name="Rectangle 43"/>
              <p:cNvSpPr>
                <a:spLocks noChangeArrowheads="1"/>
              </p:cNvSpPr>
              <p:nvPr/>
            </p:nvSpPr>
            <p:spPr bwMode="auto">
              <a:xfrm>
                <a:off x="9060" y="5526"/>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Q</a:t>
                </a:r>
                <a:endParaRPr kumimoji="0" lang="el-GR"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1068" name="Rectangle 44"/>
              <p:cNvSpPr>
                <a:spLocks noChangeArrowheads="1"/>
              </p:cNvSpPr>
              <p:nvPr/>
            </p:nvSpPr>
            <p:spPr bwMode="auto">
              <a:xfrm>
                <a:off x="10434" y="6084"/>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t</a:t>
                </a:r>
                <a:endParaRPr kumimoji="0" lang="el-GR" sz="40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69" name="Group 45"/>
            <p:cNvGrpSpPr>
              <a:grpSpLocks/>
            </p:cNvGrpSpPr>
            <p:nvPr/>
          </p:nvGrpSpPr>
          <p:grpSpPr bwMode="auto">
            <a:xfrm>
              <a:off x="9138" y="4764"/>
              <a:ext cx="1830" cy="1476"/>
              <a:chOff x="7524" y="4938"/>
              <a:chExt cx="1830" cy="1476"/>
            </a:xfrm>
          </p:grpSpPr>
          <p:grpSp>
            <p:nvGrpSpPr>
              <p:cNvPr id="1070" name="Group 46"/>
              <p:cNvGrpSpPr>
                <a:grpSpLocks/>
              </p:cNvGrpSpPr>
              <p:nvPr/>
            </p:nvGrpSpPr>
            <p:grpSpPr bwMode="auto">
              <a:xfrm>
                <a:off x="7776" y="5118"/>
                <a:ext cx="1416" cy="1289"/>
                <a:chOff x="7776" y="5118"/>
                <a:chExt cx="1416" cy="1289"/>
              </a:xfrm>
            </p:grpSpPr>
            <p:sp>
              <p:nvSpPr>
                <p:cNvPr id="1071" name="Line 47"/>
                <p:cNvSpPr>
                  <a:spLocks noChangeAspect="1" noChangeShapeType="1"/>
                </p:cNvSpPr>
                <p:nvPr/>
              </p:nvSpPr>
              <p:spPr bwMode="auto">
                <a:xfrm>
                  <a:off x="7776" y="6227"/>
                  <a:ext cx="1416" cy="3"/>
                </a:xfrm>
                <a:prstGeom prst="line">
                  <a:avLst/>
                </a:prstGeom>
                <a:noFill/>
                <a:ln w="25400">
                  <a:solidFill>
                    <a:srgbClr val="000000"/>
                  </a:solidFill>
                  <a:round/>
                  <a:headEnd/>
                  <a:tailEnd type="triangle" w="sm" len="med"/>
                </a:ln>
                <a:effectLst/>
              </p:spPr>
              <p:txBody>
                <a:bodyPr vert="horz" wrap="square" lIns="91440" tIns="45720" rIns="91440" bIns="45720" numCol="1" anchor="t" anchorCtr="0" compatLnSpc="1">
                  <a:prstTxWarp prst="textNoShape">
                    <a:avLst/>
                  </a:prstTxWarp>
                </a:bodyPr>
                <a:lstStyle/>
                <a:p>
                  <a:endParaRPr lang="el-GR"/>
                </a:p>
              </p:txBody>
            </p:sp>
            <p:sp>
              <p:nvSpPr>
                <p:cNvPr id="1072" name="Line 48"/>
                <p:cNvSpPr>
                  <a:spLocks noChangeAspect="1" noChangeShapeType="1"/>
                </p:cNvSpPr>
                <p:nvPr/>
              </p:nvSpPr>
              <p:spPr bwMode="auto">
                <a:xfrm rot="16200000">
                  <a:off x="7199" y="5761"/>
                  <a:ext cx="1289" cy="4"/>
                </a:xfrm>
                <a:prstGeom prst="line">
                  <a:avLst/>
                </a:prstGeom>
                <a:noFill/>
                <a:ln w="25400">
                  <a:solidFill>
                    <a:srgbClr val="000000"/>
                  </a:solidFill>
                  <a:round/>
                  <a:headEnd/>
                  <a:tailEnd type="triangle" w="sm" len="med"/>
                </a:ln>
                <a:effectLst/>
              </p:spPr>
              <p:txBody>
                <a:bodyPr vert="horz" wrap="square" lIns="91440" tIns="45720" rIns="91440" bIns="45720" numCol="1" anchor="t" anchorCtr="0" compatLnSpc="1">
                  <a:prstTxWarp prst="textNoShape">
                    <a:avLst/>
                  </a:prstTxWarp>
                </a:bodyPr>
                <a:lstStyle/>
                <a:p>
                  <a:endParaRPr lang="el-GR"/>
                </a:p>
              </p:txBody>
            </p:sp>
            <p:sp>
              <p:nvSpPr>
                <p:cNvPr id="1073" name="Arc 49"/>
                <p:cNvSpPr>
                  <a:spLocks noChangeAspect="1"/>
                </p:cNvSpPr>
                <p:nvPr/>
              </p:nvSpPr>
              <p:spPr bwMode="auto">
                <a:xfrm flipH="1" flipV="1">
                  <a:off x="7846" y="5424"/>
                  <a:ext cx="1040" cy="7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074" name="Rectangle 50"/>
              <p:cNvSpPr>
                <a:spLocks noChangeArrowheads="1"/>
              </p:cNvSpPr>
              <p:nvPr/>
            </p:nvSpPr>
            <p:spPr bwMode="auto">
              <a:xfrm>
                <a:off x="8940" y="5916"/>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t</a:t>
                </a:r>
                <a:endParaRPr kumimoji="0" lang="el-GR"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1075" name="Rectangle 51"/>
              <p:cNvSpPr>
                <a:spLocks noChangeArrowheads="1"/>
              </p:cNvSpPr>
              <p:nvPr/>
            </p:nvSpPr>
            <p:spPr bwMode="auto">
              <a:xfrm>
                <a:off x="7793" y="4938"/>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err="1" smtClean="0">
                    <a:ln>
                      <a:noFill/>
                    </a:ln>
                    <a:solidFill>
                      <a:schemeClr val="tx1"/>
                    </a:solidFill>
                    <a:effectLst/>
                    <a:latin typeface="Calibri" pitchFamily="34" charset="0"/>
                    <a:cs typeface="Arial" pitchFamily="34" charset="0"/>
                  </a:rPr>
                  <a:t>i</a:t>
                </a:r>
                <a:endParaRPr kumimoji="0" lang="el-GR" sz="4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76" name="Rectangle 52"/>
              <p:cNvSpPr>
                <a:spLocks noChangeArrowheads="1"/>
              </p:cNvSpPr>
              <p:nvPr/>
            </p:nvSpPr>
            <p:spPr bwMode="auto">
              <a:xfrm>
                <a:off x="7524" y="5358"/>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I</a:t>
                </a:r>
                <a:endParaRPr kumimoji="0" lang="el-GR" sz="4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77" name="Rectangle 53"/>
            <p:cNvSpPr>
              <a:spLocks noChangeArrowheads="1"/>
            </p:cNvSpPr>
            <p:nvPr/>
          </p:nvSpPr>
          <p:spPr bwMode="auto">
            <a:xfrm>
              <a:off x="7722" y="6270"/>
              <a:ext cx="3360" cy="661"/>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Γραφικές παραστάσεις </a:t>
              </a:r>
              <a:r>
                <a:rPr kumimoji="0" lang="en-US" sz="1600" b="0" i="0" u="none" strike="noStrike" cap="none" normalizeH="0" baseline="0" dirty="0" smtClean="0">
                  <a:ln>
                    <a:noFill/>
                  </a:ln>
                  <a:solidFill>
                    <a:schemeClr val="tx1"/>
                  </a:solidFill>
                  <a:effectLst/>
                  <a:latin typeface="Calibri" pitchFamily="34" charset="0"/>
                  <a:cs typeface="Arial" pitchFamily="34" charset="0"/>
                </a:rPr>
                <a:t>q</a:t>
              </a:r>
              <a:r>
                <a:rPr kumimoji="0" lang="el-GR" sz="1600" b="0" i="0" u="none" strike="noStrike" cap="none" normalizeH="0" baseline="0" dirty="0" smtClean="0">
                  <a:ln>
                    <a:noFill/>
                  </a:ln>
                  <a:solidFill>
                    <a:schemeClr val="tx1"/>
                  </a:solidFill>
                  <a:effectLst/>
                  <a:latin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cs typeface="Arial" pitchFamily="34" charset="0"/>
                </a:rPr>
                <a:t>t</a:t>
              </a:r>
              <a:r>
                <a:rPr kumimoji="0" lang="el-GR" sz="1600" b="0" i="0" u="none" strike="noStrike" cap="none" normalizeH="0" baseline="0" dirty="0" smtClean="0">
                  <a:ln>
                    <a:noFill/>
                  </a:ln>
                  <a:solidFill>
                    <a:schemeClr val="tx1"/>
                  </a:solidFill>
                  <a:effectLst/>
                  <a:latin typeface="Calibri" pitchFamily="34" charset="0"/>
                  <a:cs typeface="Arial" pitchFamily="34" charset="0"/>
                </a:rPr>
                <a:t>  και </a:t>
              </a:r>
              <a:r>
                <a:rPr kumimoji="0" lang="en-US" sz="1600" b="0" i="0" u="none" strike="noStrike" cap="none" normalizeH="0" baseline="0" dirty="0" err="1" smtClean="0">
                  <a:ln>
                    <a:noFill/>
                  </a:ln>
                  <a:solidFill>
                    <a:schemeClr val="tx1"/>
                  </a:solidFill>
                  <a:effectLst/>
                  <a:latin typeface="Calibri" pitchFamily="34" charset="0"/>
                  <a:cs typeface="Arial" pitchFamily="34" charset="0"/>
                </a:rPr>
                <a:t>i</a:t>
              </a:r>
              <a:r>
                <a:rPr kumimoji="0" lang="el-GR" sz="1600" b="0" i="0" u="none" strike="noStrike" cap="none" normalizeH="0" baseline="0" dirty="0" smtClean="0">
                  <a:ln>
                    <a:noFill/>
                  </a:ln>
                  <a:solidFill>
                    <a:schemeClr val="tx1"/>
                  </a:solidFill>
                  <a:effectLst/>
                  <a:latin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cs typeface="Arial" pitchFamily="34" charset="0"/>
                </a:rPr>
                <a:t>t</a:t>
              </a:r>
              <a:r>
                <a:rPr kumimoji="0" lang="el-GR" sz="1600" b="0" i="0" u="none" strike="noStrike" cap="none" normalizeH="0" baseline="0" dirty="0" smtClean="0">
                  <a:ln>
                    <a:noFill/>
                  </a:ln>
                  <a:solidFill>
                    <a:schemeClr val="tx1"/>
                  </a:solidFill>
                  <a:effectLst/>
                  <a:latin typeface="Calibri" pitchFamily="34" charset="0"/>
                  <a:cs typeface="Arial" pitchFamily="34" charset="0"/>
                </a:rPr>
                <a:t> κατά τη φόρτιση του πυκνωτή </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0" name="1 - Τίτλος"/>
          <p:cNvSpPr txBox="1">
            <a:spLocks/>
          </p:cNvSpPr>
          <p:nvPr/>
        </p:nvSpPr>
        <p:spPr>
          <a:xfrm>
            <a:off x="4355976" y="1551275"/>
            <a:ext cx="4788024" cy="923330"/>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i="0" u="none" strike="noStrike" kern="1200" cap="none" spc="0" normalizeH="0" baseline="0" noProof="0" dirty="0" smtClean="0">
                <a:ln>
                  <a:noFill/>
                </a:ln>
                <a:solidFill>
                  <a:srgbClr val="0000FB"/>
                </a:solidFill>
                <a:effectLst/>
                <a:uLnTx/>
                <a:uFillTx/>
                <a:latin typeface="+mj-lt"/>
                <a:ea typeface="+mj-ea"/>
                <a:cs typeface="+mj-cs"/>
              </a:rPr>
              <a:t>Ροή ηλεκτρονίων ( ηλεκτρικό ρεύμα) από</a:t>
            </a:r>
            <a:r>
              <a:rPr kumimoji="0" lang="el-GR" i="0" u="none" strike="noStrike" kern="1200" cap="none" spc="0" normalizeH="0" noProof="0" dirty="0" smtClean="0">
                <a:ln>
                  <a:noFill/>
                </a:ln>
                <a:solidFill>
                  <a:srgbClr val="0000FB"/>
                </a:solidFill>
                <a:effectLst/>
                <a:uLnTx/>
                <a:uFillTx/>
                <a:latin typeface="+mj-lt"/>
                <a:ea typeface="+mj-ea"/>
                <a:cs typeface="+mj-cs"/>
              </a:rPr>
              <a:t> τον αριστερό οπλισμό στο θετικό πόλο της πηγ</a:t>
            </a:r>
            <a:r>
              <a:rPr lang="el-GR" dirty="0" smtClean="0">
                <a:solidFill>
                  <a:srgbClr val="0000FB"/>
                </a:solidFill>
                <a:latin typeface="+mj-lt"/>
                <a:ea typeface="+mj-ea"/>
                <a:cs typeface="+mj-cs"/>
              </a:rPr>
              <a:t>ής και από τον αρνητικό πόλο της στο δεξί οπλισμό.</a:t>
            </a:r>
            <a:endParaRPr kumimoji="0" lang="el-GR"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93" name="1 - Τίτλος"/>
          <p:cNvSpPr txBox="1">
            <a:spLocks/>
          </p:cNvSpPr>
          <p:nvPr/>
        </p:nvSpPr>
        <p:spPr>
          <a:xfrm>
            <a:off x="4428492" y="2528900"/>
            <a:ext cx="4860032" cy="923330"/>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i="0" u="none" strike="noStrike" kern="1200" cap="none" spc="0" normalizeH="0" baseline="0" noProof="0" dirty="0" smtClean="0">
                <a:ln>
                  <a:noFill/>
                </a:ln>
                <a:solidFill>
                  <a:srgbClr val="0000FB"/>
                </a:solidFill>
                <a:effectLst/>
                <a:uLnTx/>
                <a:uFillTx/>
                <a:latin typeface="+mj-lt"/>
                <a:ea typeface="+mj-ea"/>
                <a:cs typeface="+mj-cs"/>
              </a:rPr>
              <a:t>Όσο αυξάνεται η τάση στον πυκνωτή</a:t>
            </a:r>
            <a:r>
              <a:rPr kumimoji="0" lang="el-GR" i="0" u="none" strike="noStrike" kern="1200" cap="none" spc="0" normalizeH="0" noProof="0" dirty="0" smtClean="0">
                <a:ln>
                  <a:noFill/>
                </a:ln>
                <a:solidFill>
                  <a:srgbClr val="0000FB"/>
                </a:solidFill>
                <a:effectLst/>
                <a:uLnTx/>
                <a:uFillTx/>
                <a:latin typeface="+mj-lt"/>
                <a:ea typeface="+mj-ea"/>
                <a:cs typeface="+mj-cs"/>
              </a:rPr>
              <a:t> ( διαφορά δυναμικού των οπλισμών ) δυσκολεύεται η ροή ηλεκτρικού φορτίου. </a:t>
            </a:r>
            <a:endParaRPr kumimoji="0" lang="el-GR"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94" name="1 - Τίτλος"/>
          <p:cNvSpPr txBox="1">
            <a:spLocks/>
          </p:cNvSpPr>
          <p:nvPr/>
        </p:nvSpPr>
        <p:spPr>
          <a:xfrm>
            <a:off x="0" y="3465004"/>
            <a:ext cx="9144000" cy="369332"/>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0000FB"/>
                </a:solidFill>
                <a:effectLst/>
                <a:uLnTx/>
                <a:uFillTx/>
                <a:latin typeface="+mj-lt"/>
                <a:ea typeface="+mj-ea"/>
                <a:cs typeface="+mj-cs"/>
              </a:rPr>
              <a:t>Όταν </a:t>
            </a:r>
            <a:r>
              <a:rPr kumimoji="0" lang="en-US" b="1" i="0" u="none" strike="noStrike" kern="1200" cap="none" spc="0" normalizeH="0" baseline="0" noProof="0" dirty="0" smtClean="0">
                <a:ln>
                  <a:noFill/>
                </a:ln>
                <a:solidFill>
                  <a:srgbClr val="0000FB"/>
                </a:solidFill>
                <a:effectLst/>
                <a:uLnTx/>
                <a:uFillTx/>
                <a:latin typeface="+mj-lt"/>
                <a:ea typeface="+mj-ea"/>
                <a:cs typeface="+mj-cs"/>
              </a:rPr>
              <a:t>V</a:t>
            </a:r>
            <a:r>
              <a:rPr kumimoji="0" lang="el-GR" b="1" i="0" u="none" strike="noStrike" kern="1200" cap="none" spc="0" normalizeH="0" baseline="-25000" noProof="0" dirty="0" smtClean="0">
                <a:ln>
                  <a:noFill/>
                </a:ln>
                <a:solidFill>
                  <a:srgbClr val="0000FB"/>
                </a:solidFill>
                <a:effectLst/>
                <a:uLnTx/>
                <a:uFillTx/>
                <a:latin typeface="+mj-lt"/>
                <a:ea typeface="+mj-ea"/>
                <a:cs typeface="+mj-cs"/>
              </a:rPr>
              <a:t>πηγή</a:t>
            </a:r>
            <a:r>
              <a:rPr lang="el-GR" b="1" baseline="-25000" dirty="0" smtClean="0">
                <a:solidFill>
                  <a:srgbClr val="0000FB"/>
                </a:solidFill>
                <a:latin typeface="+mj-lt"/>
                <a:ea typeface="+mj-ea"/>
                <a:cs typeface="+mj-cs"/>
              </a:rPr>
              <a:t>ς</a:t>
            </a:r>
            <a:r>
              <a:rPr lang="el-GR" b="1" dirty="0" smtClean="0">
                <a:solidFill>
                  <a:srgbClr val="0000FB"/>
                </a:solidFill>
                <a:latin typeface="+mj-lt"/>
                <a:ea typeface="+mj-ea"/>
                <a:cs typeface="+mj-cs"/>
              </a:rPr>
              <a:t> =</a:t>
            </a:r>
            <a:r>
              <a:rPr lang="en-US" b="1" dirty="0" smtClean="0">
                <a:solidFill>
                  <a:srgbClr val="0000FB"/>
                </a:solidFill>
                <a:latin typeface="+mj-lt"/>
                <a:ea typeface="+mj-ea"/>
                <a:cs typeface="+mj-cs"/>
              </a:rPr>
              <a:t>V</a:t>
            </a:r>
            <a:r>
              <a:rPr lang="el-GR" b="1" baseline="-25000" dirty="0" smtClean="0">
                <a:solidFill>
                  <a:srgbClr val="0000FB"/>
                </a:solidFill>
                <a:latin typeface="+mj-lt"/>
                <a:ea typeface="+mj-ea"/>
                <a:cs typeface="+mj-cs"/>
              </a:rPr>
              <a:t>πυκνωτή</a:t>
            </a:r>
            <a:r>
              <a:rPr lang="el-GR" b="1" dirty="0" smtClean="0">
                <a:solidFill>
                  <a:srgbClr val="0000FB"/>
                </a:solidFill>
                <a:latin typeface="+mj-lt"/>
                <a:ea typeface="+mj-ea"/>
                <a:cs typeface="+mj-cs"/>
              </a:rPr>
              <a:t> σταματά η ροή ηλεκτρικού ρεύματος άρα και η φόρτιση του πυκνωτή. </a:t>
            </a:r>
            <a:endParaRPr kumimoji="0" lang="el-GR" b="1"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96" name="1 - Τίτλος"/>
          <p:cNvSpPr txBox="1">
            <a:spLocks/>
          </p:cNvSpPr>
          <p:nvPr/>
        </p:nvSpPr>
        <p:spPr>
          <a:xfrm>
            <a:off x="0" y="3825044"/>
            <a:ext cx="9144000" cy="369332"/>
          </a:xfrm>
          <a:prstGeom prst="rect">
            <a:avLst/>
          </a:prstGeom>
          <a:solidFill>
            <a:srgbClr val="FF0000"/>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FFFF00"/>
                </a:solidFill>
                <a:effectLst/>
                <a:uLnTx/>
                <a:uFillTx/>
                <a:latin typeface="+mj-lt"/>
                <a:ea typeface="+mj-ea"/>
                <a:cs typeface="+mj-cs"/>
              </a:rPr>
              <a:t>Η χρονική εξέλιξη της φόρτισης με γραφικές παραστάσεις </a:t>
            </a:r>
          </a:p>
        </p:txBody>
      </p:sp>
      <p:sp>
        <p:nvSpPr>
          <p:cNvPr id="97" name="1 - Τίτλος"/>
          <p:cNvSpPr txBox="1">
            <a:spLocks/>
          </p:cNvSpPr>
          <p:nvPr/>
        </p:nvSpPr>
        <p:spPr>
          <a:xfrm>
            <a:off x="4283968" y="4442629"/>
            <a:ext cx="4680520" cy="1200329"/>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i="0" u="none" strike="noStrike" kern="1200" cap="none" spc="0" normalizeH="0" baseline="0" noProof="0" dirty="0" smtClean="0">
                <a:ln>
                  <a:noFill/>
                </a:ln>
                <a:solidFill>
                  <a:srgbClr val="0000FB"/>
                </a:solidFill>
                <a:effectLst/>
                <a:uLnTx/>
                <a:uFillTx/>
                <a:latin typeface="+mj-lt"/>
                <a:ea typeface="+mj-ea"/>
                <a:cs typeface="+mj-cs"/>
              </a:rPr>
              <a:t>Παρατηρούμε ότι το φορτίο αυξάνεται </a:t>
            </a:r>
            <a:r>
              <a:rPr kumimoji="0" lang="el-GR" i="0" u="none" strike="noStrike" kern="1200" cap="none" spc="0" normalizeH="0" baseline="0" noProof="0" dirty="0" smtClean="0">
                <a:ln>
                  <a:noFill/>
                </a:ln>
                <a:solidFill>
                  <a:srgbClr val="0000FB"/>
                </a:solidFill>
                <a:effectLst/>
                <a:uLnTx/>
                <a:uFillTx/>
                <a:latin typeface="+mj-lt"/>
                <a:ea typeface="+mj-ea"/>
                <a:cs typeface="+mj-cs"/>
              </a:rPr>
              <a:t>βαθμιαία, </a:t>
            </a:r>
            <a:r>
              <a:rPr kumimoji="0" lang="el-GR" i="0" u="none" strike="noStrike" kern="1200" cap="none" spc="0" normalizeH="0" baseline="0" noProof="0" dirty="0" smtClean="0">
                <a:ln>
                  <a:noFill/>
                </a:ln>
                <a:solidFill>
                  <a:srgbClr val="0000FB"/>
                </a:solidFill>
                <a:effectLst/>
                <a:uLnTx/>
                <a:uFillTx/>
                <a:latin typeface="+mj-lt"/>
                <a:ea typeface="+mj-ea"/>
                <a:cs typeface="+mj-cs"/>
              </a:rPr>
              <a:t>ενώ</a:t>
            </a:r>
            <a:r>
              <a:rPr kumimoji="0" lang="el-GR" i="0" u="none" strike="noStrike" kern="1200" cap="none" spc="0" normalizeH="0" noProof="0" dirty="0" smtClean="0">
                <a:ln>
                  <a:noFill/>
                </a:ln>
                <a:solidFill>
                  <a:srgbClr val="0000FB"/>
                </a:solidFill>
                <a:effectLst/>
                <a:uLnTx/>
                <a:uFillTx/>
                <a:latin typeface="+mj-lt"/>
                <a:ea typeface="+mj-ea"/>
                <a:cs typeface="+mj-cs"/>
              </a:rPr>
              <a:t> το ρεύμα με το κ</a:t>
            </a:r>
            <a:r>
              <a:rPr lang="el-GR" dirty="0" err="1" smtClean="0">
                <a:solidFill>
                  <a:srgbClr val="0000FB"/>
                </a:solidFill>
                <a:latin typeface="+mj-lt"/>
                <a:ea typeface="+mj-ea"/>
                <a:cs typeface="+mj-cs"/>
              </a:rPr>
              <a:t>λείσιμο</a:t>
            </a:r>
            <a:r>
              <a:rPr lang="el-GR" dirty="0" smtClean="0">
                <a:solidFill>
                  <a:srgbClr val="0000FB"/>
                </a:solidFill>
                <a:latin typeface="+mj-lt"/>
                <a:ea typeface="+mj-ea"/>
                <a:cs typeface="+mj-cs"/>
              </a:rPr>
              <a:t> του διακόπτη παίρνει μια μέγιστη τιμή και στη συνέχει ελαττώνεται βαθμιαία.</a:t>
            </a:r>
            <a:endParaRPr kumimoji="0" lang="el-GR" i="0" u="none" strike="noStrike" kern="1200" cap="none" spc="0" normalizeH="0" baseline="0" noProof="0" dirty="0" smtClean="0">
              <a:ln>
                <a:noFill/>
              </a:ln>
              <a:solidFill>
                <a:srgbClr val="0000FB"/>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par>
                                <p:cTn id="18" presetID="10" presetClass="entr" presetSubtype="0" fill="hold" nodeType="withEffect">
                                  <p:stCondLst>
                                    <p:cond delay="0"/>
                                  </p:stCondLst>
                                  <p:childTnLst>
                                    <p:set>
                                      <p:cBhvr>
                                        <p:cTn id="19" dur="1" fill="hold">
                                          <p:stCondLst>
                                            <p:cond delay="0"/>
                                          </p:stCondLst>
                                        </p:cTn>
                                        <p:tgtEl>
                                          <p:spTgt spid="70"/>
                                        </p:tgtEl>
                                        <p:attrNameLst>
                                          <p:attrName>style.visibility</p:attrName>
                                        </p:attrNameLst>
                                      </p:cBhvr>
                                      <p:to>
                                        <p:strVal val="visible"/>
                                      </p:to>
                                    </p:set>
                                    <p:animEffect transition="in" filter="fade">
                                      <p:cBhvr>
                                        <p:cTn id="20" dur="2000"/>
                                        <p:tgtEl>
                                          <p:spTgt spid="7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fade">
                                      <p:cBhvr>
                                        <p:cTn id="25" dur="2000"/>
                                        <p:tgtEl>
                                          <p:spTgt spid="7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0"/>
                                        </p:tgtEl>
                                        <p:attrNameLst>
                                          <p:attrName>style.visibility</p:attrName>
                                        </p:attrNameLst>
                                      </p:cBhvr>
                                      <p:to>
                                        <p:strVal val="visible"/>
                                      </p:to>
                                    </p:set>
                                    <p:animEffect transition="in" filter="fade">
                                      <p:cBhvr>
                                        <p:cTn id="28" dur="2000"/>
                                        <p:tgtEl>
                                          <p:spTgt spid="9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fade">
                                      <p:cBhvr>
                                        <p:cTn id="33" dur="2000"/>
                                        <p:tgtEl>
                                          <p:spTgt spid="7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3"/>
                                        </p:tgtEl>
                                        <p:attrNameLst>
                                          <p:attrName>style.visibility</p:attrName>
                                        </p:attrNameLst>
                                      </p:cBhvr>
                                      <p:to>
                                        <p:strVal val="visible"/>
                                      </p:to>
                                    </p:set>
                                    <p:animEffect transition="in" filter="fade">
                                      <p:cBhvr>
                                        <p:cTn id="38" dur="2000"/>
                                        <p:tgtEl>
                                          <p:spTgt spid="9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4"/>
                                        </p:tgtEl>
                                        <p:attrNameLst>
                                          <p:attrName>style.visibility</p:attrName>
                                        </p:attrNameLst>
                                      </p:cBhvr>
                                      <p:to>
                                        <p:strVal val="visible"/>
                                      </p:to>
                                    </p:set>
                                    <p:animEffect transition="in" filter="fade">
                                      <p:cBhvr>
                                        <p:cTn id="41" dur="2000"/>
                                        <p:tgtEl>
                                          <p:spTgt spid="9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6"/>
                                        </p:tgtEl>
                                        <p:attrNameLst>
                                          <p:attrName>style.visibility</p:attrName>
                                        </p:attrNameLst>
                                      </p:cBhvr>
                                      <p:to>
                                        <p:strVal val="visible"/>
                                      </p:to>
                                    </p:set>
                                    <p:animEffect transition="in" filter="fade">
                                      <p:cBhvr>
                                        <p:cTn id="46" dur="2000"/>
                                        <p:tgtEl>
                                          <p:spTgt spid="9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058"/>
                                        </p:tgtEl>
                                        <p:attrNameLst>
                                          <p:attrName>style.visibility</p:attrName>
                                        </p:attrNameLst>
                                      </p:cBhvr>
                                      <p:to>
                                        <p:strVal val="visible"/>
                                      </p:to>
                                    </p:set>
                                    <p:animEffect transition="in" filter="fade">
                                      <p:cBhvr>
                                        <p:cTn id="51" dur="2000"/>
                                        <p:tgtEl>
                                          <p:spTgt spid="105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97"/>
                                        </p:tgtEl>
                                        <p:attrNameLst>
                                          <p:attrName>style.visibility</p:attrName>
                                        </p:attrNameLst>
                                      </p:cBhvr>
                                      <p:to>
                                        <p:strVal val="visible"/>
                                      </p:to>
                                    </p:set>
                                    <p:animEffect transition="in" filter="fade">
                                      <p:cBhvr>
                                        <p:cTn id="54" dur="2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90" grpId="0"/>
      <p:bldP spid="93" grpId="0"/>
      <p:bldP spid="94" grpId="0"/>
      <p:bldP spid="96" grpId="0" animBg="1"/>
      <p:bldP spid="9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txBox="1">
            <a:spLocks/>
          </p:cNvSpPr>
          <p:nvPr/>
        </p:nvSpPr>
        <p:spPr>
          <a:xfrm>
            <a:off x="1115616" y="1268760"/>
            <a:ext cx="7704856" cy="923330"/>
          </a:xfrm>
          <a:prstGeom prst="rect">
            <a:avLst/>
          </a:prstGeom>
          <a:solidFill>
            <a:schemeClr val="tx1">
              <a:lumMod val="75000"/>
              <a:lumOff val="25000"/>
            </a:schemeClr>
          </a:solid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chemeClr val="bg1"/>
                </a:solidFill>
                <a:latin typeface="+mj-lt"/>
                <a:ea typeface="+mj-ea"/>
                <a:cs typeface="+mj-cs"/>
              </a:rPr>
              <a:t>Με προχωρημένα μαθηματικά μπορούμε να αποδείξουμε ότι το ηλεκτρικό φορτίο του πυκνωτή και το ηλεκτρικό ρεύμα στο κύκλωμα μεταβάλλονται αρμονικά σύμφωνα με τις συναρτήσεις </a:t>
            </a:r>
          </a:p>
        </p:txBody>
      </p:sp>
      <p:sp>
        <p:nvSpPr>
          <p:cNvPr id="5" name="1 - Τίτλος"/>
          <p:cNvSpPr txBox="1">
            <a:spLocks/>
          </p:cNvSpPr>
          <p:nvPr/>
        </p:nvSpPr>
        <p:spPr>
          <a:xfrm>
            <a:off x="0" y="0"/>
            <a:ext cx="7200292" cy="1231106"/>
          </a:xfrm>
          <a:prstGeom prst="rect">
            <a:avLst/>
          </a:prstGeom>
          <a:solidFill>
            <a:srgbClr val="006600"/>
          </a:solid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b="1" dirty="0" smtClean="0">
                <a:solidFill>
                  <a:schemeClr val="bg1"/>
                </a:solidFill>
                <a:latin typeface="+mj-lt"/>
                <a:ea typeface="+mj-ea"/>
                <a:cs typeface="+mj-cs"/>
              </a:rPr>
              <a:t>Το φαινόμενο που περιγράψαμε παραπάνω είναι </a:t>
            </a:r>
            <a:r>
              <a:rPr lang="el-GR" sz="2000" b="1" dirty="0" smtClean="0">
                <a:solidFill>
                  <a:schemeClr val="bg1"/>
                </a:solidFill>
                <a:latin typeface="+mj-lt"/>
                <a:ea typeface="+mj-ea"/>
                <a:cs typeface="+mj-cs"/>
              </a:rPr>
              <a:t>περιοδικό </a:t>
            </a:r>
            <a:endParaRPr lang="el-GR" b="1" dirty="0" smtClean="0">
              <a:solidFill>
                <a:schemeClr val="bg1"/>
              </a:solidFill>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l-GR" b="1" dirty="0" smtClean="0">
                <a:solidFill>
                  <a:schemeClr val="bg1"/>
                </a:solidFill>
                <a:latin typeface="+mj-lt"/>
                <a:ea typeface="+mj-ea"/>
                <a:cs typeface="+mj-cs"/>
              </a:rPr>
              <a:t>Τόσο το φορτίο του πυκνωτή όσο και η ένταση του ρεύματος μεταβάλλονται περιοδικά με το χρόνο. </a:t>
            </a:r>
            <a:r>
              <a:rPr lang="el-GR" b="1" dirty="0" smtClean="0">
                <a:solidFill>
                  <a:schemeClr val="bg1"/>
                </a:solidFill>
              </a:rPr>
              <a:t>Και μάλιστα το φορτίο αλλάζει πολικότητα ενώ  η ένταση του ρεύματος αλλάζει φορά </a:t>
            </a:r>
            <a:endParaRPr lang="el-GR" sz="2000" b="1" dirty="0" smtClean="0">
              <a:solidFill>
                <a:schemeClr val="bg1"/>
              </a:solidFill>
              <a:latin typeface="+mj-lt"/>
              <a:ea typeface="+mj-ea"/>
              <a:cs typeface="+mj-cs"/>
            </a:endParaRPr>
          </a:p>
        </p:txBody>
      </p:sp>
      <p:pic>
        <p:nvPicPr>
          <p:cNvPr id="4" name="Picture 2" descr="http://www.clipartbest.com/cliparts/ncE/74e/ncE74e57i.gif"/>
          <p:cNvPicPr preferRelativeResize="0">
            <a:picLocks noChangeArrowheads="1"/>
          </p:cNvPicPr>
          <p:nvPr/>
        </p:nvPicPr>
        <p:blipFill>
          <a:blip r:embed="rId3" cstate="print">
            <a:lum bright="-20000"/>
          </a:blip>
          <a:srcRect/>
          <a:stretch>
            <a:fillRect/>
          </a:stretch>
        </p:blipFill>
        <p:spPr bwMode="auto">
          <a:xfrm>
            <a:off x="6705710" y="-63388"/>
            <a:ext cx="2438798" cy="1524302"/>
          </a:xfrm>
          <a:prstGeom prst="rect">
            <a:avLst/>
          </a:prstGeom>
          <a:noFill/>
        </p:spPr>
      </p:pic>
      <p:pic>
        <p:nvPicPr>
          <p:cNvPr id="8" name="7 - Εικόνα" descr="http://watermarked.cutcaster.com/cutcaster-photo-100224246-Illustration-of-professor.jpg"/>
          <p:cNvPicPr/>
          <p:nvPr/>
        </p:nvPicPr>
        <p:blipFill>
          <a:blip r:embed="rId4" cstate="print">
            <a:lum bright="10000" contrast="40000"/>
          </a:blip>
          <a:srcRect/>
          <a:stretch>
            <a:fillRect/>
          </a:stretch>
        </p:blipFill>
        <p:spPr bwMode="auto">
          <a:xfrm>
            <a:off x="-508" y="1268760"/>
            <a:ext cx="1008112" cy="1312235"/>
          </a:xfrm>
          <a:prstGeom prst="rect">
            <a:avLst/>
          </a:prstGeom>
          <a:noFill/>
          <a:ln w="9525">
            <a:noFill/>
            <a:miter lim="800000"/>
            <a:headEnd/>
            <a:tailEnd/>
          </a:ln>
        </p:spPr>
      </p:pic>
      <p:sp>
        <p:nvSpPr>
          <p:cNvPr id="10" name="1 - Τίτλος"/>
          <p:cNvSpPr txBox="1">
            <a:spLocks/>
          </p:cNvSpPr>
          <p:nvPr/>
        </p:nvSpPr>
        <p:spPr>
          <a:xfrm>
            <a:off x="1691680" y="2348880"/>
            <a:ext cx="5184576" cy="584775"/>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n-US" sz="3200" b="1" dirty="0" smtClean="0">
                <a:solidFill>
                  <a:srgbClr val="0000FB"/>
                </a:solidFill>
                <a:latin typeface="+mj-lt"/>
                <a:ea typeface="+mj-ea"/>
                <a:cs typeface="+mj-cs"/>
              </a:rPr>
              <a:t>q=Q</a:t>
            </a:r>
            <a:r>
              <a:rPr lang="el-GR" sz="3200" b="1" dirty="0" smtClean="0">
                <a:solidFill>
                  <a:srgbClr val="0000FB"/>
                </a:solidFill>
                <a:latin typeface="+mj-lt"/>
                <a:ea typeface="+mj-ea"/>
                <a:cs typeface="+mj-cs"/>
              </a:rPr>
              <a:t>συν</a:t>
            </a:r>
            <a:r>
              <a:rPr lang="en-US" sz="3200" b="1" dirty="0" smtClean="0">
                <a:solidFill>
                  <a:srgbClr val="0000FB"/>
                </a:solidFill>
                <a:latin typeface="+mj-lt"/>
                <a:ea typeface="+mj-ea"/>
                <a:cs typeface="+mj-cs"/>
              </a:rPr>
              <a:t>(</a:t>
            </a:r>
            <a:r>
              <a:rPr lang="el-GR" sz="3200" b="1" dirty="0" smtClean="0">
                <a:solidFill>
                  <a:srgbClr val="0000FB"/>
                </a:solidFill>
                <a:latin typeface="+mj-lt"/>
                <a:ea typeface="+mj-ea"/>
                <a:cs typeface="+mj-cs"/>
              </a:rPr>
              <a:t>ω</a:t>
            </a:r>
            <a:r>
              <a:rPr lang="en-US" sz="3200" b="1" dirty="0" smtClean="0">
                <a:solidFill>
                  <a:srgbClr val="0000FB"/>
                </a:solidFill>
                <a:latin typeface="+mj-lt"/>
                <a:ea typeface="+mj-ea"/>
                <a:cs typeface="+mj-cs"/>
              </a:rPr>
              <a:t>t)</a:t>
            </a:r>
            <a:r>
              <a:rPr lang="el-GR" sz="3200" b="1" dirty="0" smtClean="0">
                <a:solidFill>
                  <a:srgbClr val="0000FB"/>
                </a:solidFill>
                <a:latin typeface="+mj-lt"/>
                <a:ea typeface="+mj-ea"/>
                <a:cs typeface="+mj-cs"/>
              </a:rPr>
              <a:t>            </a:t>
            </a:r>
            <a:r>
              <a:rPr lang="en-US" sz="3200" b="1" dirty="0" err="1" smtClean="0">
                <a:solidFill>
                  <a:srgbClr val="006600"/>
                </a:solidFill>
                <a:latin typeface="+mj-lt"/>
                <a:ea typeface="+mj-ea"/>
                <a:cs typeface="+mj-cs"/>
              </a:rPr>
              <a:t>i</a:t>
            </a:r>
            <a:r>
              <a:rPr lang="en-US" sz="3200" b="1" dirty="0" smtClean="0">
                <a:solidFill>
                  <a:srgbClr val="006600"/>
                </a:solidFill>
                <a:latin typeface="+mj-lt"/>
                <a:ea typeface="+mj-ea"/>
                <a:cs typeface="+mj-cs"/>
              </a:rPr>
              <a:t>=-I</a:t>
            </a:r>
            <a:r>
              <a:rPr lang="el-GR" sz="3200" b="1" dirty="0" err="1" smtClean="0">
                <a:solidFill>
                  <a:srgbClr val="006600"/>
                </a:solidFill>
                <a:latin typeface="+mj-lt"/>
                <a:ea typeface="+mj-ea"/>
                <a:cs typeface="+mj-cs"/>
              </a:rPr>
              <a:t>ημ</a:t>
            </a:r>
            <a:r>
              <a:rPr lang="el-GR" sz="3200" b="1" dirty="0" smtClean="0">
                <a:solidFill>
                  <a:srgbClr val="006600"/>
                </a:solidFill>
                <a:latin typeface="+mj-lt"/>
                <a:ea typeface="+mj-ea"/>
                <a:cs typeface="+mj-cs"/>
              </a:rPr>
              <a:t>(ω</a:t>
            </a:r>
            <a:r>
              <a:rPr lang="en-US" sz="3200" b="1" dirty="0" smtClean="0">
                <a:solidFill>
                  <a:srgbClr val="006600"/>
                </a:solidFill>
                <a:latin typeface="+mj-lt"/>
                <a:ea typeface="+mj-ea"/>
                <a:cs typeface="+mj-cs"/>
              </a:rPr>
              <a:t>t)</a:t>
            </a:r>
            <a:endParaRPr lang="el-GR" sz="3200" b="1" dirty="0" smtClean="0">
              <a:solidFill>
                <a:srgbClr val="006600"/>
              </a:solidFill>
              <a:latin typeface="+mj-lt"/>
              <a:ea typeface="+mj-ea"/>
              <a:cs typeface="+mj-cs"/>
            </a:endParaRPr>
          </a:p>
        </p:txBody>
      </p:sp>
      <p:sp>
        <p:nvSpPr>
          <p:cNvPr id="11" name="1 - Τίτλος"/>
          <p:cNvSpPr txBox="1">
            <a:spLocks/>
          </p:cNvSpPr>
          <p:nvPr/>
        </p:nvSpPr>
        <p:spPr>
          <a:xfrm>
            <a:off x="0" y="2955721"/>
            <a:ext cx="9144000" cy="523220"/>
          </a:xfrm>
          <a:prstGeom prst="rect">
            <a:avLst/>
          </a:prstGeom>
          <a:no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n-US" sz="2800" b="1" dirty="0" smtClean="0">
                <a:latin typeface="+mj-lt"/>
                <a:ea typeface="+mj-ea"/>
                <a:cs typeface="+mj-cs"/>
              </a:rPr>
              <a:t>To </a:t>
            </a:r>
            <a:r>
              <a:rPr lang="el-GR" sz="2800" b="1" dirty="0" smtClean="0">
                <a:latin typeface="+mj-lt"/>
                <a:ea typeface="+mj-ea"/>
                <a:cs typeface="+mj-cs"/>
              </a:rPr>
              <a:t>φαινόμενο ονομάζεται ηλεκτρική ταλάντωση </a:t>
            </a:r>
          </a:p>
        </p:txBody>
      </p:sp>
      <p:sp>
        <p:nvSpPr>
          <p:cNvPr id="12" name="1 - Τίτλος"/>
          <p:cNvSpPr txBox="1">
            <a:spLocks/>
          </p:cNvSpPr>
          <p:nvPr/>
        </p:nvSpPr>
        <p:spPr>
          <a:xfrm>
            <a:off x="0" y="3562562"/>
            <a:ext cx="9144000" cy="461665"/>
          </a:xfrm>
          <a:prstGeom prst="rect">
            <a:avLst/>
          </a:prstGeom>
          <a:solidFill>
            <a:srgbClr val="FF0000"/>
          </a:solid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sz="2400" b="1" dirty="0" smtClean="0">
                <a:solidFill>
                  <a:srgbClr val="FFFF00"/>
                </a:solidFill>
                <a:latin typeface="+mj-lt"/>
                <a:ea typeface="+mj-ea"/>
                <a:cs typeface="+mj-cs"/>
              </a:rPr>
              <a:t>Ερμηνεία συμβόλων </a:t>
            </a:r>
          </a:p>
        </p:txBody>
      </p:sp>
      <p:sp>
        <p:nvSpPr>
          <p:cNvPr id="13" name="1 - Τίτλος"/>
          <p:cNvSpPr txBox="1">
            <a:spLocks/>
          </p:cNvSpPr>
          <p:nvPr/>
        </p:nvSpPr>
        <p:spPr>
          <a:xfrm>
            <a:off x="0" y="3987208"/>
            <a:ext cx="9144000" cy="1246495"/>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n-US" sz="1700" b="1" dirty="0" smtClean="0">
                <a:solidFill>
                  <a:srgbClr val="0000FB"/>
                </a:solidFill>
                <a:latin typeface="+mj-lt"/>
                <a:ea typeface="+mj-ea"/>
                <a:cs typeface="+mj-cs"/>
              </a:rPr>
              <a:t>M</a:t>
            </a:r>
            <a:r>
              <a:rPr lang="el-GR" sz="1700" b="1" dirty="0" smtClean="0">
                <a:solidFill>
                  <a:srgbClr val="0000FB"/>
                </a:solidFill>
                <a:latin typeface="+mj-lt"/>
                <a:ea typeface="+mj-ea"/>
                <a:cs typeface="+mj-cs"/>
              </a:rPr>
              <a:t>ε </a:t>
            </a:r>
            <a:r>
              <a:rPr lang="en-US" sz="2400" b="1" dirty="0" smtClean="0">
                <a:solidFill>
                  <a:srgbClr val="FF0000"/>
                </a:solidFill>
                <a:latin typeface="+mj-lt"/>
                <a:ea typeface="+mj-ea"/>
                <a:cs typeface="+mj-cs"/>
              </a:rPr>
              <a:t>q</a:t>
            </a:r>
            <a:r>
              <a:rPr lang="en-US" sz="1700" b="1" dirty="0" smtClean="0">
                <a:solidFill>
                  <a:srgbClr val="FF0000"/>
                </a:solidFill>
                <a:latin typeface="+mj-lt"/>
                <a:ea typeface="+mj-ea"/>
                <a:cs typeface="+mj-cs"/>
              </a:rPr>
              <a:t> </a:t>
            </a:r>
            <a:r>
              <a:rPr lang="el-GR" sz="1700" b="1" dirty="0" smtClean="0">
                <a:solidFill>
                  <a:srgbClr val="0000FB"/>
                </a:solidFill>
                <a:latin typeface="+mj-lt"/>
                <a:ea typeface="+mj-ea"/>
                <a:cs typeface="+mj-cs"/>
              </a:rPr>
              <a:t>συμβολίζουμε την τιμή του </a:t>
            </a:r>
            <a:r>
              <a:rPr lang="el-GR" sz="1700" b="1" dirty="0" smtClean="0">
                <a:solidFill>
                  <a:srgbClr val="FF0000"/>
                </a:solidFill>
                <a:latin typeface="+mj-lt"/>
                <a:ea typeface="+mj-ea"/>
                <a:cs typeface="+mj-cs"/>
              </a:rPr>
              <a:t>φορτίου του πυκνωτή </a:t>
            </a:r>
            <a:r>
              <a:rPr lang="el-GR" sz="1700" b="1" dirty="0" smtClean="0">
                <a:solidFill>
                  <a:srgbClr val="0000FB"/>
                </a:solidFill>
                <a:latin typeface="+mj-lt"/>
                <a:ea typeface="+mj-ea"/>
                <a:cs typeface="+mj-cs"/>
              </a:rPr>
              <a:t>σε μια οποιαδήποτε στιγμή. </a:t>
            </a:r>
          </a:p>
          <a:p>
            <a:pPr marR="0" lvl="0" defTabSz="914400" rtl="0" eaLnBrk="1" fontAlgn="auto" latinLnBrk="0" hangingPunct="1">
              <a:lnSpc>
                <a:spcPct val="100000"/>
              </a:lnSpc>
              <a:spcBef>
                <a:spcPct val="0"/>
              </a:spcBef>
              <a:spcAft>
                <a:spcPts val="0"/>
              </a:spcAft>
              <a:buClrTx/>
              <a:buSzTx/>
              <a:buFontTx/>
              <a:buNone/>
              <a:tabLst/>
              <a:defRPr/>
            </a:pPr>
            <a:r>
              <a:rPr lang="el-GR" sz="1700" b="1" dirty="0" smtClean="0">
                <a:solidFill>
                  <a:srgbClr val="0000FB"/>
                </a:solidFill>
                <a:latin typeface="+mj-lt"/>
                <a:ea typeface="+mj-ea"/>
                <a:cs typeface="+mj-cs"/>
              </a:rPr>
              <a:t>Είναι μέγεθος που μεταβάλλεται στη διάρκεια του χρόνου. </a:t>
            </a:r>
          </a:p>
          <a:p>
            <a:pPr marR="0" lvl="0" defTabSz="914400" rtl="0" eaLnBrk="1" fontAlgn="auto" latinLnBrk="0" hangingPunct="1">
              <a:lnSpc>
                <a:spcPct val="100000"/>
              </a:lnSpc>
              <a:spcBef>
                <a:spcPct val="0"/>
              </a:spcBef>
              <a:spcAft>
                <a:spcPts val="0"/>
              </a:spcAft>
              <a:buClrTx/>
              <a:buSzTx/>
              <a:buFontTx/>
              <a:buNone/>
              <a:tabLst/>
              <a:defRPr/>
            </a:pPr>
            <a:r>
              <a:rPr lang="el-GR" sz="1700" b="1" dirty="0" smtClean="0">
                <a:solidFill>
                  <a:srgbClr val="0000FB"/>
                </a:solidFill>
                <a:latin typeface="+mj-lt"/>
                <a:ea typeface="+mj-ea"/>
                <a:cs typeface="+mj-cs"/>
              </a:rPr>
              <a:t>Παίρνει θετικές και αρνητικές τιμές και αυτό εκφράζει τις δύο διαφορετικές πολικότητες φόρτισης που μπορεί να βρεθεί ο πυκνωτής στη διάρκεια της ταλάντωσης    </a:t>
            </a:r>
          </a:p>
        </p:txBody>
      </p:sp>
      <p:sp>
        <p:nvSpPr>
          <p:cNvPr id="14" name="1 - Τίτλος"/>
          <p:cNvSpPr txBox="1">
            <a:spLocks/>
          </p:cNvSpPr>
          <p:nvPr/>
        </p:nvSpPr>
        <p:spPr>
          <a:xfrm>
            <a:off x="0" y="5386137"/>
            <a:ext cx="9144000" cy="1184940"/>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n-US" sz="1700" b="1" dirty="0" smtClean="0">
                <a:solidFill>
                  <a:srgbClr val="006600"/>
                </a:solidFill>
                <a:latin typeface="+mj-lt"/>
                <a:ea typeface="+mj-ea"/>
                <a:cs typeface="+mj-cs"/>
              </a:rPr>
              <a:t>M</a:t>
            </a:r>
            <a:r>
              <a:rPr lang="el-GR" sz="1700" b="1" dirty="0" smtClean="0">
                <a:solidFill>
                  <a:srgbClr val="006600"/>
                </a:solidFill>
                <a:latin typeface="+mj-lt"/>
                <a:ea typeface="+mj-ea"/>
                <a:cs typeface="+mj-cs"/>
              </a:rPr>
              <a:t>ε</a:t>
            </a:r>
            <a:r>
              <a:rPr lang="el-GR" sz="1700" b="1" dirty="0" smtClean="0">
                <a:solidFill>
                  <a:srgbClr val="0000FB"/>
                </a:solidFill>
                <a:latin typeface="+mj-lt"/>
                <a:ea typeface="+mj-ea"/>
                <a:cs typeface="+mj-cs"/>
              </a:rPr>
              <a:t> </a:t>
            </a:r>
            <a:r>
              <a:rPr lang="en-US" sz="2000" b="1" dirty="0" err="1" smtClean="0">
                <a:solidFill>
                  <a:srgbClr val="FF0000"/>
                </a:solidFill>
                <a:latin typeface="+mj-lt"/>
                <a:ea typeface="+mj-ea"/>
                <a:cs typeface="+mj-cs"/>
              </a:rPr>
              <a:t>i</a:t>
            </a:r>
            <a:r>
              <a:rPr lang="en-US" sz="1700" b="1" dirty="0" smtClean="0">
                <a:solidFill>
                  <a:srgbClr val="FF0000"/>
                </a:solidFill>
                <a:latin typeface="+mj-lt"/>
                <a:ea typeface="+mj-ea"/>
                <a:cs typeface="+mj-cs"/>
              </a:rPr>
              <a:t> </a:t>
            </a:r>
            <a:r>
              <a:rPr lang="el-GR" sz="1700" b="1" dirty="0" smtClean="0">
                <a:solidFill>
                  <a:srgbClr val="006600"/>
                </a:solidFill>
                <a:latin typeface="+mj-lt"/>
                <a:ea typeface="+mj-ea"/>
                <a:cs typeface="+mj-cs"/>
              </a:rPr>
              <a:t>συμβολίζουμε την τιμή της </a:t>
            </a:r>
            <a:r>
              <a:rPr lang="el-GR" sz="1700" b="1" dirty="0" smtClean="0">
                <a:solidFill>
                  <a:srgbClr val="FF0000"/>
                </a:solidFill>
                <a:latin typeface="+mj-lt"/>
                <a:ea typeface="+mj-ea"/>
                <a:cs typeface="+mj-cs"/>
              </a:rPr>
              <a:t>έντασης του ρεύματ</a:t>
            </a:r>
            <a:r>
              <a:rPr lang="el-GR" sz="1700" b="1" dirty="0" smtClean="0">
                <a:solidFill>
                  <a:srgbClr val="006600"/>
                </a:solidFill>
                <a:latin typeface="+mj-lt"/>
                <a:ea typeface="+mj-ea"/>
                <a:cs typeface="+mj-cs"/>
              </a:rPr>
              <a:t>ος σε μια οποιαδήποτε στιγμή. </a:t>
            </a:r>
          </a:p>
          <a:p>
            <a:pPr marR="0" lvl="0" defTabSz="914400" rtl="0" eaLnBrk="1" fontAlgn="auto" latinLnBrk="0" hangingPunct="1">
              <a:lnSpc>
                <a:spcPct val="100000"/>
              </a:lnSpc>
              <a:spcBef>
                <a:spcPct val="0"/>
              </a:spcBef>
              <a:spcAft>
                <a:spcPts val="0"/>
              </a:spcAft>
              <a:buClrTx/>
              <a:buSzTx/>
              <a:buFontTx/>
              <a:buNone/>
              <a:tabLst/>
              <a:defRPr/>
            </a:pPr>
            <a:r>
              <a:rPr lang="el-GR" sz="1700" b="1" dirty="0" smtClean="0">
                <a:solidFill>
                  <a:srgbClr val="006600"/>
                </a:solidFill>
                <a:latin typeface="+mj-lt"/>
                <a:ea typeface="+mj-ea"/>
                <a:cs typeface="+mj-cs"/>
              </a:rPr>
              <a:t>Είναι μέγεθος που μεταβάλλεται στη διάρκεια του χρόνου. </a:t>
            </a:r>
          </a:p>
          <a:p>
            <a:pPr marR="0" lvl="0" defTabSz="914400" rtl="0" eaLnBrk="1" fontAlgn="auto" latinLnBrk="0" hangingPunct="1">
              <a:lnSpc>
                <a:spcPct val="100000"/>
              </a:lnSpc>
              <a:spcBef>
                <a:spcPct val="0"/>
              </a:spcBef>
              <a:spcAft>
                <a:spcPts val="0"/>
              </a:spcAft>
              <a:buClrTx/>
              <a:buSzTx/>
              <a:buFontTx/>
              <a:buNone/>
              <a:tabLst/>
              <a:defRPr/>
            </a:pPr>
            <a:r>
              <a:rPr lang="el-GR" sz="1700" b="1" dirty="0" smtClean="0">
                <a:solidFill>
                  <a:srgbClr val="006600"/>
                </a:solidFill>
                <a:latin typeface="+mj-lt"/>
                <a:ea typeface="+mj-ea"/>
                <a:cs typeface="+mj-cs"/>
              </a:rPr>
              <a:t>Παίρνει θετικές και αρνητικές τιμές και αυτό εκφράζει τις δύο διαφορετικές φορές ρεύματος στο κύκλωμα κατά τη διάρκεια της ταλάντωσης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2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edg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edge">
                                      <p:cBhvr>
                                        <p:cTn id="23" dur="2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2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20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20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10" grpId="0"/>
      <p:bldP spid="11" grpId="0"/>
      <p:bldP spid="12" grpId="0" animBg="1"/>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 Τίτλος"/>
          <p:cNvSpPr txBox="1">
            <a:spLocks/>
          </p:cNvSpPr>
          <p:nvPr/>
        </p:nvSpPr>
        <p:spPr>
          <a:xfrm>
            <a:off x="0" y="476672"/>
            <a:ext cx="5652120" cy="615553"/>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sz="1700" b="1" dirty="0" smtClean="0">
                <a:solidFill>
                  <a:srgbClr val="0000FB"/>
                </a:solidFill>
                <a:latin typeface="+mj-lt"/>
                <a:ea typeface="+mj-ea"/>
                <a:cs typeface="+mj-cs"/>
              </a:rPr>
              <a:t>Από την εξίσωση </a:t>
            </a:r>
            <a:r>
              <a:rPr lang="en-US" sz="1700" b="1" dirty="0" smtClean="0">
                <a:solidFill>
                  <a:srgbClr val="0000FB"/>
                </a:solidFill>
                <a:latin typeface="+mj-lt"/>
                <a:ea typeface="+mj-ea"/>
                <a:cs typeface="+mj-cs"/>
              </a:rPr>
              <a:t>q=Q</a:t>
            </a:r>
            <a:r>
              <a:rPr lang="el-GR" sz="1700" b="1" dirty="0" smtClean="0">
                <a:solidFill>
                  <a:srgbClr val="0000FB"/>
                </a:solidFill>
                <a:latin typeface="+mj-lt"/>
                <a:ea typeface="+mj-ea"/>
                <a:cs typeface="+mj-cs"/>
              </a:rPr>
              <a:t>συν</a:t>
            </a:r>
            <a:r>
              <a:rPr lang="en-US" sz="1700" b="1" dirty="0" smtClean="0">
                <a:solidFill>
                  <a:srgbClr val="0000FB"/>
                </a:solidFill>
                <a:latin typeface="+mj-lt"/>
                <a:ea typeface="+mj-ea"/>
                <a:cs typeface="+mj-cs"/>
              </a:rPr>
              <a:t>(</a:t>
            </a:r>
            <a:r>
              <a:rPr lang="el-GR" sz="1700" b="1" dirty="0" smtClean="0">
                <a:solidFill>
                  <a:srgbClr val="0000FB"/>
                </a:solidFill>
                <a:latin typeface="+mj-lt"/>
                <a:ea typeface="+mj-ea"/>
                <a:cs typeface="+mj-cs"/>
              </a:rPr>
              <a:t>ω</a:t>
            </a:r>
            <a:r>
              <a:rPr lang="en-US" sz="1700" b="1" dirty="0" smtClean="0">
                <a:solidFill>
                  <a:srgbClr val="0000FB"/>
                </a:solidFill>
                <a:latin typeface="+mj-lt"/>
                <a:ea typeface="+mj-ea"/>
                <a:cs typeface="+mj-cs"/>
              </a:rPr>
              <a:t>t)</a:t>
            </a:r>
            <a:r>
              <a:rPr lang="el-GR" sz="1700" b="1" dirty="0" smtClean="0">
                <a:solidFill>
                  <a:srgbClr val="0000FB"/>
                </a:solidFill>
                <a:latin typeface="+mj-lt"/>
                <a:ea typeface="+mj-ea"/>
                <a:cs typeface="+mj-cs"/>
              </a:rPr>
              <a:t> συμπεραίνουμε ότι στη διάρκεια της ταλάντωσης το φορτίο παίρνει τιμές </a:t>
            </a:r>
            <a:r>
              <a:rPr lang="en-US" sz="1700" b="1" dirty="0" smtClean="0">
                <a:solidFill>
                  <a:srgbClr val="0000FB"/>
                </a:solidFill>
                <a:latin typeface="+mj-lt"/>
                <a:ea typeface="+mj-ea"/>
                <a:cs typeface="+mj-cs"/>
              </a:rPr>
              <a:t>-</a:t>
            </a:r>
            <a:r>
              <a:rPr lang="en-US" sz="1700" b="1" dirty="0" err="1" smtClean="0">
                <a:solidFill>
                  <a:srgbClr val="0000FB"/>
                </a:solidFill>
                <a:latin typeface="+mj-lt"/>
                <a:ea typeface="+mj-ea"/>
                <a:cs typeface="+mj-cs"/>
              </a:rPr>
              <a:t>Q≤q</a:t>
            </a:r>
            <a:r>
              <a:rPr lang="en-US" sz="1700" b="1" dirty="0" smtClean="0">
                <a:solidFill>
                  <a:srgbClr val="0000FB"/>
                </a:solidFill>
                <a:latin typeface="+mj-lt"/>
                <a:ea typeface="+mj-ea"/>
                <a:cs typeface="+mj-cs"/>
              </a:rPr>
              <a:t>≤+Q</a:t>
            </a:r>
            <a:endParaRPr lang="el-GR" sz="1700" b="1" dirty="0" smtClean="0">
              <a:solidFill>
                <a:srgbClr val="006600"/>
              </a:solidFill>
              <a:latin typeface="+mj-lt"/>
              <a:ea typeface="+mj-ea"/>
              <a:cs typeface="+mj-cs"/>
            </a:endParaRPr>
          </a:p>
        </p:txBody>
      </p:sp>
      <p:sp>
        <p:nvSpPr>
          <p:cNvPr id="12" name="1 - Τίτλος"/>
          <p:cNvSpPr txBox="1">
            <a:spLocks/>
          </p:cNvSpPr>
          <p:nvPr/>
        </p:nvSpPr>
        <p:spPr>
          <a:xfrm>
            <a:off x="0" y="0"/>
            <a:ext cx="5724128" cy="461665"/>
          </a:xfrm>
          <a:prstGeom prst="rect">
            <a:avLst/>
          </a:prstGeom>
          <a:solidFill>
            <a:srgbClr val="FF0000"/>
          </a:solid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sz="2400" b="1" dirty="0" smtClean="0">
                <a:solidFill>
                  <a:srgbClr val="FFFF00"/>
                </a:solidFill>
                <a:latin typeface="+mj-lt"/>
                <a:ea typeface="+mj-ea"/>
                <a:cs typeface="+mj-cs"/>
              </a:rPr>
              <a:t>Ερμηνεία συμβόλων </a:t>
            </a:r>
          </a:p>
        </p:txBody>
      </p:sp>
      <p:sp>
        <p:nvSpPr>
          <p:cNvPr id="13" name="1 - Τίτλος"/>
          <p:cNvSpPr txBox="1">
            <a:spLocks/>
          </p:cNvSpPr>
          <p:nvPr/>
        </p:nvSpPr>
        <p:spPr>
          <a:xfrm>
            <a:off x="0" y="1088740"/>
            <a:ext cx="6300192" cy="707886"/>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n-US" sz="1700" b="1" dirty="0" smtClean="0">
                <a:solidFill>
                  <a:srgbClr val="0000FB"/>
                </a:solidFill>
                <a:latin typeface="+mj-lt"/>
                <a:ea typeface="+mj-ea"/>
                <a:cs typeface="+mj-cs"/>
              </a:rPr>
              <a:t>M</a:t>
            </a:r>
            <a:r>
              <a:rPr lang="el-GR" sz="1700" b="1" dirty="0" smtClean="0">
                <a:solidFill>
                  <a:srgbClr val="0000FB"/>
                </a:solidFill>
                <a:latin typeface="+mj-lt"/>
                <a:ea typeface="+mj-ea"/>
                <a:cs typeface="+mj-cs"/>
              </a:rPr>
              <a:t>ε</a:t>
            </a:r>
            <a:r>
              <a:rPr lang="el-GR" sz="2000" b="1" dirty="0" smtClean="0">
                <a:solidFill>
                  <a:srgbClr val="0000FB"/>
                </a:solidFill>
                <a:latin typeface="+mj-lt"/>
                <a:ea typeface="+mj-ea"/>
                <a:cs typeface="+mj-cs"/>
              </a:rPr>
              <a:t> </a:t>
            </a:r>
            <a:r>
              <a:rPr lang="en-US" sz="2000" b="1" dirty="0" smtClean="0">
                <a:solidFill>
                  <a:srgbClr val="0000FB"/>
                </a:solidFill>
                <a:latin typeface="+mj-lt"/>
                <a:ea typeface="+mj-ea"/>
                <a:cs typeface="+mj-cs"/>
              </a:rPr>
              <a:t>Q</a:t>
            </a:r>
            <a:r>
              <a:rPr lang="en-US" sz="2000" b="1" dirty="0" smtClean="0">
                <a:solidFill>
                  <a:srgbClr val="FF0000"/>
                </a:solidFill>
                <a:latin typeface="+mj-lt"/>
                <a:ea typeface="+mj-ea"/>
                <a:cs typeface="+mj-cs"/>
              </a:rPr>
              <a:t> </a:t>
            </a:r>
            <a:r>
              <a:rPr lang="el-GR" sz="1700" b="1" dirty="0" smtClean="0">
                <a:solidFill>
                  <a:srgbClr val="0000FB"/>
                </a:solidFill>
                <a:latin typeface="+mj-lt"/>
                <a:ea typeface="+mj-ea"/>
                <a:cs typeface="+mj-cs"/>
              </a:rPr>
              <a:t>συμβολίζουμε την </a:t>
            </a:r>
            <a:r>
              <a:rPr lang="en-US" sz="1700" b="1" dirty="0" smtClean="0">
                <a:solidFill>
                  <a:srgbClr val="0000FB"/>
                </a:solidFill>
                <a:latin typeface="+mj-lt"/>
                <a:ea typeface="+mj-ea"/>
                <a:cs typeface="+mj-cs"/>
              </a:rPr>
              <a:t> </a:t>
            </a:r>
            <a:r>
              <a:rPr lang="el-GR" sz="1700" b="1" dirty="0" smtClean="0">
                <a:solidFill>
                  <a:srgbClr val="0000FB"/>
                </a:solidFill>
                <a:latin typeface="+mj-lt"/>
                <a:ea typeface="+mj-ea"/>
                <a:cs typeface="+mj-cs"/>
              </a:rPr>
              <a:t>μέγιστη τιμή του φορτίου του πυκνωτή</a:t>
            </a:r>
            <a:r>
              <a:rPr lang="en-US" sz="1700" b="1" dirty="0" smtClean="0">
                <a:solidFill>
                  <a:srgbClr val="0000FB"/>
                </a:solidFill>
                <a:latin typeface="+mj-lt"/>
                <a:ea typeface="+mj-ea"/>
                <a:cs typeface="+mj-cs"/>
              </a:rPr>
              <a:t>. </a:t>
            </a:r>
            <a:r>
              <a:rPr lang="el-GR" sz="1700" b="1" dirty="0" smtClean="0">
                <a:solidFill>
                  <a:srgbClr val="0000FB"/>
                </a:solidFill>
                <a:latin typeface="+mj-lt"/>
                <a:ea typeface="+mj-ea"/>
                <a:cs typeface="+mj-cs"/>
              </a:rPr>
              <a:t>Το μέγιστο φορτίο είναι μια </a:t>
            </a:r>
            <a:r>
              <a:rPr lang="el-GR" sz="2000" b="1" u="sng" dirty="0" smtClean="0">
                <a:latin typeface="+mj-lt"/>
                <a:ea typeface="+mj-ea"/>
                <a:cs typeface="+mj-cs"/>
              </a:rPr>
              <a:t>σταθερή θετική ποσότητα. </a:t>
            </a:r>
            <a:r>
              <a:rPr lang="el-GR" sz="2000" b="1" dirty="0" smtClean="0">
                <a:solidFill>
                  <a:srgbClr val="0000FB"/>
                </a:solidFill>
                <a:latin typeface="+mj-lt"/>
                <a:ea typeface="+mj-ea"/>
                <a:cs typeface="+mj-cs"/>
              </a:rPr>
              <a:t> </a:t>
            </a:r>
          </a:p>
        </p:txBody>
      </p:sp>
      <p:sp>
        <p:nvSpPr>
          <p:cNvPr id="17" name="1 - Τίτλος"/>
          <p:cNvSpPr txBox="1">
            <a:spLocks/>
          </p:cNvSpPr>
          <p:nvPr/>
        </p:nvSpPr>
        <p:spPr>
          <a:xfrm>
            <a:off x="0" y="1844824"/>
            <a:ext cx="6012160" cy="615553"/>
          </a:xfrm>
          <a:prstGeom prst="rect">
            <a:avLst/>
          </a:prstGeom>
          <a:noFill/>
        </p:spPr>
        <p:txBody>
          <a:bodyPr vert="horz" wrap="square" lIns="91440" tIns="45720" rIns="91440" bIns="45720" rtlCol="0" anchor="ctr">
            <a:spAutoFit/>
          </a:bodyPr>
          <a:lstStyle/>
          <a:p>
            <a:pPr lvl="0">
              <a:spcBef>
                <a:spcPct val="0"/>
              </a:spcBef>
              <a:defRPr/>
            </a:pPr>
            <a:r>
              <a:rPr lang="el-GR" sz="1700" b="1" dirty="0" smtClean="0">
                <a:solidFill>
                  <a:srgbClr val="006600"/>
                </a:solidFill>
                <a:latin typeface="+mj-lt"/>
                <a:ea typeface="+mj-ea"/>
                <a:cs typeface="+mj-cs"/>
              </a:rPr>
              <a:t>Από την εξίσωση </a:t>
            </a:r>
            <a:r>
              <a:rPr lang="en-US" sz="1700" b="1" dirty="0" err="1" smtClean="0">
                <a:solidFill>
                  <a:srgbClr val="006600"/>
                </a:solidFill>
              </a:rPr>
              <a:t>i</a:t>
            </a:r>
            <a:r>
              <a:rPr lang="en-US" sz="1700" b="1" dirty="0" smtClean="0">
                <a:solidFill>
                  <a:srgbClr val="006600"/>
                </a:solidFill>
              </a:rPr>
              <a:t>=-I</a:t>
            </a:r>
            <a:r>
              <a:rPr lang="el-GR" sz="1700" b="1" dirty="0" err="1" smtClean="0">
                <a:solidFill>
                  <a:srgbClr val="006600"/>
                </a:solidFill>
              </a:rPr>
              <a:t>ημ</a:t>
            </a:r>
            <a:r>
              <a:rPr lang="el-GR" sz="1700" b="1" dirty="0" smtClean="0">
                <a:solidFill>
                  <a:srgbClr val="006600"/>
                </a:solidFill>
              </a:rPr>
              <a:t>(ω</a:t>
            </a:r>
            <a:r>
              <a:rPr lang="en-US" sz="1700" b="1" dirty="0" smtClean="0">
                <a:solidFill>
                  <a:srgbClr val="006600"/>
                </a:solidFill>
              </a:rPr>
              <a:t>t)</a:t>
            </a:r>
            <a:r>
              <a:rPr lang="el-GR" sz="1700" b="1" dirty="0" smtClean="0">
                <a:solidFill>
                  <a:srgbClr val="006600"/>
                </a:solidFill>
                <a:latin typeface="+mj-lt"/>
                <a:ea typeface="+mj-ea"/>
                <a:cs typeface="+mj-cs"/>
              </a:rPr>
              <a:t> συμπεραίνουμε ότι στη διάρκεια της ταλάντωσης το ρεύμα παίρνει τιμές  </a:t>
            </a:r>
            <a:r>
              <a:rPr lang="en-US" sz="1700" b="1" dirty="0" smtClean="0">
                <a:solidFill>
                  <a:srgbClr val="006600"/>
                </a:solidFill>
                <a:latin typeface="+mj-lt"/>
                <a:ea typeface="+mj-ea"/>
                <a:cs typeface="+mj-cs"/>
              </a:rPr>
              <a:t>-</a:t>
            </a:r>
            <a:r>
              <a:rPr lang="el-GR" sz="1700" b="1" dirty="0" smtClean="0">
                <a:solidFill>
                  <a:srgbClr val="006600"/>
                </a:solidFill>
                <a:latin typeface="+mj-lt"/>
                <a:ea typeface="+mj-ea"/>
                <a:cs typeface="+mj-cs"/>
              </a:rPr>
              <a:t>Ι</a:t>
            </a:r>
            <a:r>
              <a:rPr lang="en-US" sz="1700" b="1" dirty="0" smtClean="0">
                <a:solidFill>
                  <a:srgbClr val="006600"/>
                </a:solidFill>
                <a:latin typeface="+mj-lt"/>
                <a:ea typeface="+mj-ea"/>
                <a:cs typeface="+mj-cs"/>
              </a:rPr>
              <a:t>≤q≤+</a:t>
            </a:r>
            <a:r>
              <a:rPr lang="el-GR" sz="1700" b="1" dirty="0" smtClean="0">
                <a:solidFill>
                  <a:srgbClr val="006600"/>
                </a:solidFill>
                <a:latin typeface="+mj-lt"/>
                <a:ea typeface="+mj-ea"/>
                <a:cs typeface="+mj-cs"/>
              </a:rPr>
              <a:t>Ι</a:t>
            </a:r>
          </a:p>
        </p:txBody>
      </p:sp>
      <p:sp>
        <p:nvSpPr>
          <p:cNvPr id="18" name="1 - Τίτλος"/>
          <p:cNvSpPr txBox="1">
            <a:spLocks/>
          </p:cNvSpPr>
          <p:nvPr/>
        </p:nvSpPr>
        <p:spPr>
          <a:xfrm>
            <a:off x="0" y="2384884"/>
            <a:ext cx="6300192" cy="707886"/>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n-US" sz="1700" b="1" dirty="0" smtClean="0">
                <a:solidFill>
                  <a:srgbClr val="006600"/>
                </a:solidFill>
                <a:latin typeface="+mj-lt"/>
                <a:ea typeface="+mj-ea"/>
                <a:cs typeface="+mj-cs"/>
              </a:rPr>
              <a:t>M</a:t>
            </a:r>
            <a:r>
              <a:rPr lang="el-GR" sz="1700" b="1" dirty="0" smtClean="0">
                <a:solidFill>
                  <a:srgbClr val="006600"/>
                </a:solidFill>
                <a:latin typeface="+mj-lt"/>
                <a:ea typeface="+mj-ea"/>
                <a:cs typeface="+mj-cs"/>
              </a:rPr>
              <a:t>ε </a:t>
            </a:r>
            <a:r>
              <a:rPr lang="el-GR" sz="2000" b="1" dirty="0" smtClean="0">
                <a:solidFill>
                  <a:srgbClr val="006600"/>
                </a:solidFill>
                <a:latin typeface="+mj-lt"/>
                <a:ea typeface="+mj-ea"/>
                <a:cs typeface="+mj-cs"/>
              </a:rPr>
              <a:t>Ι</a:t>
            </a:r>
            <a:r>
              <a:rPr lang="en-US" sz="1700" b="1" dirty="0" smtClean="0">
                <a:solidFill>
                  <a:srgbClr val="006600"/>
                </a:solidFill>
                <a:latin typeface="+mj-lt"/>
                <a:ea typeface="+mj-ea"/>
                <a:cs typeface="+mj-cs"/>
              </a:rPr>
              <a:t> </a:t>
            </a:r>
            <a:r>
              <a:rPr lang="el-GR" sz="1700" b="1" dirty="0" smtClean="0">
                <a:solidFill>
                  <a:srgbClr val="006600"/>
                </a:solidFill>
                <a:latin typeface="+mj-lt"/>
                <a:ea typeface="+mj-ea"/>
                <a:cs typeface="+mj-cs"/>
              </a:rPr>
              <a:t>συμβολίζουμε την </a:t>
            </a:r>
            <a:r>
              <a:rPr lang="en-US" sz="1700" b="1" dirty="0" smtClean="0">
                <a:solidFill>
                  <a:srgbClr val="006600"/>
                </a:solidFill>
                <a:latin typeface="+mj-lt"/>
                <a:ea typeface="+mj-ea"/>
                <a:cs typeface="+mj-cs"/>
              </a:rPr>
              <a:t> </a:t>
            </a:r>
            <a:r>
              <a:rPr lang="el-GR" sz="1700" b="1" dirty="0" smtClean="0">
                <a:solidFill>
                  <a:srgbClr val="006600"/>
                </a:solidFill>
                <a:latin typeface="+mj-lt"/>
                <a:ea typeface="+mj-ea"/>
                <a:cs typeface="+mj-cs"/>
              </a:rPr>
              <a:t>μέγιστη τιμή του</a:t>
            </a:r>
            <a:r>
              <a:rPr lang="el-GR" sz="1700" b="1" dirty="0" smtClean="0">
                <a:solidFill>
                  <a:srgbClr val="0000FB"/>
                </a:solidFill>
                <a:latin typeface="+mj-lt"/>
                <a:ea typeface="+mj-ea"/>
                <a:cs typeface="+mj-cs"/>
              </a:rPr>
              <a:t> </a:t>
            </a:r>
            <a:r>
              <a:rPr lang="el-GR" sz="1700" b="1" dirty="0" smtClean="0">
                <a:solidFill>
                  <a:srgbClr val="FF0000"/>
                </a:solidFill>
                <a:latin typeface="+mj-lt"/>
                <a:ea typeface="+mj-ea"/>
                <a:cs typeface="+mj-cs"/>
              </a:rPr>
              <a:t> </a:t>
            </a:r>
            <a:r>
              <a:rPr lang="el-GR" sz="1700" b="1" dirty="0" smtClean="0">
                <a:solidFill>
                  <a:srgbClr val="006600"/>
                </a:solidFill>
                <a:latin typeface="+mj-lt"/>
                <a:ea typeface="+mj-ea"/>
                <a:cs typeface="+mj-cs"/>
              </a:rPr>
              <a:t>ρεύματος στο κύκλωμα</a:t>
            </a:r>
            <a:r>
              <a:rPr lang="en-US" sz="1700" b="1" dirty="0" smtClean="0">
                <a:solidFill>
                  <a:srgbClr val="006600"/>
                </a:solidFill>
                <a:latin typeface="+mj-lt"/>
                <a:ea typeface="+mj-ea"/>
                <a:cs typeface="+mj-cs"/>
              </a:rPr>
              <a:t>. </a:t>
            </a:r>
            <a:r>
              <a:rPr lang="el-GR" sz="1700" b="1" dirty="0" smtClean="0">
                <a:solidFill>
                  <a:srgbClr val="006600"/>
                </a:solidFill>
                <a:latin typeface="+mj-lt"/>
                <a:ea typeface="+mj-ea"/>
                <a:cs typeface="+mj-cs"/>
              </a:rPr>
              <a:t>Το μέγιστο ρεύμα είναι μια </a:t>
            </a:r>
            <a:r>
              <a:rPr lang="el-GR" sz="1700" b="1" dirty="0" smtClean="0">
                <a:solidFill>
                  <a:srgbClr val="0000FB"/>
                </a:solidFill>
                <a:latin typeface="+mj-lt"/>
                <a:ea typeface="+mj-ea"/>
                <a:cs typeface="+mj-cs"/>
              </a:rPr>
              <a:t> </a:t>
            </a:r>
            <a:r>
              <a:rPr lang="el-GR" sz="2000" b="1" u="sng" dirty="0" smtClean="0">
                <a:latin typeface="+mj-lt"/>
                <a:ea typeface="+mj-ea"/>
                <a:cs typeface="+mj-cs"/>
              </a:rPr>
              <a:t>σταθερή θετική ποσότητα. </a:t>
            </a:r>
            <a:r>
              <a:rPr lang="el-GR" sz="2000" b="1" dirty="0" smtClean="0">
                <a:solidFill>
                  <a:srgbClr val="0000FB"/>
                </a:solidFill>
                <a:latin typeface="+mj-lt"/>
                <a:ea typeface="+mj-ea"/>
                <a:cs typeface="+mj-cs"/>
              </a:rPr>
              <a:t> </a:t>
            </a:r>
          </a:p>
        </p:txBody>
      </p:sp>
      <p:sp>
        <p:nvSpPr>
          <p:cNvPr id="19" name="1 - Τίτλος"/>
          <p:cNvSpPr txBox="1">
            <a:spLocks/>
          </p:cNvSpPr>
          <p:nvPr/>
        </p:nvSpPr>
        <p:spPr>
          <a:xfrm>
            <a:off x="5724128" y="0"/>
            <a:ext cx="3419872" cy="461665"/>
          </a:xfrm>
          <a:prstGeom prst="rect">
            <a:avLst/>
          </a:prstGeom>
          <a:solidFill>
            <a:srgbClr val="006600"/>
          </a:solid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sz="2400" b="1" dirty="0" smtClean="0">
                <a:solidFill>
                  <a:srgbClr val="FFFF00"/>
                </a:solidFill>
                <a:latin typeface="+mj-lt"/>
                <a:ea typeface="+mj-ea"/>
                <a:cs typeface="+mj-cs"/>
              </a:rPr>
              <a:t>Γραφικές παραστάσεις </a:t>
            </a:r>
          </a:p>
        </p:txBody>
      </p:sp>
      <p:grpSp>
        <p:nvGrpSpPr>
          <p:cNvPr id="63" name="62 - Ομάδα"/>
          <p:cNvGrpSpPr>
            <a:grpSpLocks/>
          </p:cNvGrpSpPr>
          <p:nvPr/>
        </p:nvGrpSpPr>
        <p:grpSpPr>
          <a:xfrm>
            <a:off x="6395008" y="476672"/>
            <a:ext cx="2785504" cy="1679997"/>
            <a:chOff x="6386957" y="548680"/>
            <a:chExt cx="2901567" cy="1749997"/>
          </a:xfrm>
        </p:grpSpPr>
        <p:sp>
          <p:nvSpPr>
            <p:cNvPr id="21" name="Arc 64"/>
            <p:cNvSpPr>
              <a:spLocks noChangeAspect="1"/>
            </p:cNvSpPr>
            <p:nvPr/>
          </p:nvSpPr>
          <p:spPr bwMode="auto">
            <a:xfrm rot="11142230">
              <a:off x="6636956" y="995530"/>
              <a:ext cx="454723" cy="1303147"/>
            </a:xfrm>
            <a:custGeom>
              <a:avLst/>
              <a:gdLst>
                <a:gd name="T0" fmla="*/ 0 w 18161"/>
                <a:gd name="T1" fmla="*/ 1 h 21600"/>
                <a:gd name="T2" fmla="*/ 0 w 18161"/>
                <a:gd name="T3" fmla="*/ 0 h 21600"/>
                <a:gd name="T4" fmla="*/ 0 w 18161"/>
                <a:gd name="T5" fmla="*/ 0 h 21600"/>
                <a:gd name="T6" fmla="*/ 0 60000 65536"/>
                <a:gd name="T7" fmla="*/ 0 60000 65536"/>
                <a:gd name="T8" fmla="*/ 0 60000 65536"/>
                <a:gd name="T9" fmla="*/ 0 w 18161"/>
                <a:gd name="T10" fmla="*/ 0 h 21600"/>
                <a:gd name="T11" fmla="*/ 18161 w 18161"/>
                <a:gd name="T12" fmla="*/ 21600 h 21600"/>
              </a:gdLst>
              <a:ahLst/>
              <a:cxnLst>
                <a:cxn ang="T6">
                  <a:pos x="T0" y="T1"/>
                </a:cxn>
                <a:cxn ang="T7">
                  <a:pos x="T2" y="T3"/>
                </a:cxn>
                <a:cxn ang="T8">
                  <a:pos x="T4" y="T5"/>
                </a:cxn>
              </a:cxnLst>
              <a:rect l="T9" t="T10" r="T11" b="T12"/>
              <a:pathLst>
                <a:path w="18161" h="21600" fill="none" extrusionOk="0">
                  <a:moveTo>
                    <a:pt x="18161" y="21435"/>
                  </a:moveTo>
                  <a:cubicBezTo>
                    <a:pt x="17277" y="21544"/>
                    <a:pt x="16388" y="21599"/>
                    <a:pt x="15498" y="21600"/>
                  </a:cubicBezTo>
                  <a:cubicBezTo>
                    <a:pt x="9658" y="21600"/>
                    <a:pt x="4067" y="19235"/>
                    <a:pt x="-1" y="15045"/>
                  </a:cubicBezTo>
                </a:path>
                <a:path w="18161" h="21600" stroke="0" extrusionOk="0">
                  <a:moveTo>
                    <a:pt x="18161" y="21435"/>
                  </a:moveTo>
                  <a:cubicBezTo>
                    <a:pt x="17277" y="21544"/>
                    <a:pt x="16388" y="21599"/>
                    <a:pt x="15498" y="21600"/>
                  </a:cubicBezTo>
                  <a:cubicBezTo>
                    <a:pt x="9658" y="21600"/>
                    <a:pt x="4067" y="19235"/>
                    <a:pt x="-1" y="15045"/>
                  </a:cubicBezTo>
                  <a:lnTo>
                    <a:pt x="15498" y="0"/>
                  </a:lnTo>
                  <a:close/>
                </a:path>
              </a:pathLst>
            </a:custGeom>
            <a:noFill/>
            <a:ln w="25400">
              <a:solidFill>
                <a:srgbClr val="FF0000"/>
              </a:solidFill>
              <a:round/>
              <a:headEnd/>
              <a:tailEnd/>
            </a:ln>
          </p:spPr>
          <p:txBody>
            <a:bodyPr/>
            <a:lstStyle/>
            <a:p>
              <a:endParaRPr lang="el-GR"/>
            </a:p>
          </p:txBody>
        </p:sp>
        <p:sp>
          <p:nvSpPr>
            <p:cNvPr id="22" name="Line 65"/>
            <p:cNvSpPr>
              <a:spLocks noChangeAspect="1" noChangeShapeType="1"/>
            </p:cNvSpPr>
            <p:nvPr/>
          </p:nvSpPr>
          <p:spPr bwMode="auto">
            <a:xfrm flipV="1">
              <a:off x="6636956" y="1430568"/>
              <a:ext cx="2287395" cy="3937"/>
            </a:xfrm>
            <a:prstGeom prst="line">
              <a:avLst/>
            </a:prstGeom>
            <a:noFill/>
            <a:ln w="9525">
              <a:solidFill>
                <a:srgbClr val="000000"/>
              </a:solidFill>
              <a:round/>
              <a:headEnd/>
              <a:tailEnd type="triangle" w="sm" len="med"/>
            </a:ln>
          </p:spPr>
          <p:txBody>
            <a:bodyPr/>
            <a:lstStyle/>
            <a:p>
              <a:endParaRPr lang="el-GR"/>
            </a:p>
          </p:txBody>
        </p:sp>
        <p:sp>
          <p:nvSpPr>
            <p:cNvPr id="23" name="Arc 66"/>
            <p:cNvSpPr>
              <a:spLocks noChangeAspect="1"/>
            </p:cNvSpPr>
            <p:nvPr/>
          </p:nvSpPr>
          <p:spPr bwMode="auto">
            <a:xfrm rot="10800000" flipV="1">
              <a:off x="7105457" y="1192380"/>
              <a:ext cx="850918" cy="679133"/>
            </a:xfrm>
            <a:custGeom>
              <a:avLst/>
              <a:gdLst>
                <a:gd name="T0" fmla="*/ 0 w 41908"/>
                <a:gd name="T1" fmla="*/ 0 h 21600"/>
                <a:gd name="T2" fmla="*/ 0 w 41908"/>
                <a:gd name="T3" fmla="*/ 0 h 21600"/>
                <a:gd name="T4" fmla="*/ 0 w 41908"/>
                <a:gd name="T5" fmla="*/ 0 h 21600"/>
                <a:gd name="T6" fmla="*/ 0 60000 65536"/>
                <a:gd name="T7" fmla="*/ 0 60000 65536"/>
                <a:gd name="T8" fmla="*/ 0 60000 65536"/>
                <a:gd name="T9" fmla="*/ 0 w 41908"/>
                <a:gd name="T10" fmla="*/ 0 h 21600"/>
                <a:gd name="T11" fmla="*/ 41908 w 41908"/>
                <a:gd name="T12" fmla="*/ 21600 h 21600"/>
              </a:gdLst>
              <a:ahLst/>
              <a:cxnLst>
                <a:cxn ang="T6">
                  <a:pos x="T0" y="T1"/>
                </a:cxn>
                <a:cxn ang="T7">
                  <a:pos x="T2" y="T3"/>
                </a:cxn>
                <a:cxn ang="T8">
                  <a:pos x="T4" y="T5"/>
                </a:cxn>
              </a:cxnLst>
              <a:rect l="T9" t="T10" r="T11" b="T12"/>
              <a:pathLst>
                <a:path w="41908" h="21600" fill="none" extrusionOk="0">
                  <a:moveTo>
                    <a:pt x="41907" y="5841"/>
                  </a:moveTo>
                  <a:cubicBezTo>
                    <a:pt x="39290" y="15160"/>
                    <a:pt x="30792" y="21599"/>
                    <a:pt x="21113" y="21600"/>
                  </a:cubicBezTo>
                  <a:cubicBezTo>
                    <a:pt x="10940" y="21600"/>
                    <a:pt x="2147" y="14502"/>
                    <a:pt x="-1" y="4560"/>
                  </a:cubicBezTo>
                </a:path>
                <a:path w="41908" h="21600" stroke="0" extrusionOk="0">
                  <a:moveTo>
                    <a:pt x="41907" y="5841"/>
                  </a:moveTo>
                  <a:cubicBezTo>
                    <a:pt x="39290" y="15160"/>
                    <a:pt x="30792" y="21599"/>
                    <a:pt x="21113" y="21600"/>
                  </a:cubicBezTo>
                  <a:cubicBezTo>
                    <a:pt x="10940" y="21600"/>
                    <a:pt x="2147" y="14502"/>
                    <a:pt x="-1" y="4560"/>
                  </a:cubicBezTo>
                  <a:lnTo>
                    <a:pt x="21113" y="0"/>
                  </a:lnTo>
                  <a:close/>
                </a:path>
              </a:pathLst>
            </a:custGeom>
            <a:noFill/>
            <a:ln w="25400">
              <a:solidFill>
                <a:srgbClr val="FF0000"/>
              </a:solidFill>
              <a:round/>
              <a:headEnd/>
              <a:tailEnd/>
            </a:ln>
          </p:spPr>
          <p:txBody>
            <a:bodyPr/>
            <a:lstStyle/>
            <a:p>
              <a:endParaRPr lang="el-GR"/>
            </a:p>
          </p:txBody>
        </p:sp>
        <p:sp>
          <p:nvSpPr>
            <p:cNvPr id="24" name="Arc 67"/>
            <p:cNvSpPr>
              <a:spLocks/>
            </p:cNvSpPr>
            <p:nvPr/>
          </p:nvSpPr>
          <p:spPr bwMode="auto">
            <a:xfrm rot="167501" flipV="1">
              <a:off x="7956579" y="955429"/>
              <a:ext cx="799921" cy="637794"/>
            </a:xfrm>
            <a:custGeom>
              <a:avLst/>
              <a:gdLst>
                <a:gd name="T0" fmla="*/ 0 w 40618"/>
                <a:gd name="T1" fmla="*/ 0 h 21600"/>
                <a:gd name="T2" fmla="*/ 0 w 40618"/>
                <a:gd name="T3" fmla="*/ 0 h 21600"/>
                <a:gd name="T4" fmla="*/ 0 w 40618"/>
                <a:gd name="T5" fmla="*/ 0 h 21600"/>
                <a:gd name="T6" fmla="*/ 0 60000 65536"/>
                <a:gd name="T7" fmla="*/ 0 60000 65536"/>
                <a:gd name="T8" fmla="*/ 0 60000 65536"/>
                <a:gd name="T9" fmla="*/ 0 w 40618"/>
                <a:gd name="T10" fmla="*/ 0 h 21600"/>
                <a:gd name="T11" fmla="*/ 40618 w 40618"/>
                <a:gd name="T12" fmla="*/ 21600 h 21600"/>
                <a:gd name="connsiteX0" fmla="*/ 40617 w 41827"/>
                <a:gd name="connsiteY0" fmla="*/ 8349 h 21600"/>
                <a:gd name="connsiteX1" fmla="*/ 20697 w 41827"/>
                <a:gd name="connsiteY1" fmla="*/ 21600 h 21600"/>
                <a:gd name="connsiteX2" fmla="*/ 0 w 41827"/>
                <a:gd name="connsiteY2" fmla="*/ 6180 h 21600"/>
                <a:gd name="connsiteX0" fmla="*/ 41827 w 41827"/>
                <a:gd name="connsiteY0" fmla="*/ 5545 h 21600"/>
                <a:gd name="connsiteX1" fmla="*/ 20697 w 41827"/>
                <a:gd name="connsiteY1" fmla="*/ 21600 h 21600"/>
                <a:gd name="connsiteX2" fmla="*/ 0 w 41827"/>
                <a:gd name="connsiteY2" fmla="*/ 6180 h 21600"/>
                <a:gd name="connsiteX3" fmla="*/ 20697 w 41827"/>
                <a:gd name="connsiteY3" fmla="*/ 0 h 21600"/>
                <a:gd name="connsiteX4" fmla="*/ 41827 w 41827"/>
                <a:gd name="connsiteY4" fmla="*/ 5545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27" h="21600" fill="none" extrusionOk="0">
                  <a:moveTo>
                    <a:pt x="40617" y="8349"/>
                  </a:moveTo>
                  <a:cubicBezTo>
                    <a:pt x="37253" y="16376"/>
                    <a:pt x="29400" y="21599"/>
                    <a:pt x="20697" y="21600"/>
                  </a:cubicBezTo>
                  <a:cubicBezTo>
                    <a:pt x="11148" y="21600"/>
                    <a:pt x="2732" y="15330"/>
                    <a:pt x="0" y="6180"/>
                  </a:cubicBezTo>
                </a:path>
                <a:path w="41827" h="21600" stroke="0" extrusionOk="0">
                  <a:moveTo>
                    <a:pt x="41827" y="5545"/>
                  </a:moveTo>
                  <a:cubicBezTo>
                    <a:pt x="38463" y="13572"/>
                    <a:pt x="29400" y="21599"/>
                    <a:pt x="20697" y="21600"/>
                  </a:cubicBezTo>
                  <a:cubicBezTo>
                    <a:pt x="11148" y="21600"/>
                    <a:pt x="2732" y="15330"/>
                    <a:pt x="0" y="6180"/>
                  </a:cubicBezTo>
                  <a:lnTo>
                    <a:pt x="20697" y="0"/>
                  </a:lnTo>
                  <a:lnTo>
                    <a:pt x="41827" y="5545"/>
                  </a:lnTo>
                  <a:close/>
                </a:path>
              </a:pathLst>
            </a:custGeom>
            <a:noFill/>
            <a:ln w="25400">
              <a:solidFill>
                <a:srgbClr val="FF0000"/>
              </a:solidFill>
              <a:round/>
              <a:headEnd/>
              <a:tailEnd/>
            </a:ln>
          </p:spPr>
          <p:txBody>
            <a:bodyPr/>
            <a:lstStyle/>
            <a:p>
              <a:endParaRPr lang="el-GR"/>
            </a:p>
          </p:txBody>
        </p:sp>
        <p:sp>
          <p:nvSpPr>
            <p:cNvPr id="25" name="Line 68"/>
            <p:cNvSpPr>
              <a:spLocks noChangeAspect="1" noChangeShapeType="1"/>
            </p:cNvSpPr>
            <p:nvPr/>
          </p:nvSpPr>
          <p:spPr bwMode="auto">
            <a:xfrm flipH="1" flipV="1">
              <a:off x="6705854" y="593956"/>
              <a:ext cx="0" cy="1342517"/>
            </a:xfrm>
            <a:prstGeom prst="line">
              <a:avLst/>
            </a:prstGeom>
            <a:noFill/>
            <a:ln w="9525">
              <a:solidFill>
                <a:srgbClr val="000000"/>
              </a:solidFill>
              <a:round/>
              <a:headEnd/>
              <a:tailEnd type="triangle" w="sm" len="med"/>
            </a:ln>
          </p:spPr>
          <p:txBody>
            <a:bodyPr/>
            <a:lstStyle/>
            <a:p>
              <a:endParaRPr lang="el-GR"/>
            </a:p>
          </p:txBody>
        </p:sp>
        <p:sp>
          <p:nvSpPr>
            <p:cNvPr id="26" name="Line 69"/>
            <p:cNvSpPr>
              <a:spLocks noChangeAspect="1" noChangeShapeType="1"/>
            </p:cNvSpPr>
            <p:nvPr/>
          </p:nvSpPr>
          <p:spPr bwMode="auto">
            <a:xfrm flipH="1">
              <a:off x="6692074" y="1865607"/>
              <a:ext cx="787399" cy="0"/>
            </a:xfrm>
            <a:prstGeom prst="line">
              <a:avLst/>
            </a:prstGeom>
            <a:noFill/>
            <a:ln w="9525">
              <a:solidFill>
                <a:srgbClr val="000000"/>
              </a:solidFill>
              <a:prstDash val="dash"/>
              <a:round/>
              <a:headEnd/>
              <a:tailEnd/>
            </a:ln>
          </p:spPr>
          <p:txBody>
            <a:bodyPr/>
            <a:lstStyle/>
            <a:p>
              <a:endParaRPr lang="el-GR"/>
            </a:p>
          </p:txBody>
        </p:sp>
        <p:sp>
          <p:nvSpPr>
            <p:cNvPr id="27" name="Line 70"/>
            <p:cNvSpPr>
              <a:spLocks noChangeAspect="1" noChangeShapeType="1"/>
            </p:cNvSpPr>
            <p:nvPr/>
          </p:nvSpPr>
          <p:spPr bwMode="auto">
            <a:xfrm>
              <a:off x="7524328" y="1448779"/>
              <a:ext cx="0" cy="432047"/>
            </a:xfrm>
            <a:prstGeom prst="line">
              <a:avLst/>
            </a:prstGeom>
            <a:noFill/>
            <a:ln w="9525">
              <a:solidFill>
                <a:srgbClr val="000000"/>
              </a:solidFill>
              <a:prstDash val="dash"/>
              <a:round/>
              <a:headEnd/>
              <a:tailEnd/>
            </a:ln>
          </p:spPr>
          <p:txBody>
            <a:bodyPr/>
            <a:lstStyle/>
            <a:p>
              <a:endParaRPr lang="el-GR"/>
            </a:p>
          </p:txBody>
        </p:sp>
        <p:sp>
          <p:nvSpPr>
            <p:cNvPr id="28" name="Line 71"/>
            <p:cNvSpPr>
              <a:spLocks noChangeAspect="1" noChangeShapeType="1"/>
            </p:cNvSpPr>
            <p:nvPr/>
          </p:nvSpPr>
          <p:spPr bwMode="auto">
            <a:xfrm flipV="1">
              <a:off x="8388424" y="964034"/>
              <a:ext cx="0" cy="484746"/>
            </a:xfrm>
            <a:prstGeom prst="line">
              <a:avLst/>
            </a:prstGeom>
            <a:noFill/>
            <a:ln w="9525">
              <a:solidFill>
                <a:srgbClr val="000000"/>
              </a:solidFill>
              <a:prstDash val="dash"/>
              <a:round/>
              <a:headEnd/>
              <a:tailEnd/>
            </a:ln>
          </p:spPr>
          <p:txBody>
            <a:bodyPr/>
            <a:lstStyle/>
            <a:p>
              <a:endParaRPr lang="el-GR"/>
            </a:p>
          </p:txBody>
        </p:sp>
        <p:sp>
          <p:nvSpPr>
            <p:cNvPr id="29" name="Rectangle 72"/>
            <p:cNvSpPr>
              <a:spLocks noChangeAspect="1" noChangeArrowheads="1"/>
            </p:cNvSpPr>
            <p:nvPr/>
          </p:nvSpPr>
          <p:spPr bwMode="auto">
            <a:xfrm>
              <a:off x="6420421" y="548680"/>
              <a:ext cx="564959" cy="391732"/>
            </a:xfrm>
            <a:prstGeom prst="rect">
              <a:avLst/>
            </a:prstGeom>
            <a:noFill/>
            <a:ln w="9525">
              <a:noFill/>
              <a:miter lim="800000"/>
              <a:headEnd/>
              <a:tailEnd/>
            </a:ln>
          </p:spPr>
          <p:txBody>
            <a:bodyPr/>
            <a:lstStyle/>
            <a:p>
              <a:r>
                <a:rPr lang="en-US" sz="1400" b="1" dirty="0">
                  <a:latin typeface="Times New Roman" pitchFamily="18" charset="0"/>
                </a:rPr>
                <a:t>q</a:t>
              </a:r>
              <a:endParaRPr lang="el-GR" sz="1400" b="1" dirty="0">
                <a:latin typeface="Times New Roman" pitchFamily="18" charset="0"/>
              </a:endParaRPr>
            </a:p>
          </p:txBody>
        </p:sp>
        <p:sp>
          <p:nvSpPr>
            <p:cNvPr id="30" name="Rectangle 73"/>
            <p:cNvSpPr>
              <a:spLocks noChangeAspect="1" noChangeArrowheads="1"/>
            </p:cNvSpPr>
            <p:nvPr/>
          </p:nvSpPr>
          <p:spPr bwMode="auto">
            <a:xfrm>
              <a:off x="6386957" y="861672"/>
              <a:ext cx="328739" cy="248031"/>
            </a:xfrm>
            <a:prstGeom prst="rect">
              <a:avLst/>
            </a:prstGeom>
            <a:noFill/>
            <a:ln w="9525">
              <a:noFill/>
              <a:miter lim="800000"/>
              <a:headEnd/>
              <a:tailEnd/>
            </a:ln>
          </p:spPr>
          <p:txBody>
            <a:bodyPr/>
            <a:lstStyle/>
            <a:p>
              <a:r>
                <a:rPr lang="en-US" sz="1400" b="1" dirty="0">
                  <a:latin typeface="Times New Roman" pitchFamily="18" charset="0"/>
                </a:rPr>
                <a:t>Q</a:t>
              </a:r>
              <a:endParaRPr lang="el-GR" sz="1400" b="1" dirty="0"/>
            </a:p>
          </p:txBody>
        </p:sp>
        <p:sp>
          <p:nvSpPr>
            <p:cNvPr id="31" name="Rectangle 74"/>
            <p:cNvSpPr>
              <a:spLocks noChangeAspect="1" noChangeArrowheads="1"/>
            </p:cNvSpPr>
            <p:nvPr/>
          </p:nvSpPr>
          <p:spPr bwMode="auto">
            <a:xfrm>
              <a:off x="6386957" y="1664820"/>
              <a:ext cx="531495" cy="340551"/>
            </a:xfrm>
            <a:prstGeom prst="rect">
              <a:avLst/>
            </a:prstGeom>
            <a:noFill/>
            <a:ln w="9525">
              <a:noFill/>
              <a:miter lim="800000"/>
              <a:headEnd/>
              <a:tailEnd/>
            </a:ln>
          </p:spPr>
          <p:txBody>
            <a:bodyPr/>
            <a:lstStyle/>
            <a:p>
              <a:r>
                <a:rPr lang="el-GR" sz="1400" b="1" dirty="0">
                  <a:latin typeface="Times New Roman" pitchFamily="18" charset="0"/>
                </a:rPr>
                <a:t>-</a:t>
              </a:r>
              <a:r>
                <a:rPr lang="en-US" sz="1400" b="1" dirty="0">
                  <a:latin typeface="Times New Roman" pitchFamily="18" charset="0"/>
                </a:rPr>
                <a:t>Q</a:t>
              </a:r>
              <a:endParaRPr lang="el-GR" sz="1400" b="1" dirty="0"/>
            </a:p>
          </p:txBody>
        </p:sp>
        <p:sp>
          <p:nvSpPr>
            <p:cNvPr id="32" name="Rectangle 75"/>
            <p:cNvSpPr>
              <a:spLocks noChangeAspect="1" noChangeArrowheads="1"/>
            </p:cNvSpPr>
            <p:nvPr/>
          </p:nvSpPr>
          <p:spPr bwMode="auto">
            <a:xfrm>
              <a:off x="6764909" y="1217970"/>
              <a:ext cx="692912" cy="312992"/>
            </a:xfrm>
            <a:prstGeom prst="rect">
              <a:avLst/>
            </a:prstGeom>
            <a:noFill/>
            <a:ln w="9525">
              <a:noFill/>
              <a:miter lim="800000"/>
              <a:headEnd/>
              <a:tailEnd/>
            </a:ln>
          </p:spPr>
          <p:txBody>
            <a:bodyPr/>
            <a:lstStyle/>
            <a:p>
              <a:r>
                <a:rPr lang="el-GR" sz="1200" b="1" dirty="0">
                  <a:latin typeface="Times New Roman" pitchFamily="18" charset="0"/>
                </a:rPr>
                <a:t>T/4</a:t>
              </a:r>
              <a:endParaRPr lang="el-GR" sz="1200" b="1" dirty="0"/>
            </a:p>
          </p:txBody>
        </p:sp>
        <p:sp>
          <p:nvSpPr>
            <p:cNvPr id="33" name="Rectangle 76"/>
            <p:cNvSpPr>
              <a:spLocks noChangeAspect="1" noChangeArrowheads="1"/>
            </p:cNvSpPr>
            <p:nvPr/>
          </p:nvSpPr>
          <p:spPr bwMode="auto">
            <a:xfrm>
              <a:off x="7320025" y="1194348"/>
              <a:ext cx="643699" cy="283464"/>
            </a:xfrm>
            <a:prstGeom prst="rect">
              <a:avLst/>
            </a:prstGeom>
            <a:noFill/>
            <a:ln w="9525">
              <a:noFill/>
              <a:miter lim="800000"/>
              <a:headEnd/>
              <a:tailEnd/>
            </a:ln>
          </p:spPr>
          <p:txBody>
            <a:bodyPr/>
            <a:lstStyle/>
            <a:p>
              <a:r>
                <a:rPr lang="el-GR" sz="1200" b="1" dirty="0">
                  <a:latin typeface="Times New Roman" pitchFamily="18" charset="0"/>
                </a:rPr>
                <a:t>T/2</a:t>
              </a:r>
              <a:endParaRPr lang="el-GR" sz="1200" b="1" dirty="0"/>
            </a:p>
          </p:txBody>
        </p:sp>
        <p:sp>
          <p:nvSpPr>
            <p:cNvPr id="34" name="Rectangle 77"/>
            <p:cNvSpPr>
              <a:spLocks noChangeAspect="1" noChangeArrowheads="1"/>
            </p:cNvSpPr>
            <p:nvPr/>
          </p:nvSpPr>
          <p:spPr bwMode="auto">
            <a:xfrm>
              <a:off x="7749158" y="1397104"/>
              <a:ext cx="692912" cy="338582"/>
            </a:xfrm>
            <a:prstGeom prst="rect">
              <a:avLst/>
            </a:prstGeom>
            <a:noFill/>
            <a:ln w="9525">
              <a:noFill/>
              <a:miter lim="800000"/>
              <a:headEnd/>
              <a:tailEnd/>
            </a:ln>
          </p:spPr>
          <p:txBody>
            <a:bodyPr/>
            <a:lstStyle/>
            <a:p>
              <a:r>
                <a:rPr lang="el-GR" sz="1200" b="1" dirty="0">
                  <a:latin typeface="Times New Roman" pitchFamily="18" charset="0"/>
                </a:rPr>
                <a:t>3T/4</a:t>
              </a:r>
              <a:endParaRPr lang="el-GR" sz="1200" b="1" dirty="0"/>
            </a:p>
          </p:txBody>
        </p:sp>
        <p:sp>
          <p:nvSpPr>
            <p:cNvPr id="35" name="Rectangle 78"/>
            <p:cNvSpPr>
              <a:spLocks noChangeAspect="1" noChangeArrowheads="1"/>
            </p:cNvSpPr>
            <p:nvPr/>
          </p:nvSpPr>
          <p:spPr bwMode="auto">
            <a:xfrm>
              <a:off x="8316416" y="1376772"/>
              <a:ext cx="598424" cy="301181"/>
            </a:xfrm>
            <a:prstGeom prst="rect">
              <a:avLst/>
            </a:prstGeom>
            <a:noFill/>
            <a:ln w="9525">
              <a:noFill/>
              <a:miter lim="800000"/>
              <a:headEnd/>
              <a:tailEnd/>
            </a:ln>
          </p:spPr>
          <p:txBody>
            <a:bodyPr/>
            <a:lstStyle/>
            <a:p>
              <a:r>
                <a:rPr lang="el-GR" sz="1200" b="1" dirty="0">
                  <a:latin typeface="Times New Roman" pitchFamily="18" charset="0"/>
                </a:rPr>
                <a:t>T</a:t>
              </a:r>
              <a:endParaRPr lang="el-GR" sz="1200" b="1" dirty="0"/>
            </a:p>
          </p:txBody>
        </p:sp>
        <p:sp>
          <p:nvSpPr>
            <p:cNvPr id="36" name="Rectangle 79"/>
            <p:cNvSpPr>
              <a:spLocks noChangeAspect="1" noChangeArrowheads="1"/>
            </p:cNvSpPr>
            <p:nvPr/>
          </p:nvSpPr>
          <p:spPr bwMode="auto">
            <a:xfrm>
              <a:off x="8715691" y="1119545"/>
              <a:ext cx="572833" cy="387795"/>
            </a:xfrm>
            <a:prstGeom prst="rect">
              <a:avLst/>
            </a:prstGeom>
            <a:noFill/>
            <a:ln w="9525">
              <a:noFill/>
              <a:miter lim="800000"/>
              <a:headEnd/>
              <a:tailEnd/>
            </a:ln>
          </p:spPr>
          <p:txBody>
            <a:bodyPr/>
            <a:lstStyle/>
            <a:p>
              <a:r>
                <a:rPr lang="el-GR" sz="1400" b="1" dirty="0">
                  <a:latin typeface="Times New Roman" pitchFamily="18" charset="0"/>
                </a:rPr>
                <a:t>t</a:t>
              </a:r>
              <a:endParaRPr lang="el-GR" sz="1400" b="1" dirty="0"/>
            </a:p>
          </p:txBody>
        </p:sp>
      </p:grpSp>
      <p:grpSp>
        <p:nvGrpSpPr>
          <p:cNvPr id="64" name="63 - Ομάδα"/>
          <p:cNvGrpSpPr>
            <a:grpSpLocks/>
          </p:cNvGrpSpPr>
          <p:nvPr/>
        </p:nvGrpSpPr>
        <p:grpSpPr>
          <a:xfrm>
            <a:off x="6351612" y="1880828"/>
            <a:ext cx="2900908" cy="1504967"/>
            <a:chOff x="6372200" y="2096852"/>
            <a:chExt cx="2844027" cy="1584176"/>
          </a:xfrm>
        </p:grpSpPr>
        <p:sp>
          <p:nvSpPr>
            <p:cNvPr id="39" name="Freeform 47"/>
            <p:cNvSpPr>
              <a:spLocks noChangeAspect="1"/>
            </p:cNvSpPr>
            <p:nvPr/>
          </p:nvSpPr>
          <p:spPr bwMode="auto">
            <a:xfrm>
              <a:off x="6620883" y="3020707"/>
              <a:ext cx="2274317" cy="2238"/>
            </a:xfrm>
            <a:custGeom>
              <a:avLst/>
              <a:gdLst>
                <a:gd name="T0" fmla="*/ 0 w 1006"/>
                <a:gd name="T1" fmla="*/ 0 h 1"/>
                <a:gd name="T2" fmla="*/ 1006 w 1006"/>
                <a:gd name="T3" fmla="*/ 1 h 1"/>
                <a:gd name="T4" fmla="*/ 0 60000 65536"/>
                <a:gd name="T5" fmla="*/ 0 60000 65536"/>
                <a:gd name="T6" fmla="*/ 0 w 1006"/>
                <a:gd name="T7" fmla="*/ 0 h 1"/>
                <a:gd name="T8" fmla="*/ 1006 w 1006"/>
                <a:gd name="T9" fmla="*/ 1 h 1"/>
              </a:gdLst>
              <a:ahLst/>
              <a:cxnLst>
                <a:cxn ang="T4">
                  <a:pos x="T0" y="T1"/>
                </a:cxn>
                <a:cxn ang="T5">
                  <a:pos x="T2" y="T3"/>
                </a:cxn>
              </a:cxnLst>
              <a:rect l="T6" t="T7" r="T8" b="T9"/>
              <a:pathLst>
                <a:path w="1006" h="1">
                  <a:moveTo>
                    <a:pt x="0" y="0"/>
                  </a:moveTo>
                  <a:lnTo>
                    <a:pt x="1006" y="1"/>
                  </a:lnTo>
                </a:path>
              </a:pathLst>
            </a:custGeom>
            <a:noFill/>
            <a:ln w="9525">
              <a:solidFill>
                <a:srgbClr val="000000"/>
              </a:solidFill>
              <a:round/>
              <a:headEnd/>
              <a:tailEnd type="triangle" w="sm" len="med"/>
            </a:ln>
          </p:spPr>
          <p:txBody>
            <a:bodyPr/>
            <a:lstStyle/>
            <a:p>
              <a:endParaRPr lang="el-GR"/>
            </a:p>
          </p:txBody>
        </p:sp>
        <p:sp>
          <p:nvSpPr>
            <p:cNvPr id="40" name="Line 48"/>
            <p:cNvSpPr>
              <a:spLocks noChangeAspect="1" noChangeShapeType="1"/>
            </p:cNvSpPr>
            <p:nvPr/>
          </p:nvSpPr>
          <p:spPr bwMode="auto">
            <a:xfrm flipH="1" flipV="1">
              <a:off x="6702269" y="2168860"/>
              <a:ext cx="0" cy="1449494"/>
            </a:xfrm>
            <a:prstGeom prst="line">
              <a:avLst/>
            </a:prstGeom>
            <a:noFill/>
            <a:ln w="9525">
              <a:solidFill>
                <a:srgbClr val="000000"/>
              </a:solidFill>
              <a:round/>
              <a:headEnd/>
              <a:tailEnd type="triangle" w="sm" len="med"/>
            </a:ln>
          </p:spPr>
          <p:txBody>
            <a:bodyPr/>
            <a:lstStyle/>
            <a:p>
              <a:endParaRPr lang="el-GR"/>
            </a:p>
          </p:txBody>
        </p:sp>
        <p:sp>
          <p:nvSpPr>
            <p:cNvPr id="41" name="Rectangle 49"/>
            <p:cNvSpPr>
              <a:spLocks noChangeAspect="1" noChangeArrowheads="1"/>
            </p:cNvSpPr>
            <p:nvPr/>
          </p:nvSpPr>
          <p:spPr bwMode="auto">
            <a:xfrm>
              <a:off x="8578695" y="2734195"/>
              <a:ext cx="637532" cy="443198"/>
            </a:xfrm>
            <a:prstGeom prst="rect">
              <a:avLst/>
            </a:prstGeom>
            <a:noFill/>
            <a:ln w="9525">
              <a:noFill/>
              <a:miter lim="800000"/>
              <a:headEnd/>
              <a:tailEnd/>
            </a:ln>
          </p:spPr>
          <p:txBody>
            <a:bodyPr/>
            <a:lstStyle/>
            <a:p>
              <a:r>
                <a:rPr lang="el-GR" sz="1400" b="1" dirty="0">
                  <a:latin typeface="Times New Roman" pitchFamily="18" charset="0"/>
                </a:rPr>
                <a:t>t</a:t>
              </a:r>
              <a:endParaRPr lang="el-GR" sz="1400" b="1" dirty="0"/>
            </a:p>
          </p:txBody>
        </p:sp>
        <p:sp>
          <p:nvSpPr>
            <p:cNvPr id="42" name="Rectangle 50"/>
            <p:cNvSpPr>
              <a:spLocks noChangeAspect="1" noChangeArrowheads="1"/>
            </p:cNvSpPr>
            <p:nvPr/>
          </p:nvSpPr>
          <p:spPr bwMode="auto">
            <a:xfrm>
              <a:off x="6696236" y="2096852"/>
              <a:ext cx="406399" cy="288032"/>
            </a:xfrm>
            <a:prstGeom prst="rect">
              <a:avLst/>
            </a:prstGeom>
            <a:noFill/>
            <a:ln w="9525">
              <a:noFill/>
              <a:miter lim="800000"/>
              <a:headEnd/>
              <a:tailEnd/>
            </a:ln>
          </p:spPr>
          <p:txBody>
            <a:bodyPr/>
            <a:lstStyle/>
            <a:p>
              <a:r>
                <a:rPr lang="en-US" sz="1400" b="1" dirty="0" err="1">
                  <a:latin typeface="Times New Roman" pitchFamily="18" charset="0"/>
                </a:rPr>
                <a:t>i</a:t>
              </a:r>
              <a:endParaRPr lang="el-GR" sz="1400" b="1" dirty="0"/>
            </a:p>
          </p:txBody>
        </p:sp>
        <p:sp>
          <p:nvSpPr>
            <p:cNvPr id="43" name="Rectangle 51"/>
            <p:cNvSpPr>
              <a:spLocks noChangeAspect="1" noChangeArrowheads="1"/>
            </p:cNvSpPr>
            <p:nvPr/>
          </p:nvSpPr>
          <p:spPr bwMode="auto">
            <a:xfrm>
              <a:off x="6860523" y="2987132"/>
              <a:ext cx="510930" cy="355902"/>
            </a:xfrm>
            <a:prstGeom prst="rect">
              <a:avLst/>
            </a:prstGeom>
            <a:noFill/>
            <a:ln w="9525">
              <a:noFill/>
              <a:miter lim="800000"/>
              <a:headEnd/>
              <a:tailEnd/>
            </a:ln>
          </p:spPr>
          <p:txBody>
            <a:bodyPr/>
            <a:lstStyle/>
            <a:p>
              <a:r>
                <a:rPr lang="el-GR" sz="1200" b="1" dirty="0">
                  <a:latin typeface="Times New Roman" pitchFamily="18" charset="0"/>
                </a:rPr>
                <a:t>T/4</a:t>
              </a:r>
              <a:endParaRPr lang="el-GR" sz="1200" b="1" dirty="0"/>
            </a:p>
          </p:txBody>
        </p:sp>
        <p:sp>
          <p:nvSpPr>
            <p:cNvPr id="44" name="Rectangle 52"/>
            <p:cNvSpPr>
              <a:spLocks noChangeAspect="1" noChangeArrowheads="1"/>
            </p:cNvSpPr>
            <p:nvPr/>
          </p:nvSpPr>
          <p:spPr bwMode="auto">
            <a:xfrm>
              <a:off x="7243852" y="2785761"/>
              <a:ext cx="432048" cy="322326"/>
            </a:xfrm>
            <a:prstGeom prst="rect">
              <a:avLst/>
            </a:prstGeom>
            <a:noFill/>
            <a:ln w="9525">
              <a:noFill/>
              <a:miter lim="800000"/>
              <a:headEnd/>
              <a:tailEnd/>
            </a:ln>
          </p:spPr>
          <p:txBody>
            <a:bodyPr/>
            <a:lstStyle/>
            <a:p>
              <a:r>
                <a:rPr lang="el-GR" sz="1200" b="1" dirty="0">
                  <a:latin typeface="Times New Roman" pitchFamily="18" charset="0"/>
                </a:rPr>
                <a:t>T/2</a:t>
              </a:r>
              <a:endParaRPr lang="el-GR" sz="1200" b="1" dirty="0"/>
            </a:p>
          </p:txBody>
        </p:sp>
        <p:sp>
          <p:nvSpPr>
            <p:cNvPr id="45" name="Rectangle 53"/>
            <p:cNvSpPr>
              <a:spLocks noChangeAspect="1" noChangeArrowheads="1"/>
            </p:cNvSpPr>
            <p:nvPr/>
          </p:nvSpPr>
          <p:spPr bwMode="auto">
            <a:xfrm>
              <a:off x="7711904" y="2965781"/>
              <a:ext cx="775439" cy="385001"/>
            </a:xfrm>
            <a:prstGeom prst="rect">
              <a:avLst/>
            </a:prstGeom>
            <a:noFill/>
            <a:ln w="9525">
              <a:noFill/>
              <a:miter lim="800000"/>
              <a:headEnd/>
              <a:tailEnd/>
            </a:ln>
          </p:spPr>
          <p:txBody>
            <a:bodyPr/>
            <a:lstStyle/>
            <a:p>
              <a:r>
                <a:rPr lang="el-GR" sz="1200" b="1" dirty="0">
                  <a:latin typeface="Times New Roman" pitchFamily="18" charset="0"/>
                </a:rPr>
                <a:t>3T/4</a:t>
              </a:r>
              <a:endParaRPr lang="el-GR" sz="1200" b="1" dirty="0"/>
            </a:p>
          </p:txBody>
        </p:sp>
        <p:sp>
          <p:nvSpPr>
            <p:cNvPr id="46" name="Rectangle 54"/>
            <p:cNvSpPr>
              <a:spLocks noChangeAspect="1" noChangeArrowheads="1"/>
            </p:cNvSpPr>
            <p:nvPr/>
          </p:nvSpPr>
          <p:spPr bwMode="auto">
            <a:xfrm>
              <a:off x="8219235" y="2989370"/>
              <a:ext cx="456673" cy="340233"/>
            </a:xfrm>
            <a:prstGeom prst="rect">
              <a:avLst/>
            </a:prstGeom>
            <a:noFill/>
            <a:ln w="9525">
              <a:noFill/>
              <a:miter lim="800000"/>
              <a:headEnd/>
              <a:tailEnd/>
            </a:ln>
          </p:spPr>
          <p:txBody>
            <a:bodyPr/>
            <a:lstStyle/>
            <a:p>
              <a:r>
                <a:rPr lang="el-GR" sz="1200" b="1" dirty="0">
                  <a:latin typeface="Times New Roman" pitchFamily="18" charset="0"/>
                </a:rPr>
                <a:t>T</a:t>
              </a:r>
              <a:endParaRPr lang="el-GR" sz="1200" b="1" dirty="0"/>
            </a:p>
          </p:txBody>
        </p:sp>
        <p:sp>
          <p:nvSpPr>
            <p:cNvPr id="47" name="Freeform 55"/>
            <p:cNvSpPr>
              <a:spLocks noChangeAspect="1"/>
            </p:cNvSpPr>
            <p:nvPr/>
          </p:nvSpPr>
          <p:spPr bwMode="auto">
            <a:xfrm>
              <a:off x="6722617" y="3548964"/>
              <a:ext cx="404675" cy="6715"/>
            </a:xfrm>
            <a:custGeom>
              <a:avLst/>
              <a:gdLst>
                <a:gd name="T0" fmla="*/ 179 w 179"/>
                <a:gd name="T1" fmla="*/ 3 h 3"/>
                <a:gd name="T2" fmla="*/ 0 w 179"/>
                <a:gd name="T3" fmla="*/ 0 h 3"/>
                <a:gd name="T4" fmla="*/ 0 60000 65536"/>
                <a:gd name="T5" fmla="*/ 0 60000 65536"/>
                <a:gd name="T6" fmla="*/ 0 w 179"/>
                <a:gd name="T7" fmla="*/ 0 h 3"/>
                <a:gd name="T8" fmla="*/ 179 w 179"/>
                <a:gd name="T9" fmla="*/ 3 h 3"/>
              </a:gdLst>
              <a:ahLst/>
              <a:cxnLst>
                <a:cxn ang="T4">
                  <a:pos x="T0" y="T1"/>
                </a:cxn>
                <a:cxn ang="T5">
                  <a:pos x="T2" y="T3"/>
                </a:cxn>
              </a:cxnLst>
              <a:rect l="T6" t="T7" r="T8" b="T9"/>
              <a:pathLst>
                <a:path w="179" h="3">
                  <a:moveTo>
                    <a:pt x="179" y="3"/>
                  </a:moveTo>
                  <a:lnTo>
                    <a:pt x="0" y="0"/>
                  </a:lnTo>
                </a:path>
              </a:pathLst>
            </a:custGeom>
            <a:noFill/>
            <a:ln w="9525">
              <a:solidFill>
                <a:srgbClr val="000000"/>
              </a:solidFill>
              <a:prstDash val="dash"/>
              <a:round/>
              <a:headEnd/>
              <a:tailEnd/>
            </a:ln>
          </p:spPr>
          <p:txBody>
            <a:bodyPr/>
            <a:lstStyle/>
            <a:p>
              <a:endParaRPr lang="el-GR"/>
            </a:p>
          </p:txBody>
        </p:sp>
        <p:sp>
          <p:nvSpPr>
            <p:cNvPr id="48" name="Line 56"/>
            <p:cNvSpPr>
              <a:spLocks noChangeAspect="1" noChangeShapeType="1"/>
            </p:cNvSpPr>
            <p:nvPr/>
          </p:nvSpPr>
          <p:spPr bwMode="auto">
            <a:xfrm flipV="1">
              <a:off x="7911772" y="2425719"/>
              <a:ext cx="0" cy="612069"/>
            </a:xfrm>
            <a:prstGeom prst="line">
              <a:avLst/>
            </a:prstGeom>
            <a:noFill/>
            <a:ln w="9525">
              <a:solidFill>
                <a:srgbClr val="000000"/>
              </a:solidFill>
              <a:prstDash val="dash"/>
              <a:round/>
              <a:headEnd/>
              <a:tailEnd/>
            </a:ln>
          </p:spPr>
          <p:txBody>
            <a:bodyPr/>
            <a:lstStyle/>
            <a:p>
              <a:endParaRPr lang="el-GR"/>
            </a:p>
          </p:txBody>
        </p:sp>
        <p:sp>
          <p:nvSpPr>
            <p:cNvPr id="49" name="Line 57"/>
            <p:cNvSpPr>
              <a:spLocks noChangeAspect="1" noChangeShapeType="1"/>
            </p:cNvSpPr>
            <p:nvPr/>
          </p:nvSpPr>
          <p:spPr bwMode="auto">
            <a:xfrm flipV="1">
              <a:off x="7091119" y="3037789"/>
              <a:ext cx="0" cy="491030"/>
            </a:xfrm>
            <a:prstGeom prst="line">
              <a:avLst/>
            </a:prstGeom>
            <a:noFill/>
            <a:ln w="9525">
              <a:solidFill>
                <a:srgbClr val="000000"/>
              </a:solidFill>
              <a:prstDash val="dash"/>
              <a:round/>
              <a:headEnd/>
              <a:tailEnd/>
            </a:ln>
          </p:spPr>
          <p:txBody>
            <a:bodyPr/>
            <a:lstStyle/>
            <a:p>
              <a:endParaRPr lang="el-GR"/>
            </a:p>
          </p:txBody>
        </p:sp>
        <p:sp>
          <p:nvSpPr>
            <p:cNvPr id="50" name="Rectangle 58"/>
            <p:cNvSpPr>
              <a:spLocks noChangeAspect="1" noChangeArrowheads="1"/>
            </p:cNvSpPr>
            <p:nvPr/>
          </p:nvSpPr>
          <p:spPr bwMode="auto">
            <a:xfrm>
              <a:off x="6480212" y="2312876"/>
              <a:ext cx="409196" cy="326803"/>
            </a:xfrm>
            <a:prstGeom prst="rect">
              <a:avLst/>
            </a:prstGeom>
            <a:noFill/>
            <a:ln w="9525">
              <a:noFill/>
              <a:miter lim="800000"/>
              <a:headEnd/>
              <a:tailEnd/>
            </a:ln>
          </p:spPr>
          <p:txBody>
            <a:bodyPr/>
            <a:lstStyle/>
            <a:p>
              <a:r>
                <a:rPr lang="en-US" sz="1400" b="1" dirty="0">
                  <a:latin typeface="Times New Roman" pitchFamily="18" charset="0"/>
                </a:rPr>
                <a:t>I</a:t>
              </a:r>
              <a:endParaRPr lang="el-GR" sz="1400" b="1" dirty="0"/>
            </a:p>
          </p:txBody>
        </p:sp>
        <p:sp>
          <p:nvSpPr>
            <p:cNvPr id="51" name="Rectangle 59"/>
            <p:cNvSpPr>
              <a:spLocks noChangeAspect="1" noChangeArrowheads="1"/>
            </p:cNvSpPr>
            <p:nvPr/>
          </p:nvSpPr>
          <p:spPr bwMode="auto">
            <a:xfrm>
              <a:off x="6372200" y="3293789"/>
              <a:ext cx="508669" cy="387239"/>
            </a:xfrm>
            <a:prstGeom prst="rect">
              <a:avLst/>
            </a:prstGeom>
            <a:noFill/>
            <a:ln w="9525">
              <a:noFill/>
              <a:miter lim="800000"/>
              <a:headEnd/>
              <a:tailEnd/>
            </a:ln>
          </p:spPr>
          <p:txBody>
            <a:bodyPr/>
            <a:lstStyle/>
            <a:p>
              <a:r>
                <a:rPr lang="el-GR" sz="1400" b="1" dirty="0">
                  <a:latin typeface="Times New Roman" pitchFamily="18" charset="0"/>
                </a:rPr>
                <a:t>-</a:t>
              </a:r>
              <a:r>
                <a:rPr lang="en-US" sz="1400" b="1" dirty="0">
                  <a:latin typeface="Times New Roman" pitchFamily="18" charset="0"/>
                </a:rPr>
                <a:t>I</a:t>
              </a:r>
              <a:endParaRPr lang="el-GR" sz="1400" b="1" dirty="0"/>
            </a:p>
          </p:txBody>
        </p:sp>
        <p:sp>
          <p:nvSpPr>
            <p:cNvPr id="52" name="Arc 60"/>
            <p:cNvSpPr>
              <a:spLocks noChangeAspect="1"/>
            </p:cNvSpPr>
            <p:nvPr/>
          </p:nvSpPr>
          <p:spPr bwMode="auto">
            <a:xfrm rot="10800000" flipV="1">
              <a:off x="6690966" y="2682713"/>
              <a:ext cx="811610" cy="861774"/>
            </a:xfrm>
            <a:custGeom>
              <a:avLst/>
              <a:gdLst>
                <a:gd name="T0" fmla="*/ 0 w 40618"/>
                <a:gd name="T1" fmla="*/ 0 h 21600"/>
                <a:gd name="T2" fmla="*/ 0 w 40618"/>
                <a:gd name="T3" fmla="*/ 0 h 21600"/>
                <a:gd name="T4" fmla="*/ 0 w 40618"/>
                <a:gd name="T5" fmla="*/ 0 h 21600"/>
                <a:gd name="T6" fmla="*/ 0 60000 65536"/>
                <a:gd name="T7" fmla="*/ 0 60000 65536"/>
                <a:gd name="T8" fmla="*/ 0 60000 65536"/>
                <a:gd name="T9" fmla="*/ 0 w 40618"/>
                <a:gd name="T10" fmla="*/ 0 h 21600"/>
                <a:gd name="T11" fmla="*/ 40618 w 40618"/>
                <a:gd name="T12" fmla="*/ 21600 h 21600"/>
              </a:gdLst>
              <a:ahLst/>
              <a:cxnLst>
                <a:cxn ang="T6">
                  <a:pos x="T0" y="T1"/>
                </a:cxn>
                <a:cxn ang="T7">
                  <a:pos x="T2" y="T3"/>
                </a:cxn>
                <a:cxn ang="T8">
                  <a:pos x="T4" y="T5"/>
                </a:cxn>
              </a:cxnLst>
              <a:rect l="T9" t="T10" r="T11" b="T12"/>
              <a:pathLst>
                <a:path w="40618" h="21600" fill="none" extrusionOk="0">
                  <a:moveTo>
                    <a:pt x="40617" y="8349"/>
                  </a:moveTo>
                  <a:cubicBezTo>
                    <a:pt x="37253" y="16376"/>
                    <a:pt x="29400" y="21599"/>
                    <a:pt x="20697" y="21600"/>
                  </a:cubicBezTo>
                  <a:cubicBezTo>
                    <a:pt x="11148" y="21600"/>
                    <a:pt x="2732" y="15330"/>
                    <a:pt x="0" y="6180"/>
                  </a:cubicBezTo>
                </a:path>
                <a:path w="40618" h="21600" stroke="0" extrusionOk="0">
                  <a:moveTo>
                    <a:pt x="40617" y="8349"/>
                  </a:moveTo>
                  <a:cubicBezTo>
                    <a:pt x="37253" y="16376"/>
                    <a:pt x="29400" y="21599"/>
                    <a:pt x="20697" y="21600"/>
                  </a:cubicBezTo>
                  <a:cubicBezTo>
                    <a:pt x="11148" y="21600"/>
                    <a:pt x="2732" y="15330"/>
                    <a:pt x="0" y="6180"/>
                  </a:cubicBezTo>
                  <a:lnTo>
                    <a:pt x="20697" y="0"/>
                  </a:lnTo>
                  <a:close/>
                </a:path>
              </a:pathLst>
            </a:custGeom>
            <a:noFill/>
            <a:ln w="25400">
              <a:solidFill>
                <a:srgbClr val="006600"/>
              </a:solidFill>
              <a:round/>
              <a:headEnd/>
              <a:tailEnd/>
            </a:ln>
          </p:spPr>
          <p:txBody>
            <a:bodyPr/>
            <a:lstStyle/>
            <a:p>
              <a:endParaRPr lang="el-GR"/>
            </a:p>
          </p:txBody>
        </p:sp>
        <p:sp>
          <p:nvSpPr>
            <p:cNvPr id="53" name="Arc 61"/>
            <p:cNvSpPr>
              <a:spLocks noChangeAspect="1"/>
            </p:cNvSpPr>
            <p:nvPr/>
          </p:nvSpPr>
          <p:spPr bwMode="auto">
            <a:xfrm flipV="1">
              <a:off x="7480544" y="2429776"/>
              <a:ext cx="879432" cy="761048"/>
            </a:xfrm>
            <a:custGeom>
              <a:avLst/>
              <a:gdLst>
                <a:gd name="T0" fmla="*/ 0 w 41908"/>
                <a:gd name="T1" fmla="*/ 0 h 21600"/>
                <a:gd name="T2" fmla="*/ 0 w 41908"/>
                <a:gd name="T3" fmla="*/ 0 h 21600"/>
                <a:gd name="T4" fmla="*/ 0 w 41908"/>
                <a:gd name="T5" fmla="*/ 0 h 21600"/>
                <a:gd name="T6" fmla="*/ 0 60000 65536"/>
                <a:gd name="T7" fmla="*/ 0 60000 65536"/>
                <a:gd name="T8" fmla="*/ 0 60000 65536"/>
                <a:gd name="T9" fmla="*/ 0 w 41908"/>
                <a:gd name="T10" fmla="*/ 0 h 21600"/>
                <a:gd name="T11" fmla="*/ 41908 w 41908"/>
                <a:gd name="T12" fmla="*/ 21600 h 21600"/>
              </a:gdLst>
              <a:ahLst/>
              <a:cxnLst>
                <a:cxn ang="T6">
                  <a:pos x="T0" y="T1"/>
                </a:cxn>
                <a:cxn ang="T7">
                  <a:pos x="T2" y="T3"/>
                </a:cxn>
                <a:cxn ang="T8">
                  <a:pos x="T4" y="T5"/>
                </a:cxn>
              </a:cxnLst>
              <a:rect l="T9" t="T10" r="T11" b="T12"/>
              <a:pathLst>
                <a:path w="41908" h="21600" fill="none" extrusionOk="0">
                  <a:moveTo>
                    <a:pt x="41907" y="5841"/>
                  </a:moveTo>
                  <a:cubicBezTo>
                    <a:pt x="39290" y="15160"/>
                    <a:pt x="30792" y="21599"/>
                    <a:pt x="21113" y="21600"/>
                  </a:cubicBezTo>
                  <a:cubicBezTo>
                    <a:pt x="10940" y="21600"/>
                    <a:pt x="2147" y="14502"/>
                    <a:pt x="-1" y="4560"/>
                  </a:cubicBezTo>
                </a:path>
                <a:path w="41908" h="21600" stroke="0" extrusionOk="0">
                  <a:moveTo>
                    <a:pt x="41907" y="5841"/>
                  </a:moveTo>
                  <a:cubicBezTo>
                    <a:pt x="39290" y="15160"/>
                    <a:pt x="30792" y="21599"/>
                    <a:pt x="21113" y="21600"/>
                  </a:cubicBezTo>
                  <a:cubicBezTo>
                    <a:pt x="10940" y="21600"/>
                    <a:pt x="2147" y="14502"/>
                    <a:pt x="-1" y="4560"/>
                  </a:cubicBezTo>
                  <a:lnTo>
                    <a:pt x="21113" y="0"/>
                  </a:lnTo>
                  <a:close/>
                </a:path>
              </a:pathLst>
            </a:custGeom>
            <a:noFill/>
            <a:ln w="25400">
              <a:solidFill>
                <a:srgbClr val="006600"/>
              </a:solidFill>
              <a:round/>
              <a:headEnd/>
              <a:tailEnd/>
            </a:ln>
          </p:spPr>
          <p:txBody>
            <a:bodyPr/>
            <a:lstStyle/>
            <a:p>
              <a:endParaRPr lang="el-GR"/>
            </a:p>
          </p:txBody>
        </p:sp>
        <p:sp>
          <p:nvSpPr>
            <p:cNvPr id="54" name="Freeform 62"/>
            <p:cNvSpPr>
              <a:spLocks noChangeAspect="1"/>
            </p:cNvSpPr>
            <p:nvPr/>
          </p:nvSpPr>
          <p:spPr bwMode="auto">
            <a:xfrm>
              <a:off x="6693227" y="2427538"/>
              <a:ext cx="1234371" cy="2238"/>
            </a:xfrm>
            <a:custGeom>
              <a:avLst/>
              <a:gdLst>
                <a:gd name="T0" fmla="*/ 546 w 546"/>
                <a:gd name="T1" fmla="*/ 1 h 1"/>
                <a:gd name="T2" fmla="*/ 0 w 546"/>
                <a:gd name="T3" fmla="*/ 0 h 1"/>
                <a:gd name="T4" fmla="*/ 0 60000 65536"/>
                <a:gd name="T5" fmla="*/ 0 60000 65536"/>
                <a:gd name="T6" fmla="*/ 0 w 546"/>
                <a:gd name="T7" fmla="*/ 0 h 1"/>
                <a:gd name="T8" fmla="*/ 546 w 546"/>
                <a:gd name="T9" fmla="*/ 1 h 1"/>
              </a:gdLst>
              <a:ahLst/>
              <a:cxnLst>
                <a:cxn ang="T4">
                  <a:pos x="T0" y="T1"/>
                </a:cxn>
                <a:cxn ang="T5">
                  <a:pos x="T2" y="T3"/>
                </a:cxn>
              </a:cxnLst>
              <a:rect l="T6" t="T7" r="T8" b="T9"/>
              <a:pathLst>
                <a:path w="546" h="1">
                  <a:moveTo>
                    <a:pt x="546" y="1"/>
                  </a:moveTo>
                  <a:lnTo>
                    <a:pt x="0" y="0"/>
                  </a:lnTo>
                </a:path>
              </a:pathLst>
            </a:custGeom>
            <a:noFill/>
            <a:ln w="9525">
              <a:solidFill>
                <a:srgbClr val="000000"/>
              </a:solidFill>
              <a:prstDash val="dash"/>
              <a:round/>
              <a:headEnd/>
              <a:tailEnd/>
            </a:ln>
          </p:spPr>
          <p:txBody>
            <a:bodyPr/>
            <a:lstStyle/>
            <a:p>
              <a:endParaRPr lang="el-GR"/>
            </a:p>
          </p:txBody>
        </p:sp>
      </p:grpSp>
      <p:sp>
        <p:nvSpPr>
          <p:cNvPr id="59" name="1 - Τίτλος"/>
          <p:cNvSpPr txBox="1">
            <a:spLocks/>
          </p:cNvSpPr>
          <p:nvPr/>
        </p:nvSpPr>
        <p:spPr>
          <a:xfrm>
            <a:off x="0" y="3392996"/>
            <a:ext cx="9144000" cy="369332"/>
          </a:xfrm>
          <a:prstGeom prst="rect">
            <a:avLst/>
          </a:prstGeom>
          <a:solidFill>
            <a:srgbClr val="0000FB"/>
          </a:solid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b="1" dirty="0" smtClean="0">
                <a:solidFill>
                  <a:srgbClr val="FFFF00"/>
                </a:solidFill>
                <a:latin typeface="+mj-lt"/>
                <a:ea typeface="+mj-ea"/>
                <a:cs typeface="+mj-cs"/>
              </a:rPr>
              <a:t>Συμβάσεις </a:t>
            </a:r>
            <a:r>
              <a:rPr lang="el-GR" b="1" dirty="0" err="1" smtClean="0">
                <a:solidFill>
                  <a:srgbClr val="FFFF00"/>
                </a:solidFill>
                <a:latin typeface="+mj-lt"/>
                <a:ea typeface="+mj-ea"/>
                <a:cs typeface="+mj-cs"/>
              </a:rPr>
              <a:t>προσήμων</a:t>
            </a:r>
            <a:r>
              <a:rPr lang="el-GR" b="1" dirty="0" smtClean="0">
                <a:solidFill>
                  <a:srgbClr val="FFFF00"/>
                </a:solidFill>
                <a:latin typeface="+mj-lt"/>
                <a:ea typeface="+mj-ea"/>
                <a:cs typeface="+mj-cs"/>
              </a:rPr>
              <a:t> </a:t>
            </a:r>
          </a:p>
        </p:txBody>
      </p:sp>
      <p:sp>
        <p:nvSpPr>
          <p:cNvPr id="60" name="1 - Τίτλος"/>
          <p:cNvSpPr txBox="1">
            <a:spLocks/>
          </p:cNvSpPr>
          <p:nvPr/>
        </p:nvSpPr>
        <p:spPr>
          <a:xfrm>
            <a:off x="0" y="4041068"/>
            <a:ext cx="4680012" cy="923330"/>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Επιλέγουμε αυθαίρετα ένα οπλισμό και θεωρούμε </a:t>
            </a:r>
            <a:r>
              <a:rPr lang="el-GR" b="1" u="sng" dirty="0" smtClean="0">
                <a:solidFill>
                  <a:srgbClr val="0000FB"/>
                </a:solidFill>
                <a:latin typeface="+mj-lt"/>
                <a:ea typeface="+mj-ea"/>
                <a:cs typeface="+mj-cs"/>
              </a:rPr>
              <a:t>θετικό το φορτίο</a:t>
            </a:r>
            <a:r>
              <a:rPr lang="el-GR" b="1" dirty="0" smtClean="0">
                <a:solidFill>
                  <a:srgbClr val="0000FB"/>
                </a:solidFill>
                <a:latin typeface="+mj-lt"/>
                <a:ea typeface="+mj-ea"/>
                <a:cs typeface="+mj-cs"/>
              </a:rPr>
              <a:t> (της ταλάντωσης ) όταν αυτός ο οπλισμός έχει θετικό φορτίο.</a:t>
            </a:r>
          </a:p>
        </p:txBody>
      </p:sp>
      <p:sp>
        <p:nvSpPr>
          <p:cNvPr id="61" name="1 - Τίτλος"/>
          <p:cNvSpPr txBox="1">
            <a:spLocks/>
          </p:cNvSpPr>
          <p:nvPr/>
        </p:nvSpPr>
        <p:spPr>
          <a:xfrm>
            <a:off x="0" y="5157192"/>
            <a:ext cx="4824028" cy="1200329"/>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Θεωρούμε </a:t>
            </a:r>
            <a:r>
              <a:rPr lang="el-GR" b="1" u="sng" dirty="0" smtClean="0">
                <a:solidFill>
                  <a:srgbClr val="0000FB"/>
                </a:solidFill>
                <a:latin typeface="+mj-lt"/>
                <a:ea typeface="+mj-ea"/>
                <a:cs typeface="+mj-cs"/>
              </a:rPr>
              <a:t>θετικό το ρεύμα </a:t>
            </a:r>
            <a:r>
              <a:rPr lang="el-GR" b="1" dirty="0" smtClean="0">
                <a:solidFill>
                  <a:srgbClr val="0000FB"/>
                </a:solidFill>
                <a:latin typeface="+mj-lt"/>
                <a:ea typeface="+mj-ea"/>
                <a:cs typeface="+mj-cs"/>
              </a:rPr>
              <a:t>όταν έχει τέτοια φορά έτσι ώστε να φορτίζει τον οπλισμό που έχει θετικό φορτίο όταν το φορτίο της ταλάντωσης είναι θετικό.</a:t>
            </a:r>
          </a:p>
        </p:txBody>
      </p:sp>
      <p:grpSp>
        <p:nvGrpSpPr>
          <p:cNvPr id="147" name="146 - Ομάδα"/>
          <p:cNvGrpSpPr>
            <a:grpSpLocks noChangeAspect="1"/>
          </p:cNvGrpSpPr>
          <p:nvPr/>
        </p:nvGrpSpPr>
        <p:grpSpPr>
          <a:xfrm>
            <a:off x="5508104" y="5625245"/>
            <a:ext cx="2966355" cy="1076546"/>
            <a:chOff x="5688124" y="5265204"/>
            <a:chExt cx="2579442" cy="936127"/>
          </a:xfrm>
        </p:grpSpPr>
        <p:grpSp>
          <p:nvGrpSpPr>
            <p:cNvPr id="65" name="Group 46"/>
            <p:cNvGrpSpPr>
              <a:grpSpLocks/>
            </p:cNvGrpSpPr>
            <p:nvPr/>
          </p:nvGrpSpPr>
          <p:grpSpPr bwMode="auto">
            <a:xfrm>
              <a:off x="5688124" y="5373216"/>
              <a:ext cx="934013" cy="810835"/>
              <a:chOff x="8802" y="1656"/>
              <a:chExt cx="1226" cy="1063"/>
            </a:xfrm>
          </p:grpSpPr>
          <p:grpSp>
            <p:nvGrpSpPr>
              <p:cNvPr id="69" name="Group 48"/>
              <p:cNvGrpSpPr>
                <a:grpSpLocks/>
              </p:cNvGrpSpPr>
              <p:nvPr/>
            </p:nvGrpSpPr>
            <p:grpSpPr bwMode="auto">
              <a:xfrm>
                <a:off x="8802" y="1922"/>
                <a:ext cx="1226" cy="797"/>
                <a:chOff x="8802" y="1922"/>
                <a:chExt cx="1226" cy="797"/>
              </a:xfrm>
            </p:grpSpPr>
            <p:grpSp>
              <p:nvGrpSpPr>
                <p:cNvPr id="71" name="Group 49"/>
                <p:cNvGrpSpPr>
                  <a:grpSpLocks/>
                </p:cNvGrpSpPr>
                <p:nvPr/>
              </p:nvGrpSpPr>
              <p:grpSpPr bwMode="auto">
                <a:xfrm>
                  <a:off x="9893" y="2061"/>
                  <a:ext cx="135" cy="469"/>
                  <a:chOff x="9893" y="2061"/>
                  <a:chExt cx="135" cy="469"/>
                </a:xfrm>
              </p:grpSpPr>
              <p:sp>
                <p:nvSpPr>
                  <p:cNvPr id="82" name="Arc 50"/>
                  <p:cNvSpPr>
                    <a:spLocks noChangeAspect="1"/>
                  </p:cNvSpPr>
                  <p:nvPr/>
                </p:nvSpPr>
                <p:spPr bwMode="auto">
                  <a:xfrm rot="5400000" flipH="1" flipV="1">
                    <a:off x="9933" y="204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83" name="Arc 51"/>
                  <p:cNvSpPr>
                    <a:spLocks noChangeAspect="1"/>
                  </p:cNvSpPr>
                  <p:nvPr/>
                </p:nvSpPr>
                <p:spPr bwMode="auto">
                  <a:xfrm rot="5400000">
                    <a:off x="9958" y="2057"/>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84" name="Arc 52"/>
                  <p:cNvSpPr>
                    <a:spLocks noChangeAspect="1"/>
                  </p:cNvSpPr>
                  <p:nvPr/>
                </p:nvSpPr>
                <p:spPr bwMode="auto">
                  <a:xfrm rot="5400000" flipH="1" flipV="1">
                    <a:off x="9933" y="2101"/>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85" name="Arc 53"/>
                  <p:cNvSpPr>
                    <a:spLocks noChangeAspect="1"/>
                  </p:cNvSpPr>
                  <p:nvPr/>
                </p:nvSpPr>
                <p:spPr bwMode="auto">
                  <a:xfrm rot="5400000">
                    <a:off x="9958" y="2110"/>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86" name="Arc 54"/>
                  <p:cNvSpPr>
                    <a:spLocks noChangeAspect="1"/>
                  </p:cNvSpPr>
                  <p:nvPr/>
                </p:nvSpPr>
                <p:spPr bwMode="auto">
                  <a:xfrm rot="5400000" flipH="1" flipV="1">
                    <a:off x="9933" y="2154"/>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87" name="Arc 55"/>
                  <p:cNvSpPr>
                    <a:spLocks noChangeAspect="1"/>
                  </p:cNvSpPr>
                  <p:nvPr/>
                </p:nvSpPr>
                <p:spPr bwMode="auto">
                  <a:xfrm rot="5400000">
                    <a:off x="9958" y="216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88" name="Arc 56"/>
                  <p:cNvSpPr>
                    <a:spLocks noChangeAspect="1"/>
                  </p:cNvSpPr>
                  <p:nvPr/>
                </p:nvSpPr>
                <p:spPr bwMode="auto">
                  <a:xfrm rot="5400000" flipH="1" flipV="1">
                    <a:off x="9933" y="22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89" name="Arc 57"/>
                  <p:cNvSpPr>
                    <a:spLocks noChangeAspect="1"/>
                  </p:cNvSpPr>
                  <p:nvPr/>
                </p:nvSpPr>
                <p:spPr bwMode="auto">
                  <a:xfrm rot="5400000">
                    <a:off x="9958" y="2215"/>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90" name="Group 58"/>
                  <p:cNvGrpSpPr>
                    <a:grpSpLocks/>
                  </p:cNvGrpSpPr>
                  <p:nvPr/>
                </p:nvGrpSpPr>
                <p:grpSpPr bwMode="auto">
                  <a:xfrm>
                    <a:off x="9893" y="2272"/>
                    <a:ext cx="133" cy="66"/>
                    <a:chOff x="9893" y="2272"/>
                    <a:chExt cx="133" cy="66"/>
                  </a:xfrm>
                </p:grpSpPr>
                <p:sp>
                  <p:nvSpPr>
                    <p:cNvPr id="101" name="Arc 59"/>
                    <p:cNvSpPr>
                      <a:spLocks noChangeAspect="1"/>
                    </p:cNvSpPr>
                    <p:nvPr/>
                  </p:nvSpPr>
                  <p:spPr bwMode="auto">
                    <a:xfrm rot="5400000" flipH="1" flipV="1">
                      <a:off x="9932" y="22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02" name="Arc 60"/>
                    <p:cNvSpPr>
                      <a:spLocks noChangeAspect="1"/>
                    </p:cNvSpPr>
                    <p:nvPr/>
                  </p:nvSpPr>
                  <p:spPr bwMode="auto">
                    <a:xfrm rot="5400000">
                      <a:off x="9957" y="22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91" name="Group 61"/>
                  <p:cNvGrpSpPr>
                    <a:grpSpLocks/>
                  </p:cNvGrpSpPr>
                  <p:nvPr/>
                </p:nvGrpSpPr>
                <p:grpSpPr bwMode="auto">
                  <a:xfrm>
                    <a:off x="9893" y="2325"/>
                    <a:ext cx="133" cy="66"/>
                    <a:chOff x="9893" y="2325"/>
                    <a:chExt cx="133" cy="66"/>
                  </a:xfrm>
                </p:grpSpPr>
                <p:sp>
                  <p:nvSpPr>
                    <p:cNvPr id="99" name="Arc 62"/>
                    <p:cNvSpPr>
                      <a:spLocks noChangeAspect="1"/>
                    </p:cNvSpPr>
                    <p:nvPr/>
                  </p:nvSpPr>
                  <p:spPr bwMode="auto">
                    <a:xfrm rot="5400000" flipH="1" flipV="1">
                      <a:off x="9932" y="2312"/>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00" name="Arc 63"/>
                    <p:cNvSpPr>
                      <a:spLocks noChangeAspect="1"/>
                    </p:cNvSpPr>
                    <p:nvPr/>
                  </p:nvSpPr>
                  <p:spPr bwMode="auto">
                    <a:xfrm rot="5400000">
                      <a:off x="9957" y="23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92" name="Group 64"/>
                  <p:cNvGrpSpPr>
                    <a:grpSpLocks/>
                  </p:cNvGrpSpPr>
                  <p:nvPr/>
                </p:nvGrpSpPr>
                <p:grpSpPr bwMode="auto">
                  <a:xfrm>
                    <a:off x="9893" y="2378"/>
                    <a:ext cx="133" cy="66"/>
                    <a:chOff x="9893" y="2378"/>
                    <a:chExt cx="133" cy="66"/>
                  </a:xfrm>
                </p:grpSpPr>
                <p:sp>
                  <p:nvSpPr>
                    <p:cNvPr id="97" name="Arc 65"/>
                    <p:cNvSpPr>
                      <a:spLocks noChangeAspect="1"/>
                    </p:cNvSpPr>
                    <p:nvPr/>
                  </p:nvSpPr>
                  <p:spPr bwMode="auto">
                    <a:xfrm rot="5400000" flipH="1" flipV="1">
                      <a:off x="9932" y="2365"/>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98" name="Arc 66"/>
                    <p:cNvSpPr>
                      <a:spLocks noChangeAspect="1"/>
                    </p:cNvSpPr>
                    <p:nvPr/>
                  </p:nvSpPr>
                  <p:spPr bwMode="auto">
                    <a:xfrm rot="5400000">
                      <a:off x="9957" y="2374"/>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93" name="Group 67"/>
                  <p:cNvGrpSpPr>
                    <a:grpSpLocks/>
                  </p:cNvGrpSpPr>
                  <p:nvPr/>
                </p:nvGrpSpPr>
                <p:grpSpPr bwMode="auto">
                  <a:xfrm>
                    <a:off x="9893" y="2431"/>
                    <a:ext cx="133" cy="66"/>
                    <a:chOff x="9893" y="2431"/>
                    <a:chExt cx="133" cy="66"/>
                  </a:xfrm>
                </p:grpSpPr>
                <p:sp>
                  <p:nvSpPr>
                    <p:cNvPr id="95" name="Arc 68"/>
                    <p:cNvSpPr>
                      <a:spLocks noChangeAspect="1"/>
                    </p:cNvSpPr>
                    <p:nvPr/>
                  </p:nvSpPr>
                  <p:spPr bwMode="auto">
                    <a:xfrm rot="5400000" flipH="1" flipV="1">
                      <a:off x="9932" y="241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96" name="Arc 69"/>
                    <p:cNvSpPr>
                      <a:spLocks noChangeAspect="1"/>
                    </p:cNvSpPr>
                    <p:nvPr/>
                  </p:nvSpPr>
                  <p:spPr bwMode="auto">
                    <a:xfrm rot="5400000">
                      <a:off x="9957" y="242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94" name="Arc 70"/>
                  <p:cNvSpPr>
                    <a:spLocks noChangeAspect="1"/>
                  </p:cNvSpPr>
                  <p:nvPr/>
                </p:nvSpPr>
                <p:spPr bwMode="auto">
                  <a:xfrm rot="5400000">
                    <a:off x="9969" y="2472"/>
                    <a:ext cx="45"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72" name="Line 71"/>
                <p:cNvSpPr>
                  <a:spLocks noChangeAspect="1" noChangeShapeType="1"/>
                </p:cNvSpPr>
                <p:nvPr/>
              </p:nvSpPr>
              <p:spPr bwMode="auto">
                <a:xfrm rot="5400000">
                  <a:off x="9009" y="2064"/>
                  <a:ext cx="0" cy="414"/>
                </a:xfrm>
                <a:prstGeom prst="line">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73" name="Line 72"/>
                <p:cNvSpPr>
                  <a:spLocks noChangeAspect="1" noChangeShapeType="1"/>
                </p:cNvSpPr>
                <p:nvPr/>
              </p:nvSpPr>
              <p:spPr bwMode="auto">
                <a:xfrm rot="5400000">
                  <a:off x="9003" y="2153"/>
                  <a:ext cx="0" cy="390"/>
                </a:xfrm>
                <a:prstGeom prst="line">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74" name="Line 73"/>
                <p:cNvSpPr>
                  <a:spLocks noChangeAspect="1" noChangeShapeType="1"/>
                </p:cNvSpPr>
                <p:nvPr/>
              </p:nvSpPr>
              <p:spPr bwMode="auto">
                <a:xfrm rot="5400000">
                  <a:off x="8834" y="2537"/>
                  <a:ext cx="363" cy="2"/>
                </a:xfrm>
                <a:prstGeom prst="line">
                  <a:avLst/>
                </a:prstGeom>
                <a:noFill/>
                <a:ln w="12700">
                  <a:solidFill>
                    <a:srgbClr val="FF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75" name="Line 74"/>
                <p:cNvSpPr>
                  <a:spLocks noChangeAspect="1" noChangeShapeType="1"/>
                </p:cNvSpPr>
                <p:nvPr/>
              </p:nvSpPr>
              <p:spPr bwMode="auto">
                <a:xfrm>
                  <a:off x="9015" y="2716"/>
                  <a:ext cx="482" cy="3"/>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76" name="Line 75"/>
                <p:cNvSpPr>
                  <a:spLocks noChangeAspect="1" noChangeShapeType="1"/>
                </p:cNvSpPr>
                <p:nvPr/>
              </p:nvSpPr>
              <p:spPr bwMode="auto">
                <a:xfrm flipV="1">
                  <a:off x="9022" y="1922"/>
                  <a:ext cx="1004" cy="3"/>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77" name="Line 76"/>
                <p:cNvSpPr>
                  <a:spLocks noChangeAspect="1" noChangeShapeType="1"/>
                </p:cNvSpPr>
                <p:nvPr/>
              </p:nvSpPr>
              <p:spPr bwMode="auto">
                <a:xfrm flipV="1">
                  <a:off x="10021" y="1925"/>
                  <a:ext cx="0" cy="137"/>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78" name="Freeform 77"/>
                <p:cNvSpPr>
                  <a:spLocks noChangeAspect="1"/>
                </p:cNvSpPr>
                <p:nvPr/>
              </p:nvSpPr>
              <p:spPr bwMode="auto">
                <a:xfrm>
                  <a:off x="9481" y="2683"/>
                  <a:ext cx="167" cy="33"/>
                </a:xfrm>
                <a:custGeom>
                  <a:avLst/>
                  <a:gdLst/>
                  <a:ahLst/>
                  <a:cxnLst>
                    <a:cxn ang="0">
                      <a:pos x="0" y="39"/>
                    </a:cxn>
                    <a:cxn ang="0">
                      <a:pos x="167" y="0"/>
                    </a:cxn>
                  </a:cxnLst>
                  <a:rect l="0" t="0" r="r" b="b"/>
                  <a:pathLst>
                    <a:path w="167" h="39">
                      <a:moveTo>
                        <a:pt x="0" y="39"/>
                      </a:moveTo>
                      <a:lnTo>
                        <a:pt x="167" y="0"/>
                      </a:lnTo>
                    </a:path>
                  </a:pathLst>
                </a:custGeom>
                <a:noFill/>
                <a:ln w="9525">
                  <a:solidFill>
                    <a:srgbClr val="FF000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79" name="Line 78"/>
                <p:cNvSpPr>
                  <a:spLocks noChangeAspect="1" noChangeShapeType="1"/>
                </p:cNvSpPr>
                <p:nvPr/>
              </p:nvSpPr>
              <p:spPr bwMode="auto">
                <a:xfrm flipV="1">
                  <a:off x="9620" y="2712"/>
                  <a:ext cx="361" cy="0"/>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0" name="Line 79"/>
                <p:cNvSpPr>
                  <a:spLocks noChangeAspect="1" noChangeShapeType="1"/>
                </p:cNvSpPr>
                <p:nvPr/>
              </p:nvSpPr>
              <p:spPr bwMode="auto">
                <a:xfrm>
                  <a:off x="9981" y="2527"/>
                  <a:ext cx="0" cy="185"/>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81" name="Line 80"/>
                <p:cNvSpPr>
                  <a:spLocks noChangeAspect="1" noChangeShapeType="1"/>
                </p:cNvSpPr>
                <p:nvPr/>
              </p:nvSpPr>
              <p:spPr bwMode="auto">
                <a:xfrm>
                  <a:off x="9022" y="1925"/>
                  <a:ext cx="0" cy="336"/>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67" name="Rectangle 82"/>
              <p:cNvSpPr>
                <a:spLocks noChangeAspect="1" noChangeArrowheads="1"/>
              </p:cNvSpPr>
              <p:nvPr/>
            </p:nvSpPr>
            <p:spPr bwMode="auto">
              <a:xfrm>
                <a:off x="9126" y="1656"/>
                <a:ext cx="541" cy="3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I</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8" name="Freeform 83"/>
              <p:cNvSpPr>
                <a:spLocks/>
              </p:cNvSpPr>
              <p:nvPr/>
            </p:nvSpPr>
            <p:spPr bwMode="auto">
              <a:xfrm>
                <a:off x="8934" y="1844"/>
                <a:ext cx="245" cy="302"/>
              </a:xfrm>
              <a:custGeom>
                <a:avLst/>
                <a:gdLst/>
                <a:ahLst/>
                <a:cxnLst>
                  <a:cxn ang="0">
                    <a:pos x="0" y="348"/>
                  </a:cxn>
                  <a:cxn ang="0">
                    <a:pos x="0" y="3"/>
                  </a:cxn>
                  <a:cxn ang="0">
                    <a:pos x="245" y="0"/>
                  </a:cxn>
                </a:cxnLst>
                <a:rect l="0" t="0" r="r" b="b"/>
                <a:pathLst>
                  <a:path w="245" h="348">
                    <a:moveTo>
                      <a:pt x="0" y="348"/>
                    </a:moveTo>
                    <a:lnTo>
                      <a:pt x="0" y="3"/>
                    </a:lnTo>
                    <a:lnTo>
                      <a:pt x="245" y="0"/>
                    </a:lnTo>
                  </a:path>
                </a:pathLst>
              </a:custGeom>
              <a:noFill/>
              <a:ln w="9525">
                <a:solidFill>
                  <a:srgbClr val="FF0000"/>
                </a:solidFill>
                <a:round/>
                <a:headEnd type="none" w="med" len="med"/>
                <a:tailEnd type="triangle" w="sm" len="sm"/>
              </a:ln>
            </p:spPr>
            <p:txBody>
              <a:bodyPr vert="horz" wrap="square" lIns="91440" tIns="45720" rIns="91440" bIns="45720" numCol="1" anchor="t" anchorCtr="0" compatLnSpc="1">
                <a:prstTxWarp prst="textNoShape">
                  <a:avLst/>
                </a:prstTxWarp>
              </a:bodyPr>
              <a:lstStyle/>
              <a:p>
                <a:endParaRPr lang="el-GR"/>
              </a:p>
            </p:txBody>
          </p:sp>
        </p:grpSp>
        <p:grpSp>
          <p:nvGrpSpPr>
            <p:cNvPr id="146" name="145 - Ομάδα"/>
            <p:cNvGrpSpPr/>
            <p:nvPr/>
          </p:nvGrpSpPr>
          <p:grpSpPr>
            <a:xfrm>
              <a:off x="7200292" y="5265204"/>
              <a:ext cx="1067274" cy="936127"/>
              <a:chOff x="4572000" y="4113076"/>
              <a:chExt cx="1067274" cy="936127"/>
            </a:xfrm>
          </p:grpSpPr>
          <p:grpSp>
            <p:nvGrpSpPr>
              <p:cNvPr id="104" name="Group 88"/>
              <p:cNvGrpSpPr>
                <a:grpSpLocks/>
              </p:cNvGrpSpPr>
              <p:nvPr/>
            </p:nvGrpSpPr>
            <p:grpSpPr bwMode="auto">
              <a:xfrm rot="10800000">
                <a:off x="5220073" y="4113076"/>
                <a:ext cx="419201" cy="451504"/>
                <a:chOff x="8760" y="5183"/>
                <a:chExt cx="541" cy="582"/>
              </a:xfrm>
              <a:noFill/>
            </p:grpSpPr>
            <p:sp>
              <p:nvSpPr>
                <p:cNvPr id="138" name="Freeform 89"/>
                <p:cNvSpPr>
                  <a:spLocks/>
                </p:cNvSpPr>
                <p:nvPr/>
              </p:nvSpPr>
              <p:spPr bwMode="auto">
                <a:xfrm rot="-5400000">
                  <a:off x="8901" y="5132"/>
                  <a:ext cx="245" cy="348"/>
                </a:xfrm>
                <a:custGeom>
                  <a:avLst/>
                  <a:gdLst/>
                  <a:ahLst/>
                  <a:cxnLst>
                    <a:cxn ang="0">
                      <a:pos x="0" y="348"/>
                    </a:cxn>
                    <a:cxn ang="0">
                      <a:pos x="0" y="3"/>
                    </a:cxn>
                    <a:cxn ang="0">
                      <a:pos x="245" y="0"/>
                    </a:cxn>
                  </a:cxnLst>
                  <a:rect l="0" t="0" r="r" b="b"/>
                  <a:pathLst>
                    <a:path w="245" h="348">
                      <a:moveTo>
                        <a:pt x="0" y="348"/>
                      </a:moveTo>
                      <a:lnTo>
                        <a:pt x="0" y="3"/>
                      </a:lnTo>
                      <a:lnTo>
                        <a:pt x="245" y="0"/>
                      </a:lnTo>
                    </a:path>
                  </a:pathLst>
                </a:custGeom>
                <a:grpFill/>
                <a:ln w="9525">
                  <a:solidFill>
                    <a:srgbClr val="FF0000"/>
                  </a:solidFill>
                  <a:round/>
                  <a:headEnd type="triangle" w="sm" len="sm"/>
                  <a:tailEnd type="none" w="sm" len="sm"/>
                </a:ln>
              </p:spPr>
              <p:txBody>
                <a:bodyPr vert="horz" wrap="square" lIns="91440" tIns="45720" rIns="91440" bIns="45720" numCol="1" anchor="t" anchorCtr="0" compatLnSpc="1">
                  <a:prstTxWarp prst="textNoShape">
                    <a:avLst/>
                  </a:prstTxWarp>
                </a:bodyPr>
                <a:lstStyle/>
                <a:p>
                  <a:endParaRPr lang="el-GR"/>
                </a:p>
              </p:txBody>
            </p:sp>
            <p:sp>
              <p:nvSpPr>
                <p:cNvPr id="139" name="Rectangle 90"/>
                <p:cNvSpPr>
                  <a:spLocks noChangeAspect="1" noChangeArrowheads="1"/>
                </p:cNvSpPr>
                <p:nvPr/>
              </p:nvSpPr>
              <p:spPr bwMode="auto">
                <a:xfrm>
                  <a:off x="8760" y="5357"/>
                  <a:ext cx="541" cy="40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I</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5" name="Group 93"/>
              <p:cNvGrpSpPr>
                <a:grpSpLocks/>
              </p:cNvGrpSpPr>
              <p:nvPr/>
            </p:nvGrpSpPr>
            <p:grpSpPr bwMode="auto">
              <a:xfrm>
                <a:off x="4572000" y="4437112"/>
                <a:ext cx="949983" cy="612091"/>
                <a:chOff x="8754" y="4583"/>
                <a:chExt cx="1226" cy="789"/>
              </a:xfrm>
              <a:noFill/>
            </p:grpSpPr>
            <p:grpSp>
              <p:nvGrpSpPr>
                <p:cNvPr id="106" name="Group 94"/>
                <p:cNvGrpSpPr>
                  <a:grpSpLocks/>
                </p:cNvGrpSpPr>
                <p:nvPr/>
              </p:nvGrpSpPr>
              <p:grpSpPr bwMode="auto">
                <a:xfrm>
                  <a:off x="9845" y="4720"/>
                  <a:ext cx="135" cy="464"/>
                  <a:chOff x="9845" y="4720"/>
                  <a:chExt cx="135" cy="464"/>
                </a:xfrm>
                <a:grpFill/>
              </p:grpSpPr>
              <p:sp>
                <p:nvSpPr>
                  <p:cNvPr id="117" name="Arc 95"/>
                  <p:cNvSpPr>
                    <a:spLocks noChangeAspect="1"/>
                  </p:cNvSpPr>
                  <p:nvPr/>
                </p:nvSpPr>
                <p:spPr bwMode="auto">
                  <a:xfrm rot="5400000" flipH="1" flipV="1">
                    <a:off x="9885" y="47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18" name="Arc 96"/>
                  <p:cNvSpPr>
                    <a:spLocks noChangeAspect="1"/>
                  </p:cNvSpPr>
                  <p:nvPr/>
                </p:nvSpPr>
                <p:spPr bwMode="auto">
                  <a:xfrm rot="5400000">
                    <a:off x="9910" y="4716"/>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19" name="Arc 97"/>
                  <p:cNvSpPr>
                    <a:spLocks noChangeAspect="1"/>
                  </p:cNvSpPr>
                  <p:nvPr/>
                </p:nvSpPr>
                <p:spPr bwMode="auto">
                  <a:xfrm rot="5400000" flipH="1" flipV="1">
                    <a:off x="9885" y="47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20" name="Arc 98"/>
                  <p:cNvSpPr>
                    <a:spLocks noChangeAspect="1"/>
                  </p:cNvSpPr>
                  <p:nvPr/>
                </p:nvSpPr>
                <p:spPr bwMode="auto">
                  <a:xfrm rot="5400000">
                    <a:off x="9910" y="47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21" name="Arc 99"/>
                  <p:cNvSpPr>
                    <a:spLocks noChangeAspect="1"/>
                  </p:cNvSpPr>
                  <p:nvPr/>
                </p:nvSpPr>
                <p:spPr bwMode="auto">
                  <a:xfrm rot="5400000" flipH="1" flipV="1">
                    <a:off x="9885" y="4812"/>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22" name="Arc 100"/>
                  <p:cNvSpPr>
                    <a:spLocks noChangeAspect="1"/>
                  </p:cNvSpPr>
                  <p:nvPr/>
                </p:nvSpPr>
                <p:spPr bwMode="auto">
                  <a:xfrm rot="5400000">
                    <a:off x="9910" y="48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23" name="Arc 101"/>
                  <p:cNvSpPr>
                    <a:spLocks noChangeAspect="1"/>
                  </p:cNvSpPr>
                  <p:nvPr/>
                </p:nvSpPr>
                <p:spPr bwMode="auto">
                  <a:xfrm rot="5400000" flipH="1" flipV="1">
                    <a:off x="9885" y="4864"/>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24" name="Arc 102"/>
                  <p:cNvSpPr>
                    <a:spLocks noChangeAspect="1"/>
                  </p:cNvSpPr>
                  <p:nvPr/>
                </p:nvSpPr>
                <p:spPr bwMode="auto">
                  <a:xfrm rot="5400000">
                    <a:off x="9910" y="487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125" name="Group 103"/>
                  <p:cNvGrpSpPr>
                    <a:grpSpLocks/>
                  </p:cNvGrpSpPr>
                  <p:nvPr/>
                </p:nvGrpSpPr>
                <p:grpSpPr bwMode="auto">
                  <a:xfrm>
                    <a:off x="9845" y="4929"/>
                    <a:ext cx="133" cy="65"/>
                    <a:chOff x="9845" y="4929"/>
                    <a:chExt cx="133" cy="65"/>
                  </a:xfrm>
                  <a:grpFill/>
                </p:grpSpPr>
                <p:sp>
                  <p:nvSpPr>
                    <p:cNvPr id="136" name="Arc 104"/>
                    <p:cNvSpPr>
                      <a:spLocks noChangeAspect="1"/>
                    </p:cNvSpPr>
                    <p:nvPr/>
                  </p:nvSpPr>
                  <p:spPr bwMode="auto">
                    <a:xfrm rot="5400000" flipH="1" flipV="1">
                      <a:off x="9884" y="4916"/>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7" name="Arc 105"/>
                    <p:cNvSpPr>
                      <a:spLocks noChangeAspect="1"/>
                    </p:cNvSpPr>
                    <p:nvPr/>
                  </p:nvSpPr>
                  <p:spPr bwMode="auto">
                    <a:xfrm rot="5400000">
                      <a:off x="9910" y="4924"/>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26" name="Group 106"/>
                  <p:cNvGrpSpPr>
                    <a:grpSpLocks/>
                  </p:cNvGrpSpPr>
                  <p:nvPr/>
                </p:nvGrpSpPr>
                <p:grpSpPr bwMode="auto">
                  <a:xfrm>
                    <a:off x="9845" y="4981"/>
                    <a:ext cx="133" cy="66"/>
                    <a:chOff x="9845" y="4981"/>
                    <a:chExt cx="133" cy="66"/>
                  </a:xfrm>
                  <a:grpFill/>
                </p:grpSpPr>
                <p:sp>
                  <p:nvSpPr>
                    <p:cNvPr id="134" name="Arc 107"/>
                    <p:cNvSpPr>
                      <a:spLocks noChangeAspect="1"/>
                    </p:cNvSpPr>
                    <p:nvPr/>
                  </p:nvSpPr>
                  <p:spPr bwMode="auto">
                    <a:xfrm rot="5400000" flipH="1" flipV="1">
                      <a:off x="9884" y="496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5" name="Arc 108"/>
                    <p:cNvSpPr>
                      <a:spLocks noChangeAspect="1"/>
                    </p:cNvSpPr>
                    <p:nvPr/>
                  </p:nvSpPr>
                  <p:spPr bwMode="auto">
                    <a:xfrm rot="5400000">
                      <a:off x="9909" y="497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27" name="Group 109"/>
                  <p:cNvGrpSpPr>
                    <a:grpSpLocks/>
                  </p:cNvGrpSpPr>
                  <p:nvPr/>
                </p:nvGrpSpPr>
                <p:grpSpPr bwMode="auto">
                  <a:xfrm>
                    <a:off x="9845" y="5033"/>
                    <a:ext cx="133" cy="66"/>
                    <a:chOff x="9845" y="5033"/>
                    <a:chExt cx="133" cy="66"/>
                  </a:xfrm>
                  <a:grpFill/>
                </p:grpSpPr>
                <p:sp>
                  <p:nvSpPr>
                    <p:cNvPr id="132" name="Arc 110"/>
                    <p:cNvSpPr>
                      <a:spLocks noChangeAspect="1"/>
                    </p:cNvSpPr>
                    <p:nvPr/>
                  </p:nvSpPr>
                  <p:spPr bwMode="auto">
                    <a:xfrm rot="5400000" flipH="1" flipV="1">
                      <a:off x="9884" y="5020"/>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3" name="Arc 111"/>
                    <p:cNvSpPr>
                      <a:spLocks noChangeAspect="1"/>
                    </p:cNvSpPr>
                    <p:nvPr/>
                  </p:nvSpPr>
                  <p:spPr bwMode="auto">
                    <a:xfrm rot="5400000">
                      <a:off x="9909" y="5029"/>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28" name="Group 112"/>
                  <p:cNvGrpSpPr>
                    <a:grpSpLocks/>
                  </p:cNvGrpSpPr>
                  <p:nvPr/>
                </p:nvGrpSpPr>
                <p:grpSpPr bwMode="auto">
                  <a:xfrm>
                    <a:off x="9845" y="5086"/>
                    <a:ext cx="133" cy="65"/>
                    <a:chOff x="9845" y="5086"/>
                    <a:chExt cx="133" cy="65"/>
                  </a:xfrm>
                  <a:grpFill/>
                </p:grpSpPr>
                <p:sp>
                  <p:nvSpPr>
                    <p:cNvPr id="130" name="Arc 113"/>
                    <p:cNvSpPr>
                      <a:spLocks noChangeAspect="1"/>
                    </p:cNvSpPr>
                    <p:nvPr/>
                  </p:nvSpPr>
                  <p:spPr bwMode="auto">
                    <a:xfrm rot="5400000" flipH="1" flipV="1">
                      <a:off x="9884" y="5073"/>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1" name="Arc 114"/>
                    <p:cNvSpPr>
                      <a:spLocks noChangeAspect="1"/>
                    </p:cNvSpPr>
                    <p:nvPr/>
                  </p:nvSpPr>
                  <p:spPr bwMode="auto">
                    <a:xfrm rot="5400000">
                      <a:off x="9910" y="5081"/>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29" name="Arc 115"/>
                  <p:cNvSpPr>
                    <a:spLocks noChangeAspect="1"/>
                  </p:cNvSpPr>
                  <p:nvPr/>
                </p:nvSpPr>
                <p:spPr bwMode="auto">
                  <a:xfrm rot="5400000">
                    <a:off x="9922" y="5126"/>
                    <a:ext cx="44"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07" name="Line 116"/>
                <p:cNvSpPr>
                  <a:spLocks noChangeAspect="1" noChangeShapeType="1"/>
                </p:cNvSpPr>
                <p:nvPr/>
              </p:nvSpPr>
              <p:spPr bwMode="auto">
                <a:xfrm rot="5400000">
                  <a:off x="8961" y="4722"/>
                  <a:ext cx="0" cy="414"/>
                </a:xfrm>
                <a:prstGeom prst="line">
                  <a:avLst/>
                </a:prstGeom>
                <a:grp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8" name="Line 117"/>
                <p:cNvSpPr>
                  <a:spLocks noChangeAspect="1" noChangeShapeType="1"/>
                </p:cNvSpPr>
                <p:nvPr/>
              </p:nvSpPr>
              <p:spPr bwMode="auto">
                <a:xfrm rot="5400000">
                  <a:off x="8955" y="4810"/>
                  <a:ext cx="0" cy="390"/>
                </a:xfrm>
                <a:prstGeom prst="line">
                  <a:avLst/>
                </a:prstGeom>
                <a:grp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9" name="Line 118"/>
                <p:cNvSpPr>
                  <a:spLocks noChangeAspect="1" noChangeShapeType="1"/>
                </p:cNvSpPr>
                <p:nvPr/>
              </p:nvSpPr>
              <p:spPr bwMode="auto">
                <a:xfrm rot="5400000">
                  <a:off x="8788" y="5192"/>
                  <a:ext cx="359" cy="2"/>
                </a:xfrm>
                <a:prstGeom prst="line">
                  <a:avLst/>
                </a:prstGeom>
                <a:grpFill/>
                <a:ln w="12700">
                  <a:solidFill>
                    <a:srgbClr val="FF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110" name="Line 119"/>
                <p:cNvSpPr>
                  <a:spLocks noChangeAspect="1" noChangeShapeType="1"/>
                </p:cNvSpPr>
                <p:nvPr/>
              </p:nvSpPr>
              <p:spPr bwMode="auto">
                <a:xfrm>
                  <a:off x="8967" y="5369"/>
                  <a:ext cx="482" cy="3"/>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11" name="Line 120"/>
                <p:cNvSpPr>
                  <a:spLocks noChangeAspect="1" noChangeShapeType="1"/>
                </p:cNvSpPr>
                <p:nvPr/>
              </p:nvSpPr>
              <p:spPr bwMode="auto">
                <a:xfrm flipV="1">
                  <a:off x="8974" y="4583"/>
                  <a:ext cx="1004" cy="3"/>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12" name="Line 121"/>
                <p:cNvSpPr>
                  <a:spLocks noChangeAspect="1" noChangeShapeType="1"/>
                </p:cNvSpPr>
                <p:nvPr/>
              </p:nvSpPr>
              <p:spPr bwMode="auto">
                <a:xfrm flipV="1">
                  <a:off x="9973" y="4586"/>
                  <a:ext cx="0" cy="135"/>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13" name="Freeform 122"/>
                <p:cNvSpPr>
                  <a:spLocks noChangeAspect="1"/>
                </p:cNvSpPr>
                <p:nvPr/>
              </p:nvSpPr>
              <p:spPr bwMode="auto">
                <a:xfrm>
                  <a:off x="9433" y="5336"/>
                  <a:ext cx="167" cy="33"/>
                </a:xfrm>
                <a:custGeom>
                  <a:avLst/>
                  <a:gdLst/>
                  <a:ahLst/>
                  <a:cxnLst>
                    <a:cxn ang="0">
                      <a:pos x="0" y="39"/>
                    </a:cxn>
                    <a:cxn ang="0">
                      <a:pos x="167" y="0"/>
                    </a:cxn>
                  </a:cxnLst>
                  <a:rect l="0" t="0" r="r" b="b"/>
                  <a:pathLst>
                    <a:path w="167" h="39">
                      <a:moveTo>
                        <a:pt x="0" y="39"/>
                      </a:moveTo>
                      <a:lnTo>
                        <a:pt x="167" y="0"/>
                      </a:lnTo>
                    </a:path>
                  </a:pathLst>
                </a:custGeom>
                <a:grpFill/>
                <a:ln w="9525">
                  <a:solidFill>
                    <a:srgbClr val="FF000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114" name="Line 123"/>
                <p:cNvSpPr>
                  <a:spLocks noChangeAspect="1" noChangeShapeType="1"/>
                </p:cNvSpPr>
                <p:nvPr/>
              </p:nvSpPr>
              <p:spPr bwMode="auto">
                <a:xfrm flipV="1">
                  <a:off x="9572" y="5365"/>
                  <a:ext cx="361" cy="0"/>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15" name="Line 124"/>
                <p:cNvSpPr>
                  <a:spLocks noChangeAspect="1" noChangeShapeType="1"/>
                </p:cNvSpPr>
                <p:nvPr/>
              </p:nvSpPr>
              <p:spPr bwMode="auto">
                <a:xfrm>
                  <a:off x="9933" y="5182"/>
                  <a:ext cx="0" cy="183"/>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16" name="Line 125"/>
                <p:cNvSpPr>
                  <a:spLocks noChangeAspect="1" noChangeShapeType="1"/>
                </p:cNvSpPr>
                <p:nvPr/>
              </p:nvSpPr>
              <p:spPr bwMode="auto">
                <a:xfrm>
                  <a:off x="8974" y="4586"/>
                  <a:ext cx="0" cy="332"/>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grpSp>
        </p:grpSp>
      </p:grpSp>
      <p:sp>
        <p:nvSpPr>
          <p:cNvPr id="140" name="1 - Τίτλος"/>
          <p:cNvSpPr txBox="1">
            <a:spLocks/>
          </p:cNvSpPr>
          <p:nvPr/>
        </p:nvSpPr>
        <p:spPr>
          <a:xfrm>
            <a:off x="4932040" y="3861048"/>
            <a:ext cx="4211960" cy="1816171"/>
          </a:xfrm>
          <a:prstGeom prst="rect">
            <a:avLst/>
          </a:prstGeom>
          <a:solidFill>
            <a:srgbClr val="006600"/>
          </a:solid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i="1" dirty="0" smtClean="0">
                <a:solidFill>
                  <a:srgbClr val="FFFF00"/>
                </a:solidFill>
                <a:latin typeface="+mj-lt"/>
                <a:ea typeface="+mj-ea"/>
                <a:cs typeface="+mj-cs"/>
              </a:rPr>
              <a:t>Αν θεωρήσουμε τον πάνω οπλισμό (αυθαίρετα) ως θετικό τότε στην περίπτωση του αριστερού σχήματος  (που εκφορτίζεται), το ρεύμα είναι αρνητικό ενώ στην  περίπτωση του δεξιού σχήματος  (που φορτίζεται), το ρεύμα είναι θετικό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2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2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2000"/>
                                        <p:tgtEl>
                                          <p:spTgt spid="63"/>
                                        </p:tgtEl>
                                      </p:cBhvr>
                                    </p:animEffect>
                                  </p:childTnLst>
                                </p:cTn>
                              </p:par>
                              <p:par>
                                <p:cTn id="38" presetID="10" presetClass="entr" presetSubtype="0" fill="hold" nodeType="withEffect">
                                  <p:stCondLst>
                                    <p:cond delay="0"/>
                                  </p:stCondLst>
                                  <p:childTnLst>
                                    <p:set>
                                      <p:cBhvr>
                                        <p:cTn id="39" dur="1" fill="hold">
                                          <p:stCondLst>
                                            <p:cond delay="0"/>
                                          </p:stCondLst>
                                        </p:cTn>
                                        <p:tgtEl>
                                          <p:spTgt spid="64"/>
                                        </p:tgtEl>
                                        <p:attrNameLst>
                                          <p:attrName>style.visibility</p:attrName>
                                        </p:attrNameLst>
                                      </p:cBhvr>
                                      <p:to>
                                        <p:strVal val="visible"/>
                                      </p:to>
                                    </p:set>
                                    <p:animEffect transition="in" filter="fade">
                                      <p:cBhvr>
                                        <p:cTn id="40" dur="2000"/>
                                        <p:tgtEl>
                                          <p:spTgt spid="6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fade">
                                      <p:cBhvr>
                                        <p:cTn id="45" dur="2000"/>
                                        <p:tgtEl>
                                          <p:spTgt spid="5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0"/>
                                        </p:tgtEl>
                                        <p:attrNameLst>
                                          <p:attrName>style.visibility</p:attrName>
                                        </p:attrNameLst>
                                      </p:cBhvr>
                                      <p:to>
                                        <p:strVal val="visible"/>
                                      </p:to>
                                    </p:set>
                                    <p:animEffect transition="in" filter="fade">
                                      <p:cBhvr>
                                        <p:cTn id="50" dur="2000"/>
                                        <p:tgtEl>
                                          <p:spTgt spid="6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2000"/>
                                        <p:tgtEl>
                                          <p:spTgt spid="61"/>
                                        </p:tgtEl>
                                      </p:cBhvr>
                                    </p:animEffect>
                                  </p:childTnLst>
                                </p:cTn>
                              </p:par>
                            </p:childTnLst>
                          </p:cTn>
                        </p:par>
                      </p:childTnLst>
                    </p:cTn>
                  </p:par>
                  <p:par>
                    <p:cTn id="56" fill="hold">
                      <p:stCondLst>
                        <p:cond delay="indefinite"/>
                      </p:stCondLst>
                      <p:childTnLst>
                        <p:par>
                          <p:cTn id="57" fill="hold">
                            <p:stCondLst>
                              <p:cond delay="0"/>
                            </p:stCondLst>
                            <p:childTnLst>
                              <p:par>
                                <p:cTn id="58" presetID="20" presetClass="entr" presetSubtype="0" fill="hold" grpId="0" nodeType="clickEffect">
                                  <p:stCondLst>
                                    <p:cond delay="0"/>
                                  </p:stCondLst>
                                  <p:childTnLst>
                                    <p:set>
                                      <p:cBhvr>
                                        <p:cTn id="59" dur="1" fill="hold">
                                          <p:stCondLst>
                                            <p:cond delay="0"/>
                                          </p:stCondLst>
                                        </p:cTn>
                                        <p:tgtEl>
                                          <p:spTgt spid="140"/>
                                        </p:tgtEl>
                                        <p:attrNameLst>
                                          <p:attrName>style.visibility</p:attrName>
                                        </p:attrNameLst>
                                      </p:cBhvr>
                                      <p:to>
                                        <p:strVal val="visible"/>
                                      </p:to>
                                    </p:set>
                                    <p:animEffect transition="in" filter="wedge">
                                      <p:cBhvr>
                                        <p:cTn id="60" dur="2000"/>
                                        <p:tgtEl>
                                          <p:spTgt spid="140"/>
                                        </p:tgtEl>
                                      </p:cBhvr>
                                    </p:animEffect>
                                  </p:childTnLst>
                                </p:cTn>
                              </p:par>
                              <p:par>
                                <p:cTn id="61" presetID="10" presetClass="entr" presetSubtype="0" fill="hold" nodeType="withEffect">
                                  <p:stCondLst>
                                    <p:cond delay="0"/>
                                  </p:stCondLst>
                                  <p:childTnLst>
                                    <p:set>
                                      <p:cBhvr>
                                        <p:cTn id="62" dur="1" fill="hold">
                                          <p:stCondLst>
                                            <p:cond delay="0"/>
                                          </p:stCondLst>
                                        </p:cTn>
                                        <p:tgtEl>
                                          <p:spTgt spid="147"/>
                                        </p:tgtEl>
                                        <p:attrNameLst>
                                          <p:attrName>style.visibility</p:attrName>
                                        </p:attrNameLst>
                                      </p:cBhvr>
                                      <p:to>
                                        <p:strVal val="visible"/>
                                      </p:to>
                                    </p:set>
                                    <p:animEffect transition="in" filter="fade">
                                      <p:cBhvr>
                                        <p:cTn id="63" dur="2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13" grpId="0"/>
      <p:bldP spid="17" grpId="0"/>
      <p:bldP spid="18" grpId="0"/>
      <p:bldP spid="19" grpId="0" animBg="1"/>
      <p:bldP spid="59" grpId="0" animBg="1"/>
      <p:bldP spid="60" grpId="0"/>
      <p:bldP spid="61" grpId="0"/>
      <p:bldP spid="1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62 - Ομάδα"/>
          <p:cNvGrpSpPr>
            <a:grpSpLocks/>
          </p:cNvGrpSpPr>
          <p:nvPr/>
        </p:nvGrpSpPr>
        <p:grpSpPr>
          <a:xfrm>
            <a:off x="5832140" y="2456892"/>
            <a:ext cx="2785504" cy="1679997"/>
            <a:chOff x="6386957" y="548680"/>
            <a:chExt cx="2901567" cy="1749997"/>
          </a:xfrm>
        </p:grpSpPr>
        <p:sp>
          <p:nvSpPr>
            <p:cNvPr id="21" name="Arc 64"/>
            <p:cNvSpPr>
              <a:spLocks noChangeAspect="1"/>
            </p:cNvSpPr>
            <p:nvPr/>
          </p:nvSpPr>
          <p:spPr bwMode="auto">
            <a:xfrm rot="11142230">
              <a:off x="6636956" y="995530"/>
              <a:ext cx="454723" cy="1303147"/>
            </a:xfrm>
            <a:custGeom>
              <a:avLst/>
              <a:gdLst>
                <a:gd name="T0" fmla="*/ 0 w 18161"/>
                <a:gd name="T1" fmla="*/ 1 h 21600"/>
                <a:gd name="T2" fmla="*/ 0 w 18161"/>
                <a:gd name="T3" fmla="*/ 0 h 21600"/>
                <a:gd name="T4" fmla="*/ 0 w 18161"/>
                <a:gd name="T5" fmla="*/ 0 h 21600"/>
                <a:gd name="T6" fmla="*/ 0 60000 65536"/>
                <a:gd name="T7" fmla="*/ 0 60000 65536"/>
                <a:gd name="T8" fmla="*/ 0 60000 65536"/>
                <a:gd name="T9" fmla="*/ 0 w 18161"/>
                <a:gd name="T10" fmla="*/ 0 h 21600"/>
                <a:gd name="T11" fmla="*/ 18161 w 18161"/>
                <a:gd name="T12" fmla="*/ 21600 h 21600"/>
              </a:gdLst>
              <a:ahLst/>
              <a:cxnLst>
                <a:cxn ang="T6">
                  <a:pos x="T0" y="T1"/>
                </a:cxn>
                <a:cxn ang="T7">
                  <a:pos x="T2" y="T3"/>
                </a:cxn>
                <a:cxn ang="T8">
                  <a:pos x="T4" y="T5"/>
                </a:cxn>
              </a:cxnLst>
              <a:rect l="T9" t="T10" r="T11" b="T12"/>
              <a:pathLst>
                <a:path w="18161" h="21600" fill="none" extrusionOk="0">
                  <a:moveTo>
                    <a:pt x="18161" y="21435"/>
                  </a:moveTo>
                  <a:cubicBezTo>
                    <a:pt x="17277" y="21544"/>
                    <a:pt x="16388" y="21599"/>
                    <a:pt x="15498" y="21600"/>
                  </a:cubicBezTo>
                  <a:cubicBezTo>
                    <a:pt x="9658" y="21600"/>
                    <a:pt x="4067" y="19235"/>
                    <a:pt x="-1" y="15045"/>
                  </a:cubicBezTo>
                </a:path>
                <a:path w="18161" h="21600" stroke="0" extrusionOk="0">
                  <a:moveTo>
                    <a:pt x="18161" y="21435"/>
                  </a:moveTo>
                  <a:cubicBezTo>
                    <a:pt x="17277" y="21544"/>
                    <a:pt x="16388" y="21599"/>
                    <a:pt x="15498" y="21600"/>
                  </a:cubicBezTo>
                  <a:cubicBezTo>
                    <a:pt x="9658" y="21600"/>
                    <a:pt x="4067" y="19235"/>
                    <a:pt x="-1" y="15045"/>
                  </a:cubicBezTo>
                  <a:lnTo>
                    <a:pt x="15498" y="0"/>
                  </a:lnTo>
                  <a:close/>
                </a:path>
              </a:pathLst>
            </a:custGeom>
            <a:noFill/>
            <a:ln w="25400">
              <a:solidFill>
                <a:srgbClr val="FF0000"/>
              </a:solidFill>
              <a:round/>
              <a:headEnd/>
              <a:tailEnd/>
            </a:ln>
          </p:spPr>
          <p:txBody>
            <a:bodyPr/>
            <a:lstStyle/>
            <a:p>
              <a:endParaRPr lang="el-GR"/>
            </a:p>
          </p:txBody>
        </p:sp>
        <p:sp>
          <p:nvSpPr>
            <p:cNvPr id="22" name="Line 65"/>
            <p:cNvSpPr>
              <a:spLocks noChangeAspect="1" noChangeShapeType="1"/>
            </p:cNvSpPr>
            <p:nvPr/>
          </p:nvSpPr>
          <p:spPr bwMode="auto">
            <a:xfrm flipV="1">
              <a:off x="6636956" y="1430568"/>
              <a:ext cx="2287395" cy="3937"/>
            </a:xfrm>
            <a:prstGeom prst="line">
              <a:avLst/>
            </a:prstGeom>
            <a:noFill/>
            <a:ln w="9525">
              <a:solidFill>
                <a:srgbClr val="000000"/>
              </a:solidFill>
              <a:round/>
              <a:headEnd/>
              <a:tailEnd type="triangle" w="sm" len="med"/>
            </a:ln>
          </p:spPr>
          <p:txBody>
            <a:bodyPr/>
            <a:lstStyle/>
            <a:p>
              <a:endParaRPr lang="el-GR"/>
            </a:p>
          </p:txBody>
        </p:sp>
        <p:sp>
          <p:nvSpPr>
            <p:cNvPr id="23" name="Arc 66"/>
            <p:cNvSpPr>
              <a:spLocks noChangeAspect="1"/>
            </p:cNvSpPr>
            <p:nvPr/>
          </p:nvSpPr>
          <p:spPr bwMode="auto">
            <a:xfrm rot="10800000" flipV="1">
              <a:off x="7105457" y="1192380"/>
              <a:ext cx="850918" cy="679133"/>
            </a:xfrm>
            <a:custGeom>
              <a:avLst/>
              <a:gdLst>
                <a:gd name="T0" fmla="*/ 0 w 41908"/>
                <a:gd name="T1" fmla="*/ 0 h 21600"/>
                <a:gd name="T2" fmla="*/ 0 w 41908"/>
                <a:gd name="T3" fmla="*/ 0 h 21600"/>
                <a:gd name="T4" fmla="*/ 0 w 41908"/>
                <a:gd name="T5" fmla="*/ 0 h 21600"/>
                <a:gd name="T6" fmla="*/ 0 60000 65536"/>
                <a:gd name="T7" fmla="*/ 0 60000 65536"/>
                <a:gd name="T8" fmla="*/ 0 60000 65536"/>
                <a:gd name="T9" fmla="*/ 0 w 41908"/>
                <a:gd name="T10" fmla="*/ 0 h 21600"/>
                <a:gd name="T11" fmla="*/ 41908 w 41908"/>
                <a:gd name="T12" fmla="*/ 21600 h 21600"/>
              </a:gdLst>
              <a:ahLst/>
              <a:cxnLst>
                <a:cxn ang="T6">
                  <a:pos x="T0" y="T1"/>
                </a:cxn>
                <a:cxn ang="T7">
                  <a:pos x="T2" y="T3"/>
                </a:cxn>
                <a:cxn ang="T8">
                  <a:pos x="T4" y="T5"/>
                </a:cxn>
              </a:cxnLst>
              <a:rect l="T9" t="T10" r="T11" b="T12"/>
              <a:pathLst>
                <a:path w="41908" h="21600" fill="none" extrusionOk="0">
                  <a:moveTo>
                    <a:pt x="41907" y="5841"/>
                  </a:moveTo>
                  <a:cubicBezTo>
                    <a:pt x="39290" y="15160"/>
                    <a:pt x="30792" y="21599"/>
                    <a:pt x="21113" y="21600"/>
                  </a:cubicBezTo>
                  <a:cubicBezTo>
                    <a:pt x="10940" y="21600"/>
                    <a:pt x="2147" y="14502"/>
                    <a:pt x="-1" y="4560"/>
                  </a:cubicBezTo>
                </a:path>
                <a:path w="41908" h="21600" stroke="0" extrusionOk="0">
                  <a:moveTo>
                    <a:pt x="41907" y="5841"/>
                  </a:moveTo>
                  <a:cubicBezTo>
                    <a:pt x="39290" y="15160"/>
                    <a:pt x="30792" y="21599"/>
                    <a:pt x="21113" y="21600"/>
                  </a:cubicBezTo>
                  <a:cubicBezTo>
                    <a:pt x="10940" y="21600"/>
                    <a:pt x="2147" y="14502"/>
                    <a:pt x="-1" y="4560"/>
                  </a:cubicBezTo>
                  <a:lnTo>
                    <a:pt x="21113" y="0"/>
                  </a:lnTo>
                  <a:close/>
                </a:path>
              </a:pathLst>
            </a:custGeom>
            <a:noFill/>
            <a:ln w="25400">
              <a:solidFill>
                <a:srgbClr val="FF0000"/>
              </a:solidFill>
              <a:round/>
              <a:headEnd/>
              <a:tailEnd/>
            </a:ln>
          </p:spPr>
          <p:txBody>
            <a:bodyPr/>
            <a:lstStyle/>
            <a:p>
              <a:endParaRPr lang="el-GR"/>
            </a:p>
          </p:txBody>
        </p:sp>
        <p:sp>
          <p:nvSpPr>
            <p:cNvPr id="24" name="Arc 67"/>
            <p:cNvSpPr>
              <a:spLocks/>
            </p:cNvSpPr>
            <p:nvPr/>
          </p:nvSpPr>
          <p:spPr bwMode="auto">
            <a:xfrm rot="167501" flipV="1">
              <a:off x="7956579" y="955429"/>
              <a:ext cx="799921" cy="637794"/>
            </a:xfrm>
            <a:custGeom>
              <a:avLst/>
              <a:gdLst>
                <a:gd name="T0" fmla="*/ 0 w 40618"/>
                <a:gd name="T1" fmla="*/ 0 h 21600"/>
                <a:gd name="T2" fmla="*/ 0 w 40618"/>
                <a:gd name="T3" fmla="*/ 0 h 21600"/>
                <a:gd name="T4" fmla="*/ 0 w 40618"/>
                <a:gd name="T5" fmla="*/ 0 h 21600"/>
                <a:gd name="T6" fmla="*/ 0 60000 65536"/>
                <a:gd name="T7" fmla="*/ 0 60000 65536"/>
                <a:gd name="T8" fmla="*/ 0 60000 65536"/>
                <a:gd name="T9" fmla="*/ 0 w 40618"/>
                <a:gd name="T10" fmla="*/ 0 h 21600"/>
                <a:gd name="T11" fmla="*/ 40618 w 40618"/>
                <a:gd name="T12" fmla="*/ 21600 h 21600"/>
                <a:gd name="connsiteX0" fmla="*/ 40617 w 41827"/>
                <a:gd name="connsiteY0" fmla="*/ 8349 h 21600"/>
                <a:gd name="connsiteX1" fmla="*/ 20697 w 41827"/>
                <a:gd name="connsiteY1" fmla="*/ 21600 h 21600"/>
                <a:gd name="connsiteX2" fmla="*/ 0 w 41827"/>
                <a:gd name="connsiteY2" fmla="*/ 6180 h 21600"/>
                <a:gd name="connsiteX0" fmla="*/ 41827 w 41827"/>
                <a:gd name="connsiteY0" fmla="*/ 5545 h 21600"/>
                <a:gd name="connsiteX1" fmla="*/ 20697 w 41827"/>
                <a:gd name="connsiteY1" fmla="*/ 21600 h 21600"/>
                <a:gd name="connsiteX2" fmla="*/ 0 w 41827"/>
                <a:gd name="connsiteY2" fmla="*/ 6180 h 21600"/>
                <a:gd name="connsiteX3" fmla="*/ 20697 w 41827"/>
                <a:gd name="connsiteY3" fmla="*/ 0 h 21600"/>
                <a:gd name="connsiteX4" fmla="*/ 41827 w 41827"/>
                <a:gd name="connsiteY4" fmla="*/ 5545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27" h="21600" fill="none" extrusionOk="0">
                  <a:moveTo>
                    <a:pt x="40617" y="8349"/>
                  </a:moveTo>
                  <a:cubicBezTo>
                    <a:pt x="37253" y="16376"/>
                    <a:pt x="29400" y="21599"/>
                    <a:pt x="20697" y="21600"/>
                  </a:cubicBezTo>
                  <a:cubicBezTo>
                    <a:pt x="11148" y="21600"/>
                    <a:pt x="2732" y="15330"/>
                    <a:pt x="0" y="6180"/>
                  </a:cubicBezTo>
                </a:path>
                <a:path w="41827" h="21600" stroke="0" extrusionOk="0">
                  <a:moveTo>
                    <a:pt x="41827" y="5545"/>
                  </a:moveTo>
                  <a:cubicBezTo>
                    <a:pt x="38463" y="13572"/>
                    <a:pt x="29400" y="21599"/>
                    <a:pt x="20697" y="21600"/>
                  </a:cubicBezTo>
                  <a:cubicBezTo>
                    <a:pt x="11148" y="21600"/>
                    <a:pt x="2732" y="15330"/>
                    <a:pt x="0" y="6180"/>
                  </a:cubicBezTo>
                  <a:lnTo>
                    <a:pt x="20697" y="0"/>
                  </a:lnTo>
                  <a:lnTo>
                    <a:pt x="41827" y="5545"/>
                  </a:lnTo>
                  <a:close/>
                </a:path>
              </a:pathLst>
            </a:custGeom>
            <a:noFill/>
            <a:ln w="25400">
              <a:solidFill>
                <a:srgbClr val="FF0000"/>
              </a:solidFill>
              <a:round/>
              <a:headEnd/>
              <a:tailEnd/>
            </a:ln>
          </p:spPr>
          <p:txBody>
            <a:bodyPr/>
            <a:lstStyle/>
            <a:p>
              <a:endParaRPr lang="el-GR"/>
            </a:p>
          </p:txBody>
        </p:sp>
        <p:sp>
          <p:nvSpPr>
            <p:cNvPr id="25" name="Line 68"/>
            <p:cNvSpPr>
              <a:spLocks noChangeAspect="1" noChangeShapeType="1"/>
            </p:cNvSpPr>
            <p:nvPr/>
          </p:nvSpPr>
          <p:spPr bwMode="auto">
            <a:xfrm flipH="1" flipV="1">
              <a:off x="6705854" y="593956"/>
              <a:ext cx="0" cy="1342517"/>
            </a:xfrm>
            <a:prstGeom prst="line">
              <a:avLst/>
            </a:prstGeom>
            <a:noFill/>
            <a:ln w="9525">
              <a:solidFill>
                <a:srgbClr val="000000"/>
              </a:solidFill>
              <a:round/>
              <a:headEnd/>
              <a:tailEnd type="triangle" w="sm" len="med"/>
            </a:ln>
          </p:spPr>
          <p:txBody>
            <a:bodyPr/>
            <a:lstStyle/>
            <a:p>
              <a:endParaRPr lang="el-GR"/>
            </a:p>
          </p:txBody>
        </p:sp>
        <p:sp>
          <p:nvSpPr>
            <p:cNvPr id="26" name="Line 69"/>
            <p:cNvSpPr>
              <a:spLocks noChangeAspect="1" noChangeShapeType="1"/>
            </p:cNvSpPr>
            <p:nvPr/>
          </p:nvSpPr>
          <p:spPr bwMode="auto">
            <a:xfrm flipH="1">
              <a:off x="6692074" y="1865607"/>
              <a:ext cx="787399" cy="0"/>
            </a:xfrm>
            <a:prstGeom prst="line">
              <a:avLst/>
            </a:prstGeom>
            <a:noFill/>
            <a:ln w="9525">
              <a:solidFill>
                <a:srgbClr val="000000"/>
              </a:solidFill>
              <a:prstDash val="dash"/>
              <a:round/>
              <a:headEnd/>
              <a:tailEnd/>
            </a:ln>
          </p:spPr>
          <p:txBody>
            <a:bodyPr/>
            <a:lstStyle/>
            <a:p>
              <a:endParaRPr lang="el-GR"/>
            </a:p>
          </p:txBody>
        </p:sp>
        <p:sp>
          <p:nvSpPr>
            <p:cNvPr id="27" name="Line 70"/>
            <p:cNvSpPr>
              <a:spLocks noChangeAspect="1" noChangeShapeType="1"/>
            </p:cNvSpPr>
            <p:nvPr/>
          </p:nvSpPr>
          <p:spPr bwMode="auto">
            <a:xfrm>
              <a:off x="7524328" y="1448779"/>
              <a:ext cx="0" cy="432047"/>
            </a:xfrm>
            <a:prstGeom prst="line">
              <a:avLst/>
            </a:prstGeom>
            <a:noFill/>
            <a:ln w="9525">
              <a:solidFill>
                <a:srgbClr val="000000"/>
              </a:solidFill>
              <a:prstDash val="dash"/>
              <a:round/>
              <a:headEnd/>
              <a:tailEnd/>
            </a:ln>
          </p:spPr>
          <p:txBody>
            <a:bodyPr/>
            <a:lstStyle/>
            <a:p>
              <a:endParaRPr lang="el-GR"/>
            </a:p>
          </p:txBody>
        </p:sp>
        <p:sp>
          <p:nvSpPr>
            <p:cNvPr id="28" name="Line 71"/>
            <p:cNvSpPr>
              <a:spLocks noChangeAspect="1" noChangeShapeType="1"/>
            </p:cNvSpPr>
            <p:nvPr/>
          </p:nvSpPr>
          <p:spPr bwMode="auto">
            <a:xfrm flipV="1">
              <a:off x="8388424" y="964034"/>
              <a:ext cx="0" cy="484746"/>
            </a:xfrm>
            <a:prstGeom prst="line">
              <a:avLst/>
            </a:prstGeom>
            <a:noFill/>
            <a:ln w="9525">
              <a:solidFill>
                <a:srgbClr val="000000"/>
              </a:solidFill>
              <a:prstDash val="dash"/>
              <a:round/>
              <a:headEnd/>
              <a:tailEnd/>
            </a:ln>
          </p:spPr>
          <p:txBody>
            <a:bodyPr/>
            <a:lstStyle/>
            <a:p>
              <a:endParaRPr lang="el-GR"/>
            </a:p>
          </p:txBody>
        </p:sp>
        <p:sp>
          <p:nvSpPr>
            <p:cNvPr id="29" name="Rectangle 72"/>
            <p:cNvSpPr>
              <a:spLocks noChangeAspect="1" noChangeArrowheads="1"/>
            </p:cNvSpPr>
            <p:nvPr/>
          </p:nvSpPr>
          <p:spPr bwMode="auto">
            <a:xfrm>
              <a:off x="6420421" y="548680"/>
              <a:ext cx="564959" cy="391732"/>
            </a:xfrm>
            <a:prstGeom prst="rect">
              <a:avLst/>
            </a:prstGeom>
            <a:noFill/>
            <a:ln w="9525">
              <a:noFill/>
              <a:miter lim="800000"/>
              <a:headEnd/>
              <a:tailEnd/>
            </a:ln>
          </p:spPr>
          <p:txBody>
            <a:bodyPr/>
            <a:lstStyle/>
            <a:p>
              <a:r>
                <a:rPr lang="en-US" sz="1400" b="1" dirty="0">
                  <a:latin typeface="Times New Roman" pitchFamily="18" charset="0"/>
                </a:rPr>
                <a:t>q</a:t>
              </a:r>
              <a:endParaRPr lang="el-GR" sz="1400" b="1" dirty="0">
                <a:latin typeface="Times New Roman" pitchFamily="18" charset="0"/>
              </a:endParaRPr>
            </a:p>
          </p:txBody>
        </p:sp>
        <p:sp>
          <p:nvSpPr>
            <p:cNvPr id="30" name="Rectangle 73"/>
            <p:cNvSpPr>
              <a:spLocks noChangeAspect="1" noChangeArrowheads="1"/>
            </p:cNvSpPr>
            <p:nvPr/>
          </p:nvSpPr>
          <p:spPr bwMode="auto">
            <a:xfrm>
              <a:off x="6386957" y="861672"/>
              <a:ext cx="328739" cy="248031"/>
            </a:xfrm>
            <a:prstGeom prst="rect">
              <a:avLst/>
            </a:prstGeom>
            <a:noFill/>
            <a:ln w="9525">
              <a:noFill/>
              <a:miter lim="800000"/>
              <a:headEnd/>
              <a:tailEnd/>
            </a:ln>
          </p:spPr>
          <p:txBody>
            <a:bodyPr/>
            <a:lstStyle/>
            <a:p>
              <a:r>
                <a:rPr lang="en-US" sz="1400" b="1" dirty="0">
                  <a:latin typeface="Times New Roman" pitchFamily="18" charset="0"/>
                </a:rPr>
                <a:t>Q</a:t>
              </a:r>
              <a:endParaRPr lang="el-GR" sz="1400" b="1" dirty="0"/>
            </a:p>
          </p:txBody>
        </p:sp>
        <p:sp>
          <p:nvSpPr>
            <p:cNvPr id="31" name="Rectangle 74"/>
            <p:cNvSpPr>
              <a:spLocks noChangeAspect="1" noChangeArrowheads="1"/>
            </p:cNvSpPr>
            <p:nvPr/>
          </p:nvSpPr>
          <p:spPr bwMode="auto">
            <a:xfrm>
              <a:off x="6386957" y="1664820"/>
              <a:ext cx="531495" cy="340551"/>
            </a:xfrm>
            <a:prstGeom prst="rect">
              <a:avLst/>
            </a:prstGeom>
            <a:noFill/>
            <a:ln w="9525">
              <a:noFill/>
              <a:miter lim="800000"/>
              <a:headEnd/>
              <a:tailEnd/>
            </a:ln>
          </p:spPr>
          <p:txBody>
            <a:bodyPr/>
            <a:lstStyle/>
            <a:p>
              <a:r>
                <a:rPr lang="el-GR" sz="1400" b="1" dirty="0">
                  <a:latin typeface="Times New Roman" pitchFamily="18" charset="0"/>
                </a:rPr>
                <a:t>-</a:t>
              </a:r>
              <a:r>
                <a:rPr lang="en-US" sz="1400" b="1" dirty="0">
                  <a:latin typeface="Times New Roman" pitchFamily="18" charset="0"/>
                </a:rPr>
                <a:t>Q</a:t>
              </a:r>
              <a:endParaRPr lang="el-GR" sz="1400" b="1" dirty="0"/>
            </a:p>
          </p:txBody>
        </p:sp>
        <p:sp>
          <p:nvSpPr>
            <p:cNvPr id="32" name="Rectangle 75"/>
            <p:cNvSpPr>
              <a:spLocks noChangeAspect="1" noChangeArrowheads="1"/>
            </p:cNvSpPr>
            <p:nvPr/>
          </p:nvSpPr>
          <p:spPr bwMode="auto">
            <a:xfrm>
              <a:off x="6764909" y="1217970"/>
              <a:ext cx="692912" cy="312992"/>
            </a:xfrm>
            <a:prstGeom prst="rect">
              <a:avLst/>
            </a:prstGeom>
            <a:noFill/>
            <a:ln w="9525">
              <a:noFill/>
              <a:miter lim="800000"/>
              <a:headEnd/>
              <a:tailEnd/>
            </a:ln>
          </p:spPr>
          <p:txBody>
            <a:bodyPr/>
            <a:lstStyle/>
            <a:p>
              <a:r>
                <a:rPr lang="el-GR" sz="1200" b="1" dirty="0">
                  <a:latin typeface="Times New Roman" pitchFamily="18" charset="0"/>
                </a:rPr>
                <a:t>T/4</a:t>
              </a:r>
              <a:endParaRPr lang="el-GR" sz="1200" b="1" dirty="0"/>
            </a:p>
          </p:txBody>
        </p:sp>
        <p:sp>
          <p:nvSpPr>
            <p:cNvPr id="33" name="Rectangle 76"/>
            <p:cNvSpPr>
              <a:spLocks noChangeAspect="1" noChangeArrowheads="1"/>
            </p:cNvSpPr>
            <p:nvPr/>
          </p:nvSpPr>
          <p:spPr bwMode="auto">
            <a:xfrm>
              <a:off x="7320025" y="1194348"/>
              <a:ext cx="643699" cy="283464"/>
            </a:xfrm>
            <a:prstGeom prst="rect">
              <a:avLst/>
            </a:prstGeom>
            <a:noFill/>
            <a:ln w="9525">
              <a:noFill/>
              <a:miter lim="800000"/>
              <a:headEnd/>
              <a:tailEnd/>
            </a:ln>
          </p:spPr>
          <p:txBody>
            <a:bodyPr/>
            <a:lstStyle/>
            <a:p>
              <a:r>
                <a:rPr lang="el-GR" sz="1200" b="1" dirty="0">
                  <a:latin typeface="Times New Roman" pitchFamily="18" charset="0"/>
                </a:rPr>
                <a:t>T/2</a:t>
              </a:r>
              <a:endParaRPr lang="el-GR" sz="1200" b="1" dirty="0"/>
            </a:p>
          </p:txBody>
        </p:sp>
        <p:sp>
          <p:nvSpPr>
            <p:cNvPr id="34" name="Rectangle 77"/>
            <p:cNvSpPr>
              <a:spLocks noChangeAspect="1" noChangeArrowheads="1"/>
            </p:cNvSpPr>
            <p:nvPr/>
          </p:nvSpPr>
          <p:spPr bwMode="auto">
            <a:xfrm>
              <a:off x="7749158" y="1397104"/>
              <a:ext cx="692912" cy="338582"/>
            </a:xfrm>
            <a:prstGeom prst="rect">
              <a:avLst/>
            </a:prstGeom>
            <a:noFill/>
            <a:ln w="9525">
              <a:noFill/>
              <a:miter lim="800000"/>
              <a:headEnd/>
              <a:tailEnd/>
            </a:ln>
          </p:spPr>
          <p:txBody>
            <a:bodyPr/>
            <a:lstStyle/>
            <a:p>
              <a:r>
                <a:rPr lang="el-GR" sz="1200" b="1" dirty="0">
                  <a:latin typeface="Times New Roman" pitchFamily="18" charset="0"/>
                </a:rPr>
                <a:t>3T/4</a:t>
              </a:r>
              <a:endParaRPr lang="el-GR" sz="1200" b="1" dirty="0"/>
            </a:p>
          </p:txBody>
        </p:sp>
        <p:sp>
          <p:nvSpPr>
            <p:cNvPr id="35" name="Rectangle 78"/>
            <p:cNvSpPr>
              <a:spLocks noChangeAspect="1" noChangeArrowheads="1"/>
            </p:cNvSpPr>
            <p:nvPr/>
          </p:nvSpPr>
          <p:spPr bwMode="auto">
            <a:xfrm>
              <a:off x="8316416" y="1376772"/>
              <a:ext cx="598424" cy="301181"/>
            </a:xfrm>
            <a:prstGeom prst="rect">
              <a:avLst/>
            </a:prstGeom>
            <a:noFill/>
            <a:ln w="9525">
              <a:noFill/>
              <a:miter lim="800000"/>
              <a:headEnd/>
              <a:tailEnd/>
            </a:ln>
          </p:spPr>
          <p:txBody>
            <a:bodyPr/>
            <a:lstStyle/>
            <a:p>
              <a:r>
                <a:rPr lang="el-GR" sz="1200" b="1" dirty="0">
                  <a:latin typeface="Times New Roman" pitchFamily="18" charset="0"/>
                </a:rPr>
                <a:t>T</a:t>
              </a:r>
              <a:endParaRPr lang="el-GR" sz="1200" b="1" dirty="0"/>
            </a:p>
          </p:txBody>
        </p:sp>
        <p:sp>
          <p:nvSpPr>
            <p:cNvPr id="36" name="Rectangle 79"/>
            <p:cNvSpPr>
              <a:spLocks noChangeAspect="1" noChangeArrowheads="1"/>
            </p:cNvSpPr>
            <p:nvPr/>
          </p:nvSpPr>
          <p:spPr bwMode="auto">
            <a:xfrm>
              <a:off x="8715691" y="1119545"/>
              <a:ext cx="572833" cy="387795"/>
            </a:xfrm>
            <a:prstGeom prst="rect">
              <a:avLst/>
            </a:prstGeom>
            <a:noFill/>
            <a:ln w="9525">
              <a:noFill/>
              <a:miter lim="800000"/>
              <a:headEnd/>
              <a:tailEnd/>
            </a:ln>
          </p:spPr>
          <p:txBody>
            <a:bodyPr/>
            <a:lstStyle/>
            <a:p>
              <a:r>
                <a:rPr lang="el-GR" sz="1400" b="1" dirty="0">
                  <a:latin typeface="Times New Roman" pitchFamily="18" charset="0"/>
                </a:rPr>
                <a:t>t</a:t>
              </a:r>
              <a:endParaRPr lang="el-GR" sz="1400" b="1" dirty="0"/>
            </a:p>
          </p:txBody>
        </p:sp>
      </p:grpSp>
      <p:grpSp>
        <p:nvGrpSpPr>
          <p:cNvPr id="3" name="63 - Ομάδα"/>
          <p:cNvGrpSpPr>
            <a:grpSpLocks/>
          </p:cNvGrpSpPr>
          <p:nvPr/>
        </p:nvGrpSpPr>
        <p:grpSpPr>
          <a:xfrm>
            <a:off x="5775548" y="5380417"/>
            <a:ext cx="2900908" cy="1504967"/>
            <a:chOff x="6372200" y="2096852"/>
            <a:chExt cx="2844027" cy="1584176"/>
          </a:xfrm>
        </p:grpSpPr>
        <p:sp>
          <p:nvSpPr>
            <p:cNvPr id="39" name="Freeform 47"/>
            <p:cNvSpPr>
              <a:spLocks noChangeAspect="1"/>
            </p:cNvSpPr>
            <p:nvPr/>
          </p:nvSpPr>
          <p:spPr bwMode="auto">
            <a:xfrm>
              <a:off x="6620883" y="3020707"/>
              <a:ext cx="2274317" cy="2238"/>
            </a:xfrm>
            <a:custGeom>
              <a:avLst/>
              <a:gdLst>
                <a:gd name="T0" fmla="*/ 0 w 1006"/>
                <a:gd name="T1" fmla="*/ 0 h 1"/>
                <a:gd name="T2" fmla="*/ 1006 w 1006"/>
                <a:gd name="T3" fmla="*/ 1 h 1"/>
                <a:gd name="T4" fmla="*/ 0 60000 65536"/>
                <a:gd name="T5" fmla="*/ 0 60000 65536"/>
                <a:gd name="T6" fmla="*/ 0 w 1006"/>
                <a:gd name="T7" fmla="*/ 0 h 1"/>
                <a:gd name="T8" fmla="*/ 1006 w 1006"/>
                <a:gd name="T9" fmla="*/ 1 h 1"/>
              </a:gdLst>
              <a:ahLst/>
              <a:cxnLst>
                <a:cxn ang="T4">
                  <a:pos x="T0" y="T1"/>
                </a:cxn>
                <a:cxn ang="T5">
                  <a:pos x="T2" y="T3"/>
                </a:cxn>
              </a:cxnLst>
              <a:rect l="T6" t="T7" r="T8" b="T9"/>
              <a:pathLst>
                <a:path w="1006" h="1">
                  <a:moveTo>
                    <a:pt x="0" y="0"/>
                  </a:moveTo>
                  <a:lnTo>
                    <a:pt x="1006" y="1"/>
                  </a:lnTo>
                </a:path>
              </a:pathLst>
            </a:custGeom>
            <a:noFill/>
            <a:ln w="9525">
              <a:solidFill>
                <a:srgbClr val="000000"/>
              </a:solidFill>
              <a:round/>
              <a:headEnd/>
              <a:tailEnd type="triangle" w="sm" len="med"/>
            </a:ln>
          </p:spPr>
          <p:txBody>
            <a:bodyPr/>
            <a:lstStyle/>
            <a:p>
              <a:endParaRPr lang="el-GR"/>
            </a:p>
          </p:txBody>
        </p:sp>
        <p:sp>
          <p:nvSpPr>
            <p:cNvPr id="40" name="Line 48"/>
            <p:cNvSpPr>
              <a:spLocks noChangeAspect="1" noChangeShapeType="1"/>
            </p:cNvSpPr>
            <p:nvPr/>
          </p:nvSpPr>
          <p:spPr bwMode="auto">
            <a:xfrm flipH="1" flipV="1">
              <a:off x="6702269" y="2168860"/>
              <a:ext cx="0" cy="1449494"/>
            </a:xfrm>
            <a:prstGeom prst="line">
              <a:avLst/>
            </a:prstGeom>
            <a:noFill/>
            <a:ln w="9525">
              <a:solidFill>
                <a:srgbClr val="000000"/>
              </a:solidFill>
              <a:round/>
              <a:headEnd/>
              <a:tailEnd type="triangle" w="sm" len="med"/>
            </a:ln>
          </p:spPr>
          <p:txBody>
            <a:bodyPr/>
            <a:lstStyle/>
            <a:p>
              <a:endParaRPr lang="el-GR"/>
            </a:p>
          </p:txBody>
        </p:sp>
        <p:sp>
          <p:nvSpPr>
            <p:cNvPr id="41" name="Rectangle 49"/>
            <p:cNvSpPr>
              <a:spLocks noChangeAspect="1" noChangeArrowheads="1"/>
            </p:cNvSpPr>
            <p:nvPr/>
          </p:nvSpPr>
          <p:spPr bwMode="auto">
            <a:xfrm>
              <a:off x="8578695" y="2734195"/>
              <a:ext cx="637532" cy="443198"/>
            </a:xfrm>
            <a:prstGeom prst="rect">
              <a:avLst/>
            </a:prstGeom>
            <a:noFill/>
            <a:ln w="9525">
              <a:noFill/>
              <a:miter lim="800000"/>
              <a:headEnd/>
              <a:tailEnd/>
            </a:ln>
          </p:spPr>
          <p:txBody>
            <a:bodyPr/>
            <a:lstStyle/>
            <a:p>
              <a:r>
                <a:rPr lang="el-GR" sz="1400" b="1" dirty="0">
                  <a:latin typeface="Times New Roman" pitchFamily="18" charset="0"/>
                </a:rPr>
                <a:t>t</a:t>
              </a:r>
              <a:endParaRPr lang="el-GR" sz="1400" b="1" dirty="0"/>
            </a:p>
          </p:txBody>
        </p:sp>
        <p:sp>
          <p:nvSpPr>
            <p:cNvPr id="42" name="Rectangle 50"/>
            <p:cNvSpPr>
              <a:spLocks noChangeAspect="1" noChangeArrowheads="1"/>
            </p:cNvSpPr>
            <p:nvPr/>
          </p:nvSpPr>
          <p:spPr bwMode="auto">
            <a:xfrm>
              <a:off x="6696236" y="2096852"/>
              <a:ext cx="406399" cy="288032"/>
            </a:xfrm>
            <a:prstGeom prst="rect">
              <a:avLst/>
            </a:prstGeom>
            <a:noFill/>
            <a:ln w="9525">
              <a:noFill/>
              <a:miter lim="800000"/>
              <a:headEnd/>
              <a:tailEnd/>
            </a:ln>
          </p:spPr>
          <p:txBody>
            <a:bodyPr/>
            <a:lstStyle/>
            <a:p>
              <a:r>
                <a:rPr lang="en-US" sz="1400" b="1" dirty="0" err="1">
                  <a:latin typeface="Times New Roman" pitchFamily="18" charset="0"/>
                </a:rPr>
                <a:t>i</a:t>
              </a:r>
              <a:endParaRPr lang="el-GR" sz="1400" b="1" dirty="0"/>
            </a:p>
          </p:txBody>
        </p:sp>
        <p:sp>
          <p:nvSpPr>
            <p:cNvPr id="43" name="Rectangle 51"/>
            <p:cNvSpPr>
              <a:spLocks noChangeAspect="1" noChangeArrowheads="1"/>
            </p:cNvSpPr>
            <p:nvPr/>
          </p:nvSpPr>
          <p:spPr bwMode="auto">
            <a:xfrm>
              <a:off x="6860523" y="2987132"/>
              <a:ext cx="510930" cy="355902"/>
            </a:xfrm>
            <a:prstGeom prst="rect">
              <a:avLst/>
            </a:prstGeom>
            <a:noFill/>
            <a:ln w="9525">
              <a:noFill/>
              <a:miter lim="800000"/>
              <a:headEnd/>
              <a:tailEnd/>
            </a:ln>
          </p:spPr>
          <p:txBody>
            <a:bodyPr/>
            <a:lstStyle/>
            <a:p>
              <a:r>
                <a:rPr lang="el-GR" sz="1200" b="1" dirty="0">
                  <a:latin typeface="Times New Roman" pitchFamily="18" charset="0"/>
                </a:rPr>
                <a:t>T/4</a:t>
              </a:r>
              <a:endParaRPr lang="el-GR" sz="1200" b="1" dirty="0"/>
            </a:p>
          </p:txBody>
        </p:sp>
        <p:sp>
          <p:nvSpPr>
            <p:cNvPr id="44" name="Rectangle 52"/>
            <p:cNvSpPr>
              <a:spLocks noChangeAspect="1" noChangeArrowheads="1"/>
            </p:cNvSpPr>
            <p:nvPr/>
          </p:nvSpPr>
          <p:spPr bwMode="auto">
            <a:xfrm>
              <a:off x="7243852" y="2785761"/>
              <a:ext cx="432048" cy="322326"/>
            </a:xfrm>
            <a:prstGeom prst="rect">
              <a:avLst/>
            </a:prstGeom>
            <a:noFill/>
            <a:ln w="9525">
              <a:noFill/>
              <a:miter lim="800000"/>
              <a:headEnd/>
              <a:tailEnd/>
            </a:ln>
          </p:spPr>
          <p:txBody>
            <a:bodyPr/>
            <a:lstStyle/>
            <a:p>
              <a:r>
                <a:rPr lang="el-GR" sz="1200" b="1" dirty="0">
                  <a:latin typeface="Times New Roman" pitchFamily="18" charset="0"/>
                </a:rPr>
                <a:t>T/2</a:t>
              </a:r>
              <a:endParaRPr lang="el-GR" sz="1200" b="1" dirty="0"/>
            </a:p>
          </p:txBody>
        </p:sp>
        <p:sp>
          <p:nvSpPr>
            <p:cNvPr id="45" name="Rectangle 53"/>
            <p:cNvSpPr>
              <a:spLocks noChangeAspect="1" noChangeArrowheads="1"/>
            </p:cNvSpPr>
            <p:nvPr/>
          </p:nvSpPr>
          <p:spPr bwMode="auto">
            <a:xfrm>
              <a:off x="7711904" y="2965781"/>
              <a:ext cx="775439" cy="385001"/>
            </a:xfrm>
            <a:prstGeom prst="rect">
              <a:avLst/>
            </a:prstGeom>
            <a:noFill/>
            <a:ln w="9525">
              <a:noFill/>
              <a:miter lim="800000"/>
              <a:headEnd/>
              <a:tailEnd/>
            </a:ln>
          </p:spPr>
          <p:txBody>
            <a:bodyPr/>
            <a:lstStyle/>
            <a:p>
              <a:r>
                <a:rPr lang="el-GR" sz="1200" b="1" dirty="0">
                  <a:latin typeface="Times New Roman" pitchFamily="18" charset="0"/>
                </a:rPr>
                <a:t>3T/4</a:t>
              </a:r>
              <a:endParaRPr lang="el-GR" sz="1200" b="1" dirty="0"/>
            </a:p>
          </p:txBody>
        </p:sp>
        <p:sp>
          <p:nvSpPr>
            <p:cNvPr id="46" name="Rectangle 54"/>
            <p:cNvSpPr>
              <a:spLocks noChangeAspect="1" noChangeArrowheads="1"/>
            </p:cNvSpPr>
            <p:nvPr/>
          </p:nvSpPr>
          <p:spPr bwMode="auto">
            <a:xfrm>
              <a:off x="8219235" y="2989370"/>
              <a:ext cx="456673" cy="340233"/>
            </a:xfrm>
            <a:prstGeom prst="rect">
              <a:avLst/>
            </a:prstGeom>
            <a:noFill/>
            <a:ln w="9525">
              <a:noFill/>
              <a:miter lim="800000"/>
              <a:headEnd/>
              <a:tailEnd/>
            </a:ln>
          </p:spPr>
          <p:txBody>
            <a:bodyPr/>
            <a:lstStyle/>
            <a:p>
              <a:r>
                <a:rPr lang="el-GR" sz="1200" b="1" dirty="0">
                  <a:latin typeface="Times New Roman" pitchFamily="18" charset="0"/>
                </a:rPr>
                <a:t>T</a:t>
              </a:r>
              <a:endParaRPr lang="el-GR" sz="1200" b="1" dirty="0"/>
            </a:p>
          </p:txBody>
        </p:sp>
        <p:sp>
          <p:nvSpPr>
            <p:cNvPr id="47" name="Freeform 55"/>
            <p:cNvSpPr>
              <a:spLocks noChangeAspect="1"/>
            </p:cNvSpPr>
            <p:nvPr/>
          </p:nvSpPr>
          <p:spPr bwMode="auto">
            <a:xfrm>
              <a:off x="6722617" y="3548964"/>
              <a:ext cx="404675" cy="6715"/>
            </a:xfrm>
            <a:custGeom>
              <a:avLst/>
              <a:gdLst>
                <a:gd name="T0" fmla="*/ 179 w 179"/>
                <a:gd name="T1" fmla="*/ 3 h 3"/>
                <a:gd name="T2" fmla="*/ 0 w 179"/>
                <a:gd name="T3" fmla="*/ 0 h 3"/>
                <a:gd name="T4" fmla="*/ 0 60000 65536"/>
                <a:gd name="T5" fmla="*/ 0 60000 65536"/>
                <a:gd name="T6" fmla="*/ 0 w 179"/>
                <a:gd name="T7" fmla="*/ 0 h 3"/>
                <a:gd name="T8" fmla="*/ 179 w 179"/>
                <a:gd name="T9" fmla="*/ 3 h 3"/>
              </a:gdLst>
              <a:ahLst/>
              <a:cxnLst>
                <a:cxn ang="T4">
                  <a:pos x="T0" y="T1"/>
                </a:cxn>
                <a:cxn ang="T5">
                  <a:pos x="T2" y="T3"/>
                </a:cxn>
              </a:cxnLst>
              <a:rect l="T6" t="T7" r="T8" b="T9"/>
              <a:pathLst>
                <a:path w="179" h="3">
                  <a:moveTo>
                    <a:pt x="179" y="3"/>
                  </a:moveTo>
                  <a:lnTo>
                    <a:pt x="0" y="0"/>
                  </a:lnTo>
                </a:path>
              </a:pathLst>
            </a:custGeom>
            <a:noFill/>
            <a:ln w="9525">
              <a:solidFill>
                <a:srgbClr val="000000"/>
              </a:solidFill>
              <a:prstDash val="dash"/>
              <a:round/>
              <a:headEnd/>
              <a:tailEnd/>
            </a:ln>
          </p:spPr>
          <p:txBody>
            <a:bodyPr/>
            <a:lstStyle/>
            <a:p>
              <a:endParaRPr lang="el-GR"/>
            </a:p>
          </p:txBody>
        </p:sp>
        <p:sp>
          <p:nvSpPr>
            <p:cNvPr id="48" name="Line 56"/>
            <p:cNvSpPr>
              <a:spLocks noChangeAspect="1" noChangeShapeType="1"/>
            </p:cNvSpPr>
            <p:nvPr/>
          </p:nvSpPr>
          <p:spPr bwMode="auto">
            <a:xfrm flipV="1">
              <a:off x="7911772" y="2425719"/>
              <a:ext cx="0" cy="612069"/>
            </a:xfrm>
            <a:prstGeom prst="line">
              <a:avLst/>
            </a:prstGeom>
            <a:noFill/>
            <a:ln w="9525">
              <a:solidFill>
                <a:srgbClr val="000000"/>
              </a:solidFill>
              <a:prstDash val="dash"/>
              <a:round/>
              <a:headEnd/>
              <a:tailEnd/>
            </a:ln>
          </p:spPr>
          <p:txBody>
            <a:bodyPr/>
            <a:lstStyle/>
            <a:p>
              <a:endParaRPr lang="el-GR"/>
            </a:p>
          </p:txBody>
        </p:sp>
        <p:sp>
          <p:nvSpPr>
            <p:cNvPr id="49" name="Line 57"/>
            <p:cNvSpPr>
              <a:spLocks noChangeAspect="1" noChangeShapeType="1"/>
            </p:cNvSpPr>
            <p:nvPr/>
          </p:nvSpPr>
          <p:spPr bwMode="auto">
            <a:xfrm flipV="1">
              <a:off x="7091119" y="3037789"/>
              <a:ext cx="0" cy="491030"/>
            </a:xfrm>
            <a:prstGeom prst="line">
              <a:avLst/>
            </a:prstGeom>
            <a:noFill/>
            <a:ln w="9525">
              <a:solidFill>
                <a:srgbClr val="000000"/>
              </a:solidFill>
              <a:prstDash val="dash"/>
              <a:round/>
              <a:headEnd/>
              <a:tailEnd/>
            </a:ln>
          </p:spPr>
          <p:txBody>
            <a:bodyPr/>
            <a:lstStyle/>
            <a:p>
              <a:endParaRPr lang="el-GR"/>
            </a:p>
          </p:txBody>
        </p:sp>
        <p:sp>
          <p:nvSpPr>
            <p:cNvPr id="50" name="Rectangle 58"/>
            <p:cNvSpPr>
              <a:spLocks noChangeAspect="1" noChangeArrowheads="1"/>
            </p:cNvSpPr>
            <p:nvPr/>
          </p:nvSpPr>
          <p:spPr bwMode="auto">
            <a:xfrm>
              <a:off x="6480212" y="2312876"/>
              <a:ext cx="409196" cy="326803"/>
            </a:xfrm>
            <a:prstGeom prst="rect">
              <a:avLst/>
            </a:prstGeom>
            <a:noFill/>
            <a:ln w="9525">
              <a:noFill/>
              <a:miter lim="800000"/>
              <a:headEnd/>
              <a:tailEnd/>
            </a:ln>
          </p:spPr>
          <p:txBody>
            <a:bodyPr/>
            <a:lstStyle/>
            <a:p>
              <a:r>
                <a:rPr lang="en-US" sz="1400" b="1" dirty="0">
                  <a:latin typeface="Times New Roman" pitchFamily="18" charset="0"/>
                </a:rPr>
                <a:t>I</a:t>
              </a:r>
              <a:endParaRPr lang="el-GR" sz="1400" b="1" dirty="0"/>
            </a:p>
          </p:txBody>
        </p:sp>
        <p:sp>
          <p:nvSpPr>
            <p:cNvPr id="51" name="Rectangle 59"/>
            <p:cNvSpPr>
              <a:spLocks noChangeAspect="1" noChangeArrowheads="1"/>
            </p:cNvSpPr>
            <p:nvPr/>
          </p:nvSpPr>
          <p:spPr bwMode="auto">
            <a:xfrm>
              <a:off x="6372200" y="3293789"/>
              <a:ext cx="508669" cy="387239"/>
            </a:xfrm>
            <a:prstGeom prst="rect">
              <a:avLst/>
            </a:prstGeom>
            <a:noFill/>
            <a:ln w="9525">
              <a:noFill/>
              <a:miter lim="800000"/>
              <a:headEnd/>
              <a:tailEnd/>
            </a:ln>
          </p:spPr>
          <p:txBody>
            <a:bodyPr/>
            <a:lstStyle/>
            <a:p>
              <a:r>
                <a:rPr lang="el-GR" sz="1400" b="1" dirty="0">
                  <a:latin typeface="Times New Roman" pitchFamily="18" charset="0"/>
                </a:rPr>
                <a:t>-</a:t>
              </a:r>
              <a:r>
                <a:rPr lang="en-US" sz="1400" b="1" dirty="0">
                  <a:latin typeface="Times New Roman" pitchFamily="18" charset="0"/>
                </a:rPr>
                <a:t>I</a:t>
              </a:r>
              <a:endParaRPr lang="el-GR" sz="1400" b="1" dirty="0"/>
            </a:p>
          </p:txBody>
        </p:sp>
        <p:sp>
          <p:nvSpPr>
            <p:cNvPr id="52" name="Arc 60"/>
            <p:cNvSpPr>
              <a:spLocks noChangeAspect="1"/>
            </p:cNvSpPr>
            <p:nvPr/>
          </p:nvSpPr>
          <p:spPr bwMode="auto">
            <a:xfrm rot="10800000" flipV="1">
              <a:off x="6690966" y="2682713"/>
              <a:ext cx="811610" cy="861774"/>
            </a:xfrm>
            <a:custGeom>
              <a:avLst/>
              <a:gdLst>
                <a:gd name="T0" fmla="*/ 0 w 40618"/>
                <a:gd name="T1" fmla="*/ 0 h 21600"/>
                <a:gd name="T2" fmla="*/ 0 w 40618"/>
                <a:gd name="T3" fmla="*/ 0 h 21600"/>
                <a:gd name="T4" fmla="*/ 0 w 40618"/>
                <a:gd name="T5" fmla="*/ 0 h 21600"/>
                <a:gd name="T6" fmla="*/ 0 60000 65536"/>
                <a:gd name="T7" fmla="*/ 0 60000 65536"/>
                <a:gd name="T8" fmla="*/ 0 60000 65536"/>
                <a:gd name="T9" fmla="*/ 0 w 40618"/>
                <a:gd name="T10" fmla="*/ 0 h 21600"/>
                <a:gd name="T11" fmla="*/ 40618 w 40618"/>
                <a:gd name="T12" fmla="*/ 21600 h 21600"/>
              </a:gdLst>
              <a:ahLst/>
              <a:cxnLst>
                <a:cxn ang="T6">
                  <a:pos x="T0" y="T1"/>
                </a:cxn>
                <a:cxn ang="T7">
                  <a:pos x="T2" y="T3"/>
                </a:cxn>
                <a:cxn ang="T8">
                  <a:pos x="T4" y="T5"/>
                </a:cxn>
              </a:cxnLst>
              <a:rect l="T9" t="T10" r="T11" b="T12"/>
              <a:pathLst>
                <a:path w="40618" h="21600" fill="none" extrusionOk="0">
                  <a:moveTo>
                    <a:pt x="40617" y="8349"/>
                  </a:moveTo>
                  <a:cubicBezTo>
                    <a:pt x="37253" y="16376"/>
                    <a:pt x="29400" y="21599"/>
                    <a:pt x="20697" y="21600"/>
                  </a:cubicBezTo>
                  <a:cubicBezTo>
                    <a:pt x="11148" y="21600"/>
                    <a:pt x="2732" y="15330"/>
                    <a:pt x="0" y="6180"/>
                  </a:cubicBezTo>
                </a:path>
                <a:path w="40618" h="21600" stroke="0" extrusionOk="0">
                  <a:moveTo>
                    <a:pt x="40617" y="8349"/>
                  </a:moveTo>
                  <a:cubicBezTo>
                    <a:pt x="37253" y="16376"/>
                    <a:pt x="29400" y="21599"/>
                    <a:pt x="20697" y="21600"/>
                  </a:cubicBezTo>
                  <a:cubicBezTo>
                    <a:pt x="11148" y="21600"/>
                    <a:pt x="2732" y="15330"/>
                    <a:pt x="0" y="6180"/>
                  </a:cubicBezTo>
                  <a:lnTo>
                    <a:pt x="20697" y="0"/>
                  </a:lnTo>
                  <a:close/>
                </a:path>
              </a:pathLst>
            </a:custGeom>
            <a:noFill/>
            <a:ln w="25400">
              <a:solidFill>
                <a:srgbClr val="006600"/>
              </a:solidFill>
              <a:round/>
              <a:headEnd/>
              <a:tailEnd/>
            </a:ln>
          </p:spPr>
          <p:txBody>
            <a:bodyPr/>
            <a:lstStyle/>
            <a:p>
              <a:endParaRPr lang="el-GR"/>
            </a:p>
          </p:txBody>
        </p:sp>
        <p:sp>
          <p:nvSpPr>
            <p:cNvPr id="53" name="Arc 61"/>
            <p:cNvSpPr>
              <a:spLocks noChangeAspect="1"/>
            </p:cNvSpPr>
            <p:nvPr/>
          </p:nvSpPr>
          <p:spPr bwMode="auto">
            <a:xfrm flipV="1">
              <a:off x="7480544" y="2429776"/>
              <a:ext cx="879432" cy="761048"/>
            </a:xfrm>
            <a:custGeom>
              <a:avLst/>
              <a:gdLst>
                <a:gd name="T0" fmla="*/ 0 w 41908"/>
                <a:gd name="T1" fmla="*/ 0 h 21600"/>
                <a:gd name="T2" fmla="*/ 0 w 41908"/>
                <a:gd name="T3" fmla="*/ 0 h 21600"/>
                <a:gd name="T4" fmla="*/ 0 w 41908"/>
                <a:gd name="T5" fmla="*/ 0 h 21600"/>
                <a:gd name="T6" fmla="*/ 0 60000 65536"/>
                <a:gd name="T7" fmla="*/ 0 60000 65536"/>
                <a:gd name="T8" fmla="*/ 0 60000 65536"/>
                <a:gd name="T9" fmla="*/ 0 w 41908"/>
                <a:gd name="T10" fmla="*/ 0 h 21600"/>
                <a:gd name="T11" fmla="*/ 41908 w 41908"/>
                <a:gd name="T12" fmla="*/ 21600 h 21600"/>
              </a:gdLst>
              <a:ahLst/>
              <a:cxnLst>
                <a:cxn ang="T6">
                  <a:pos x="T0" y="T1"/>
                </a:cxn>
                <a:cxn ang="T7">
                  <a:pos x="T2" y="T3"/>
                </a:cxn>
                <a:cxn ang="T8">
                  <a:pos x="T4" y="T5"/>
                </a:cxn>
              </a:cxnLst>
              <a:rect l="T9" t="T10" r="T11" b="T12"/>
              <a:pathLst>
                <a:path w="41908" h="21600" fill="none" extrusionOk="0">
                  <a:moveTo>
                    <a:pt x="41907" y="5841"/>
                  </a:moveTo>
                  <a:cubicBezTo>
                    <a:pt x="39290" y="15160"/>
                    <a:pt x="30792" y="21599"/>
                    <a:pt x="21113" y="21600"/>
                  </a:cubicBezTo>
                  <a:cubicBezTo>
                    <a:pt x="10940" y="21600"/>
                    <a:pt x="2147" y="14502"/>
                    <a:pt x="-1" y="4560"/>
                  </a:cubicBezTo>
                </a:path>
                <a:path w="41908" h="21600" stroke="0" extrusionOk="0">
                  <a:moveTo>
                    <a:pt x="41907" y="5841"/>
                  </a:moveTo>
                  <a:cubicBezTo>
                    <a:pt x="39290" y="15160"/>
                    <a:pt x="30792" y="21599"/>
                    <a:pt x="21113" y="21600"/>
                  </a:cubicBezTo>
                  <a:cubicBezTo>
                    <a:pt x="10940" y="21600"/>
                    <a:pt x="2147" y="14502"/>
                    <a:pt x="-1" y="4560"/>
                  </a:cubicBezTo>
                  <a:lnTo>
                    <a:pt x="21113" y="0"/>
                  </a:lnTo>
                  <a:close/>
                </a:path>
              </a:pathLst>
            </a:custGeom>
            <a:noFill/>
            <a:ln w="25400">
              <a:solidFill>
                <a:srgbClr val="006600"/>
              </a:solidFill>
              <a:round/>
              <a:headEnd/>
              <a:tailEnd/>
            </a:ln>
          </p:spPr>
          <p:txBody>
            <a:bodyPr/>
            <a:lstStyle/>
            <a:p>
              <a:endParaRPr lang="el-GR"/>
            </a:p>
          </p:txBody>
        </p:sp>
        <p:sp>
          <p:nvSpPr>
            <p:cNvPr id="54" name="Freeform 62"/>
            <p:cNvSpPr>
              <a:spLocks noChangeAspect="1"/>
            </p:cNvSpPr>
            <p:nvPr/>
          </p:nvSpPr>
          <p:spPr bwMode="auto">
            <a:xfrm>
              <a:off x="6693227" y="2427538"/>
              <a:ext cx="1234371" cy="2238"/>
            </a:xfrm>
            <a:custGeom>
              <a:avLst/>
              <a:gdLst>
                <a:gd name="T0" fmla="*/ 546 w 546"/>
                <a:gd name="T1" fmla="*/ 1 h 1"/>
                <a:gd name="T2" fmla="*/ 0 w 546"/>
                <a:gd name="T3" fmla="*/ 0 h 1"/>
                <a:gd name="T4" fmla="*/ 0 60000 65536"/>
                <a:gd name="T5" fmla="*/ 0 60000 65536"/>
                <a:gd name="T6" fmla="*/ 0 w 546"/>
                <a:gd name="T7" fmla="*/ 0 h 1"/>
                <a:gd name="T8" fmla="*/ 546 w 546"/>
                <a:gd name="T9" fmla="*/ 1 h 1"/>
              </a:gdLst>
              <a:ahLst/>
              <a:cxnLst>
                <a:cxn ang="T4">
                  <a:pos x="T0" y="T1"/>
                </a:cxn>
                <a:cxn ang="T5">
                  <a:pos x="T2" y="T3"/>
                </a:cxn>
              </a:cxnLst>
              <a:rect l="T6" t="T7" r="T8" b="T9"/>
              <a:pathLst>
                <a:path w="546" h="1">
                  <a:moveTo>
                    <a:pt x="546" y="1"/>
                  </a:moveTo>
                  <a:lnTo>
                    <a:pt x="0" y="0"/>
                  </a:lnTo>
                </a:path>
              </a:pathLst>
            </a:custGeom>
            <a:noFill/>
            <a:ln w="9525">
              <a:solidFill>
                <a:srgbClr val="000000"/>
              </a:solidFill>
              <a:prstDash val="dash"/>
              <a:round/>
              <a:headEnd/>
              <a:tailEnd/>
            </a:ln>
          </p:spPr>
          <p:txBody>
            <a:bodyPr/>
            <a:lstStyle/>
            <a:p>
              <a:endParaRPr lang="el-GR"/>
            </a:p>
          </p:txBody>
        </p:sp>
      </p:grpSp>
      <p:sp>
        <p:nvSpPr>
          <p:cNvPr id="141" name="1 - Τίτλος"/>
          <p:cNvSpPr txBox="1">
            <a:spLocks/>
          </p:cNvSpPr>
          <p:nvPr/>
        </p:nvSpPr>
        <p:spPr>
          <a:xfrm>
            <a:off x="0" y="0"/>
            <a:ext cx="9144000" cy="461665"/>
          </a:xfrm>
          <a:prstGeom prst="rect">
            <a:avLst/>
          </a:prstGeom>
          <a:solidFill>
            <a:srgbClr val="0000FB"/>
          </a:solid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sz="2400" b="1" dirty="0" smtClean="0">
                <a:solidFill>
                  <a:srgbClr val="FFFF00"/>
                </a:solidFill>
                <a:latin typeface="+mj-lt"/>
                <a:ea typeface="+mj-ea"/>
                <a:cs typeface="+mj-cs"/>
              </a:rPr>
              <a:t>Η τάση του πυκνωτή </a:t>
            </a:r>
          </a:p>
        </p:txBody>
      </p:sp>
      <p:sp>
        <p:nvSpPr>
          <p:cNvPr id="142" name="1 - Τίτλος"/>
          <p:cNvSpPr txBox="1">
            <a:spLocks/>
          </p:cNvSpPr>
          <p:nvPr/>
        </p:nvSpPr>
        <p:spPr>
          <a:xfrm>
            <a:off x="0" y="548680"/>
            <a:ext cx="4139952" cy="369332"/>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Από τη σχέση της χωρητικότητας </a:t>
            </a:r>
            <a:r>
              <a:rPr lang="el-GR" b="1" dirty="0" smtClean="0">
                <a:solidFill>
                  <a:srgbClr val="0000FB"/>
                </a:solidFill>
                <a:latin typeface="+mj-lt"/>
                <a:ea typeface="+mj-ea"/>
                <a:cs typeface="+mj-cs"/>
              </a:rPr>
              <a:t>έχουμε:  </a:t>
            </a:r>
            <a:endParaRPr lang="el-GR" b="1" dirty="0" smtClean="0">
              <a:solidFill>
                <a:srgbClr val="0000FB"/>
              </a:solidFill>
              <a:latin typeface="+mj-lt"/>
              <a:ea typeface="+mj-ea"/>
              <a:cs typeface="+mj-cs"/>
            </a:endParaRPr>
          </a:p>
        </p:txBody>
      </p:sp>
      <p:graphicFrame>
        <p:nvGraphicFramePr>
          <p:cNvPr id="143" name="142 - Αντικείμενο"/>
          <p:cNvGraphicFramePr>
            <a:graphicFrameLocks noChangeAspect="1"/>
          </p:cNvGraphicFramePr>
          <p:nvPr/>
        </p:nvGraphicFramePr>
        <p:xfrm>
          <a:off x="1079612" y="944724"/>
          <a:ext cx="1685219" cy="696557"/>
        </p:xfrm>
        <a:graphic>
          <a:graphicData uri="http://schemas.openxmlformats.org/presentationml/2006/ole">
            <p:oleObj spid="_x0000_s25602" name="Equation" r:id="rId4" imgW="952200" imgH="393480" progId="Equation.3">
              <p:embed/>
            </p:oleObj>
          </a:graphicData>
        </a:graphic>
      </p:graphicFrame>
      <p:sp>
        <p:nvSpPr>
          <p:cNvPr id="144" name="1 - Τίτλος"/>
          <p:cNvSpPr txBox="1">
            <a:spLocks/>
          </p:cNvSpPr>
          <p:nvPr/>
        </p:nvSpPr>
        <p:spPr>
          <a:xfrm>
            <a:off x="0" y="1628800"/>
            <a:ext cx="4463988" cy="646331"/>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Και από την εξίσωση φορτίου καταλήγουμε σε μια αντίστοιχη εξίσωση τάσης  </a:t>
            </a:r>
          </a:p>
        </p:txBody>
      </p:sp>
      <p:graphicFrame>
        <p:nvGraphicFramePr>
          <p:cNvPr id="145" name="144 - Αντικείμενο"/>
          <p:cNvGraphicFramePr>
            <a:graphicFrameLocks noChangeAspect="1"/>
          </p:cNvGraphicFramePr>
          <p:nvPr/>
        </p:nvGraphicFramePr>
        <p:xfrm>
          <a:off x="1187623" y="2276872"/>
          <a:ext cx="2148255" cy="806512"/>
        </p:xfrm>
        <a:graphic>
          <a:graphicData uri="http://schemas.openxmlformats.org/presentationml/2006/ole">
            <p:oleObj spid="_x0000_s25603" name="Equation" r:id="rId5" imgW="914400" imgH="393480" progId="Equation.3">
              <p:embed/>
            </p:oleObj>
          </a:graphicData>
        </a:graphic>
      </p:graphicFrame>
      <p:sp>
        <p:nvSpPr>
          <p:cNvPr id="125" name="1 - Τίτλος"/>
          <p:cNvSpPr txBox="1">
            <a:spLocks/>
          </p:cNvSpPr>
          <p:nvPr/>
        </p:nvSpPr>
        <p:spPr>
          <a:xfrm>
            <a:off x="1799692" y="3012341"/>
            <a:ext cx="1620180" cy="338554"/>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sz="1600" b="1" dirty="0" smtClean="0">
                <a:solidFill>
                  <a:srgbClr val="0000FB"/>
                </a:solidFill>
                <a:latin typeface="+mj-lt"/>
                <a:ea typeface="+mj-ea"/>
                <a:cs typeface="+mj-cs"/>
              </a:rPr>
              <a:t>Ή ισοδύναμα</a:t>
            </a:r>
          </a:p>
        </p:txBody>
      </p:sp>
      <p:graphicFrame>
        <p:nvGraphicFramePr>
          <p:cNvPr id="126" name="125 - Αντικείμενο"/>
          <p:cNvGraphicFramePr>
            <a:graphicFrameLocks noChangeAspect="1"/>
          </p:cNvGraphicFramePr>
          <p:nvPr/>
        </p:nvGraphicFramePr>
        <p:xfrm>
          <a:off x="1367644" y="3356992"/>
          <a:ext cx="1872208" cy="432048"/>
        </p:xfrm>
        <a:graphic>
          <a:graphicData uri="http://schemas.openxmlformats.org/presentationml/2006/ole">
            <p:oleObj spid="_x0000_s25604" name="Equation" r:id="rId6" imgW="876240" imgH="203040" progId="Equation.3">
              <p:embed/>
            </p:oleObj>
          </a:graphicData>
        </a:graphic>
      </p:graphicFrame>
      <p:sp>
        <p:nvSpPr>
          <p:cNvPr id="127" name="1 - Τίτλος"/>
          <p:cNvSpPr txBox="1">
            <a:spLocks/>
          </p:cNvSpPr>
          <p:nvPr/>
        </p:nvSpPr>
        <p:spPr>
          <a:xfrm>
            <a:off x="0" y="4005064"/>
            <a:ext cx="5112060" cy="1538883"/>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Δηλαδή και η τάση μεταβάλλεται αρμονικά με το χρόνο</a:t>
            </a:r>
          </a:p>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Παίρνει θετικές και αρνητικές τιμές:   -</a:t>
            </a:r>
            <a:r>
              <a:rPr lang="en-US" b="1" dirty="0" smtClean="0">
                <a:solidFill>
                  <a:srgbClr val="0000FB"/>
                </a:solidFill>
                <a:latin typeface="+mj-lt"/>
                <a:ea typeface="+mj-ea"/>
                <a:cs typeface="+mj-cs"/>
              </a:rPr>
              <a:t>V≤</a:t>
            </a:r>
            <a:r>
              <a:rPr lang="el-GR" b="1" dirty="0" smtClean="0">
                <a:solidFill>
                  <a:srgbClr val="0000FB"/>
                </a:solidFill>
                <a:latin typeface="+mj-lt"/>
                <a:ea typeface="+mj-ea"/>
                <a:cs typeface="+mj-cs"/>
              </a:rPr>
              <a:t> </a:t>
            </a:r>
            <a:r>
              <a:rPr lang="en-US" b="1" dirty="0" smtClean="0">
                <a:solidFill>
                  <a:srgbClr val="0000FB"/>
                </a:solidFill>
                <a:latin typeface="+mj-lt"/>
                <a:ea typeface="+mj-ea"/>
                <a:cs typeface="+mj-cs"/>
              </a:rPr>
              <a:t>v</a:t>
            </a:r>
            <a:r>
              <a:rPr lang="el-GR" b="1" dirty="0" smtClean="0">
                <a:solidFill>
                  <a:srgbClr val="0000FB"/>
                </a:solidFill>
                <a:latin typeface="+mj-lt"/>
                <a:ea typeface="+mj-ea"/>
                <a:cs typeface="+mj-cs"/>
              </a:rPr>
              <a:t> </a:t>
            </a:r>
            <a:r>
              <a:rPr lang="en-US" b="1" dirty="0" smtClean="0">
                <a:solidFill>
                  <a:srgbClr val="0000FB"/>
                </a:solidFill>
                <a:latin typeface="+mj-lt"/>
                <a:ea typeface="+mj-ea"/>
                <a:cs typeface="+mj-cs"/>
              </a:rPr>
              <a:t>≤</a:t>
            </a:r>
            <a:r>
              <a:rPr lang="el-GR" b="1" dirty="0" smtClean="0">
                <a:solidFill>
                  <a:srgbClr val="0000FB"/>
                </a:solidFill>
                <a:latin typeface="+mj-lt"/>
                <a:ea typeface="+mj-ea"/>
                <a:cs typeface="+mj-cs"/>
              </a:rPr>
              <a:t> </a:t>
            </a:r>
            <a:r>
              <a:rPr lang="en-US" b="1" dirty="0" smtClean="0">
                <a:solidFill>
                  <a:srgbClr val="0000FB"/>
                </a:solidFill>
                <a:latin typeface="+mj-lt"/>
                <a:ea typeface="+mj-ea"/>
                <a:cs typeface="+mj-cs"/>
              </a:rPr>
              <a:t>+V</a:t>
            </a:r>
            <a:endParaRPr lang="el-GR" b="1" dirty="0" smtClean="0">
              <a:solidFill>
                <a:srgbClr val="0000FB"/>
              </a:solidFill>
              <a:latin typeface="+mj-lt"/>
              <a:ea typeface="+mj-ea"/>
              <a:cs typeface="+mj-cs"/>
            </a:endParaRPr>
          </a:p>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Όπου </a:t>
            </a:r>
            <a:r>
              <a:rPr lang="en-US" b="1" dirty="0" smtClean="0">
                <a:solidFill>
                  <a:srgbClr val="0000FB"/>
                </a:solidFill>
                <a:latin typeface="+mj-lt"/>
                <a:ea typeface="+mj-ea"/>
                <a:cs typeface="+mj-cs"/>
              </a:rPr>
              <a:t>V </a:t>
            </a:r>
            <a:r>
              <a:rPr lang="el-GR" b="1" dirty="0" smtClean="0">
                <a:solidFill>
                  <a:srgbClr val="0000FB"/>
                </a:solidFill>
                <a:latin typeface="+mj-lt"/>
                <a:ea typeface="+mj-ea"/>
                <a:cs typeface="+mj-cs"/>
              </a:rPr>
              <a:t>η μέγιστη τιμή της τάσης </a:t>
            </a:r>
            <a:r>
              <a:rPr lang="el-GR" sz="2000" b="1" u="sng" dirty="0" smtClean="0">
                <a:latin typeface="+mj-lt"/>
                <a:ea typeface="+mj-ea"/>
                <a:cs typeface="+mj-cs"/>
              </a:rPr>
              <a:t>( θετική ποσότητα)  </a:t>
            </a:r>
            <a:endParaRPr lang="el-GR" b="1" u="sng" dirty="0" smtClean="0">
              <a:latin typeface="+mj-lt"/>
              <a:ea typeface="+mj-ea"/>
              <a:cs typeface="+mj-cs"/>
            </a:endParaRPr>
          </a:p>
        </p:txBody>
      </p:sp>
      <p:graphicFrame>
        <p:nvGraphicFramePr>
          <p:cNvPr id="128" name="127 - Αντικείμενο"/>
          <p:cNvGraphicFramePr>
            <a:graphicFrameLocks noChangeAspect="1"/>
          </p:cNvGraphicFramePr>
          <p:nvPr/>
        </p:nvGraphicFramePr>
        <p:xfrm>
          <a:off x="1907704" y="5517232"/>
          <a:ext cx="853643" cy="756084"/>
        </p:xfrm>
        <a:graphic>
          <a:graphicData uri="http://schemas.openxmlformats.org/presentationml/2006/ole">
            <p:oleObj spid="_x0000_s25605" name="Equation" r:id="rId7" imgW="444240" imgH="393480" progId="Equation.3">
              <p:embed/>
            </p:oleObj>
          </a:graphicData>
        </a:graphic>
      </p:graphicFrame>
      <p:sp>
        <p:nvSpPr>
          <p:cNvPr id="146" name="1 - Τίτλος"/>
          <p:cNvSpPr txBox="1">
            <a:spLocks/>
          </p:cNvSpPr>
          <p:nvPr/>
        </p:nvSpPr>
        <p:spPr>
          <a:xfrm>
            <a:off x="5004048" y="440668"/>
            <a:ext cx="4139952" cy="1923604"/>
          </a:xfrm>
          <a:prstGeom prst="rect">
            <a:avLst/>
          </a:prstGeom>
          <a:solidFill>
            <a:srgbClr val="006600"/>
          </a:solid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sz="1700" b="1" dirty="0" smtClean="0">
                <a:solidFill>
                  <a:srgbClr val="FFFF00"/>
                </a:solidFill>
                <a:latin typeface="+mj-lt"/>
                <a:ea typeface="+mj-ea"/>
                <a:cs typeface="+mj-cs"/>
              </a:rPr>
              <a:t>Από τις εξισώσεις των τριών βασικών μεγεθών και από τις αντίστοιχες γραφικές παραστάσεις συμπεραίνουμε ότι: </a:t>
            </a:r>
          </a:p>
          <a:p>
            <a:pPr marR="0" lvl="0" defTabSz="914400" rtl="0" eaLnBrk="1" fontAlgn="auto" latinLnBrk="0" hangingPunct="1">
              <a:lnSpc>
                <a:spcPct val="100000"/>
              </a:lnSpc>
              <a:spcBef>
                <a:spcPct val="0"/>
              </a:spcBef>
              <a:spcAft>
                <a:spcPts val="0"/>
              </a:spcAft>
              <a:buClrTx/>
              <a:buSzTx/>
              <a:buFontTx/>
              <a:buNone/>
              <a:tabLst/>
              <a:defRPr/>
            </a:pPr>
            <a:r>
              <a:rPr lang="el-GR" sz="1700" b="1" dirty="0" smtClean="0">
                <a:solidFill>
                  <a:srgbClr val="FFFF00"/>
                </a:solidFill>
                <a:latin typeface="+mj-lt"/>
                <a:ea typeface="+mj-ea"/>
                <a:cs typeface="+mj-cs"/>
              </a:rPr>
              <a:t>Το φορτίο και η τάση μεταβάλλονται συμφασικά (</a:t>
            </a:r>
            <a:r>
              <a:rPr lang="el-GR" sz="1700" b="1" dirty="0" err="1" smtClean="0">
                <a:solidFill>
                  <a:srgbClr val="FFFF00"/>
                </a:solidFill>
                <a:latin typeface="+mj-lt"/>
                <a:ea typeface="+mj-ea"/>
                <a:cs typeface="+mj-cs"/>
              </a:rPr>
              <a:t>Δφ=0</a:t>
            </a:r>
            <a:r>
              <a:rPr lang="el-GR" sz="1700" b="1" dirty="0" smtClean="0">
                <a:solidFill>
                  <a:srgbClr val="FFFF00"/>
                </a:solidFill>
                <a:latin typeface="+mj-lt"/>
                <a:ea typeface="+mj-ea"/>
                <a:cs typeface="+mj-cs"/>
              </a:rPr>
              <a:t>) ενώ το ρεύμα προηγείται του φορτίου κατά Δφ=π/2 ( που σημαίνει Δ</a:t>
            </a:r>
            <a:r>
              <a:rPr lang="en-US" sz="1700" b="1" dirty="0" smtClean="0">
                <a:solidFill>
                  <a:srgbClr val="FFFF00"/>
                </a:solidFill>
                <a:latin typeface="+mj-lt"/>
                <a:ea typeface="+mj-ea"/>
                <a:cs typeface="+mj-cs"/>
              </a:rPr>
              <a:t>t=T/4)</a:t>
            </a:r>
            <a:r>
              <a:rPr lang="el-GR" sz="1700" b="1" dirty="0" smtClean="0">
                <a:solidFill>
                  <a:srgbClr val="FFFF00"/>
                </a:solidFill>
                <a:latin typeface="+mj-lt"/>
                <a:ea typeface="+mj-ea"/>
                <a:cs typeface="+mj-cs"/>
              </a:rPr>
              <a:t> </a:t>
            </a:r>
          </a:p>
        </p:txBody>
      </p:sp>
      <p:grpSp>
        <p:nvGrpSpPr>
          <p:cNvPr id="147" name="62 - Ομάδα"/>
          <p:cNvGrpSpPr>
            <a:grpSpLocks/>
          </p:cNvGrpSpPr>
          <p:nvPr/>
        </p:nvGrpSpPr>
        <p:grpSpPr>
          <a:xfrm>
            <a:off x="5796136" y="3940257"/>
            <a:ext cx="2785504" cy="1679997"/>
            <a:chOff x="6386957" y="548680"/>
            <a:chExt cx="2901567" cy="1749997"/>
          </a:xfrm>
        </p:grpSpPr>
        <p:sp>
          <p:nvSpPr>
            <p:cNvPr id="148" name="Arc 64"/>
            <p:cNvSpPr>
              <a:spLocks noChangeAspect="1"/>
            </p:cNvSpPr>
            <p:nvPr/>
          </p:nvSpPr>
          <p:spPr bwMode="auto">
            <a:xfrm rot="11142230">
              <a:off x="6636956" y="995530"/>
              <a:ext cx="454723" cy="1303147"/>
            </a:xfrm>
            <a:custGeom>
              <a:avLst/>
              <a:gdLst>
                <a:gd name="T0" fmla="*/ 0 w 18161"/>
                <a:gd name="T1" fmla="*/ 1 h 21600"/>
                <a:gd name="T2" fmla="*/ 0 w 18161"/>
                <a:gd name="T3" fmla="*/ 0 h 21600"/>
                <a:gd name="T4" fmla="*/ 0 w 18161"/>
                <a:gd name="T5" fmla="*/ 0 h 21600"/>
                <a:gd name="T6" fmla="*/ 0 60000 65536"/>
                <a:gd name="T7" fmla="*/ 0 60000 65536"/>
                <a:gd name="T8" fmla="*/ 0 60000 65536"/>
                <a:gd name="T9" fmla="*/ 0 w 18161"/>
                <a:gd name="T10" fmla="*/ 0 h 21600"/>
                <a:gd name="T11" fmla="*/ 18161 w 18161"/>
                <a:gd name="T12" fmla="*/ 21600 h 21600"/>
              </a:gdLst>
              <a:ahLst/>
              <a:cxnLst>
                <a:cxn ang="T6">
                  <a:pos x="T0" y="T1"/>
                </a:cxn>
                <a:cxn ang="T7">
                  <a:pos x="T2" y="T3"/>
                </a:cxn>
                <a:cxn ang="T8">
                  <a:pos x="T4" y="T5"/>
                </a:cxn>
              </a:cxnLst>
              <a:rect l="T9" t="T10" r="T11" b="T12"/>
              <a:pathLst>
                <a:path w="18161" h="21600" fill="none" extrusionOk="0">
                  <a:moveTo>
                    <a:pt x="18161" y="21435"/>
                  </a:moveTo>
                  <a:cubicBezTo>
                    <a:pt x="17277" y="21544"/>
                    <a:pt x="16388" y="21599"/>
                    <a:pt x="15498" y="21600"/>
                  </a:cubicBezTo>
                  <a:cubicBezTo>
                    <a:pt x="9658" y="21600"/>
                    <a:pt x="4067" y="19235"/>
                    <a:pt x="-1" y="15045"/>
                  </a:cubicBezTo>
                </a:path>
                <a:path w="18161" h="21600" stroke="0" extrusionOk="0">
                  <a:moveTo>
                    <a:pt x="18161" y="21435"/>
                  </a:moveTo>
                  <a:cubicBezTo>
                    <a:pt x="17277" y="21544"/>
                    <a:pt x="16388" y="21599"/>
                    <a:pt x="15498" y="21600"/>
                  </a:cubicBezTo>
                  <a:cubicBezTo>
                    <a:pt x="9658" y="21600"/>
                    <a:pt x="4067" y="19235"/>
                    <a:pt x="-1" y="15045"/>
                  </a:cubicBezTo>
                  <a:lnTo>
                    <a:pt x="15498" y="0"/>
                  </a:lnTo>
                  <a:close/>
                </a:path>
              </a:pathLst>
            </a:custGeom>
            <a:noFill/>
            <a:ln w="25400">
              <a:solidFill>
                <a:srgbClr val="FF0000"/>
              </a:solidFill>
              <a:round/>
              <a:headEnd/>
              <a:tailEnd/>
            </a:ln>
          </p:spPr>
          <p:txBody>
            <a:bodyPr/>
            <a:lstStyle/>
            <a:p>
              <a:endParaRPr lang="el-GR"/>
            </a:p>
          </p:txBody>
        </p:sp>
        <p:sp>
          <p:nvSpPr>
            <p:cNvPr id="149" name="Line 65"/>
            <p:cNvSpPr>
              <a:spLocks noChangeAspect="1" noChangeShapeType="1"/>
            </p:cNvSpPr>
            <p:nvPr/>
          </p:nvSpPr>
          <p:spPr bwMode="auto">
            <a:xfrm flipV="1">
              <a:off x="6636956" y="1430568"/>
              <a:ext cx="2287395" cy="3937"/>
            </a:xfrm>
            <a:prstGeom prst="line">
              <a:avLst/>
            </a:prstGeom>
            <a:noFill/>
            <a:ln w="9525">
              <a:solidFill>
                <a:srgbClr val="000000"/>
              </a:solidFill>
              <a:round/>
              <a:headEnd/>
              <a:tailEnd type="triangle" w="sm" len="med"/>
            </a:ln>
          </p:spPr>
          <p:txBody>
            <a:bodyPr/>
            <a:lstStyle/>
            <a:p>
              <a:endParaRPr lang="el-GR"/>
            </a:p>
          </p:txBody>
        </p:sp>
        <p:sp>
          <p:nvSpPr>
            <p:cNvPr id="150" name="Arc 66"/>
            <p:cNvSpPr>
              <a:spLocks noChangeAspect="1"/>
            </p:cNvSpPr>
            <p:nvPr/>
          </p:nvSpPr>
          <p:spPr bwMode="auto">
            <a:xfrm rot="10800000" flipV="1">
              <a:off x="7105457" y="1192380"/>
              <a:ext cx="850918" cy="679133"/>
            </a:xfrm>
            <a:custGeom>
              <a:avLst/>
              <a:gdLst>
                <a:gd name="T0" fmla="*/ 0 w 41908"/>
                <a:gd name="T1" fmla="*/ 0 h 21600"/>
                <a:gd name="T2" fmla="*/ 0 w 41908"/>
                <a:gd name="T3" fmla="*/ 0 h 21600"/>
                <a:gd name="T4" fmla="*/ 0 w 41908"/>
                <a:gd name="T5" fmla="*/ 0 h 21600"/>
                <a:gd name="T6" fmla="*/ 0 60000 65536"/>
                <a:gd name="T7" fmla="*/ 0 60000 65536"/>
                <a:gd name="T8" fmla="*/ 0 60000 65536"/>
                <a:gd name="T9" fmla="*/ 0 w 41908"/>
                <a:gd name="T10" fmla="*/ 0 h 21600"/>
                <a:gd name="T11" fmla="*/ 41908 w 41908"/>
                <a:gd name="T12" fmla="*/ 21600 h 21600"/>
              </a:gdLst>
              <a:ahLst/>
              <a:cxnLst>
                <a:cxn ang="T6">
                  <a:pos x="T0" y="T1"/>
                </a:cxn>
                <a:cxn ang="T7">
                  <a:pos x="T2" y="T3"/>
                </a:cxn>
                <a:cxn ang="T8">
                  <a:pos x="T4" y="T5"/>
                </a:cxn>
              </a:cxnLst>
              <a:rect l="T9" t="T10" r="T11" b="T12"/>
              <a:pathLst>
                <a:path w="41908" h="21600" fill="none" extrusionOk="0">
                  <a:moveTo>
                    <a:pt x="41907" y="5841"/>
                  </a:moveTo>
                  <a:cubicBezTo>
                    <a:pt x="39290" y="15160"/>
                    <a:pt x="30792" y="21599"/>
                    <a:pt x="21113" y="21600"/>
                  </a:cubicBezTo>
                  <a:cubicBezTo>
                    <a:pt x="10940" y="21600"/>
                    <a:pt x="2147" y="14502"/>
                    <a:pt x="-1" y="4560"/>
                  </a:cubicBezTo>
                </a:path>
                <a:path w="41908" h="21600" stroke="0" extrusionOk="0">
                  <a:moveTo>
                    <a:pt x="41907" y="5841"/>
                  </a:moveTo>
                  <a:cubicBezTo>
                    <a:pt x="39290" y="15160"/>
                    <a:pt x="30792" y="21599"/>
                    <a:pt x="21113" y="21600"/>
                  </a:cubicBezTo>
                  <a:cubicBezTo>
                    <a:pt x="10940" y="21600"/>
                    <a:pt x="2147" y="14502"/>
                    <a:pt x="-1" y="4560"/>
                  </a:cubicBezTo>
                  <a:lnTo>
                    <a:pt x="21113" y="0"/>
                  </a:lnTo>
                  <a:close/>
                </a:path>
              </a:pathLst>
            </a:custGeom>
            <a:noFill/>
            <a:ln w="25400">
              <a:solidFill>
                <a:srgbClr val="FF0000"/>
              </a:solidFill>
              <a:round/>
              <a:headEnd/>
              <a:tailEnd/>
            </a:ln>
          </p:spPr>
          <p:txBody>
            <a:bodyPr/>
            <a:lstStyle/>
            <a:p>
              <a:endParaRPr lang="el-GR"/>
            </a:p>
          </p:txBody>
        </p:sp>
        <p:sp>
          <p:nvSpPr>
            <p:cNvPr id="151" name="Arc 67"/>
            <p:cNvSpPr>
              <a:spLocks/>
            </p:cNvSpPr>
            <p:nvPr/>
          </p:nvSpPr>
          <p:spPr bwMode="auto">
            <a:xfrm rot="167501" flipV="1">
              <a:off x="7956579" y="955429"/>
              <a:ext cx="799921" cy="637794"/>
            </a:xfrm>
            <a:custGeom>
              <a:avLst/>
              <a:gdLst>
                <a:gd name="T0" fmla="*/ 0 w 40618"/>
                <a:gd name="T1" fmla="*/ 0 h 21600"/>
                <a:gd name="T2" fmla="*/ 0 w 40618"/>
                <a:gd name="T3" fmla="*/ 0 h 21600"/>
                <a:gd name="T4" fmla="*/ 0 w 40618"/>
                <a:gd name="T5" fmla="*/ 0 h 21600"/>
                <a:gd name="T6" fmla="*/ 0 60000 65536"/>
                <a:gd name="T7" fmla="*/ 0 60000 65536"/>
                <a:gd name="T8" fmla="*/ 0 60000 65536"/>
                <a:gd name="T9" fmla="*/ 0 w 40618"/>
                <a:gd name="T10" fmla="*/ 0 h 21600"/>
                <a:gd name="T11" fmla="*/ 40618 w 40618"/>
                <a:gd name="T12" fmla="*/ 21600 h 21600"/>
                <a:gd name="connsiteX0" fmla="*/ 40617 w 41827"/>
                <a:gd name="connsiteY0" fmla="*/ 8349 h 21600"/>
                <a:gd name="connsiteX1" fmla="*/ 20697 w 41827"/>
                <a:gd name="connsiteY1" fmla="*/ 21600 h 21600"/>
                <a:gd name="connsiteX2" fmla="*/ 0 w 41827"/>
                <a:gd name="connsiteY2" fmla="*/ 6180 h 21600"/>
                <a:gd name="connsiteX0" fmla="*/ 41827 w 41827"/>
                <a:gd name="connsiteY0" fmla="*/ 5545 h 21600"/>
                <a:gd name="connsiteX1" fmla="*/ 20697 w 41827"/>
                <a:gd name="connsiteY1" fmla="*/ 21600 h 21600"/>
                <a:gd name="connsiteX2" fmla="*/ 0 w 41827"/>
                <a:gd name="connsiteY2" fmla="*/ 6180 h 21600"/>
                <a:gd name="connsiteX3" fmla="*/ 20697 w 41827"/>
                <a:gd name="connsiteY3" fmla="*/ 0 h 21600"/>
                <a:gd name="connsiteX4" fmla="*/ 41827 w 41827"/>
                <a:gd name="connsiteY4" fmla="*/ 5545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27" h="21600" fill="none" extrusionOk="0">
                  <a:moveTo>
                    <a:pt x="40617" y="8349"/>
                  </a:moveTo>
                  <a:cubicBezTo>
                    <a:pt x="37253" y="16376"/>
                    <a:pt x="29400" y="21599"/>
                    <a:pt x="20697" y="21600"/>
                  </a:cubicBezTo>
                  <a:cubicBezTo>
                    <a:pt x="11148" y="21600"/>
                    <a:pt x="2732" y="15330"/>
                    <a:pt x="0" y="6180"/>
                  </a:cubicBezTo>
                </a:path>
                <a:path w="41827" h="21600" stroke="0" extrusionOk="0">
                  <a:moveTo>
                    <a:pt x="41827" y="5545"/>
                  </a:moveTo>
                  <a:cubicBezTo>
                    <a:pt x="38463" y="13572"/>
                    <a:pt x="29400" y="21599"/>
                    <a:pt x="20697" y="21600"/>
                  </a:cubicBezTo>
                  <a:cubicBezTo>
                    <a:pt x="11148" y="21600"/>
                    <a:pt x="2732" y="15330"/>
                    <a:pt x="0" y="6180"/>
                  </a:cubicBezTo>
                  <a:lnTo>
                    <a:pt x="20697" y="0"/>
                  </a:lnTo>
                  <a:lnTo>
                    <a:pt x="41827" y="5545"/>
                  </a:lnTo>
                  <a:close/>
                </a:path>
              </a:pathLst>
            </a:custGeom>
            <a:noFill/>
            <a:ln w="25400">
              <a:solidFill>
                <a:srgbClr val="FF0000"/>
              </a:solidFill>
              <a:round/>
              <a:headEnd/>
              <a:tailEnd/>
            </a:ln>
          </p:spPr>
          <p:txBody>
            <a:bodyPr/>
            <a:lstStyle/>
            <a:p>
              <a:endParaRPr lang="el-GR"/>
            </a:p>
          </p:txBody>
        </p:sp>
        <p:sp>
          <p:nvSpPr>
            <p:cNvPr id="152" name="Line 68"/>
            <p:cNvSpPr>
              <a:spLocks noChangeAspect="1" noChangeShapeType="1"/>
            </p:cNvSpPr>
            <p:nvPr/>
          </p:nvSpPr>
          <p:spPr bwMode="auto">
            <a:xfrm flipH="1" flipV="1">
              <a:off x="6705854" y="593956"/>
              <a:ext cx="0" cy="1342517"/>
            </a:xfrm>
            <a:prstGeom prst="line">
              <a:avLst/>
            </a:prstGeom>
            <a:noFill/>
            <a:ln w="9525">
              <a:solidFill>
                <a:srgbClr val="000000"/>
              </a:solidFill>
              <a:round/>
              <a:headEnd/>
              <a:tailEnd type="triangle" w="sm" len="med"/>
            </a:ln>
          </p:spPr>
          <p:txBody>
            <a:bodyPr/>
            <a:lstStyle/>
            <a:p>
              <a:endParaRPr lang="el-GR"/>
            </a:p>
          </p:txBody>
        </p:sp>
        <p:sp>
          <p:nvSpPr>
            <p:cNvPr id="153" name="Line 69"/>
            <p:cNvSpPr>
              <a:spLocks noChangeAspect="1" noChangeShapeType="1"/>
            </p:cNvSpPr>
            <p:nvPr/>
          </p:nvSpPr>
          <p:spPr bwMode="auto">
            <a:xfrm flipH="1">
              <a:off x="6692074" y="1865607"/>
              <a:ext cx="787399" cy="0"/>
            </a:xfrm>
            <a:prstGeom prst="line">
              <a:avLst/>
            </a:prstGeom>
            <a:noFill/>
            <a:ln w="9525">
              <a:solidFill>
                <a:srgbClr val="000000"/>
              </a:solidFill>
              <a:prstDash val="dash"/>
              <a:round/>
              <a:headEnd/>
              <a:tailEnd/>
            </a:ln>
          </p:spPr>
          <p:txBody>
            <a:bodyPr/>
            <a:lstStyle/>
            <a:p>
              <a:endParaRPr lang="el-GR"/>
            </a:p>
          </p:txBody>
        </p:sp>
        <p:sp>
          <p:nvSpPr>
            <p:cNvPr id="154" name="Line 70"/>
            <p:cNvSpPr>
              <a:spLocks noChangeAspect="1" noChangeShapeType="1"/>
            </p:cNvSpPr>
            <p:nvPr/>
          </p:nvSpPr>
          <p:spPr bwMode="auto">
            <a:xfrm>
              <a:off x="7524328" y="1448779"/>
              <a:ext cx="0" cy="432047"/>
            </a:xfrm>
            <a:prstGeom prst="line">
              <a:avLst/>
            </a:prstGeom>
            <a:noFill/>
            <a:ln w="9525">
              <a:solidFill>
                <a:srgbClr val="000000"/>
              </a:solidFill>
              <a:prstDash val="dash"/>
              <a:round/>
              <a:headEnd/>
              <a:tailEnd/>
            </a:ln>
          </p:spPr>
          <p:txBody>
            <a:bodyPr/>
            <a:lstStyle/>
            <a:p>
              <a:endParaRPr lang="el-GR"/>
            </a:p>
          </p:txBody>
        </p:sp>
        <p:sp>
          <p:nvSpPr>
            <p:cNvPr id="155" name="Line 71"/>
            <p:cNvSpPr>
              <a:spLocks noChangeAspect="1" noChangeShapeType="1"/>
            </p:cNvSpPr>
            <p:nvPr/>
          </p:nvSpPr>
          <p:spPr bwMode="auto">
            <a:xfrm flipV="1">
              <a:off x="8388424" y="964034"/>
              <a:ext cx="0" cy="484746"/>
            </a:xfrm>
            <a:prstGeom prst="line">
              <a:avLst/>
            </a:prstGeom>
            <a:noFill/>
            <a:ln w="9525">
              <a:solidFill>
                <a:srgbClr val="000000"/>
              </a:solidFill>
              <a:prstDash val="dash"/>
              <a:round/>
              <a:headEnd/>
              <a:tailEnd/>
            </a:ln>
          </p:spPr>
          <p:txBody>
            <a:bodyPr/>
            <a:lstStyle/>
            <a:p>
              <a:endParaRPr lang="el-GR"/>
            </a:p>
          </p:txBody>
        </p:sp>
        <p:sp>
          <p:nvSpPr>
            <p:cNvPr id="156" name="Rectangle 72"/>
            <p:cNvSpPr>
              <a:spLocks noChangeAspect="1" noChangeArrowheads="1"/>
            </p:cNvSpPr>
            <p:nvPr/>
          </p:nvSpPr>
          <p:spPr bwMode="auto">
            <a:xfrm>
              <a:off x="6420421" y="548680"/>
              <a:ext cx="564959" cy="391732"/>
            </a:xfrm>
            <a:prstGeom prst="rect">
              <a:avLst/>
            </a:prstGeom>
            <a:noFill/>
            <a:ln w="9525">
              <a:noFill/>
              <a:miter lim="800000"/>
              <a:headEnd/>
              <a:tailEnd/>
            </a:ln>
          </p:spPr>
          <p:txBody>
            <a:bodyPr/>
            <a:lstStyle/>
            <a:p>
              <a:r>
                <a:rPr lang="en-US" sz="1400" b="1" dirty="0" smtClean="0">
                  <a:latin typeface="Times New Roman" pitchFamily="18" charset="0"/>
                </a:rPr>
                <a:t>v</a:t>
              </a:r>
              <a:endParaRPr lang="el-GR" sz="1400" b="1" dirty="0">
                <a:latin typeface="Times New Roman" pitchFamily="18" charset="0"/>
              </a:endParaRPr>
            </a:p>
          </p:txBody>
        </p:sp>
        <p:sp>
          <p:nvSpPr>
            <p:cNvPr id="157" name="Rectangle 73"/>
            <p:cNvSpPr>
              <a:spLocks noChangeAspect="1" noChangeArrowheads="1"/>
            </p:cNvSpPr>
            <p:nvPr/>
          </p:nvSpPr>
          <p:spPr bwMode="auto">
            <a:xfrm>
              <a:off x="6386957" y="861672"/>
              <a:ext cx="328739" cy="248031"/>
            </a:xfrm>
            <a:prstGeom prst="rect">
              <a:avLst/>
            </a:prstGeom>
            <a:noFill/>
            <a:ln w="9525">
              <a:noFill/>
              <a:miter lim="800000"/>
              <a:headEnd/>
              <a:tailEnd/>
            </a:ln>
          </p:spPr>
          <p:txBody>
            <a:bodyPr/>
            <a:lstStyle/>
            <a:p>
              <a:r>
                <a:rPr lang="en-US" sz="1400" b="1" dirty="0" smtClean="0">
                  <a:latin typeface="Times New Roman" pitchFamily="18" charset="0"/>
                </a:rPr>
                <a:t>V</a:t>
              </a:r>
              <a:endParaRPr lang="el-GR" sz="1400" b="1" dirty="0"/>
            </a:p>
          </p:txBody>
        </p:sp>
        <p:sp>
          <p:nvSpPr>
            <p:cNvPr id="158" name="Rectangle 74"/>
            <p:cNvSpPr>
              <a:spLocks noChangeAspect="1" noChangeArrowheads="1"/>
            </p:cNvSpPr>
            <p:nvPr/>
          </p:nvSpPr>
          <p:spPr bwMode="auto">
            <a:xfrm>
              <a:off x="6386957" y="1664820"/>
              <a:ext cx="531495" cy="340551"/>
            </a:xfrm>
            <a:prstGeom prst="rect">
              <a:avLst/>
            </a:prstGeom>
            <a:noFill/>
            <a:ln w="9525">
              <a:noFill/>
              <a:miter lim="800000"/>
              <a:headEnd/>
              <a:tailEnd/>
            </a:ln>
          </p:spPr>
          <p:txBody>
            <a:bodyPr/>
            <a:lstStyle/>
            <a:p>
              <a:r>
                <a:rPr lang="el-GR" sz="1400" b="1" dirty="0" smtClean="0">
                  <a:latin typeface="Times New Roman" pitchFamily="18" charset="0"/>
                </a:rPr>
                <a:t>-</a:t>
              </a:r>
              <a:r>
                <a:rPr lang="en-US" sz="1400" b="1" dirty="0" smtClean="0">
                  <a:latin typeface="Times New Roman" pitchFamily="18" charset="0"/>
                </a:rPr>
                <a:t>V</a:t>
              </a:r>
              <a:endParaRPr lang="el-GR" sz="1400" b="1" dirty="0"/>
            </a:p>
          </p:txBody>
        </p:sp>
        <p:sp>
          <p:nvSpPr>
            <p:cNvPr id="159" name="Rectangle 75"/>
            <p:cNvSpPr>
              <a:spLocks noChangeAspect="1" noChangeArrowheads="1"/>
            </p:cNvSpPr>
            <p:nvPr/>
          </p:nvSpPr>
          <p:spPr bwMode="auto">
            <a:xfrm>
              <a:off x="6764909" y="1217970"/>
              <a:ext cx="692912" cy="312992"/>
            </a:xfrm>
            <a:prstGeom prst="rect">
              <a:avLst/>
            </a:prstGeom>
            <a:noFill/>
            <a:ln w="9525">
              <a:noFill/>
              <a:miter lim="800000"/>
              <a:headEnd/>
              <a:tailEnd/>
            </a:ln>
          </p:spPr>
          <p:txBody>
            <a:bodyPr/>
            <a:lstStyle/>
            <a:p>
              <a:r>
                <a:rPr lang="el-GR" sz="1200" b="1" dirty="0">
                  <a:latin typeface="Times New Roman" pitchFamily="18" charset="0"/>
                </a:rPr>
                <a:t>T/4</a:t>
              </a:r>
              <a:endParaRPr lang="el-GR" sz="1200" b="1" dirty="0"/>
            </a:p>
          </p:txBody>
        </p:sp>
        <p:sp>
          <p:nvSpPr>
            <p:cNvPr id="160" name="Rectangle 76"/>
            <p:cNvSpPr>
              <a:spLocks noChangeAspect="1" noChangeArrowheads="1"/>
            </p:cNvSpPr>
            <p:nvPr/>
          </p:nvSpPr>
          <p:spPr bwMode="auto">
            <a:xfrm>
              <a:off x="7320025" y="1194348"/>
              <a:ext cx="643699" cy="283464"/>
            </a:xfrm>
            <a:prstGeom prst="rect">
              <a:avLst/>
            </a:prstGeom>
            <a:noFill/>
            <a:ln w="9525">
              <a:noFill/>
              <a:miter lim="800000"/>
              <a:headEnd/>
              <a:tailEnd/>
            </a:ln>
          </p:spPr>
          <p:txBody>
            <a:bodyPr/>
            <a:lstStyle/>
            <a:p>
              <a:r>
                <a:rPr lang="el-GR" sz="1200" b="1" dirty="0">
                  <a:latin typeface="Times New Roman" pitchFamily="18" charset="0"/>
                </a:rPr>
                <a:t>T/2</a:t>
              </a:r>
              <a:endParaRPr lang="el-GR" sz="1200" b="1" dirty="0"/>
            </a:p>
          </p:txBody>
        </p:sp>
        <p:sp>
          <p:nvSpPr>
            <p:cNvPr id="161" name="Rectangle 77"/>
            <p:cNvSpPr>
              <a:spLocks noChangeAspect="1" noChangeArrowheads="1"/>
            </p:cNvSpPr>
            <p:nvPr/>
          </p:nvSpPr>
          <p:spPr bwMode="auto">
            <a:xfrm>
              <a:off x="7749158" y="1397104"/>
              <a:ext cx="692912" cy="338582"/>
            </a:xfrm>
            <a:prstGeom prst="rect">
              <a:avLst/>
            </a:prstGeom>
            <a:noFill/>
            <a:ln w="9525">
              <a:noFill/>
              <a:miter lim="800000"/>
              <a:headEnd/>
              <a:tailEnd/>
            </a:ln>
          </p:spPr>
          <p:txBody>
            <a:bodyPr/>
            <a:lstStyle/>
            <a:p>
              <a:r>
                <a:rPr lang="el-GR" sz="1200" b="1" dirty="0">
                  <a:latin typeface="Times New Roman" pitchFamily="18" charset="0"/>
                </a:rPr>
                <a:t>3T/4</a:t>
              </a:r>
              <a:endParaRPr lang="el-GR" sz="1200" b="1" dirty="0"/>
            </a:p>
          </p:txBody>
        </p:sp>
        <p:sp>
          <p:nvSpPr>
            <p:cNvPr id="162" name="Rectangle 78"/>
            <p:cNvSpPr>
              <a:spLocks noChangeAspect="1" noChangeArrowheads="1"/>
            </p:cNvSpPr>
            <p:nvPr/>
          </p:nvSpPr>
          <p:spPr bwMode="auto">
            <a:xfrm>
              <a:off x="8316416" y="1376772"/>
              <a:ext cx="598424" cy="301181"/>
            </a:xfrm>
            <a:prstGeom prst="rect">
              <a:avLst/>
            </a:prstGeom>
            <a:noFill/>
            <a:ln w="9525">
              <a:noFill/>
              <a:miter lim="800000"/>
              <a:headEnd/>
              <a:tailEnd/>
            </a:ln>
          </p:spPr>
          <p:txBody>
            <a:bodyPr/>
            <a:lstStyle/>
            <a:p>
              <a:r>
                <a:rPr lang="el-GR" sz="1200" b="1" dirty="0">
                  <a:latin typeface="Times New Roman" pitchFamily="18" charset="0"/>
                </a:rPr>
                <a:t>T</a:t>
              </a:r>
              <a:endParaRPr lang="el-GR" sz="1200" b="1" dirty="0"/>
            </a:p>
          </p:txBody>
        </p:sp>
        <p:sp>
          <p:nvSpPr>
            <p:cNvPr id="163" name="Rectangle 79"/>
            <p:cNvSpPr>
              <a:spLocks noChangeAspect="1" noChangeArrowheads="1"/>
            </p:cNvSpPr>
            <p:nvPr/>
          </p:nvSpPr>
          <p:spPr bwMode="auto">
            <a:xfrm>
              <a:off x="8715691" y="1119545"/>
              <a:ext cx="572833" cy="387795"/>
            </a:xfrm>
            <a:prstGeom prst="rect">
              <a:avLst/>
            </a:prstGeom>
            <a:noFill/>
            <a:ln w="9525">
              <a:noFill/>
              <a:miter lim="800000"/>
              <a:headEnd/>
              <a:tailEnd/>
            </a:ln>
          </p:spPr>
          <p:txBody>
            <a:bodyPr/>
            <a:lstStyle/>
            <a:p>
              <a:r>
                <a:rPr lang="el-GR" sz="1400" b="1" dirty="0">
                  <a:latin typeface="Times New Roman" pitchFamily="18" charset="0"/>
                </a:rPr>
                <a:t>t</a:t>
              </a:r>
              <a:endParaRPr lang="el-GR" sz="14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20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2"/>
                                        </p:tgtEl>
                                        <p:attrNameLst>
                                          <p:attrName>style.visibility</p:attrName>
                                        </p:attrNameLst>
                                      </p:cBhvr>
                                      <p:to>
                                        <p:strVal val="visible"/>
                                      </p:to>
                                    </p:set>
                                    <p:animEffect transition="in" filter="fade">
                                      <p:cBhvr>
                                        <p:cTn id="12" dur="2000"/>
                                        <p:tgtEl>
                                          <p:spTgt spid="142"/>
                                        </p:tgtEl>
                                      </p:cBhvr>
                                    </p:animEffect>
                                  </p:childTnLst>
                                </p:cTn>
                              </p:par>
                              <p:par>
                                <p:cTn id="13" presetID="10" presetClass="entr" presetSubtype="0" fill="hold" nodeType="withEffect">
                                  <p:stCondLst>
                                    <p:cond delay="0"/>
                                  </p:stCondLst>
                                  <p:childTnLst>
                                    <p:set>
                                      <p:cBhvr>
                                        <p:cTn id="14" dur="1" fill="hold">
                                          <p:stCondLst>
                                            <p:cond delay="0"/>
                                          </p:stCondLst>
                                        </p:cTn>
                                        <p:tgtEl>
                                          <p:spTgt spid="143"/>
                                        </p:tgtEl>
                                        <p:attrNameLst>
                                          <p:attrName>style.visibility</p:attrName>
                                        </p:attrNameLst>
                                      </p:cBhvr>
                                      <p:to>
                                        <p:strVal val="visible"/>
                                      </p:to>
                                    </p:set>
                                    <p:animEffect transition="in" filter="fade">
                                      <p:cBhvr>
                                        <p:cTn id="15" dur="2000"/>
                                        <p:tgtEl>
                                          <p:spTgt spid="14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4"/>
                                        </p:tgtEl>
                                        <p:attrNameLst>
                                          <p:attrName>style.visibility</p:attrName>
                                        </p:attrNameLst>
                                      </p:cBhvr>
                                      <p:to>
                                        <p:strVal val="visible"/>
                                      </p:to>
                                    </p:set>
                                    <p:animEffect transition="in" filter="fade">
                                      <p:cBhvr>
                                        <p:cTn id="20" dur="2000"/>
                                        <p:tgtEl>
                                          <p:spTgt spid="144"/>
                                        </p:tgtEl>
                                      </p:cBhvr>
                                    </p:animEffect>
                                  </p:childTnLst>
                                </p:cTn>
                              </p:par>
                              <p:par>
                                <p:cTn id="21" presetID="10" presetClass="entr" presetSubtype="0" fill="hold" nodeType="withEffect">
                                  <p:stCondLst>
                                    <p:cond delay="0"/>
                                  </p:stCondLst>
                                  <p:childTnLst>
                                    <p:set>
                                      <p:cBhvr>
                                        <p:cTn id="22" dur="1" fill="hold">
                                          <p:stCondLst>
                                            <p:cond delay="0"/>
                                          </p:stCondLst>
                                        </p:cTn>
                                        <p:tgtEl>
                                          <p:spTgt spid="145"/>
                                        </p:tgtEl>
                                        <p:attrNameLst>
                                          <p:attrName>style.visibility</p:attrName>
                                        </p:attrNameLst>
                                      </p:cBhvr>
                                      <p:to>
                                        <p:strVal val="visible"/>
                                      </p:to>
                                    </p:set>
                                    <p:animEffect transition="in" filter="fade">
                                      <p:cBhvr>
                                        <p:cTn id="23" dur="2000"/>
                                        <p:tgtEl>
                                          <p:spTgt spid="14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5"/>
                                        </p:tgtEl>
                                        <p:attrNameLst>
                                          <p:attrName>style.visibility</p:attrName>
                                        </p:attrNameLst>
                                      </p:cBhvr>
                                      <p:to>
                                        <p:strVal val="visible"/>
                                      </p:to>
                                    </p:set>
                                    <p:animEffect transition="in" filter="fade">
                                      <p:cBhvr>
                                        <p:cTn id="28" dur="2000"/>
                                        <p:tgtEl>
                                          <p:spTgt spid="125"/>
                                        </p:tgtEl>
                                      </p:cBhvr>
                                    </p:animEffect>
                                  </p:childTnLst>
                                </p:cTn>
                              </p:par>
                              <p:par>
                                <p:cTn id="29" presetID="10" presetClass="entr" presetSubtype="0" fill="hold" nodeType="withEffect">
                                  <p:stCondLst>
                                    <p:cond delay="0"/>
                                  </p:stCondLst>
                                  <p:childTnLst>
                                    <p:set>
                                      <p:cBhvr>
                                        <p:cTn id="30" dur="1" fill="hold">
                                          <p:stCondLst>
                                            <p:cond delay="0"/>
                                          </p:stCondLst>
                                        </p:cTn>
                                        <p:tgtEl>
                                          <p:spTgt spid="126"/>
                                        </p:tgtEl>
                                        <p:attrNameLst>
                                          <p:attrName>style.visibility</p:attrName>
                                        </p:attrNameLst>
                                      </p:cBhvr>
                                      <p:to>
                                        <p:strVal val="visible"/>
                                      </p:to>
                                    </p:set>
                                    <p:animEffect transition="in" filter="fade">
                                      <p:cBhvr>
                                        <p:cTn id="31" dur="2000"/>
                                        <p:tgtEl>
                                          <p:spTgt spid="12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7"/>
                                        </p:tgtEl>
                                        <p:attrNameLst>
                                          <p:attrName>style.visibility</p:attrName>
                                        </p:attrNameLst>
                                      </p:cBhvr>
                                      <p:to>
                                        <p:strVal val="visible"/>
                                      </p:to>
                                    </p:set>
                                    <p:animEffect transition="in" filter="fade">
                                      <p:cBhvr>
                                        <p:cTn id="36" dur="2000"/>
                                        <p:tgtEl>
                                          <p:spTgt spid="127"/>
                                        </p:tgtEl>
                                      </p:cBhvr>
                                    </p:animEffect>
                                  </p:childTnLst>
                                </p:cTn>
                              </p:par>
                              <p:par>
                                <p:cTn id="37" presetID="10" presetClass="entr" presetSubtype="0" fill="hold" nodeType="with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fade">
                                      <p:cBhvr>
                                        <p:cTn id="39" dur="2000"/>
                                        <p:tgtEl>
                                          <p:spTgt spid="128"/>
                                        </p:tgtEl>
                                      </p:cBhvr>
                                    </p:animEffect>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grpId="0" nodeType="clickEffect">
                                  <p:stCondLst>
                                    <p:cond delay="0"/>
                                  </p:stCondLst>
                                  <p:childTnLst>
                                    <p:set>
                                      <p:cBhvr>
                                        <p:cTn id="43" dur="1" fill="hold">
                                          <p:stCondLst>
                                            <p:cond delay="0"/>
                                          </p:stCondLst>
                                        </p:cTn>
                                        <p:tgtEl>
                                          <p:spTgt spid="146"/>
                                        </p:tgtEl>
                                        <p:attrNameLst>
                                          <p:attrName>style.visibility</p:attrName>
                                        </p:attrNameLst>
                                      </p:cBhvr>
                                      <p:to>
                                        <p:strVal val="visible"/>
                                      </p:to>
                                    </p:set>
                                    <p:animEffect transition="in" filter="wedge">
                                      <p:cBhvr>
                                        <p:cTn id="44" dur="2000"/>
                                        <p:tgtEl>
                                          <p:spTgt spid="146"/>
                                        </p:tgtEl>
                                      </p:cBhvr>
                                    </p:animEffect>
                                  </p:childTnLst>
                                </p:cTn>
                              </p:par>
                              <p:par>
                                <p:cTn id="45" presetID="10" presetClass="entr" presetSubtype="0"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2000"/>
                                        <p:tgtEl>
                                          <p:spTgt spid="2"/>
                                        </p:tgtEl>
                                      </p:cBhvr>
                                    </p:animEffect>
                                  </p:childTnLst>
                                </p:cTn>
                              </p:par>
                              <p:par>
                                <p:cTn id="48" presetID="10" presetClass="entr" presetSubtype="0" fill="hold" nodeType="withEffect">
                                  <p:stCondLst>
                                    <p:cond delay="0"/>
                                  </p:stCondLst>
                                  <p:childTnLst>
                                    <p:set>
                                      <p:cBhvr>
                                        <p:cTn id="49" dur="1" fill="hold">
                                          <p:stCondLst>
                                            <p:cond delay="0"/>
                                          </p:stCondLst>
                                        </p:cTn>
                                        <p:tgtEl>
                                          <p:spTgt spid="147"/>
                                        </p:tgtEl>
                                        <p:attrNameLst>
                                          <p:attrName>style.visibility</p:attrName>
                                        </p:attrNameLst>
                                      </p:cBhvr>
                                      <p:to>
                                        <p:strVal val="visible"/>
                                      </p:to>
                                    </p:set>
                                    <p:animEffect transition="in" filter="fade">
                                      <p:cBhvr>
                                        <p:cTn id="50" dur="2000"/>
                                        <p:tgtEl>
                                          <p:spTgt spid="147"/>
                                        </p:tgtEl>
                                      </p:cBhvr>
                                    </p:animEffect>
                                  </p:childTnLst>
                                </p:cTn>
                              </p:par>
                              <p:par>
                                <p:cTn id="51" presetID="10" presetClass="entr" presetSubtype="0" fill="hold" nodeType="with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fade">
                                      <p:cBhvr>
                                        <p:cTn id="5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animBg="1"/>
      <p:bldP spid="142" grpId="0"/>
      <p:bldP spid="144" grpId="0"/>
      <p:bldP spid="125" grpId="0"/>
      <p:bldP spid="127" grpId="0"/>
      <p:bldP spid="14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1 - Τίτλος"/>
          <p:cNvSpPr txBox="1">
            <a:spLocks/>
          </p:cNvSpPr>
          <p:nvPr/>
        </p:nvSpPr>
        <p:spPr>
          <a:xfrm>
            <a:off x="0" y="0"/>
            <a:ext cx="9144000" cy="461665"/>
          </a:xfrm>
          <a:prstGeom prst="rect">
            <a:avLst/>
          </a:prstGeom>
          <a:solidFill>
            <a:srgbClr val="0000FB"/>
          </a:solid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sz="2400" b="1" dirty="0" smtClean="0">
                <a:solidFill>
                  <a:srgbClr val="FFFF00"/>
                </a:solidFill>
                <a:latin typeface="+mj-lt"/>
                <a:ea typeface="+mj-ea"/>
                <a:cs typeface="+mj-cs"/>
              </a:rPr>
              <a:t>Η περίοδος σε ένα κύκλωμα ηλεκτρικών ταλαντώσεων ( κύκλωμα </a:t>
            </a:r>
            <a:r>
              <a:rPr lang="en-US" sz="2400" b="1" dirty="0" smtClean="0">
                <a:solidFill>
                  <a:srgbClr val="FFFF00"/>
                </a:solidFill>
                <a:latin typeface="+mj-lt"/>
                <a:ea typeface="+mj-ea"/>
                <a:cs typeface="+mj-cs"/>
              </a:rPr>
              <a:t>LC)</a:t>
            </a:r>
            <a:endParaRPr lang="el-GR" sz="2400" b="1" dirty="0" smtClean="0">
              <a:solidFill>
                <a:srgbClr val="FFFF00"/>
              </a:solidFill>
              <a:latin typeface="+mj-lt"/>
              <a:ea typeface="+mj-ea"/>
              <a:cs typeface="+mj-cs"/>
            </a:endParaRPr>
          </a:p>
        </p:txBody>
      </p:sp>
      <p:sp>
        <p:nvSpPr>
          <p:cNvPr id="144" name="1 - Τίτλος"/>
          <p:cNvSpPr txBox="1">
            <a:spLocks/>
          </p:cNvSpPr>
          <p:nvPr/>
        </p:nvSpPr>
        <p:spPr>
          <a:xfrm>
            <a:off x="2087724" y="590201"/>
            <a:ext cx="4032448" cy="1200329"/>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Η ποσότητα ω είναι η γωνιακή συχνότητα της ηλεκτρικής ταλάντωσης και συνδέεται με την περίοδο και τη συχνότητα με τις γνωστές σχέσεις </a:t>
            </a:r>
          </a:p>
        </p:txBody>
      </p:sp>
      <p:sp>
        <p:nvSpPr>
          <p:cNvPr id="63" name="1 - Τίτλος"/>
          <p:cNvSpPr txBox="1">
            <a:spLocks/>
          </p:cNvSpPr>
          <p:nvPr/>
        </p:nvSpPr>
        <p:spPr>
          <a:xfrm>
            <a:off x="0" y="620688"/>
            <a:ext cx="2052228" cy="954107"/>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n-US" sz="2800" b="1" dirty="0" smtClean="0">
                <a:solidFill>
                  <a:srgbClr val="0000FB"/>
                </a:solidFill>
                <a:latin typeface="+mj-lt"/>
                <a:ea typeface="+mj-ea"/>
                <a:cs typeface="+mj-cs"/>
              </a:rPr>
              <a:t>q=Q</a:t>
            </a:r>
            <a:r>
              <a:rPr lang="el-GR" sz="2800" b="1" dirty="0" smtClean="0">
                <a:solidFill>
                  <a:srgbClr val="0000FB"/>
                </a:solidFill>
                <a:latin typeface="+mj-lt"/>
                <a:ea typeface="+mj-ea"/>
                <a:cs typeface="+mj-cs"/>
              </a:rPr>
              <a:t>συν</a:t>
            </a:r>
            <a:r>
              <a:rPr lang="en-US" sz="2800" b="1" dirty="0" smtClean="0">
                <a:solidFill>
                  <a:srgbClr val="0000FB"/>
                </a:solidFill>
                <a:latin typeface="+mj-lt"/>
                <a:ea typeface="+mj-ea"/>
                <a:cs typeface="+mj-cs"/>
              </a:rPr>
              <a:t>(</a:t>
            </a:r>
            <a:r>
              <a:rPr lang="el-GR" sz="2800" b="1" dirty="0" smtClean="0">
                <a:solidFill>
                  <a:srgbClr val="FF0000"/>
                </a:solidFill>
                <a:latin typeface="+mj-lt"/>
                <a:ea typeface="+mj-ea"/>
                <a:cs typeface="+mj-cs"/>
              </a:rPr>
              <a:t>ω</a:t>
            </a:r>
            <a:r>
              <a:rPr lang="en-US" sz="2800" b="1" dirty="0" smtClean="0">
                <a:solidFill>
                  <a:srgbClr val="0000FB"/>
                </a:solidFill>
                <a:latin typeface="+mj-lt"/>
                <a:ea typeface="+mj-ea"/>
                <a:cs typeface="+mj-cs"/>
              </a:rPr>
              <a:t>t)</a:t>
            </a:r>
            <a:r>
              <a:rPr lang="el-GR" sz="2800" b="1" dirty="0" smtClean="0">
                <a:solidFill>
                  <a:srgbClr val="0000FB"/>
                </a:solidFill>
                <a:latin typeface="+mj-lt"/>
                <a:ea typeface="+mj-ea"/>
                <a:cs typeface="+mj-cs"/>
              </a:rPr>
              <a:t>            </a:t>
            </a:r>
            <a:r>
              <a:rPr lang="en-US" sz="2800" b="1" dirty="0" err="1" smtClean="0">
                <a:solidFill>
                  <a:srgbClr val="0000FB"/>
                </a:solidFill>
                <a:latin typeface="+mj-lt"/>
                <a:ea typeface="+mj-ea"/>
                <a:cs typeface="+mj-cs"/>
              </a:rPr>
              <a:t>i</a:t>
            </a:r>
            <a:r>
              <a:rPr lang="en-US" sz="2800" b="1" dirty="0" smtClean="0">
                <a:solidFill>
                  <a:srgbClr val="0000FB"/>
                </a:solidFill>
                <a:latin typeface="+mj-lt"/>
                <a:ea typeface="+mj-ea"/>
                <a:cs typeface="+mj-cs"/>
              </a:rPr>
              <a:t>=-I</a:t>
            </a:r>
            <a:r>
              <a:rPr lang="el-GR" sz="2800" b="1" dirty="0" err="1" smtClean="0">
                <a:solidFill>
                  <a:srgbClr val="0000FB"/>
                </a:solidFill>
                <a:latin typeface="+mj-lt"/>
                <a:ea typeface="+mj-ea"/>
                <a:cs typeface="+mj-cs"/>
              </a:rPr>
              <a:t>ημ</a:t>
            </a:r>
            <a:r>
              <a:rPr lang="el-GR" sz="2800" b="1" dirty="0" smtClean="0">
                <a:solidFill>
                  <a:srgbClr val="0000FB"/>
                </a:solidFill>
                <a:latin typeface="+mj-lt"/>
                <a:ea typeface="+mj-ea"/>
                <a:cs typeface="+mj-cs"/>
              </a:rPr>
              <a:t>(</a:t>
            </a:r>
            <a:r>
              <a:rPr lang="el-GR" sz="2800" b="1" dirty="0" smtClean="0">
                <a:solidFill>
                  <a:srgbClr val="FF0000"/>
                </a:solidFill>
                <a:latin typeface="+mj-lt"/>
                <a:ea typeface="+mj-ea"/>
                <a:cs typeface="+mj-cs"/>
              </a:rPr>
              <a:t>ω</a:t>
            </a:r>
            <a:r>
              <a:rPr lang="en-US" sz="2800" b="1" dirty="0" smtClean="0">
                <a:solidFill>
                  <a:srgbClr val="0000FB"/>
                </a:solidFill>
                <a:latin typeface="+mj-lt"/>
                <a:ea typeface="+mj-ea"/>
                <a:cs typeface="+mj-cs"/>
              </a:rPr>
              <a:t>t)</a:t>
            </a:r>
            <a:endParaRPr lang="el-GR" sz="2800" b="1" dirty="0" smtClean="0">
              <a:solidFill>
                <a:srgbClr val="0000FB"/>
              </a:solidFill>
              <a:latin typeface="+mj-lt"/>
              <a:ea typeface="+mj-ea"/>
              <a:cs typeface="+mj-cs"/>
            </a:endParaRPr>
          </a:p>
        </p:txBody>
      </p:sp>
      <p:graphicFrame>
        <p:nvGraphicFramePr>
          <p:cNvPr id="64" name="63 - Αντικείμενο"/>
          <p:cNvGraphicFramePr>
            <a:graphicFrameLocks noChangeAspect="1"/>
          </p:cNvGraphicFramePr>
          <p:nvPr/>
        </p:nvGraphicFramePr>
        <p:xfrm>
          <a:off x="6048164" y="836712"/>
          <a:ext cx="883022" cy="739829"/>
        </p:xfrm>
        <a:graphic>
          <a:graphicData uri="http://schemas.openxmlformats.org/presentationml/2006/ole">
            <p:oleObj spid="_x0000_s26630" name="Equation" r:id="rId4" imgW="469800" imgH="393480" progId="Equation.3">
              <p:embed/>
            </p:oleObj>
          </a:graphicData>
        </a:graphic>
      </p:graphicFrame>
      <p:sp>
        <p:nvSpPr>
          <p:cNvPr id="65" name="1 - Τίτλος"/>
          <p:cNvSpPr txBox="1">
            <a:spLocks/>
          </p:cNvSpPr>
          <p:nvPr/>
        </p:nvSpPr>
        <p:spPr>
          <a:xfrm>
            <a:off x="6984268" y="1052736"/>
            <a:ext cx="540060" cy="369332"/>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Και </a:t>
            </a:r>
          </a:p>
        </p:txBody>
      </p:sp>
      <p:graphicFrame>
        <p:nvGraphicFramePr>
          <p:cNvPr id="66" name="65 - Αντικείμενο"/>
          <p:cNvGraphicFramePr>
            <a:graphicFrameLocks noChangeAspect="1"/>
          </p:cNvGraphicFramePr>
          <p:nvPr/>
        </p:nvGraphicFramePr>
        <p:xfrm>
          <a:off x="7620000" y="1039813"/>
          <a:ext cx="979488" cy="333375"/>
        </p:xfrm>
        <a:graphic>
          <a:graphicData uri="http://schemas.openxmlformats.org/presentationml/2006/ole">
            <p:oleObj spid="_x0000_s26631" name="Equation" r:id="rId5" imgW="520560" imgH="177480" progId="Equation.3">
              <p:embed/>
            </p:oleObj>
          </a:graphicData>
        </a:graphic>
      </p:graphicFrame>
      <p:sp>
        <p:nvSpPr>
          <p:cNvPr id="67" name="1 - Τίτλος"/>
          <p:cNvSpPr txBox="1">
            <a:spLocks/>
          </p:cNvSpPr>
          <p:nvPr/>
        </p:nvSpPr>
        <p:spPr>
          <a:xfrm>
            <a:off x="0" y="1988840"/>
            <a:ext cx="8892480" cy="677108"/>
          </a:xfrm>
          <a:prstGeom prst="rect">
            <a:avLst/>
          </a:prstGeom>
          <a:no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Η περίοδος μιας ηλεκτρικής ταλάντωσης εξαρτάται από τα χαρακτηριστικά του κυκλώματος δηλαδή </a:t>
            </a:r>
            <a:r>
              <a:rPr lang="el-GR" sz="2000" b="1" dirty="0" smtClean="0">
                <a:solidFill>
                  <a:srgbClr val="FF0000"/>
                </a:solidFill>
                <a:latin typeface="+mj-lt"/>
                <a:ea typeface="+mj-ea"/>
                <a:cs typeface="+mj-cs"/>
              </a:rPr>
              <a:t>τη χωρητικότητα</a:t>
            </a:r>
            <a:r>
              <a:rPr lang="en-US" sz="2000" b="1" dirty="0" smtClean="0">
                <a:solidFill>
                  <a:srgbClr val="FF0000"/>
                </a:solidFill>
                <a:latin typeface="+mj-lt"/>
                <a:ea typeface="+mj-ea"/>
                <a:cs typeface="+mj-cs"/>
              </a:rPr>
              <a:t> C</a:t>
            </a:r>
            <a:r>
              <a:rPr lang="el-GR" sz="2000" b="1" dirty="0" smtClean="0">
                <a:solidFill>
                  <a:srgbClr val="FF0000"/>
                </a:solidFill>
                <a:latin typeface="+mj-lt"/>
                <a:ea typeface="+mj-ea"/>
                <a:cs typeface="+mj-cs"/>
              </a:rPr>
              <a:t> </a:t>
            </a:r>
            <a:r>
              <a:rPr lang="el-GR" b="1" dirty="0" smtClean="0">
                <a:solidFill>
                  <a:srgbClr val="0000FB"/>
                </a:solidFill>
                <a:latin typeface="+mj-lt"/>
                <a:ea typeface="+mj-ea"/>
                <a:cs typeface="+mj-cs"/>
              </a:rPr>
              <a:t>και το </a:t>
            </a:r>
            <a:r>
              <a:rPr lang="el-GR" sz="2000" b="1" dirty="0" smtClean="0">
                <a:solidFill>
                  <a:srgbClr val="FF0000"/>
                </a:solidFill>
                <a:latin typeface="+mj-lt"/>
                <a:ea typeface="+mj-ea"/>
                <a:cs typeface="+mj-cs"/>
              </a:rPr>
              <a:t>συντελεστή αυτεπαγωγής</a:t>
            </a:r>
            <a:r>
              <a:rPr lang="en-US" sz="2000" b="1" dirty="0" smtClean="0">
                <a:solidFill>
                  <a:srgbClr val="FF0000"/>
                </a:solidFill>
                <a:latin typeface="+mj-lt"/>
                <a:ea typeface="+mj-ea"/>
                <a:cs typeface="+mj-cs"/>
              </a:rPr>
              <a:t> L</a:t>
            </a:r>
            <a:r>
              <a:rPr lang="el-GR" sz="2000" b="1" dirty="0" smtClean="0">
                <a:solidFill>
                  <a:srgbClr val="FF0000"/>
                </a:solidFill>
                <a:latin typeface="+mj-lt"/>
                <a:ea typeface="+mj-ea"/>
                <a:cs typeface="+mj-cs"/>
              </a:rPr>
              <a:t> </a:t>
            </a:r>
            <a:endParaRPr lang="el-GR" b="1" u="sng" dirty="0" smtClean="0">
              <a:solidFill>
                <a:srgbClr val="FF0000"/>
              </a:solidFill>
              <a:latin typeface="+mj-lt"/>
              <a:ea typeface="+mj-ea"/>
              <a:cs typeface="+mj-cs"/>
            </a:endParaRPr>
          </a:p>
        </p:txBody>
      </p:sp>
      <p:pic>
        <p:nvPicPr>
          <p:cNvPr id="68" name="Picture 2" descr="http://www.clipartbest.com/cliparts/ncE/74e/ncE74e57i.gif"/>
          <p:cNvPicPr preferRelativeResize="0">
            <a:picLocks noChangeAspect="1" noChangeArrowheads="1"/>
          </p:cNvPicPr>
          <p:nvPr/>
        </p:nvPicPr>
        <p:blipFill>
          <a:blip r:embed="rId6" cstate="print">
            <a:lum bright="-30000"/>
          </a:blip>
          <a:srcRect/>
          <a:stretch>
            <a:fillRect/>
          </a:stretch>
        </p:blipFill>
        <p:spPr bwMode="auto">
          <a:xfrm>
            <a:off x="6771882" y="2796658"/>
            <a:ext cx="2048590" cy="1280414"/>
          </a:xfrm>
          <a:prstGeom prst="rect">
            <a:avLst/>
          </a:prstGeom>
          <a:noFill/>
        </p:spPr>
      </p:pic>
      <p:sp>
        <p:nvSpPr>
          <p:cNvPr id="69" name="1 - Τίτλος"/>
          <p:cNvSpPr txBox="1">
            <a:spLocks/>
          </p:cNvSpPr>
          <p:nvPr/>
        </p:nvSpPr>
        <p:spPr>
          <a:xfrm>
            <a:off x="435686" y="2864404"/>
            <a:ext cx="4103948" cy="877163"/>
          </a:xfrm>
          <a:prstGeom prst="rect">
            <a:avLst/>
          </a:prstGeom>
          <a:solidFill>
            <a:srgbClr val="006600"/>
          </a:solid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1700" b="1" dirty="0" smtClean="0">
                <a:solidFill>
                  <a:schemeClr val="bg1"/>
                </a:solidFill>
                <a:latin typeface="+mj-lt"/>
                <a:ea typeface="+mj-ea"/>
                <a:cs typeface="+mj-cs"/>
              </a:rPr>
              <a:t>Αποδεικνύεται ότι σε ένα κύκλωμα ηλεκτρικών ταλαντώσεων ( κύκλωμα </a:t>
            </a:r>
            <a:r>
              <a:rPr lang="en-US" sz="1700" b="1" dirty="0" smtClean="0">
                <a:solidFill>
                  <a:schemeClr val="bg1"/>
                </a:solidFill>
                <a:latin typeface="+mj-lt"/>
                <a:ea typeface="+mj-ea"/>
                <a:cs typeface="+mj-cs"/>
              </a:rPr>
              <a:t>LC) </a:t>
            </a:r>
            <a:r>
              <a:rPr lang="el-GR" sz="1700" b="1" dirty="0" smtClean="0">
                <a:solidFill>
                  <a:schemeClr val="bg1"/>
                </a:solidFill>
                <a:latin typeface="+mj-lt"/>
                <a:ea typeface="+mj-ea"/>
                <a:cs typeface="+mj-cs"/>
              </a:rPr>
              <a:t>η περίοδος δίνεται από τη σχέση: </a:t>
            </a:r>
          </a:p>
        </p:txBody>
      </p:sp>
      <p:graphicFrame>
        <p:nvGraphicFramePr>
          <p:cNvPr id="70" name="69 - Αντικείμενο"/>
          <p:cNvGraphicFramePr>
            <a:graphicFrameLocks noChangeAspect="1"/>
          </p:cNvGraphicFramePr>
          <p:nvPr/>
        </p:nvGraphicFramePr>
        <p:xfrm>
          <a:off x="4503630" y="2852936"/>
          <a:ext cx="2388360" cy="900100"/>
        </p:xfrm>
        <a:graphic>
          <a:graphicData uri="http://schemas.openxmlformats.org/presentationml/2006/ole">
            <p:oleObj spid="_x0000_s26632" name="Equation" r:id="rId7" imgW="749160" imgH="228600" progId="Equation.3">
              <p:embed/>
            </p:oleObj>
          </a:graphicData>
        </a:graphic>
      </p:graphicFrame>
      <p:sp>
        <p:nvSpPr>
          <p:cNvPr id="71" name="1 - Τίτλος"/>
          <p:cNvSpPr txBox="1">
            <a:spLocks/>
          </p:cNvSpPr>
          <p:nvPr/>
        </p:nvSpPr>
        <p:spPr>
          <a:xfrm>
            <a:off x="179512" y="4437112"/>
            <a:ext cx="3492388" cy="646331"/>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Εύκολα αποδεικνύονται και οι σχέσεις </a:t>
            </a:r>
            <a:endParaRPr lang="el-GR" b="1" u="sng" dirty="0" smtClean="0">
              <a:solidFill>
                <a:srgbClr val="FF0000"/>
              </a:solidFill>
              <a:latin typeface="+mj-lt"/>
              <a:ea typeface="+mj-ea"/>
              <a:cs typeface="+mj-cs"/>
            </a:endParaRPr>
          </a:p>
        </p:txBody>
      </p:sp>
      <p:graphicFrame>
        <p:nvGraphicFramePr>
          <p:cNvPr id="72" name="71 - Αντικείμενο"/>
          <p:cNvGraphicFramePr>
            <a:graphicFrameLocks noChangeAspect="1"/>
          </p:cNvGraphicFramePr>
          <p:nvPr/>
        </p:nvGraphicFramePr>
        <p:xfrm>
          <a:off x="3599892" y="4437112"/>
          <a:ext cx="1323147" cy="864096"/>
        </p:xfrm>
        <a:graphic>
          <a:graphicData uri="http://schemas.openxmlformats.org/presentationml/2006/ole">
            <p:oleObj spid="_x0000_s26633" name="Equation" r:id="rId8" imgW="622080" imgH="406080" progId="Equation.3">
              <p:embed/>
            </p:oleObj>
          </a:graphicData>
        </a:graphic>
      </p:graphicFrame>
      <p:sp>
        <p:nvSpPr>
          <p:cNvPr id="73" name="1 - Τίτλος"/>
          <p:cNvSpPr txBox="1">
            <a:spLocks/>
          </p:cNvSpPr>
          <p:nvPr/>
        </p:nvSpPr>
        <p:spPr>
          <a:xfrm>
            <a:off x="5184068" y="4643844"/>
            <a:ext cx="756084" cy="369332"/>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Και </a:t>
            </a:r>
            <a:endParaRPr lang="el-GR" b="1" u="sng" dirty="0" smtClean="0">
              <a:solidFill>
                <a:srgbClr val="FF0000"/>
              </a:solidFill>
              <a:latin typeface="+mj-lt"/>
              <a:ea typeface="+mj-ea"/>
              <a:cs typeface="+mj-cs"/>
            </a:endParaRPr>
          </a:p>
        </p:txBody>
      </p:sp>
      <p:graphicFrame>
        <p:nvGraphicFramePr>
          <p:cNvPr id="74" name="73 - Αντικείμενο"/>
          <p:cNvGraphicFramePr>
            <a:graphicFrameLocks noChangeAspect="1"/>
          </p:cNvGraphicFramePr>
          <p:nvPr/>
        </p:nvGraphicFramePr>
        <p:xfrm>
          <a:off x="6156176" y="4437112"/>
          <a:ext cx="1619250" cy="863600"/>
        </p:xfrm>
        <a:graphic>
          <a:graphicData uri="http://schemas.openxmlformats.org/presentationml/2006/ole">
            <p:oleObj spid="_x0000_s26634" name="Equation" r:id="rId9" imgW="761760" imgH="4060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20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2000"/>
                                        <p:tgtEl>
                                          <p:spTgt spid="6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4"/>
                                        </p:tgtEl>
                                        <p:attrNameLst>
                                          <p:attrName>style.visibility</p:attrName>
                                        </p:attrNameLst>
                                      </p:cBhvr>
                                      <p:to>
                                        <p:strVal val="visible"/>
                                      </p:to>
                                    </p:set>
                                    <p:animEffect transition="in" filter="fade">
                                      <p:cBhvr>
                                        <p:cTn id="15" dur="2000"/>
                                        <p:tgtEl>
                                          <p:spTgt spid="144"/>
                                        </p:tgtEl>
                                      </p:cBhvr>
                                    </p:animEffect>
                                  </p:childTnLst>
                                </p:cTn>
                              </p:par>
                              <p:par>
                                <p:cTn id="16" presetID="10" presetClass="entr" presetSubtype="0" fill="hold" nodeType="with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fade">
                                      <p:cBhvr>
                                        <p:cTn id="18" dur="2000"/>
                                        <p:tgtEl>
                                          <p:spTgt spid="64"/>
                                        </p:tgtEl>
                                      </p:cBhvr>
                                    </p:animEffect>
                                  </p:childTnLst>
                                </p:cTn>
                              </p:par>
                              <p:par>
                                <p:cTn id="19" presetID="10"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fade">
                                      <p:cBhvr>
                                        <p:cTn id="21" dur="2000"/>
                                        <p:tgtEl>
                                          <p:spTgt spid="6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2000"/>
                                        <p:tgtEl>
                                          <p:spTgt spid="6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fade">
                                      <p:cBhvr>
                                        <p:cTn id="29" dur="2000"/>
                                        <p:tgtEl>
                                          <p:spTgt spid="6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9"/>
                                        </p:tgtEl>
                                        <p:attrNameLst>
                                          <p:attrName>style.visibility</p:attrName>
                                        </p:attrNameLst>
                                      </p:cBhvr>
                                      <p:to>
                                        <p:strVal val="visible"/>
                                      </p:to>
                                    </p:set>
                                    <p:animEffect transition="in" filter="fade">
                                      <p:cBhvr>
                                        <p:cTn id="34" dur="2000"/>
                                        <p:tgtEl>
                                          <p:spTgt spid="69"/>
                                        </p:tgtEl>
                                      </p:cBhvr>
                                    </p:animEffect>
                                  </p:childTnLst>
                                </p:cTn>
                              </p:par>
                              <p:par>
                                <p:cTn id="35" presetID="10" presetClass="entr" presetSubtype="0" fill="hold" nodeType="with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2000"/>
                                        <p:tgtEl>
                                          <p:spTgt spid="68"/>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wedge">
                                      <p:cBhvr>
                                        <p:cTn id="42" dur="2000"/>
                                        <p:tgtEl>
                                          <p:spTgt spid="7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fade">
                                      <p:cBhvr>
                                        <p:cTn id="47" dur="2000"/>
                                        <p:tgtEl>
                                          <p:spTgt spid="7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fade">
                                      <p:cBhvr>
                                        <p:cTn id="52" dur="2000"/>
                                        <p:tgtEl>
                                          <p:spTgt spid="7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fade">
                                      <p:cBhvr>
                                        <p:cTn id="55" dur="2000"/>
                                        <p:tgtEl>
                                          <p:spTgt spid="73"/>
                                        </p:tgtEl>
                                      </p:cBhvr>
                                    </p:animEffect>
                                  </p:childTnLst>
                                </p:cTn>
                              </p:par>
                              <p:par>
                                <p:cTn id="56" presetID="10" presetClass="entr" presetSubtype="0" fill="hold" nodeType="withEffect">
                                  <p:stCondLst>
                                    <p:cond delay="0"/>
                                  </p:stCondLst>
                                  <p:childTnLst>
                                    <p:set>
                                      <p:cBhvr>
                                        <p:cTn id="57" dur="1" fill="hold">
                                          <p:stCondLst>
                                            <p:cond delay="0"/>
                                          </p:stCondLst>
                                        </p:cTn>
                                        <p:tgtEl>
                                          <p:spTgt spid="74"/>
                                        </p:tgtEl>
                                        <p:attrNameLst>
                                          <p:attrName>style.visibility</p:attrName>
                                        </p:attrNameLst>
                                      </p:cBhvr>
                                      <p:to>
                                        <p:strVal val="visible"/>
                                      </p:to>
                                    </p:set>
                                    <p:animEffect transition="in" filter="fade">
                                      <p:cBhvr>
                                        <p:cTn id="58" dur="2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animBg="1"/>
      <p:bldP spid="144" grpId="0"/>
      <p:bldP spid="63" grpId="0"/>
      <p:bldP spid="65" grpId="0"/>
      <p:bldP spid="67" grpId="0"/>
      <p:bldP spid="69" grpId="0" animBg="1"/>
      <p:bldP spid="71" grpId="0"/>
      <p:bldP spid="7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0" y="-15389"/>
            <a:ext cx="9144000" cy="492443"/>
          </a:xfrm>
          <a:prstGeom prst="rect">
            <a:avLst/>
          </a:prstGeom>
          <a:solidFill>
            <a:srgbClr val="0000FB"/>
          </a:solid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sz="2600" b="1" dirty="0" smtClean="0">
                <a:solidFill>
                  <a:srgbClr val="FFFF00"/>
                </a:solidFill>
                <a:latin typeface="+mj-lt"/>
                <a:ea typeface="+mj-ea"/>
                <a:cs typeface="+mj-cs"/>
              </a:rPr>
              <a:t>Ενεργειακή περιγραφή του φαινομένου ηλεκτρική ταλάντωση </a:t>
            </a:r>
          </a:p>
        </p:txBody>
      </p:sp>
      <p:sp>
        <p:nvSpPr>
          <p:cNvPr id="5" name="1 - Τίτλος"/>
          <p:cNvSpPr txBox="1">
            <a:spLocks/>
          </p:cNvSpPr>
          <p:nvPr/>
        </p:nvSpPr>
        <p:spPr>
          <a:xfrm>
            <a:off x="0" y="548680"/>
            <a:ext cx="3995936" cy="1938992"/>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sz="2000" b="1" dirty="0" smtClean="0">
                <a:solidFill>
                  <a:srgbClr val="0000FB"/>
                </a:solidFill>
                <a:latin typeface="+mj-lt"/>
                <a:ea typeface="+mj-ea"/>
                <a:cs typeface="+mj-cs"/>
              </a:rPr>
              <a:t>Κατά τη διάρκεια μιας ηλεκτρικής ταλάντωσης έχουμε </a:t>
            </a:r>
            <a:r>
              <a:rPr lang="el-GR" sz="2000" b="1" dirty="0" smtClean="0">
                <a:solidFill>
                  <a:srgbClr val="0000FB"/>
                </a:solidFill>
                <a:latin typeface="+mj-lt"/>
                <a:ea typeface="+mj-ea"/>
                <a:cs typeface="+mj-cs"/>
              </a:rPr>
              <a:t>μετατροπή </a:t>
            </a:r>
            <a:r>
              <a:rPr lang="el-GR" sz="2000" b="1" dirty="0" smtClean="0">
                <a:solidFill>
                  <a:srgbClr val="0000FB"/>
                </a:solidFill>
                <a:latin typeface="+mj-lt"/>
                <a:ea typeface="+mj-ea"/>
                <a:cs typeface="+mj-cs"/>
              </a:rPr>
              <a:t>ενέργειας  του ηλεκτρικού πεδίου (στον πυκνωτή ) σε ενέργεια του μαγνητικού πεδίου (στο πηνίο) και αντίστροφα.  </a:t>
            </a:r>
          </a:p>
        </p:txBody>
      </p:sp>
      <p:sp>
        <p:nvSpPr>
          <p:cNvPr id="6" name="1 - Τίτλος"/>
          <p:cNvSpPr txBox="1">
            <a:spLocks/>
          </p:cNvSpPr>
          <p:nvPr/>
        </p:nvSpPr>
        <p:spPr>
          <a:xfrm>
            <a:off x="0" y="2616299"/>
            <a:ext cx="2519772" cy="923330"/>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Η ενέργεια του ηλεκτρικού πεδίου δίνεται από τη </a:t>
            </a:r>
            <a:r>
              <a:rPr lang="el-GR" b="1" dirty="0" smtClean="0">
                <a:solidFill>
                  <a:srgbClr val="0000FB"/>
                </a:solidFill>
                <a:latin typeface="+mj-lt"/>
                <a:ea typeface="+mj-ea"/>
                <a:cs typeface="+mj-cs"/>
              </a:rPr>
              <a:t>σχέση:   </a:t>
            </a:r>
            <a:endParaRPr lang="el-GR" b="1" dirty="0" smtClean="0">
              <a:solidFill>
                <a:srgbClr val="0000FB"/>
              </a:solidFill>
              <a:latin typeface="+mj-lt"/>
              <a:ea typeface="+mj-ea"/>
              <a:cs typeface="+mj-cs"/>
            </a:endParaRPr>
          </a:p>
        </p:txBody>
      </p:sp>
      <p:graphicFrame>
        <p:nvGraphicFramePr>
          <p:cNvPr id="27650" name="Object 2"/>
          <p:cNvGraphicFramePr>
            <a:graphicFrameLocks noChangeAspect="1"/>
          </p:cNvGraphicFramePr>
          <p:nvPr/>
        </p:nvGraphicFramePr>
        <p:xfrm>
          <a:off x="2231740" y="2564904"/>
          <a:ext cx="1728192" cy="974725"/>
        </p:xfrm>
        <a:graphic>
          <a:graphicData uri="http://schemas.openxmlformats.org/presentationml/2006/ole">
            <p:oleObj spid="_x0000_s27650" name="Equation" r:id="rId4" imgW="596880" imgH="419040" progId="Equation.3">
              <p:embed/>
            </p:oleObj>
          </a:graphicData>
        </a:graphic>
      </p:graphicFrame>
      <p:sp>
        <p:nvSpPr>
          <p:cNvPr id="8" name="1 - Τίτλος"/>
          <p:cNvSpPr txBox="1">
            <a:spLocks/>
          </p:cNvSpPr>
          <p:nvPr/>
        </p:nvSpPr>
        <p:spPr>
          <a:xfrm>
            <a:off x="-72516" y="3628739"/>
            <a:ext cx="2519772" cy="923330"/>
          </a:xfrm>
          <a:prstGeom prst="rect">
            <a:avLst/>
          </a:prstGeom>
          <a:noFill/>
        </p:spPr>
        <p:txBody>
          <a:bodyPr vert="horz" wrap="square" lIns="91440" tIns="45720" rIns="91440" bIns="45720" rtlCol="0" anchor="ctr">
            <a:spAutoFit/>
          </a:bodyPr>
          <a:lstStyle/>
          <a:p>
            <a:pPr marR="0" lvl="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Και η ενέργεια του μαγνητικού πεδίου δίνεται από τη </a:t>
            </a:r>
            <a:r>
              <a:rPr lang="el-GR" b="1" dirty="0" smtClean="0">
                <a:solidFill>
                  <a:srgbClr val="0000FB"/>
                </a:solidFill>
                <a:latin typeface="+mj-lt"/>
                <a:ea typeface="+mj-ea"/>
                <a:cs typeface="+mj-cs"/>
              </a:rPr>
              <a:t>σχέση:   </a:t>
            </a:r>
            <a:endParaRPr lang="el-GR" b="1" dirty="0" smtClean="0">
              <a:solidFill>
                <a:srgbClr val="0000FB"/>
              </a:solidFill>
              <a:latin typeface="+mj-lt"/>
              <a:ea typeface="+mj-ea"/>
              <a:cs typeface="+mj-cs"/>
            </a:endParaRPr>
          </a:p>
        </p:txBody>
      </p:sp>
      <p:graphicFrame>
        <p:nvGraphicFramePr>
          <p:cNvPr id="27651" name="Object 3"/>
          <p:cNvGraphicFramePr>
            <a:graphicFrameLocks noChangeAspect="1"/>
          </p:cNvGraphicFramePr>
          <p:nvPr/>
        </p:nvGraphicFramePr>
        <p:xfrm>
          <a:off x="2231740" y="3537012"/>
          <a:ext cx="1764196" cy="1015057"/>
        </p:xfrm>
        <a:graphic>
          <a:graphicData uri="http://schemas.openxmlformats.org/presentationml/2006/ole">
            <p:oleObj spid="_x0000_s27651" name="Equation" r:id="rId5" imgW="698400" imgH="393480" progId="Equation.3">
              <p:embed/>
            </p:oleObj>
          </a:graphicData>
        </a:graphic>
      </p:graphicFrame>
      <p:grpSp>
        <p:nvGrpSpPr>
          <p:cNvPr id="11" name="Group 46"/>
          <p:cNvGrpSpPr>
            <a:grpSpLocks/>
          </p:cNvGrpSpPr>
          <p:nvPr/>
        </p:nvGrpSpPr>
        <p:grpSpPr bwMode="auto">
          <a:xfrm>
            <a:off x="7998386" y="2600908"/>
            <a:ext cx="1074114" cy="932460"/>
            <a:chOff x="8802" y="1656"/>
            <a:chExt cx="1226" cy="1063"/>
          </a:xfrm>
        </p:grpSpPr>
        <p:grpSp>
          <p:nvGrpSpPr>
            <p:cNvPr id="49" name="Group 48"/>
            <p:cNvGrpSpPr>
              <a:grpSpLocks/>
            </p:cNvGrpSpPr>
            <p:nvPr/>
          </p:nvGrpSpPr>
          <p:grpSpPr bwMode="auto">
            <a:xfrm>
              <a:off x="8802" y="1922"/>
              <a:ext cx="1226" cy="797"/>
              <a:chOff x="8802" y="1922"/>
              <a:chExt cx="1226" cy="797"/>
            </a:xfrm>
          </p:grpSpPr>
          <p:grpSp>
            <p:nvGrpSpPr>
              <p:cNvPr id="52" name="Group 49"/>
              <p:cNvGrpSpPr>
                <a:grpSpLocks/>
              </p:cNvGrpSpPr>
              <p:nvPr/>
            </p:nvGrpSpPr>
            <p:grpSpPr bwMode="auto">
              <a:xfrm>
                <a:off x="9893" y="2061"/>
                <a:ext cx="135" cy="469"/>
                <a:chOff x="9893" y="2061"/>
                <a:chExt cx="135" cy="469"/>
              </a:xfrm>
            </p:grpSpPr>
            <p:sp>
              <p:nvSpPr>
                <p:cNvPr id="63" name="Arc 50"/>
                <p:cNvSpPr>
                  <a:spLocks noChangeAspect="1"/>
                </p:cNvSpPr>
                <p:nvPr/>
              </p:nvSpPr>
              <p:spPr bwMode="auto">
                <a:xfrm rot="5400000" flipH="1" flipV="1">
                  <a:off x="9933" y="204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64" name="Arc 51"/>
                <p:cNvSpPr>
                  <a:spLocks noChangeAspect="1"/>
                </p:cNvSpPr>
                <p:nvPr/>
              </p:nvSpPr>
              <p:spPr bwMode="auto">
                <a:xfrm rot="5400000">
                  <a:off x="9958" y="2057"/>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65" name="Arc 52"/>
                <p:cNvSpPr>
                  <a:spLocks noChangeAspect="1"/>
                </p:cNvSpPr>
                <p:nvPr/>
              </p:nvSpPr>
              <p:spPr bwMode="auto">
                <a:xfrm rot="5400000" flipH="1" flipV="1">
                  <a:off x="9933" y="2101"/>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66" name="Arc 53"/>
                <p:cNvSpPr>
                  <a:spLocks noChangeAspect="1"/>
                </p:cNvSpPr>
                <p:nvPr/>
              </p:nvSpPr>
              <p:spPr bwMode="auto">
                <a:xfrm rot="5400000">
                  <a:off x="9958" y="2110"/>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67" name="Arc 54"/>
                <p:cNvSpPr>
                  <a:spLocks noChangeAspect="1"/>
                </p:cNvSpPr>
                <p:nvPr/>
              </p:nvSpPr>
              <p:spPr bwMode="auto">
                <a:xfrm rot="5400000" flipH="1" flipV="1">
                  <a:off x="9933" y="2154"/>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68" name="Arc 55"/>
                <p:cNvSpPr>
                  <a:spLocks noChangeAspect="1"/>
                </p:cNvSpPr>
                <p:nvPr/>
              </p:nvSpPr>
              <p:spPr bwMode="auto">
                <a:xfrm rot="5400000">
                  <a:off x="9958" y="216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69" name="Arc 56"/>
                <p:cNvSpPr>
                  <a:spLocks noChangeAspect="1"/>
                </p:cNvSpPr>
                <p:nvPr/>
              </p:nvSpPr>
              <p:spPr bwMode="auto">
                <a:xfrm rot="5400000" flipH="1" flipV="1">
                  <a:off x="9933" y="22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70" name="Arc 57"/>
                <p:cNvSpPr>
                  <a:spLocks noChangeAspect="1"/>
                </p:cNvSpPr>
                <p:nvPr/>
              </p:nvSpPr>
              <p:spPr bwMode="auto">
                <a:xfrm rot="5400000">
                  <a:off x="9958" y="2215"/>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71" name="Group 58"/>
                <p:cNvGrpSpPr>
                  <a:grpSpLocks/>
                </p:cNvGrpSpPr>
                <p:nvPr/>
              </p:nvGrpSpPr>
              <p:grpSpPr bwMode="auto">
                <a:xfrm>
                  <a:off x="9893" y="2272"/>
                  <a:ext cx="133" cy="66"/>
                  <a:chOff x="9893" y="2272"/>
                  <a:chExt cx="133" cy="66"/>
                </a:xfrm>
              </p:grpSpPr>
              <p:sp>
                <p:nvSpPr>
                  <p:cNvPr id="82" name="Arc 59"/>
                  <p:cNvSpPr>
                    <a:spLocks noChangeAspect="1"/>
                  </p:cNvSpPr>
                  <p:nvPr/>
                </p:nvSpPr>
                <p:spPr bwMode="auto">
                  <a:xfrm rot="5400000" flipH="1" flipV="1">
                    <a:off x="9932" y="22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83" name="Arc 60"/>
                  <p:cNvSpPr>
                    <a:spLocks noChangeAspect="1"/>
                  </p:cNvSpPr>
                  <p:nvPr/>
                </p:nvSpPr>
                <p:spPr bwMode="auto">
                  <a:xfrm rot="5400000">
                    <a:off x="9957" y="22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72" name="Group 61"/>
                <p:cNvGrpSpPr>
                  <a:grpSpLocks/>
                </p:cNvGrpSpPr>
                <p:nvPr/>
              </p:nvGrpSpPr>
              <p:grpSpPr bwMode="auto">
                <a:xfrm>
                  <a:off x="9893" y="2325"/>
                  <a:ext cx="133" cy="66"/>
                  <a:chOff x="9893" y="2325"/>
                  <a:chExt cx="133" cy="66"/>
                </a:xfrm>
              </p:grpSpPr>
              <p:sp>
                <p:nvSpPr>
                  <p:cNvPr id="80" name="Arc 62"/>
                  <p:cNvSpPr>
                    <a:spLocks noChangeAspect="1"/>
                  </p:cNvSpPr>
                  <p:nvPr/>
                </p:nvSpPr>
                <p:spPr bwMode="auto">
                  <a:xfrm rot="5400000" flipH="1" flipV="1">
                    <a:off x="9932" y="2312"/>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81" name="Arc 63"/>
                  <p:cNvSpPr>
                    <a:spLocks noChangeAspect="1"/>
                  </p:cNvSpPr>
                  <p:nvPr/>
                </p:nvSpPr>
                <p:spPr bwMode="auto">
                  <a:xfrm rot="5400000">
                    <a:off x="9957" y="23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73" name="Group 64"/>
                <p:cNvGrpSpPr>
                  <a:grpSpLocks/>
                </p:cNvGrpSpPr>
                <p:nvPr/>
              </p:nvGrpSpPr>
              <p:grpSpPr bwMode="auto">
                <a:xfrm>
                  <a:off x="9893" y="2378"/>
                  <a:ext cx="133" cy="66"/>
                  <a:chOff x="9893" y="2378"/>
                  <a:chExt cx="133" cy="66"/>
                </a:xfrm>
              </p:grpSpPr>
              <p:sp>
                <p:nvSpPr>
                  <p:cNvPr id="78" name="Arc 65"/>
                  <p:cNvSpPr>
                    <a:spLocks noChangeAspect="1"/>
                  </p:cNvSpPr>
                  <p:nvPr/>
                </p:nvSpPr>
                <p:spPr bwMode="auto">
                  <a:xfrm rot="5400000" flipH="1" flipV="1">
                    <a:off x="9932" y="2365"/>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79" name="Arc 66"/>
                  <p:cNvSpPr>
                    <a:spLocks noChangeAspect="1"/>
                  </p:cNvSpPr>
                  <p:nvPr/>
                </p:nvSpPr>
                <p:spPr bwMode="auto">
                  <a:xfrm rot="5400000">
                    <a:off x="9957" y="2374"/>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74" name="Group 67"/>
                <p:cNvGrpSpPr>
                  <a:grpSpLocks/>
                </p:cNvGrpSpPr>
                <p:nvPr/>
              </p:nvGrpSpPr>
              <p:grpSpPr bwMode="auto">
                <a:xfrm>
                  <a:off x="9893" y="2431"/>
                  <a:ext cx="133" cy="66"/>
                  <a:chOff x="9893" y="2431"/>
                  <a:chExt cx="133" cy="66"/>
                </a:xfrm>
              </p:grpSpPr>
              <p:sp>
                <p:nvSpPr>
                  <p:cNvPr id="76" name="Arc 68"/>
                  <p:cNvSpPr>
                    <a:spLocks noChangeAspect="1"/>
                  </p:cNvSpPr>
                  <p:nvPr/>
                </p:nvSpPr>
                <p:spPr bwMode="auto">
                  <a:xfrm rot="5400000" flipH="1" flipV="1">
                    <a:off x="9932" y="241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77" name="Arc 69"/>
                  <p:cNvSpPr>
                    <a:spLocks noChangeAspect="1"/>
                  </p:cNvSpPr>
                  <p:nvPr/>
                </p:nvSpPr>
                <p:spPr bwMode="auto">
                  <a:xfrm rot="5400000">
                    <a:off x="9957" y="242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75" name="Arc 70"/>
                <p:cNvSpPr>
                  <a:spLocks noChangeAspect="1"/>
                </p:cNvSpPr>
                <p:nvPr/>
              </p:nvSpPr>
              <p:spPr bwMode="auto">
                <a:xfrm rot="5400000">
                  <a:off x="9969" y="2472"/>
                  <a:ext cx="45"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53" name="Line 71"/>
              <p:cNvSpPr>
                <a:spLocks noChangeAspect="1" noChangeShapeType="1"/>
              </p:cNvSpPr>
              <p:nvPr/>
            </p:nvSpPr>
            <p:spPr bwMode="auto">
              <a:xfrm rot="5400000">
                <a:off x="9009" y="2064"/>
                <a:ext cx="0" cy="414"/>
              </a:xfrm>
              <a:prstGeom prst="line">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4" name="Line 72"/>
              <p:cNvSpPr>
                <a:spLocks noChangeAspect="1" noChangeShapeType="1"/>
              </p:cNvSpPr>
              <p:nvPr/>
            </p:nvSpPr>
            <p:spPr bwMode="auto">
              <a:xfrm rot="5400000">
                <a:off x="9003" y="2153"/>
                <a:ext cx="0" cy="390"/>
              </a:xfrm>
              <a:prstGeom prst="line">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5" name="Line 73"/>
              <p:cNvSpPr>
                <a:spLocks noChangeAspect="1" noChangeShapeType="1"/>
              </p:cNvSpPr>
              <p:nvPr/>
            </p:nvSpPr>
            <p:spPr bwMode="auto">
              <a:xfrm rot="5400000">
                <a:off x="8834" y="2537"/>
                <a:ext cx="363" cy="2"/>
              </a:xfrm>
              <a:prstGeom prst="line">
                <a:avLst/>
              </a:prstGeom>
              <a:noFill/>
              <a:ln w="12700">
                <a:solidFill>
                  <a:srgbClr val="FF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56" name="Line 74"/>
              <p:cNvSpPr>
                <a:spLocks noChangeAspect="1" noChangeShapeType="1"/>
              </p:cNvSpPr>
              <p:nvPr/>
            </p:nvSpPr>
            <p:spPr bwMode="auto">
              <a:xfrm>
                <a:off x="9015" y="2716"/>
                <a:ext cx="482" cy="3"/>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7" name="Line 75"/>
              <p:cNvSpPr>
                <a:spLocks noChangeAspect="1" noChangeShapeType="1"/>
              </p:cNvSpPr>
              <p:nvPr/>
            </p:nvSpPr>
            <p:spPr bwMode="auto">
              <a:xfrm flipV="1">
                <a:off x="9022" y="1922"/>
                <a:ext cx="1004" cy="3"/>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8" name="Line 76"/>
              <p:cNvSpPr>
                <a:spLocks noChangeAspect="1" noChangeShapeType="1"/>
              </p:cNvSpPr>
              <p:nvPr/>
            </p:nvSpPr>
            <p:spPr bwMode="auto">
              <a:xfrm flipV="1">
                <a:off x="10021" y="1925"/>
                <a:ext cx="0" cy="137"/>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59" name="Freeform 77"/>
              <p:cNvSpPr>
                <a:spLocks noChangeAspect="1"/>
              </p:cNvSpPr>
              <p:nvPr/>
            </p:nvSpPr>
            <p:spPr bwMode="auto">
              <a:xfrm>
                <a:off x="9481" y="2683"/>
                <a:ext cx="167" cy="33"/>
              </a:xfrm>
              <a:custGeom>
                <a:avLst/>
                <a:gdLst/>
                <a:ahLst/>
                <a:cxnLst>
                  <a:cxn ang="0">
                    <a:pos x="0" y="39"/>
                  </a:cxn>
                  <a:cxn ang="0">
                    <a:pos x="167" y="0"/>
                  </a:cxn>
                </a:cxnLst>
                <a:rect l="0" t="0" r="r" b="b"/>
                <a:pathLst>
                  <a:path w="167" h="39">
                    <a:moveTo>
                      <a:pt x="0" y="39"/>
                    </a:moveTo>
                    <a:lnTo>
                      <a:pt x="167" y="0"/>
                    </a:lnTo>
                  </a:path>
                </a:pathLst>
              </a:custGeom>
              <a:noFill/>
              <a:ln w="9525">
                <a:solidFill>
                  <a:srgbClr val="FF000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60" name="Line 78"/>
              <p:cNvSpPr>
                <a:spLocks noChangeAspect="1" noChangeShapeType="1"/>
              </p:cNvSpPr>
              <p:nvPr/>
            </p:nvSpPr>
            <p:spPr bwMode="auto">
              <a:xfrm flipV="1">
                <a:off x="9620" y="2712"/>
                <a:ext cx="361" cy="0"/>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1" name="Line 79"/>
              <p:cNvSpPr>
                <a:spLocks noChangeAspect="1" noChangeShapeType="1"/>
              </p:cNvSpPr>
              <p:nvPr/>
            </p:nvSpPr>
            <p:spPr bwMode="auto">
              <a:xfrm>
                <a:off x="9981" y="2527"/>
                <a:ext cx="0" cy="185"/>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2" name="Line 80"/>
              <p:cNvSpPr>
                <a:spLocks noChangeAspect="1" noChangeShapeType="1"/>
              </p:cNvSpPr>
              <p:nvPr/>
            </p:nvSpPr>
            <p:spPr bwMode="auto">
              <a:xfrm>
                <a:off x="9022" y="1925"/>
                <a:ext cx="0" cy="336"/>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50" name="Rectangle 82"/>
            <p:cNvSpPr>
              <a:spLocks noChangeAspect="1" noChangeArrowheads="1"/>
            </p:cNvSpPr>
            <p:nvPr/>
          </p:nvSpPr>
          <p:spPr bwMode="auto">
            <a:xfrm>
              <a:off x="9126" y="1656"/>
              <a:ext cx="541" cy="3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I</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Freeform 83"/>
            <p:cNvSpPr>
              <a:spLocks/>
            </p:cNvSpPr>
            <p:nvPr/>
          </p:nvSpPr>
          <p:spPr bwMode="auto">
            <a:xfrm>
              <a:off x="8934" y="1844"/>
              <a:ext cx="245" cy="302"/>
            </a:xfrm>
            <a:custGeom>
              <a:avLst/>
              <a:gdLst/>
              <a:ahLst/>
              <a:cxnLst>
                <a:cxn ang="0">
                  <a:pos x="0" y="348"/>
                </a:cxn>
                <a:cxn ang="0">
                  <a:pos x="0" y="3"/>
                </a:cxn>
                <a:cxn ang="0">
                  <a:pos x="245" y="0"/>
                </a:cxn>
              </a:cxnLst>
              <a:rect l="0" t="0" r="r" b="b"/>
              <a:pathLst>
                <a:path w="245" h="348">
                  <a:moveTo>
                    <a:pt x="0" y="348"/>
                  </a:moveTo>
                  <a:lnTo>
                    <a:pt x="0" y="3"/>
                  </a:lnTo>
                  <a:lnTo>
                    <a:pt x="245" y="0"/>
                  </a:lnTo>
                </a:path>
              </a:pathLst>
            </a:custGeom>
            <a:noFill/>
            <a:ln w="9525">
              <a:solidFill>
                <a:srgbClr val="FF0000"/>
              </a:solidFill>
              <a:round/>
              <a:headEnd type="none" w="med" len="med"/>
              <a:tailEnd type="triangle" w="sm" len="sm"/>
            </a:ln>
          </p:spPr>
          <p:txBody>
            <a:bodyPr vert="horz" wrap="square" lIns="91440" tIns="45720" rIns="91440" bIns="45720" numCol="1" anchor="t" anchorCtr="0" compatLnSpc="1">
              <a:prstTxWarp prst="textNoShape">
                <a:avLst/>
              </a:prstTxWarp>
            </a:bodyPr>
            <a:lstStyle/>
            <a:p>
              <a:endParaRPr lang="el-GR"/>
            </a:p>
          </p:txBody>
        </p:sp>
      </p:grpSp>
      <p:grpSp>
        <p:nvGrpSpPr>
          <p:cNvPr id="12" name="145 - Ομάδα"/>
          <p:cNvGrpSpPr/>
          <p:nvPr/>
        </p:nvGrpSpPr>
        <p:grpSpPr>
          <a:xfrm>
            <a:off x="7953148" y="728700"/>
            <a:ext cx="1227364" cy="1076546"/>
            <a:chOff x="4572000" y="4113076"/>
            <a:chExt cx="1067274" cy="936127"/>
          </a:xfrm>
        </p:grpSpPr>
        <p:grpSp>
          <p:nvGrpSpPr>
            <p:cNvPr id="13" name="Group 88"/>
            <p:cNvGrpSpPr>
              <a:grpSpLocks/>
            </p:cNvGrpSpPr>
            <p:nvPr/>
          </p:nvGrpSpPr>
          <p:grpSpPr bwMode="auto">
            <a:xfrm rot="10800000">
              <a:off x="5220073" y="4113076"/>
              <a:ext cx="419201" cy="451504"/>
              <a:chOff x="8760" y="5183"/>
              <a:chExt cx="541" cy="582"/>
            </a:xfrm>
            <a:noFill/>
          </p:grpSpPr>
          <p:sp>
            <p:nvSpPr>
              <p:cNvPr id="47" name="Freeform 89"/>
              <p:cNvSpPr>
                <a:spLocks/>
              </p:cNvSpPr>
              <p:nvPr/>
            </p:nvSpPr>
            <p:spPr bwMode="auto">
              <a:xfrm rot="-5400000">
                <a:off x="8901" y="5132"/>
                <a:ext cx="245" cy="348"/>
              </a:xfrm>
              <a:custGeom>
                <a:avLst/>
                <a:gdLst/>
                <a:ahLst/>
                <a:cxnLst>
                  <a:cxn ang="0">
                    <a:pos x="0" y="348"/>
                  </a:cxn>
                  <a:cxn ang="0">
                    <a:pos x="0" y="3"/>
                  </a:cxn>
                  <a:cxn ang="0">
                    <a:pos x="245" y="0"/>
                  </a:cxn>
                </a:cxnLst>
                <a:rect l="0" t="0" r="r" b="b"/>
                <a:pathLst>
                  <a:path w="245" h="348">
                    <a:moveTo>
                      <a:pt x="0" y="348"/>
                    </a:moveTo>
                    <a:lnTo>
                      <a:pt x="0" y="3"/>
                    </a:lnTo>
                    <a:lnTo>
                      <a:pt x="245" y="0"/>
                    </a:lnTo>
                  </a:path>
                </a:pathLst>
              </a:custGeom>
              <a:grpFill/>
              <a:ln w="9525">
                <a:solidFill>
                  <a:srgbClr val="FF0000"/>
                </a:solidFill>
                <a:round/>
                <a:headEnd type="triangle" w="sm" len="sm"/>
                <a:tailEnd type="none" w="sm" len="sm"/>
              </a:ln>
            </p:spPr>
            <p:txBody>
              <a:bodyPr vert="horz" wrap="square" lIns="91440" tIns="45720" rIns="91440" bIns="45720" numCol="1" anchor="t" anchorCtr="0" compatLnSpc="1">
                <a:prstTxWarp prst="textNoShape">
                  <a:avLst/>
                </a:prstTxWarp>
              </a:bodyPr>
              <a:lstStyle/>
              <a:p>
                <a:endParaRPr lang="el-GR"/>
              </a:p>
            </p:txBody>
          </p:sp>
          <p:sp>
            <p:nvSpPr>
              <p:cNvPr id="48" name="Rectangle 90"/>
              <p:cNvSpPr>
                <a:spLocks noChangeAspect="1" noChangeArrowheads="1"/>
              </p:cNvSpPr>
              <p:nvPr/>
            </p:nvSpPr>
            <p:spPr bwMode="auto">
              <a:xfrm>
                <a:off x="8760" y="5357"/>
                <a:ext cx="541" cy="40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I</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4" name="Group 93"/>
            <p:cNvGrpSpPr>
              <a:grpSpLocks/>
            </p:cNvGrpSpPr>
            <p:nvPr/>
          </p:nvGrpSpPr>
          <p:grpSpPr bwMode="auto">
            <a:xfrm>
              <a:off x="4572000" y="4437112"/>
              <a:ext cx="949983" cy="612091"/>
              <a:chOff x="8754" y="4583"/>
              <a:chExt cx="1226" cy="789"/>
            </a:xfrm>
            <a:noFill/>
          </p:grpSpPr>
          <p:grpSp>
            <p:nvGrpSpPr>
              <p:cNvPr id="15" name="Group 94"/>
              <p:cNvGrpSpPr>
                <a:grpSpLocks/>
              </p:cNvGrpSpPr>
              <p:nvPr/>
            </p:nvGrpSpPr>
            <p:grpSpPr bwMode="auto">
              <a:xfrm>
                <a:off x="9845" y="4720"/>
                <a:ext cx="135" cy="464"/>
                <a:chOff x="9845" y="4720"/>
                <a:chExt cx="135" cy="464"/>
              </a:xfrm>
              <a:grpFill/>
            </p:grpSpPr>
            <p:sp>
              <p:nvSpPr>
                <p:cNvPr id="26" name="Arc 95"/>
                <p:cNvSpPr>
                  <a:spLocks noChangeAspect="1"/>
                </p:cNvSpPr>
                <p:nvPr/>
              </p:nvSpPr>
              <p:spPr bwMode="auto">
                <a:xfrm rot="5400000" flipH="1" flipV="1">
                  <a:off x="9885" y="47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7" name="Arc 96"/>
                <p:cNvSpPr>
                  <a:spLocks noChangeAspect="1"/>
                </p:cNvSpPr>
                <p:nvPr/>
              </p:nvSpPr>
              <p:spPr bwMode="auto">
                <a:xfrm rot="5400000">
                  <a:off x="9910" y="4716"/>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8" name="Arc 97"/>
                <p:cNvSpPr>
                  <a:spLocks noChangeAspect="1"/>
                </p:cNvSpPr>
                <p:nvPr/>
              </p:nvSpPr>
              <p:spPr bwMode="auto">
                <a:xfrm rot="5400000" flipH="1" flipV="1">
                  <a:off x="9885" y="47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9" name="Arc 98"/>
                <p:cNvSpPr>
                  <a:spLocks noChangeAspect="1"/>
                </p:cNvSpPr>
                <p:nvPr/>
              </p:nvSpPr>
              <p:spPr bwMode="auto">
                <a:xfrm rot="5400000">
                  <a:off x="9910" y="47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 name="Arc 99"/>
                <p:cNvSpPr>
                  <a:spLocks noChangeAspect="1"/>
                </p:cNvSpPr>
                <p:nvPr/>
              </p:nvSpPr>
              <p:spPr bwMode="auto">
                <a:xfrm rot="5400000" flipH="1" flipV="1">
                  <a:off x="9885" y="4812"/>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 name="Arc 100"/>
                <p:cNvSpPr>
                  <a:spLocks noChangeAspect="1"/>
                </p:cNvSpPr>
                <p:nvPr/>
              </p:nvSpPr>
              <p:spPr bwMode="auto">
                <a:xfrm rot="5400000">
                  <a:off x="9910" y="48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 name="Arc 101"/>
                <p:cNvSpPr>
                  <a:spLocks noChangeAspect="1"/>
                </p:cNvSpPr>
                <p:nvPr/>
              </p:nvSpPr>
              <p:spPr bwMode="auto">
                <a:xfrm rot="5400000" flipH="1" flipV="1">
                  <a:off x="9885" y="4864"/>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3" name="Arc 102"/>
                <p:cNvSpPr>
                  <a:spLocks noChangeAspect="1"/>
                </p:cNvSpPr>
                <p:nvPr/>
              </p:nvSpPr>
              <p:spPr bwMode="auto">
                <a:xfrm rot="5400000">
                  <a:off x="9910" y="487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34" name="Group 103"/>
                <p:cNvGrpSpPr>
                  <a:grpSpLocks/>
                </p:cNvGrpSpPr>
                <p:nvPr/>
              </p:nvGrpSpPr>
              <p:grpSpPr bwMode="auto">
                <a:xfrm>
                  <a:off x="9845" y="4929"/>
                  <a:ext cx="133" cy="65"/>
                  <a:chOff x="9845" y="4929"/>
                  <a:chExt cx="133" cy="65"/>
                </a:xfrm>
                <a:grpFill/>
              </p:grpSpPr>
              <p:sp>
                <p:nvSpPr>
                  <p:cNvPr id="45" name="Arc 104"/>
                  <p:cNvSpPr>
                    <a:spLocks noChangeAspect="1"/>
                  </p:cNvSpPr>
                  <p:nvPr/>
                </p:nvSpPr>
                <p:spPr bwMode="auto">
                  <a:xfrm rot="5400000" flipH="1" flipV="1">
                    <a:off x="9884" y="4916"/>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6" name="Arc 105"/>
                  <p:cNvSpPr>
                    <a:spLocks noChangeAspect="1"/>
                  </p:cNvSpPr>
                  <p:nvPr/>
                </p:nvSpPr>
                <p:spPr bwMode="auto">
                  <a:xfrm rot="5400000">
                    <a:off x="9910" y="4924"/>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5" name="Group 106"/>
                <p:cNvGrpSpPr>
                  <a:grpSpLocks/>
                </p:cNvGrpSpPr>
                <p:nvPr/>
              </p:nvGrpSpPr>
              <p:grpSpPr bwMode="auto">
                <a:xfrm>
                  <a:off x="9845" y="4981"/>
                  <a:ext cx="133" cy="66"/>
                  <a:chOff x="9845" y="4981"/>
                  <a:chExt cx="133" cy="66"/>
                </a:xfrm>
                <a:grpFill/>
              </p:grpSpPr>
              <p:sp>
                <p:nvSpPr>
                  <p:cNvPr id="43" name="Arc 107"/>
                  <p:cNvSpPr>
                    <a:spLocks noChangeAspect="1"/>
                  </p:cNvSpPr>
                  <p:nvPr/>
                </p:nvSpPr>
                <p:spPr bwMode="auto">
                  <a:xfrm rot="5400000" flipH="1" flipV="1">
                    <a:off x="9884" y="496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4" name="Arc 108"/>
                  <p:cNvSpPr>
                    <a:spLocks noChangeAspect="1"/>
                  </p:cNvSpPr>
                  <p:nvPr/>
                </p:nvSpPr>
                <p:spPr bwMode="auto">
                  <a:xfrm rot="5400000">
                    <a:off x="9909" y="497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6" name="Group 109"/>
                <p:cNvGrpSpPr>
                  <a:grpSpLocks/>
                </p:cNvGrpSpPr>
                <p:nvPr/>
              </p:nvGrpSpPr>
              <p:grpSpPr bwMode="auto">
                <a:xfrm>
                  <a:off x="9845" y="5033"/>
                  <a:ext cx="133" cy="66"/>
                  <a:chOff x="9845" y="5033"/>
                  <a:chExt cx="133" cy="66"/>
                </a:xfrm>
                <a:grpFill/>
              </p:grpSpPr>
              <p:sp>
                <p:nvSpPr>
                  <p:cNvPr id="41" name="Arc 110"/>
                  <p:cNvSpPr>
                    <a:spLocks noChangeAspect="1"/>
                  </p:cNvSpPr>
                  <p:nvPr/>
                </p:nvSpPr>
                <p:spPr bwMode="auto">
                  <a:xfrm rot="5400000" flipH="1" flipV="1">
                    <a:off x="9884" y="5020"/>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2" name="Arc 111"/>
                  <p:cNvSpPr>
                    <a:spLocks noChangeAspect="1"/>
                  </p:cNvSpPr>
                  <p:nvPr/>
                </p:nvSpPr>
                <p:spPr bwMode="auto">
                  <a:xfrm rot="5400000">
                    <a:off x="9909" y="5029"/>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7" name="Group 112"/>
                <p:cNvGrpSpPr>
                  <a:grpSpLocks/>
                </p:cNvGrpSpPr>
                <p:nvPr/>
              </p:nvGrpSpPr>
              <p:grpSpPr bwMode="auto">
                <a:xfrm>
                  <a:off x="9845" y="5086"/>
                  <a:ext cx="133" cy="65"/>
                  <a:chOff x="9845" y="5086"/>
                  <a:chExt cx="133" cy="65"/>
                </a:xfrm>
                <a:grpFill/>
              </p:grpSpPr>
              <p:sp>
                <p:nvSpPr>
                  <p:cNvPr id="39" name="Arc 113"/>
                  <p:cNvSpPr>
                    <a:spLocks noChangeAspect="1"/>
                  </p:cNvSpPr>
                  <p:nvPr/>
                </p:nvSpPr>
                <p:spPr bwMode="auto">
                  <a:xfrm rot="5400000" flipH="1" flipV="1">
                    <a:off x="9884" y="5073"/>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0" name="Arc 114"/>
                  <p:cNvSpPr>
                    <a:spLocks noChangeAspect="1"/>
                  </p:cNvSpPr>
                  <p:nvPr/>
                </p:nvSpPr>
                <p:spPr bwMode="auto">
                  <a:xfrm rot="5400000">
                    <a:off x="9910" y="5081"/>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8" name="Arc 115"/>
                <p:cNvSpPr>
                  <a:spLocks noChangeAspect="1"/>
                </p:cNvSpPr>
                <p:nvPr/>
              </p:nvSpPr>
              <p:spPr bwMode="auto">
                <a:xfrm rot="5400000">
                  <a:off x="9922" y="5126"/>
                  <a:ext cx="44"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6" name="Line 116"/>
              <p:cNvSpPr>
                <a:spLocks noChangeAspect="1" noChangeShapeType="1"/>
              </p:cNvSpPr>
              <p:nvPr/>
            </p:nvSpPr>
            <p:spPr bwMode="auto">
              <a:xfrm rot="5400000">
                <a:off x="8961" y="4722"/>
                <a:ext cx="0" cy="414"/>
              </a:xfrm>
              <a:prstGeom prst="line">
                <a:avLst/>
              </a:prstGeom>
              <a:grp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7" name="Line 117"/>
              <p:cNvSpPr>
                <a:spLocks noChangeAspect="1" noChangeShapeType="1"/>
              </p:cNvSpPr>
              <p:nvPr/>
            </p:nvSpPr>
            <p:spPr bwMode="auto">
              <a:xfrm rot="5400000">
                <a:off x="8955" y="4810"/>
                <a:ext cx="0" cy="390"/>
              </a:xfrm>
              <a:prstGeom prst="line">
                <a:avLst/>
              </a:prstGeom>
              <a:grp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8" name="Line 118"/>
              <p:cNvSpPr>
                <a:spLocks noChangeAspect="1" noChangeShapeType="1"/>
              </p:cNvSpPr>
              <p:nvPr/>
            </p:nvSpPr>
            <p:spPr bwMode="auto">
              <a:xfrm rot="5400000">
                <a:off x="8788" y="5192"/>
                <a:ext cx="359" cy="2"/>
              </a:xfrm>
              <a:prstGeom prst="line">
                <a:avLst/>
              </a:prstGeom>
              <a:grpFill/>
              <a:ln w="12700">
                <a:solidFill>
                  <a:srgbClr val="FF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19" name="Line 119"/>
              <p:cNvSpPr>
                <a:spLocks noChangeAspect="1" noChangeShapeType="1"/>
              </p:cNvSpPr>
              <p:nvPr/>
            </p:nvSpPr>
            <p:spPr bwMode="auto">
              <a:xfrm>
                <a:off x="8967" y="5369"/>
                <a:ext cx="482" cy="3"/>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 name="Line 120"/>
              <p:cNvSpPr>
                <a:spLocks noChangeAspect="1" noChangeShapeType="1"/>
              </p:cNvSpPr>
              <p:nvPr/>
            </p:nvSpPr>
            <p:spPr bwMode="auto">
              <a:xfrm flipV="1">
                <a:off x="8974" y="4583"/>
                <a:ext cx="1004" cy="3"/>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 name="Line 121"/>
              <p:cNvSpPr>
                <a:spLocks noChangeAspect="1" noChangeShapeType="1"/>
              </p:cNvSpPr>
              <p:nvPr/>
            </p:nvSpPr>
            <p:spPr bwMode="auto">
              <a:xfrm flipV="1">
                <a:off x="9973" y="4586"/>
                <a:ext cx="0" cy="135"/>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2" name="Freeform 122"/>
              <p:cNvSpPr>
                <a:spLocks noChangeAspect="1"/>
              </p:cNvSpPr>
              <p:nvPr/>
            </p:nvSpPr>
            <p:spPr bwMode="auto">
              <a:xfrm>
                <a:off x="9433" y="5336"/>
                <a:ext cx="167" cy="33"/>
              </a:xfrm>
              <a:custGeom>
                <a:avLst/>
                <a:gdLst/>
                <a:ahLst/>
                <a:cxnLst>
                  <a:cxn ang="0">
                    <a:pos x="0" y="39"/>
                  </a:cxn>
                  <a:cxn ang="0">
                    <a:pos x="167" y="0"/>
                  </a:cxn>
                </a:cxnLst>
                <a:rect l="0" t="0" r="r" b="b"/>
                <a:pathLst>
                  <a:path w="167" h="39">
                    <a:moveTo>
                      <a:pt x="0" y="39"/>
                    </a:moveTo>
                    <a:lnTo>
                      <a:pt x="167" y="0"/>
                    </a:lnTo>
                  </a:path>
                </a:pathLst>
              </a:custGeom>
              <a:grpFill/>
              <a:ln w="9525">
                <a:solidFill>
                  <a:srgbClr val="FF000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23" name="Line 123"/>
              <p:cNvSpPr>
                <a:spLocks noChangeAspect="1" noChangeShapeType="1"/>
              </p:cNvSpPr>
              <p:nvPr/>
            </p:nvSpPr>
            <p:spPr bwMode="auto">
              <a:xfrm flipV="1">
                <a:off x="9572" y="5365"/>
                <a:ext cx="361" cy="0"/>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4" name="Line 124"/>
              <p:cNvSpPr>
                <a:spLocks noChangeAspect="1" noChangeShapeType="1"/>
              </p:cNvSpPr>
              <p:nvPr/>
            </p:nvSpPr>
            <p:spPr bwMode="auto">
              <a:xfrm>
                <a:off x="9933" y="5182"/>
                <a:ext cx="0" cy="183"/>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5" name="Line 125"/>
              <p:cNvSpPr>
                <a:spLocks noChangeAspect="1" noChangeShapeType="1"/>
              </p:cNvSpPr>
              <p:nvPr/>
            </p:nvSpPr>
            <p:spPr bwMode="auto">
              <a:xfrm>
                <a:off x="8974" y="4586"/>
                <a:ext cx="0" cy="332"/>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grpSp>
      </p:grpSp>
      <p:sp>
        <p:nvSpPr>
          <p:cNvPr id="85" name="1 - Τίτλος"/>
          <p:cNvSpPr txBox="1">
            <a:spLocks/>
          </p:cNvSpPr>
          <p:nvPr/>
        </p:nvSpPr>
        <p:spPr>
          <a:xfrm>
            <a:off x="5184068" y="666854"/>
            <a:ext cx="2664296" cy="1661993"/>
          </a:xfrm>
          <a:prstGeom prst="rect">
            <a:avLst/>
          </a:prstGeom>
          <a:solidFill>
            <a:srgbClr val="0000FB"/>
          </a:solidFill>
        </p:spPr>
        <p:txBody>
          <a:bodyPr vert="horz" wrap="square" lIns="91440" tIns="45720" rIns="91440" bIns="45720" rtlCol="0" anchor="ctr">
            <a:spAutoFit/>
          </a:bodyPr>
          <a:lstStyle/>
          <a:p>
            <a:pPr lvl="0">
              <a:spcBef>
                <a:spcPct val="0"/>
              </a:spcBef>
              <a:defRPr/>
            </a:pPr>
            <a:r>
              <a:rPr lang="el-GR" sz="1700" b="1" dirty="0" smtClean="0">
                <a:solidFill>
                  <a:srgbClr val="FFFF00"/>
                </a:solidFill>
                <a:latin typeface="+mj-lt"/>
                <a:ea typeface="+mj-ea"/>
                <a:cs typeface="+mj-cs"/>
              </a:rPr>
              <a:t>Όταν αυξάνεται το φορτίο ( ο πυκνωτής φορτίζεται) έχουμε μετατροπή της ενέργειας του μαγνητικού πεδίου σε ενέργεια του ηλεκτρικού πεδίου</a:t>
            </a:r>
          </a:p>
        </p:txBody>
      </p:sp>
      <p:sp>
        <p:nvSpPr>
          <p:cNvPr id="86" name="1 - Τίτλος"/>
          <p:cNvSpPr txBox="1">
            <a:spLocks/>
          </p:cNvSpPr>
          <p:nvPr/>
        </p:nvSpPr>
        <p:spPr>
          <a:xfrm>
            <a:off x="5220072" y="2398095"/>
            <a:ext cx="2664296" cy="1923604"/>
          </a:xfrm>
          <a:prstGeom prst="rect">
            <a:avLst/>
          </a:prstGeom>
          <a:solidFill>
            <a:srgbClr val="0000FB"/>
          </a:solidFill>
        </p:spPr>
        <p:txBody>
          <a:bodyPr vert="horz" wrap="square" lIns="91440" tIns="45720" rIns="91440" bIns="45720" rtlCol="0" anchor="ctr">
            <a:spAutoFit/>
          </a:bodyPr>
          <a:lstStyle/>
          <a:p>
            <a:pPr lvl="0">
              <a:spcBef>
                <a:spcPct val="0"/>
              </a:spcBef>
              <a:defRPr/>
            </a:pPr>
            <a:r>
              <a:rPr lang="el-GR" sz="1700" b="1" dirty="0" smtClean="0">
                <a:solidFill>
                  <a:srgbClr val="FFFF00"/>
                </a:solidFill>
                <a:latin typeface="+mj-lt"/>
                <a:ea typeface="+mj-ea"/>
                <a:cs typeface="+mj-cs"/>
              </a:rPr>
              <a:t>Όταν ελαττώνεται  το φορτίο ( ο πυκνωτής εκφορτίζεται) έχουμε μετατροπή της ενέργειας </a:t>
            </a:r>
            <a:r>
              <a:rPr lang="el-GR" sz="1700" b="1" dirty="0" smtClean="0">
                <a:solidFill>
                  <a:srgbClr val="FFFF00"/>
                </a:solidFill>
                <a:latin typeface="+mj-lt"/>
                <a:ea typeface="+mj-ea"/>
                <a:cs typeface="+mj-cs"/>
              </a:rPr>
              <a:t>του ηλεκτρικού </a:t>
            </a:r>
            <a:r>
              <a:rPr lang="el-GR" sz="1700" b="1" dirty="0" err="1" smtClean="0">
                <a:solidFill>
                  <a:srgbClr val="FFFF00"/>
                </a:solidFill>
                <a:latin typeface="+mj-lt"/>
                <a:ea typeface="+mj-ea"/>
                <a:cs typeface="+mj-cs"/>
              </a:rPr>
              <a:t>πεδίουσε</a:t>
            </a:r>
            <a:r>
              <a:rPr lang="el-GR" sz="1700" b="1" dirty="0" smtClean="0">
                <a:solidFill>
                  <a:srgbClr val="FFFF00"/>
                </a:solidFill>
                <a:latin typeface="+mj-lt"/>
                <a:ea typeface="+mj-ea"/>
                <a:cs typeface="+mj-cs"/>
              </a:rPr>
              <a:t> ενέργεια του </a:t>
            </a:r>
            <a:r>
              <a:rPr lang="el-GR" sz="1700" b="1" dirty="0" smtClean="0">
                <a:solidFill>
                  <a:srgbClr val="FFFF00"/>
                </a:solidFill>
                <a:latin typeface="+mj-lt"/>
                <a:ea typeface="+mj-ea"/>
                <a:cs typeface="+mj-cs"/>
              </a:rPr>
              <a:t>μαγνητικού </a:t>
            </a:r>
            <a:r>
              <a:rPr lang="el-GR" sz="1700" b="1" dirty="0" smtClean="0">
                <a:solidFill>
                  <a:srgbClr val="FFFF00"/>
                </a:solidFill>
                <a:latin typeface="+mj-lt"/>
                <a:ea typeface="+mj-ea"/>
                <a:cs typeface="+mj-cs"/>
              </a:rPr>
              <a:t>πεδίου</a:t>
            </a:r>
            <a:endParaRPr lang="el-GR" sz="1700" b="1" dirty="0" smtClean="0">
              <a:solidFill>
                <a:srgbClr val="FFFF00"/>
              </a:solidFill>
              <a:latin typeface="+mj-lt"/>
              <a:ea typeface="+mj-ea"/>
              <a:cs typeface="+mj-cs"/>
            </a:endParaRPr>
          </a:p>
        </p:txBody>
      </p:sp>
      <p:pic>
        <p:nvPicPr>
          <p:cNvPr id="84" name="Picture 57" descr="http://school.phillipmartin.info/school_soweek_girl2.gif"/>
          <p:cNvPicPr preferRelativeResize="0">
            <a:picLocks noChangeAspect="1" noChangeArrowheads="1"/>
          </p:cNvPicPr>
          <p:nvPr/>
        </p:nvPicPr>
        <p:blipFill>
          <a:blip r:embed="rId6" cstate="print"/>
          <a:srcRect/>
          <a:stretch>
            <a:fillRect/>
          </a:stretch>
        </p:blipFill>
        <p:spPr bwMode="auto">
          <a:xfrm>
            <a:off x="4211960" y="1815834"/>
            <a:ext cx="1089685" cy="1837147"/>
          </a:xfrm>
          <a:prstGeom prst="rect">
            <a:avLst/>
          </a:prstGeom>
          <a:noFill/>
        </p:spPr>
      </p:pic>
      <p:pic>
        <p:nvPicPr>
          <p:cNvPr id="87" name="Picture 2" descr="http://www.clipartbest.com/cliparts/ncE/74e/ncE74e57i.gif"/>
          <p:cNvPicPr preferRelativeResize="0">
            <a:picLocks noChangeAspect="1" noChangeArrowheads="1"/>
          </p:cNvPicPr>
          <p:nvPr/>
        </p:nvPicPr>
        <p:blipFill>
          <a:blip r:embed="rId7" cstate="print">
            <a:lum bright="-30000"/>
          </a:blip>
          <a:srcRect/>
          <a:stretch>
            <a:fillRect/>
          </a:stretch>
        </p:blipFill>
        <p:spPr bwMode="auto">
          <a:xfrm>
            <a:off x="6156176" y="4653136"/>
            <a:ext cx="2217844" cy="1386202"/>
          </a:xfrm>
          <a:prstGeom prst="rect">
            <a:avLst/>
          </a:prstGeom>
          <a:noFill/>
        </p:spPr>
      </p:pic>
      <p:sp>
        <p:nvSpPr>
          <p:cNvPr id="88" name="1 - Τίτλος"/>
          <p:cNvSpPr txBox="1">
            <a:spLocks/>
          </p:cNvSpPr>
          <p:nvPr/>
        </p:nvSpPr>
        <p:spPr>
          <a:xfrm>
            <a:off x="827584" y="4725144"/>
            <a:ext cx="5472608" cy="1138773"/>
          </a:xfrm>
          <a:prstGeom prst="rect">
            <a:avLst/>
          </a:prstGeom>
          <a:solidFill>
            <a:srgbClr val="006600"/>
          </a:solidFill>
        </p:spPr>
        <p:txBody>
          <a:bodyPr vert="horz" wrap="square" lIns="91440" tIns="45720" rIns="91440" bIns="45720" rtlCol="0" anchor="ctr">
            <a:spAutoFit/>
          </a:bodyPr>
          <a:lstStyle/>
          <a:p>
            <a:pPr lvl="0">
              <a:spcBef>
                <a:spcPct val="0"/>
              </a:spcBef>
              <a:defRPr/>
            </a:pPr>
            <a:r>
              <a:rPr lang="el-GR" sz="1700" b="1" dirty="0" smtClean="0">
                <a:solidFill>
                  <a:schemeClr val="bg1"/>
                </a:solidFill>
                <a:latin typeface="+mj-lt"/>
                <a:ea typeface="+mj-ea"/>
                <a:cs typeface="+mj-cs"/>
              </a:rPr>
              <a:t>Όμως σε κάθε χρονική στιγμή η συνολική ενέργεια του κυκλώματος διατηρείται σταθερή. Με άλλα λογία το άθροισμα της ενέργειας του ηλεκτρικού πεδίου και της ενέργεια του μαγνητικού πεδίου διατηρείται </a:t>
            </a:r>
            <a:r>
              <a:rPr lang="el-GR" sz="1700" b="1" dirty="0" smtClean="0">
                <a:solidFill>
                  <a:schemeClr val="bg1"/>
                </a:solidFill>
                <a:latin typeface="+mj-lt"/>
                <a:ea typeface="+mj-ea"/>
                <a:cs typeface="+mj-cs"/>
              </a:rPr>
              <a:t>σταθερό.</a:t>
            </a:r>
            <a:endParaRPr lang="el-GR" sz="1700" b="1" dirty="0" smtClean="0">
              <a:solidFill>
                <a:schemeClr val="bg1"/>
              </a:solidFill>
              <a:latin typeface="+mj-lt"/>
              <a:ea typeface="+mj-ea"/>
              <a:cs typeface="+mj-cs"/>
            </a:endParaRPr>
          </a:p>
        </p:txBody>
      </p:sp>
      <p:graphicFrame>
        <p:nvGraphicFramePr>
          <p:cNvPr id="89" name="Object 3"/>
          <p:cNvGraphicFramePr>
            <a:graphicFrameLocks noChangeAspect="1"/>
          </p:cNvGraphicFramePr>
          <p:nvPr/>
        </p:nvGraphicFramePr>
        <p:xfrm>
          <a:off x="1403648" y="5771927"/>
          <a:ext cx="5283640" cy="1086073"/>
        </p:xfrm>
        <a:graphic>
          <a:graphicData uri="http://schemas.openxmlformats.org/presentationml/2006/ole">
            <p:oleObj spid="_x0000_s27652" name="Equation" r:id="rId8" imgW="208260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27650"/>
                                        </p:tgtEl>
                                        <p:attrNameLst>
                                          <p:attrName>style.visibility</p:attrName>
                                        </p:attrNameLst>
                                      </p:cBhvr>
                                      <p:to>
                                        <p:strVal val="visible"/>
                                      </p:to>
                                    </p:set>
                                    <p:animEffect transition="in" filter="wedge">
                                      <p:cBhvr>
                                        <p:cTn id="22" dur="2000"/>
                                        <p:tgtEl>
                                          <p:spTgt spid="2765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27651"/>
                                        </p:tgtEl>
                                        <p:attrNameLst>
                                          <p:attrName>style.visibility</p:attrName>
                                        </p:attrNameLst>
                                      </p:cBhvr>
                                      <p:to>
                                        <p:strVal val="visible"/>
                                      </p:to>
                                    </p:set>
                                    <p:animEffect transition="in" filter="wedge">
                                      <p:cBhvr>
                                        <p:cTn id="32" dur="2000"/>
                                        <p:tgtEl>
                                          <p:spTgt spid="2765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000"/>
                                        <p:tgtEl>
                                          <p:spTgt spid="1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fade">
                                      <p:cBhvr>
                                        <p:cTn id="40" dur="2000"/>
                                        <p:tgtEl>
                                          <p:spTgt spid="85"/>
                                        </p:tgtEl>
                                      </p:cBhvr>
                                    </p:animEffect>
                                  </p:childTnLst>
                                </p:cTn>
                              </p:par>
                              <p:par>
                                <p:cTn id="41" presetID="10" presetClass="entr" presetSubtype="0" fill="hold" nodeType="withEffect">
                                  <p:stCondLst>
                                    <p:cond delay="0"/>
                                  </p:stCondLst>
                                  <p:childTnLst>
                                    <p:set>
                                      <p:cBhvr>
                                        <p:cTn id="42" dur="1" fill="hold">
                                          <p:stCondLst>
                                            <p:cond delay="0"/>
                                          </p:stCondLst>
                                        </p:cTn>
                                        <p:tgtEl>
                                          <p:spTgt spid="84"/>
                                        </p:tgtEl>
                                        <p:attrNameLst>
                                          <p:attrName>style.visibility</p:attrName>
                                        </p:attrNameLst>
                                      </p:cBhvr>
                                      <p:to>
                                        <p:strVal val="visible"/>
                                      </p:to>
                                    </p:set>
                                    <p:animEffect transition="in" filter="fade">
                                      <p:cBhvr>
                                        <p:cTn id="43" dur="2000"/>
                                        <p:tgtEl>
                                          <p:spTgt spid="8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6"/>
                                        </p:tgtEl>
                                        <p:attrNameLst>
                                          <p:attrName>style.visibility</p:attrName>
                                        </p:attrNameLst>
                                      </p:cBhvr>
                                      <p:to>
                                        <p:strVal val="visible"/>
                                      </p:to>
                                    </p:set>
                                    <p:animEffect transition="in" filter="fade">
                                      <p:cBhvr>
                                        <p:cTn id="48" dur="2000"/>
                                        <p:tgtEl>
                                          <p:spTgt spid="86"/>
                                        </p:tgtEl>
                                      </p:cBhvr>
                                    </p:animEffect>
                                  </p:childTnLst>
                                </p:cTn>
                              </p:par>
                              <p:par>
                                <p:cTn id="49" presetID="10"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2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88"/>
                                        </p:tgtEl>
                                        <p:attrNameLst>
                                          <p:attrName>style.visibility</p:attrName>
                                        </p:attrNameLst>
                                      </p:cBhvr>
                                      <p:to>
                                        <p:strVal val="visible"/>
                                      </p:to>
                                    </p:set>
                                    <p:animEffect transition="in" filter="fade">
                                      <p:cBhvr>
                                        <p:cTn id="56" dur="2000"/>
                                        <p:tgtEl>
                                          <p:spTgt spid="88"/>
                                        </p:tgtEl>
                                      </p:cBhvr>
                                    </p:animEffect>
                                  </p:childTnLst>
                                </p:cTn>
                              </p:par>
                              <p:par>
                                <p:cTn id="57" presetID="20" presetClass="entr" presetSubtype="0" fill="hold" nodeType="withEffect">
                                  <p:stCondLst>
                                    <p:cond delay="0"/>
                                  </p:stCondLst>
                                  <p:childTnLst>
                                    <p:set>
                                      <p:cBhvr>
                                        <p:cTn id="58" dur="1" fill="hold">
                                          <p:stCondLst>
                                            <p:cond delay="0"/>
                                          </p:stCondLst>
                                        </p:cTn>
                                        <p:tgtEl>
                                          <p:spTgt spid="87"/>
                                        </p:tgtEl>
                                        <p:attrNameLst>
                                          <p:attrName>style.visibility</p:attrName>
                                        </p:attrNameLst>
                                      </p:cBhvr>
                                      <p:to>
                                        <p:strVal val="visible"/>
                                      </p:to>
                                    </p:set>
                                    <p:animEffect transition="in" filter="wedge">
                                      <p:cBhvr>
                                        <p:cTn id="59" dur="2000"/>
                                        <p:tgtEl>
                                          <p:spTgt spid="8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89"/>
                                        </p:tgtEl>
                                        <p:attrNameLst>
                                          <p:attrName>style.visibility</p:attrName>
                                        </p:attrNameLst>
                                      </p:cBhvr>
                                      <p:to>
                                        <p:strVal val="visible"/>
                                      </p:to>
                                    </p:set>
                                    <p:animEffect transition="in" filter="fade">
                                      <p:cBhvr>
                                        <p:cTn id="64" dur="20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8" grpId="0"/>
      <p:bldP spid="85" grpId="0" animBg="1"/>
      <p:bldP spid="86" grpId="0" animBg="1"/>
      <p:bldP spid="8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0" y="-15389"/>
            <a:ext cx="9144000" cy="492443"/>
          </a:xfrm>
          <a:prstGeom prst="rect">
            <a:avLst/>
          </a:prstGeom>
          <a:solidFill>
            <a:srgbClr val="0000FB"/>
          </a:solid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sz="2600" b="1" dirty="0" smtClean="0">
                <a:solidFill>
                  <a:srgbClr val="FFFF00"/>
                </a:solidFill>
                <a:latin typeface="+mj-lt"/>
                <a:ea typeface="+mj-ea"/>
                <a:cs typeface="+mj-cs"/>
              </a:rPr>
              <a:t>Η ενέργεια διατηρείται σε μια ηλεκτρική ταλάντωση </a:t>
            </a:r>
          </a:p>
        </p:txBody>
      </p:sp>
      <p:pic>
        <p:nvPicPr>
          <p:cNvPr id="87" name="Picture 2" descr="http://www.clipartbest.com/cliparts/ncE/74e/ncE74e57i.gif"/>
          <p:cNvPicPr preferRelativeResize="0">
            <a:picLocks noChangeAspect="1" noChangeArrowheads="1"/>
          </p:cNvPicPr>
          <p:nvPr/>
        </p:nvPicPr>
        <p:blipFill>
          <a:blip r:embed="rId4" cstate="print">
            <a:lum bright="-30000"/>
          </a:blip>
          <a:srcRect/>
          <a:stretch>
            <a:fillRect/>
          </a:stretch>
        </p:blipFill>
        <p:spPr bwMode="auto">
          <a:xfrm>
            <a:off x="5904148" y="620688"/>
            <a:ext cx="2541880" cy="1588732"/>
          </a:xfrm>
          <a:prstGeom prst="rect">
            <a:avLst/>
          </a:prstGeom>
          <a:noFill/>
        </p:spPr>
      </p:pic>
      <p:graphicFrame>
        <p:nvGraphicFramePr>
          <p:cNvPr id="89" name="Object 3"/>
          <p:cNvGraphicFramePr>
            <a:graphicFrameLocks noChangeAspect="1"/>
          </p:cNvGraphicFramePr>
          <p:nvPr/>
        </p:nvGraphicFramePr>
        <p:xfrm>
          <a:off x="3347864" y="440668"/>
          <a:ext cx="2160240" cy="877437"/>
        </p:xfrm>
        <a:graphic>
          <a:graphicData uri="http://schemas.openxmlformats.org/presentationml/2006/ole">
            <p:oleObj spid="_x0000_s28676" name="Equation" r:id="rId5" imgW="1054080" imgH="419040" progId="Equation.3">
              <p:embed/>
            </p:oleObj>
          </a:graphicData>
        </a:graphic>
      </p:graphicFrame>
      <p:sp>
        <p:nvSpPr>
          <p:cNvPr id="90" name="1 - Τίτλος"/>
          <p:cNvSpPr txBox="1">
            <a:spLocks/>
          </p:cNvSpPr>
          <p:nvPr/>
        </p:nvSpPr>
        <p:spPr>
          <a:xfrm>
            <a:off x="215516" y="584684"/>
            <a:ext cx="2556284" cy="353943"/>
          </a:xfrm>
          <a:prstGeom prst="rect">
            <a:avLst/>
          </a:prstGeom>
          <a:solidFill>
            <a:srgbClr val="006600"/>
          </a:solidFill>
        </p:spPr>
        <p:txBody>
          <a:bodyPr vert="horz" wrap="square" lIns="91440" tIns="45720" rIns="91440" bIns="45720" rtlCol="0" anchor="ctr">
            <a:spAutoFit/>
          </a:bodyPr>
          <a:lstStyle/>
          <a:p>
            <a:pPr lvl="0">
              <a:spcBef>
                <a:spcPct val="0"/>
              </a:spcBef>
              <a:defRPr/>
            </a:pPr>
            <a:r>
              <a:rPr lang="el-GR" sz="1700" b="1" dirty="0" smtClean="0">
                <a:solidFill>
                  <a:schemeClr val="bg1"/>
                </a:solidFill>
                <a:latin typeface="+mj-lt"/>
                <a:ea typeface="+mj-ea"/>
                <a:cs typeface="+mj-cs"/>
              </a:rPr>
              <a:t>Μπορεί να αποδειχθεί ότι </a:t>
            </a:r>
          </a:p>
        </p:txBody>
      </p:sp>
      <p:sp>
        <p:nvSpPr>
          <p:cNvPr id="91" name="1 - Τίτλος"/>
          <p:cNvSpPr txBox="1">
            <a:spLocks/>
          </p:cNvSpPr>
          <p:nvPr/>
        </p:nvSpPr>
        <p:spPr>
          <a:xfrm>
            <a:off x="215516" y="1382869"/>
            <a:ext cx="2556284" cy="353943"/>
          </a:xfrm>
          <a:prstGeom prst="rect">
            <a:avLst/>
          </a:prstGeom>
          <a:solidFill>
            <a:srgbClr val="006600"/>
          </a:solidFill>
        </p:spPr>
        <p:txBody>
          <a:bodyPr vert="horz" wrap="square" lIns="91440" tIns="45720" rIns="91440" bIns="45720" rtlCol="0" anchor="ctr">
            <a:spAutoFit/>
          </a:bodyPr>
          <a:lstStyle/>
          <a:p>
            <a:pPr lvl="0">
              <a:spcBef>
                <a:spcPct val="0"/>
              </a:spcBef>
              <a:defRPr/>
            </a:pPr>
            <a:r>
              <a:rPr lang="el-GR" sz="1700" b="1" dirty="0" smtClean="0">
                <a:solidFill>
                  <a:schemeClr val="bg1"/>
                </a:solidFill>
                <a:latin typeface="+mj-lt"/>
                <a:ea typeface="+mj-ea"/>
                <a:cs typeface="+mj-cs"/>
              </a:rPr>
              <a:t>Ή  ισοδύναμα </a:t>
            </a:r>
          </a:p>
        </p:txBody>
      </p:sp>
      <p:graphicFrame>
        <p:nvGraphicFramePr>
          <p:cNvPr id="92" name="Object 3"/>
          <p:cNvGraphicFramePr>
            <a:graphicFrameLocks noChangeAspect="1"/>
          </p:cNvGraphicFramePr>
          <p:nvPr/>
        </p:nvGraphicFramePr>
        <p:xfrm>
          <a:off x="3203848" y="1268760"/>
          <a:ext cx="2563813" cy="939800"/>
        </p:xfrm>
        <a:graphic>
          <a:graphicData uri="http://schemas.openxmlformats.org/presentationml/2006/ole">
            <p:oleObj spid="_x0000_s28677" name="Equation" r:id="rId6" imgW="1168200" imgH="419040" progId="Equation.3">
              <p:embed/>
            </p:oleObj>
          </a:graphicData>
        </a:graphic>
      </p:graphicFrame>
      <p:sp>
        <p:nvSpPr>
          <p:cNvPr id="93" name="1 - Τίτλος"/>
          <p:cNvSpPr txBox="1">
            <a:spLocks/>
          </p:cNvSpPr>
          <p:nvPr/>
        </p:nvSpPr>
        <p:spPr>
          <a:xfrm>
            <a:off x="251520" y="2996952"/>
            <a:ext cx="2556284" cy="353943"/>
          </a:xfrm>
          <a:prstGeom prst="rect">
            <a:avLst/>
          </a:prstGeom>
          <a:solidFill>
            <a:srgbClr val="006600"/>
          </a:solidFill>
        </p:spPr>
        <p:txBody>
          <a:bodyPr vert="horz" wrap="square" lIns="91440" tIns="45720" rIns="91440" bIns="45720" rtlCol="0" anchor="ctr">
            <a:spAutoFit/>
          </a:bodyPr>
          <a:lstStyle/>
          <a:p>
            <a:pPr lvl="0">
              <a:spcBef>
                <a:spcPct val="0"/>
              </a:spcBef>
              <a:defRPr/>
            </a:pPr>
            <a:r>
              <a:rPr lang="el-GR" sz="1700" b="1" dirty="0" smtClean="0">
                <a:solidFill>
                  <a:schemeClr val="bg1"/>
                </a:solidFill>
                <a:latin typeface="+mj-lt"/>
                <a:ea typeface="+mj-ea"/>
                <a:cs typeface="+mj-cs"/>
              </a:rPr>
              <a:t>Όπου </a:t>
            </a:r>
          </a:p>
        </p:txBody>
      </p:sp>
      <p:graphicFrame>
        <p:nvGraphicFramePr>
          <p:cNvPr id="94" name="Object 3"/>
          <p:cNvGraphicFramePr>
            <a:graphicFrameLocks noChangeAspect="1"/>
          </p:cNvGraphicFramePr>
          <p:nvPr/>
        </p:nvGraphicFramePr>
        <p:xfrm>
          <a:off x="3203575" y="3284984"/>
          <a:ext cx="1806575" cy="795338"/>
        </p:xfrm>
        <a:graphic>
          <a:graphicData uri="http://schemas.openxmlformats.org/presentationml/2006/ole">
            <p:oleObj spid="_x0000_s28678" name="Equation" r:id="rId7" imgW="914400" imgH="393480" progId="Equation.3">
              <p:embed/>
            </p:oleObj>
          </a:graphicData>
        </a:graphic>
      </p:graphicFrame>
      <p:graphicFrame>
        <p:nvGraphicFramePr>
          <p:cNvPr id="95" name="Object 3"/>
          <p:cNvGraphicFramePr>
            <a:graphicFrameLocks noChangeAspect="1"/>
          </p:cNvGraphicFramePr>
          <p:nvPr/>
        </p:nvGraphicFramePr>
        <p:xfrm>
          <a:off x="3239852" y="2420888"/>
          <a:ext cx="1504950" cy="844550"/>
        </p:xfrm>
        <a:graphic>
          <a:graphicData uri="http://schemas.openxmlformats.org/presentationml/2006/ole">
            <p:oleObj spid="_x0000_s28679" name="Equation" r:id="rId8" imgW="761760" imgH="419040" progId="Equation.3">
              <p:embed/>
            </p:oleObj>
          </a:graphicData>
        </a:graphic>
      </p:graphicFrame>
      <p:sp>
        <p:nvSpPr>
          <p:cNvPr id="96" name="1 - Τίτλος"/>
          <p:cNvSpPr txBox="1">
            <a:spLocks/>
          </p:cNvSpPr>
          <p:nvPr/>
        </p:nvSpPr>
        <p:spPr>
          <a:xfrm>
            <a:off x="5220072" y="2636912"/>
            <a:ext cx="3744416" cy="615553"/>
          </a:xfrm>
          <a:prstGeom prst="rect">
            <a:avLst/>
          </a:prstGeom>
          <a:solidFill>
            <a:srgbClr val="FF0000"/>
          </a:solidFill>
        </p:spPr>
        <p:txBody>
          <a:bodyPr vert="horz" wrap="square" lIns="91440" tIns="45720" rIns="91440" bIns="45720" rtlCol="0" anchor="ctr">
            <a:spAutoFit/>
          </a:bodyPr>
          <a:lstStyle/>
          <a:p>
            <a:pPr lvl="0">
              <a:spcBef>
                <a:spcPct val="0"/>
              </a:spcBef>
              <a:defRPr/>
            </a:pPr>
            <a:r>
              <a:rPr lang="el-GR" sz="1700" b="1" dirty="0" smtClean="0">
                <a:solidFill>
                  <a:schemeClr val="bg1"/>
                </a:solidFill>
                <a:latin typeface="+mj-lt"/>
                <a:ea typeface="+mj-ea"/>
                <a:cs typeface="+mj-cs"/>
              </a:rPr>
              <a:t>Η μέγιστη ενέργεια του ηλεκτρικού πεδίου </a:t>
            </a:r>
          </a:p>
        </p:txBody>
      </p:sp>
      <p:sp>
        <p:nvSpPr>
          <p:cNvPr id="97" name="1 - Τίτλος"/>
          <p:cNvSpPr txBox="1">
            <a:spLocks/>
          </p:cNvSpPr>
          <p:nvPr/>
        </p:nvSpPr>
        <p:spPr>
          <a:xfrm>
            <a:off x="5220072" y="3392996"/>
            <a:ext cx="3744416" cy="615553"/>
          </a:xfrm>
          <a:prstGeom prst="rect">
            <a:avLst/>
          </a:prstGeom>
          <a:solidFill>
            <a:srgbClr val="0000FB"/>
          </a:solidFill>
        </p:spPr>
        <p:txBody>
          <a:bodyPr vert="horz" wrap="square" lIns="91440" tIns="45720" rIns="91440" bIns="45720" rtlCol="0" anchor="ctr">
            <a:spAutoFit/>
          </a:bodyPr>
          <a:lstStyle/>
          <a:p>
            <a:pPr lvl="0">
              <a:spcBef>
                <a:spcPct val="0"/>
              </a:spcBef>
              <a:defRPr/>
            </a:pPr>
            <a:r>
              <a:rPr lang="el-GR" sz="1700" b="1" dirty="0" smtClean="0">
                <a:solidFill>
                  <a:schemeClr val="bg1"/>
                </a:solidFill>
                <a:latin typeface="+mj-lt"/>
                <a:ea typeface="+mj-ea"/>
                <a:cs typeface="+mj-cs"/>
              </a:rPr>
              <a:t>Η μέγιστη ενέργεια του μαγνητικού πεδίου </a:t>
            </a:r>
          </a:p>
        </p:txBody>
      </p:sp>
      <p:sp>
        <p:nvSpPr>
          <p:cNvPr id="137" name="1 - Τίτλος"/>
          <p:cNvSpPr txBox="1">
            <a:spLocks/>
          </p:cNvSpPr>
          <p:nvPr/>
        </p:nvSpPr>
        <p:spPr>
          <a:xfrm>
            <a:off x="0" y="4113076"/>
            <a:ext cx="9144000" cy="400110"/>
          </a:xfrm>
          <a:prstGeom prst="rect">
            <a:avLst/>
          </a:prstGeom>
          <a:solidFill>
            <a:srgbClr val="0000FB"/>
          </a:solidFill>
        </p:spPr>
        <p:txBody>
          <a:bodyPr vert="horz" wrap="square" lIns="91440" tIns="45720" rIns="91440" bIns="45720" rtlCol="0" anchor="ctr">
            <a:spAutoFit/>
          </a:bodyPr>
          <a:lstStyle/>
          <a:p>
            <a:pPr marR="0" lvl="0" algn="ctr" defTabSz="914400" rtl="0" eaLnBrk="1" fontAlgn="auto" latinLnBrk="0" hangingPunct="1">
              <a:lnSpc>
                <a:spcPct val="100000"/>
              </a:lnSpc>
              <a:spcBef>
                <a:spcPct val="0"/>
              </a:spcBef>
              <a:spcAft>
                <a:spcPts val="0"/>
              </a:spcAft>
              <a:buClrTx/>
              <a:buSzTx/>
              <a:buFontTx/>
              <a:buNone/>
              <a:tabLst/>
              <a:defRPr/>
            </a:pPr>
            <a:r>
              <a:rPr lang="el-GR" sz="2000" b="1" dirty="0" smtClean="0">
                <a:solidFill>
                  <a:srgbClr val="FFFF00"/>
                </a:solidFill>
                <a:latin typeface="+mj-lt"/>
                <a:ea typeface="+mj-ea"/>
                <a:cs typeface="+mj-cs"/>
              </a:rPr>
              <a:t>Γραφικές παραστάσεις ενεργειών σε συνάρτηση με το φορτίο </a:t>
            </a:r>
          </a:p>
        </p:txBody>
      </p:sp>
      <p:graphicFrame>
        <p:nvGraphicFramePr>
          <p:cNvPr id="138" name="Object 3"/>
          <p:cNvGraphicFramePr>
            <a:graphicFrameLocks noChangeAspect="1"/>
          </p:cNvGraphicFramePr>
          <p:nvPr/>
        </p:nvGraphicFramePr>
        <p:xfrm>
          <a:off x="215516" y="4581128"/>
          <a:ext cx="1008608" cy="723425"/>
        </p:xfrm>
        <a:graphic>
          <a:graphicData uri="http://schemas.openxmlformats.org/presentationml/2006/ole">
            <p:oleObj spid="_x0000_s28680" name="Equation" r:id="rId9" imgW="596880" imgH="419040" progId="Equation.3">
              <p:embed/>
            </p:oleObj>
          </a:graphicData>
        </a:graphic>
      </p:graphicFrame>
      <p:graphicFrame>
        <p:nvGraphicFramePr>
          <p:cNvPr id="139" name="Object 3"/>
          <p:cNvGraphicFramePr>
            <a:graphicFrameLocks noChangeAspect="1"/>
          </p:cNvGraphicFramePr>
          <p:nvPr/>
        </p:nvGraphicFramePr>
        <p:xfrm>
          <a:off x="179512" y="5301208"/>
          <a:ext cx="2332038" cy="655637"/>
        </p:xfrm>
        <a:graphic>
          <a:graphicData uri="http://schemas.openxmlformats.org/presentationml/2006/ole">
            <p:oleObj spid="_x0000_s28681" name="Equation" r:id="rId10" imgW="1282680" imgH="419040" progId="Equation.3">
              <p:embed/>
            </p:oleObj>
          </a:graphicData>
        </a:graphic>
      </p:graphicFrame>
      <p:graphicFrame>
        <p:nvGraphicFramePr>
          <p:cNvPr id="140" name="Object 3"/>
          <p:cNvGraphicFramePr>
            <a:graphicFrameLocks noChangeAspect="1"/>
          </p:cNvGraphicFramePr>
          <p:nvPr/>
        </p:nvGraphicFramePr>
        <p:xfrm>
          <a:off x="0" y="6032264"/>
          <a:ext cx="3600450" cy="673100"/>
        </p:xfrm>
        <a:graphic>
          <a:graphicData uri="http://schemas.openxmlformats.org/presentationml/2006/ole">
            <p:oleObj spid="_x0000_s28682" name="Equation" r:id="rId11" imgW="1981080" imgH="419040" progId="Equation.3">
              <p:embed/>
            </p:oleObj>
          </a:graphicData>
        </a:graphic>
      </p:graphicFrame>
      <p:grpSp>
        <p:nvGrpSpPr>
          <p:cNvPr id="141" name="Group 190"/>
          <p:cNvGrpSpPr>
            <a:grpSpLocks/>
          </p:cNvGrpSpPr>
          <p:nvPr/>
        </p:nvGrpSpPr>
        <p:grpSpPr bwMode="auto">
          <a:xfrm>
            <a:off x="4355976" y="4653136"/>
            <a:ext cx="4118412" cy="2486660"/>
            <a:chOff x="3242" y="3448"/>
            <a:chExt cx="1293" cy="890"/>
          </a:xfrm>
        </p:grpSpPr>
        <p:grpSp>
          <p:nvGrpSpPr>
            <p:cNvPr id="142" name="Group 118"/>
            <p:cNvGrpSpPr>
              <a:grpSpLocks noChangeAspect="1"/>
            </p:cNvGrpSpPr>
            <p:nvPr/>
          </p:nvGrpSpPr>
          <p:grpSpPr bwMode="auto">
            <a:xfrm>
              <a:off x="3242" y="3448"/>
              <a:ext cx="1293" cy="890"/>
              <a:chOff x="7782" y="8592"/>
              <a:chExt cx="2940" cy="2025"/>
            </a:xfrm>
          </p:grpSpPr>
          <p:sp>
            <p:nvSpPr>
              <p:cNvPr id="145" name="Arc 119"/>
              <p:cNvSpPr>
                <a:spLocks noChangeAspect="1"/>
              </p:cNvSpPr>
              <p:nvPr/>
            </p:nvSpPr>
            <p:spPr bwMode="auto">
              <a:xfrm>
                <a:off x="8470" y="9111"/>
                <a:ext cx="1292" cy="1020"/>
              </a:xfrm>
              <a:custGeom>
                <a:avLst/>
                <a:gdLst>
                  <a:gd name="T0" fmla="*/ 1 w 42985"/>
                  <a:gd name="T1" fmla="*/ 0 h 21600"/>
                  <a:gd name="T2" fmla="*/ 0 w 42985"/>
                  <a:gd name="T3" fmla="*/ 0 h 21600"/>
                  <a:gd name="T4" fmla="*/ 1 w 42985"/>
                  <a:gd name="T5" fmla="*/ 0 h 21600"/>
                  <a:gd name="T6" fmla="*/ 0 60000 65536"/>
                  <a:gd name="T7" fmla="*/ 0 60000 65536"/>
                  <a:gd name="T8" fmla="*/ 0 60000 65536"/>
                  <a:gd name="T9" fmla="*/ 0 w 42985"/>
                  <a:gd name="T10" fmla="*/ 0 h 21600"/>
                  <a:gd name="T11" fmla="*/ 42985 w 42985"/>
                  <a:gd name="T12" fmla="*/ 21600 h 21600"/>
                </a:gdLst>
                <a:ahLst/>
                <a:cxnLst>
                  <a:cxn ang="T6">
                    <a:pos x="T0" y="T1"/>
                  </a:cxn>
                  <a:cxn ang="T7">
                    <a:pos x="T2" y="T3"/>
                  </a:cxn>
                  <a:cxn ang="T8">
                    <a:pos x="T4" y="T5"/>
                  </a:cxn>
                </a:cxnLst>
                <a:rect l="T9" t="T10" r="T11" b="T12"/>
                <a:pathLst>
                  <a:path w="42985" h="21600" fill="none" extrusionOk="0">
                    <a:moveTo>
                      <a:pt x="42984" y="2121"/>
                    </a:moveTo>
                    <a:cubicBezTo>
                      <a:pt x="41893" y="13175"/>
                      <a:pt x="32596" y="21599"/>
                      <a:pt x="21489" y="21600"/>
                    </a:cubicBezTo>
                    <a:cubicBezTo>
                      <a:pt x="10405" y="21600"/>
                      <a:pt x="1120" y="13211"/>
                      <a:pt x="-1" y="2185"/>
                    </a:cubicBezTo>
                  </a:path>
                  <a:path w="42985" h="21600" stroke="0" extrusionOk="0">
                    <a:moveTo>
                      <a:pt x="42984" y="2121"/>
                    </a:moveTo>
                    <a:cubicBezTo>
                      <a:pt x="41893" y="13175"/>
                      <a:pt x="32596" y="21599"/>
                      <a:pt x="21489" y="21600"/>
                    </a:cubicBezTo>
                    <a:cubicBezTo>
                      <a:pt x="10405" y="21600"/>
                      <a:pt x="1120" y="13211"/>
                      <a:pt x="-1" y="2185"/>
                    </a:cubicBezTo>
                    <a:lnTo>
                      <a:pt x="21489" y="0"/>
                    </a:lnTo>
                    <a:close/>
                  </a:path>
                </a:pathLst>
              </a:custGeom>
              <a:noFill/>
              <a:ln w="38100">
                <a:solidFill>
                  <a:srgbClr val="FF0000"/>
                </a:solidFill>
                <a:round/>
                <a:headEnd/>
                <a:tailEnd/>
              </a:ln>
            </p:spPr>
            <p:txBody>
              <a:bodyPr/>
              <a:lstStyle/>
              <a:p>
                <a:endParaRPr lang="el-GR"/>
              </a:p>
            </p:txBody>
          </p:sp>
          <p:sp>
            <p:nvSpPr>
              <p:cNvPr id="146" name="Line 120"/>
              <p:cNvSpPr>
                <a:spLocks noChangeAspect="1" noChangeShapeType="1"/>
              </p:cNvSpPr>
              <p:nvPr/>
            </p:nvSpPr>
            <p:spPr bwMode="auto">
              <a:xfrm flipV="1">
                <a:off x="9129" y="8660"/>
                <a:ext cx="0" cy="1688"/>
              </a:xfrm>
              <a:prstGeom prst="line">
                <a:avLst/>
              </a:prstGeom>
              <a:noFill/>
              <a:ln w="31750">
                <a:solidFill>
                  <a:srgbClr val="000000"/>
                </a:solidFill>
                <a:round/>
                <a:headEnd/>
                <a:tailEnd type="triangle" w="med" len="med"/>
              </a:ln>
            </p:spPr>
            <p:txBody>
              <a:bodyPr/>
              <a:lstStyle/>
              <a:p>
                <a:endParaRPr lang="el-GR"/>
              </a:p>
            </p:txBody>
          </p:sp>
          <p:sp>
            <p:nvSpPr>
              <p:cNvPr id="147" name="Line 121"/>
              <p:cNvSpPr>
                <a:spLocks noChangeAspect="1" noChangeShapeType="1"/>
              </p:cNvSpPr>
              <p:nvPr/>
            </p:nvSpPr>
            <p:spPr bwMode="auto">
              <a:xfrm flipV="1">
                <a:off x="7782" y="10142"/>
                <a:ext cx="2719" cy="12"/>
              </a:xfrm>
              <a:prstGeom prst="line">
                <a:avLst/>
              </a:prstGeom>
              <a:noFill/>
              <a:ln w="31750">
                <a:solidFill>
                  <a:srgbClr val="000000"/>
                </a:solidFill>
                <a:round/>
                <a:headEnd/>
                <a:tailEnd type="triangle" w="med" len="med"/>
              </a:ln>
            </p:spPr>
            <p:txBody>
              <a:bodyPr/>
              <a:lstStyle/>
              <a:p>
                <a:endParaRPr lang="el-GR"/>
              </a:p>
            </p:txBody>
          </p:sp>
          <p:sp>
            <p:nvSpPr>
              <p:cNvPr id="148" name="Line 122"/>
              <p:cNvSpPr>
                <a:spLocks noChangeAspect="1" noChangeShapeType="1"/>
              </p:cNvSpPr>
              <p:nvPr/>
            </p:nvSpPr>
            <p:spPr bwMode="auto">
              <a:xfrm>
                <a:off x="8480" y="9219"/>
                <a:ext cx="1269" cy="0"/>
              </a:xfrm>
              <a:prstGeom prst="line">
                <a:avLst/>
              </a:prstGeom>
              <a:noFill/>
              <a:ln w="3175">
                <a:solidFill>
                  <a:srgbClr val="000000"/>
                </a:solidFill>
                <a:prstDash val="dash"/>
                <a:round/>
                <a:headEnd/>
                <a:tailEnd/>
              </a:ln>
            </p:spPr>
            <p:txBody>
              <a:bodyPr/>
              <a:lstStyle/>
              <a:p>
                <a:endParaRPr lang="el-GR"/>
              </a:p>
            </p:txBody>
          </p:sp>
          <p:sp>
            <p:nvSpPr>
              <p:cNvPr id="149" name="Line 123"/>
              <p:cNvSpPr>
                <a:spLocks noChangeAspect="1" noChangeShapeType="1"/>
              </p:cNvSpPr>
              <p:nvPr/>
            </p:nvSpPr>
            <p:spPr bwMode="auto">
              <a:xfrm rot="5400000">
                <a:off x="9313" y="9695"/>
                <a:ext cx="910" cy="0"/>
              </a:xfrm>
              <a:prstGeom prst="line">
                <a:avLst/>
              </a:prstGeom>
              <a:noFill/>
              <a:ln w="3175">
                <a:solidFill>
                  <a:srgbClr val="000000"/>
                </a:solidFill>
                <a:prstDash val="dash"/>
                <a:round/>
                <a:headEnd/>
                <a:tailEnd/>
              </a:ln>
            </p:spPr>
            <p:txBody>
              <a:bodyPr/>
              <a:lstStyle/>
              <a:p>
                <a:endParaRPr lang="el-GR"/>
              </a:p>
            </p:txBody>
          </p:sp>
          <p:sp>
            <p:nvSpPr>
              <p:cNvPr id="150" name="Line 124"/>
              <p:cNvSpPr>
                <a:spLocks noChangeAspect="1" noChangeShapeType="1"/>
              </p:cNvSpPr>
              <p:nvPr/>
            </p:nvSpPr>
            <p:spPr bwMode="auto">
              <a:xfrm rot="5400000">
                <a:off x="8002" y="9695"/>
                <a:ext cx="910" cy="0"/>
              </a:xfrm>
              <a:prstGeom prst="line">
                <a:avLst/>
              </a:prstGeom>
              <a:noFill/>
              <a:ln w="3175">
                <a:solidFill>
                  <a:srgbClr val="000000"/>
                </a:solidFill>
                <a:prstDash val="dash"/>
                <a:round/>
                <a:headEnd/>
                <a:tailEnd/>
              </a:ln>
            </p:spPr>
            <p:txBody>
              <a:bodyPr/>
              <a:lstStyle/>
              <a:p>
                <a:endParaRPr lang="el-GR"/>
              </a:p>
            </p:txBody>
          </p:sp>
          <p:sp>
            <p:nvSpPr>
              <p:cNvPr id="151" name="Rectangle 125"/>
              <p:cNvSpPr>
                <a:spLocks noChangeAspect="1" noChangeArrowheads="1"/>
              </p:cNvSpPr>
              <p:nvPr/>
            </p:nvSpPr>
            <p:spPr bwMode="auto">
              <a:xfrm>
                <a:off x="8267" y="10121"/>
                <a:ext cx="599" cy="496"/>
              </a:xfrm>
              <a:prstGeom prst="rect">
                <a:avLst/>
              </a:prstGeom>
              <a:noFill/>
              <a:ln w="9525">
                <a:noFill/>
                <a:miter lim="800000"/>
                <a:headEnd/>
                <a:tailEnd/>
              </a:ln>
            </p:spPr>
            <p:txBody>
              <a:bodyPr/>
              <a:lstStyle/>
              <a:p>
                <a:r>
                  <a:rPr lang="el-GR" sz="1600" b="1" dirty="0">
                    <a:latin typeface="Times New Roman" pitchFamily="18" charset="0"/>
                  </a:rPr>
                  <a:t>-</a:t>
                </a:r>
                <a:r>
                  <a:rPr lang="en-US" sz="1600" b="1" dirty="0">
                    <a:latin typeface="Times New Roman" pitchFamily="18" charset="0"/>
                  </a:rPr>
                  <a:t>Q</a:t>
                </a:r>
                <a:endParaRPr lang="el-GR" sz="4400" dirty="0"/>
              </a:p>
            </p:txBody>
          </p:sp>
          <p:sp>
            <p:nvSpPr>
              <p:cNvPr id="152" name="Rectangle 126"/>
              <p:cNvSpPr>
                <a:spLocks noChangeAspect="1" noChangeArrowheads="1"/>
              </p:cNvSpPr>
              <p:nvPr/>
            </p:nvSpPr>
            <p:spPr bwMode="auto">
              <a:xfrm>
                <a:off x="9588" y="10128"/>
                <a:ext cx="571" cy="341"/>
              </a:xfrm>
              <a:prstGeom prst="rect">
                <a:avLst/>
              </a:prstGeom>
              <a:noFill/>
              <a:ln w="9525">
                <a:noFill/>
                <a:miter lim="800000"/>
                <a:headEnd/>
                <a:tailEnd/>
              </a:ln>
            </p:spPr>
            <p:txBody>
              <a:bodyPr/>
              <a:lstStyle/>
              <a:p>
                <a:r>
                  <a:rPr lang="en-US" sz="1600" b="1" dirty="0">
                    <a:latin typeface="Times New Roman" pitchFamily="18" charset="0"/>
                  </a:rPr>
                  <a:t>Q</a:t>
                </a:r>
                <a:endParaRPr lang="el-GR" sz="4400" dirty="0"/>
              </a:p>
            </p:txBody>
          </p:sp>
          <p:sp>
            <p:nvSpPr>
              <p:cNvPr id="153" name="Rectangle 127"/>
              <p:cNvSpPr>
                <a:spLocks noChangeAspect="1" noChangeArrowheads="1"/>
              </p:cNvSpPr>
              <p:nvPr/>
            </p:nvSpPr>
            <p:spPr bwMode="auto">
              <a:xfrm>
                <a:off x="8868" y="9007"/>
                <a:ext cx="714" cy="413"/>
              </a:xfrm>
              <a:prstGeom prst="rect">
                <a:avLst/>
              </a:prstGeom>
              <a:noFill/>
              <a:ln w="9525">
                <a:noFill/>
                <a:miter lim="800000"/>
                <a:headEnd/>
                <a:tailEnd/>
              </a:ln>
            </p:spPr>
            <p:txBody>
              <a:bodyPr/>
              <a:lstStyle/>
              <a:p>
                <a:r>
                  <a:rPr lang="el-GR" sz="1600" b="1" dirty="0">
                    <a:latin typeface="Times New Roman" pitchFamily="18" charset="0"/>
                  </a:rPr>
                  <a:t>Ε</a:t>
                </a:r>
                <a:endParaRPr lang="el-GR" sz="4400" dirty="0"/>
              </a:p>
            </p:txBody>
          </p:sp>
          <p:sp>
            <p:nvSpPr>
              <p:cNvPr id="154" name="Rectangle 128"/>
              <p:cNvSpPr>
                <a:spLocks noChangeAspect="1" noChangeArrowheads="1"/>
              </p:cNvSpPr>
              <p:nvPr/>
            </p:nvSpPr>
            <p:spPr bwMode="auto">
              <a:xfrm>
                <a:off x="10213" y="9916"/>
                <a:ext cx="509" cy="375"/>
              </a:xfrm>
              <a:prstGeom prst="rect">
                <a:avLst/>
              </a:prstGeom>
              <a:noFill/>
              <a:ln w="9525">
                <a:noFill/>
                <a:miter lim="800000"/>
                <a:headEnd/>
                <a:tailEnd/>
              </a:ln>
            </p:spPr>
            <p:txBody>
              <a:bodyPr/>
              <a:lstStyle/>
              <a:p>
                <a:r>
                  <a:rPr lang="en-US" sz="1600" b="1" dirty="0">
                    <a:latin typeface="Times New Roman" pitchFamily="18" charset="0"/>
                  </a:rPr>
                  <a:t>q</a:t>
                </a:r>
                <a:endParaRPr lang="el-GR" sz="4400" dirty="0"/>
              </a:p>
            </p:txBody>
          </p:sp>
          <p:sp>
            <p:nvSpPr>
              <p:cNvPr id="155" name="Rectangle 129"/>
              <p:cNvSpPr>
                <a:spLocks noChangeAspect="1" noChangeArrowheads="1"/>
              </p:cNvSpPr>
              <p:nvPr/>
            </p:nvSpPr>
            <p:spPr bwMode="auto">
              <a:xfrm>
                <a:off x="9100" y="8592"/>
                <a:ext cx="438" cy="437"/>
              </a:xfrm>
              <a:prstGeom prst="rect">
                <a:avLst/>
              </a:prstGeom>
              <a:noFill/>
              <a:ln w="9525">
                <a:noFill/>
                <a:miter lim="800000"/>
                <a:headEnd/>
                <a:tailEnd/>
              </a:ln>
            </p:spPr>
            <p:txBody>
              <a:bodyPr/>
              <a:lstStyle/>
              <a:p>
                <a:r>
                  <a:rPr lang="en-US" sz="1600" b="1" dirty="0">
                    <a:solidFill>
                      <a:srgbClr val="FF0000"/>
                    </a:solidFill>
                    <a:latin typeface="Times New Roman" pitchFamily="18" charset="0"/>
                  </a:rPr>
                  <a:t>U</a:t>
                </a:r>
                <a:r>
                  <a:rPr lang="en-US" sz="1600" b="1" baseline="-25000" dirty="0">
                    <a:solidFill>
                      <a:srgbClr val="FF0000"/>
                    </a:solidFill>
                    <a:latin typeface="Times New Roman" pitchFamily="18" charset="0"/>
                  </a:rPr>
                  <a:t>E</a:t>
                </a:r>
                <a:endParaRPr lang="el-GR" sz="4400" baseline="-25000" dirty="0">
                  <a:solidFill>
                    <a:srgbClr val="FF0000"/>
                  </a:solidFill>
                </a:endParaRPr>
              </a:p>
            </p:txBody>
          </p:sp>
        </p:grpSp>
        <p:sp>
          <p:nvSpPr>
            <p:cNvPr id="143" name="Arc 130"/>
            <p:cNvSpPr>
              <a:spLocks noChangeAspect="1"/>
            </p:cNvSpPr>
            <p:nvPr/>
          </p:nvSpPr>
          <p:spPr bwMode="auto">
            <a:xfrm rot="10800000">
              <a:off x="3537" y="3730"/>
              <a:ext cx="575" cy="411"/>
            </a:xfrm>
            <a:custGeom>
              <a:avLst/>
              <a:gdLst>
                <a:gd name="T0" fmla="*/ 0 w 43200"/>
                <a:gd name="T1" fmla="*/ 0 h 21777"/>
                <a:gd name="T2" fmla="*/ 0 w 43200"/>
                <a:gd name="T3" fmla="*/ 0 h 21777"/>
                <a:gd name="T4" fmla="*/ 0 w 43200"/>
                <a:gd name="T5" fmla="*/ 0 h 21777"/>
                <a:gd name="T6" fmla="*/ 0 60000 65536"/>
                <a:gd name="T7" fmla="*/ 0 60000 65536"/>
                <a:gd name="T8" fmla="*/ 0 60000 65536"/>
                <a:gd name="T9" fmla="*/ 0 w 43200"/>
                <a:gd name="T10" fmla="*/ 0 h 21777"/>
                <a:gd name="T11" fmla="*/ 43200 w 43200"/>
                <a:gd name="T12" fmla="*/ 21777 h 21777"/>
              </a:gdLst>
              <a:ahLst/>
              <a:cxnLst>
                <a:cxn ang="T6">
                  <a:pos x="T0" y="T1"/>
                </a:cxn>
                <a:cxn ang="T7">
                  <a:pos x="T2" y="T3"/>
                </a:cxn>
                <a:cxn ang="T8">
                  <a:pos x="T4" y="T5"/>
                </a:cxn>
              </a:cxnLst>
              <a:rect l="T9" t="T10" r="T11" b="T12"/>
              <a:pathLst>
                <a:path w="43200" h="21777" fill="none" extrusionOk="0">
                  <a:moveTo>
                    <a:pt x="43199" y="-1"/>
                  </a:moveTo>
                  <a:cubicBezTo>
                    <a:pt x="43199" y="58"/>
                    <a:pt x="43200" y="117"/>
                    <a:pt x="43200" y="177"/>
                  </a:cubicBezTo>
                  <a:cubicBezTo>
                    <a:pt x="43200" y="12106"/>
                    <a:pt x="33529" y="21777"/>
                    <a:pt x="21600" y="21777"/>
                  </a:cubicBezTo>
                  <a:cubicBezTo>
                    <a:pt x="9683" y="21777"/>
                    <a:pt x="18" y="12126"/>
                    <a:pt x="0" y="209"/>
                  </a:cubicBezTo>
                </a:path>
                <a:path w="43200" h="21777" stroke="0" extrusionOk="0">
                  <a:moveTo>
                    <a:pt x="43199" y="-1"/>
                  </a:moveTo>
                  <a:cubicBezTo>
                    <a:pt x="43199" y="58"/>
                    <a:pt x="43200" y="117"/>
                    <a:pt x="43200" y="177"/>
                  </a:cubicBezTo>
                  <a:cubicBezTo>
                    <a:pt x="43200" y="12106"/>
                    <a:pt x="33529" y="21777"/>
                    <a:pt x="21600" y="21777"/>
                  </a:cubicBezTo>
                  <a:cubicBezTo>
                    <a:pt x="9683" y="21777"/>
                    <a:pt x="18" y="12126"/>
                    <a:pt x="0" y="209"/>
                  </a:cubicBezTo>
                  <a:lnTo>
                    <a:pt x="21600" y="177"/>
                  </a:lnTo>
                  <a:close/>
                </a:path>
              </a:pathLst>
            </a:custGeom>
            <a:noFill/>
            <a:ln w="38100">
              <a:solidFill>
                <a:srgbClr val="0000FB"/>
              </a:solidFill>
              <a:round/>
              <a:headEnd/>
              <a:tailEnd/>
            </a:ln>
          </p:spPr>
          <p:txBody>
            <a:bodyPr/>
            <a:lstStyle/>
            <a:p>
              <a:endParaRPr lang="el-GR"/>
            </a:p>
          </p:txBody>
        </p:sp>
        <p:sp>
          <p:nvSpPr>
            <p:cNvPr id="144" name="Rectangle 131"/>
            <p:cNvSpPr>
              <a:spLocks noChangeAspect="1" noChangeArrowheads="1"/>
            </p:cNvSpPr>
            <p:nvPr/>
          </p:nvSpPr>
          <p:spPr bwMode="auto">
            <a:xfrm>
              <a:off x="3939" y="3450"/>
              <a:ext cx="243" cy="144"/>
            </a:xfrm>
            <a:prstGeom prst="rect">
              <a:avLst/>
            </a:prstGeom>
            <a:noFill/>
            <a:ln w="9525">
              <a:noFill/>
              <a:miter lim="800000"/>
              <a:headEnd/>
              <a:tailEnd/>
            </a:ln>
          </p:spPr>
          <p:txBody>
            <a:bodyPr/>
            <a:lstStyle/>
            <a:p>
              <a:r>
                <a:rPr lang="el-GR" sz="800" b="1" dirty="0">
                  <a:latin typeface="Times New Roman" pitchFamily="18" charset="0"/>
                </a:rPr>
                <a:t>,</a:t>
              </a:r>
              <a:r>
                <a:rPr lang="en-US" sz="1600" b="1" dirty="0">
                  <a:solidFill>
                    <a:srgbClr val="0000FB"/>
                  </a:solidFill>
                  <a:latin typeface="Times New Roman" pitchFamily="18" charset="0"/>
                </a:rPr>
                <a:t>U</a:t>
              </a:r>
              <a:r>
                <a:rPr lang="en-US" sz="1600" b="1" baseline="-25000" dirty="0">
                  <a:solidFill>
                    <a:srgbClr val="0000FB"/>
                  </a:solidFill>
                  <a:latin typeface="Times New Roman" pitchFamily="18" charset="0"/>
                </a:rPr>
                <a:t>B</a:t>
              </a:r>
              <a:endParaRPr lang="el-GR" sz="4400" baseline="-25000" dirty="0">
                <a:solidFill>
                  <a:srgbClr val="0000FB"/>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0"/>
                                        </p:tgtEl>
                                        <p:attrNameLst>
                                          <p:attrName>style.visibility</p:attrName>
                                        </p:attrNameLst>
                                      </p:cBhvr>
                                      <p:to>
                                        <p:strVal val="visible"/>
                                      </p:to>
                                    </p:set>
                                    <p:animEffect transition="in" filter="fade">
                                      <p:cBhvr>
                                        <p:cTn id="12" dur="2000"/>
                                        <p:tgtEl>
                                          <p:spTgt spid="90"/>
                                        </p:tgtEl>
                                      </p:cBhvr>
                                    </p:animEffect>
                                  </p:childTnLst>
                                </p:cTn>
                              </p:par>
                              <p:par>
                                <p:cTn id="13" presetID="10" presetClass="entr" presetSubtype="0" fill="hold" nodeType="withEffect">
                                  <p:stCondLst>
                                    <p:cond delay="0"/>
                                  </p:stCondLst>
                                  <p:childTnLst>
                                    <p:set>
                                      <p:cBhvr>
                                        <p:cTn id="14" dur="1" fill="hold">
                                          <p:stCondLst>
                                            <p:cond delay="0"/>
                                          </p:stCondLst>
                                        </p:cTn>
                                        <p:tgtEl>
                                          <p:spTgt spid="87"/>
                                        </p:tgtEl>
                                        <p:attrNameLst>
                                          <p:attrName>style.visibility</p:attrName>
                                        </p:attrNameLst>
                                      </p:cBhvr>
                                      <p:to>
                                        <p:strVal val="visible"/>
                                      </p:to>
                                    </p:set>
                                    <p:animEffect transition="in" filter="fade">
                                      <p:cBhvr>
                                        <p:cTn id="15" dur="2000"/>
                                        <p:tgtEl>
                                          <p:spTgt spid="8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9"/>
                                        </p:tgtEl>
                                        <p:attrNameLst>
                                          <p:attrName>style.visibility</p:attrName>
                                        </p:attrNameLst>
                                      </p:cBhvr>
                                      <p:to>
                                        <p:strVal val="visible"/>
                                      </p:to>
                                    </p:set>
                                    <p:animEffect transition="in" filter="fade">
                                      <p:cBhvr>
                                        <p:cTn id="20" dur="2000"/>
                                        <p:tgtEl>
                                          <p:spTgt spid="8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1"/>
                                        </p:tgtEl>
                                        <p:attrNameLst>
                                          <p:attrName>style.visibility</p:attrName>
                                        </p:attrNameLst>
                                      </p:cBhvr>
                                      <p:to>
                                        <p:strVal val="visible"/>
                                      </p:to>
                                    </p:set>
                                    <p:animEffect transition="in" filter="fade">
                                      <p:cBhvr>
                                        <p:cTn id="25" dur="2000"/>
                                        <p:tgtEl>
                                          <p:spTgt spid="91"/>
                                        </p:tgtEl>
                                      </p:cBhvr>
                                    </p:animEffect>
                                  </p:childTnLst>
                                </p:cTn>
                              </p:par>
                              <p:par>
                                <p:cTn id="26" presetID="10" presetClass="entr" presetSubtype="0" fill="hold" nodeType="withEffect">
                                  <p:stCondLst>
                                    <p:cond delay="0"/>
                                  </p:stCondLst>
                                  <p:childTnLst>
                                    <p:set>
                                      <p:cBhvr>
                                        <p:cTn id="27" dur="1" fill="hold">
                                          <p:stCondLst>
                                            <p:cond delay="0"/>
                                          </p:stCondLst>
                                        </p:cTn>
                                        <p:tgtEl>
                                          <p:spTgt spid="92"/>
                                        </p:tgtEl>
                                        <p:attrNameLst>
                                          <p:attrName>style.visibility</p:attrName>
                                        </p:attrNameLst>
                                      </p:cBhvr>
                                      <p:to>
                                        <p:strVal val="visible"/>
                                      </p:to>
                                    </p:set>
                                    <p:animEffect transition="in" filter="fade">
                                      <p:cBhvr>
                                        <p:cTn id="28" dur="2000"/>
                                        <p:tgtEl>
                                          <p:spTgt spid="9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3"/>
                                        </p:tgtEl>
                                        <p:attrNameLst>
                                          <p:attrName>style.visibility</p:attrName>
                                        </p:attrNameLst>
                                      </p:cBhvr>
                                      <p:to>
                                        <p:strVal val="visible"/>
                                      </p:to>
                                    </p:set>
                                    <p:animEffect transition="in" filter="fade">
                                      <p:cBhvr>
                                        <p:cTn id="33" dur="2000"/>
                                        <p:tgtEl>
                                          <p:spTgt spid="93"/>
                                        </p:tgtEl>
                                      </p:cBhvr>
                                    </p:animEffect>
                                  </p:childTnLst>
                                </p:cTn>
                              </p:par>
                              <p:par>
                                <p:cTn id="34" presetID="10" presetClass="entr" presetSubtype="0" fill="hold" nodeType="withEffect">
                                  <p:stCondLst>
                                    <p:cond delay="0"/>
                                  </p:stCondLst>
                                  <p:childTnLst>
                                    <p:set>
                                      <p:cBhvr>
                                        <p:cTn id="35" dur="1" fill="hold">
                                          <p:stCondLst>
                                            <p:cond delay="0"/>
                                          </p:stCondLst>
                                        </p:cTn>
                                        <p:tgtEl>
                                          <p:spTgt spid="95"/>
                                        </p:tgtEl>
                                        <p:attrNameLst>
                                          <p:attrName>style.visibility</p:attrName>
                                        </p:attrNameLst>
                                      </p:cBhvr>
                                      <p:to>
                                        <p:strVal val="visible"/>
                                      </p:to>
                                    </p:set>
                                    <p:animEffect transition="in" filter="fade">
                                      <p:cBhvr>
                                        <p:cTn id="36" dur="2000"/>
                                        <p:tgtEl>
                                          <p:spTgt spid="9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6"/>
                                        </p:tgtEl>
                                        <p:attrNameLst>
                                          <p:attrName>style.visibility</p:attrName>
                                        </p:attrNameLst>
                                      </p:cBhvr>
                                      <p:to>
                                        <p:strVal val="visible"/>
                                      </p:to>
                                    </p:set>
                                    <p:animEffect transition="in" filter="fade">
                                      <p:cBhvr>
                                        <p:cTn id="39" dur="2000"/>
                                        <p:tgtEl>
                                          <p:spTgt spid="9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7"/>
                                        </p:tgtEl>
                                        <p:attrNameLst>
                                          <p:attrName>style.visibility</p:attrName>
                                        </p:attrNameLst>
                                      </p:cBhvr>
                                      <p:to>
                                        <p:strVal val="visible"/>
                                      </p:to>
                                    </p:set>
                                    <p:animEffect transition="in" filter="fade">
                                      <p:cBhvr>
                                        <p:cTn id="44" dur="2000"/>
                                        <p:tgtEl>
                                          <p:spTgt spid="97"/>
                                        </p:tgtEl>
                                      </p:cBhvr>
                                    </p:animEffect>
                                  </p:childTnLst>
                                </p:cTn>
                              </p:par>
                              <p:par>
                                <p:cTn id="45" presetID="10"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animEffect transition="in" filter="fade">
                                      <p:cBhvr>
                                        <p:cTn id="47" dur="2000"/>
                                        <p:tgtEl>
                                          <p:spTgt spid="9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7"/>
                                        </p:tgtEl>
                                        <p:attrNameLst>
                                          <p:attrName>style.visibility</p:attrName>
                                        </p:attrNameLst>
                                      </p:cBhvr>
                                      <p:to>
                                        <p:strVal val="visible"/>
                                      </p:to>
                                    </p:set>
                                    <p:animEffect transition="in" filter="fade">
                                      <p:cBhvr>
                                        <p:cTn id="52" dur="2000"/>
                                        <p:tgtEl>
                                          <p:spTgt spid="13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8"/>
                                        </p:tgtEl>
                                        <p:attrNameLst>
                                          <p:attrName>style.visibility</p:attrName>
                                        </p:attrNameLst>
                                      </p:cBhvr>
                                      <p:to>
                                        <p:strVal val="visible"/>
                                      </p:to>
                                    </p:set>
                                    <p:animEffect transition="in" filter="fade">
                                      <p:cBhvr>
                                        <p:cTn id="57" dur="2000"/>
                                        <p:tgtEl>
                                          <p:spTgt spid="13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9"/>
                                        </p:tgtEl>
                                        <p:attrNameLst>
                                          <p:attrName>style.visibility</p:attrName>
                                        </p:attrNameLst>
                                      </p:cBhvr>
                                      <p:to>
                                        <p:strVal val="visible"/>
                                      </p:to>
                                    </p:set>
                                    <p:animEffect transition="in" filter="fade">
                                      <p:cBhvr>
                                        <p:cTn id="62" dur="2000"/>
                                        <p:tgtEl>
                                          <p:spTgt spid="139"/>
                                        </p:tgtEl>
                                      </p:cBhvr>
                                    </p:animEffect>
                                  </p:childTnLst>
                                </p:cTn>
                              </p:par>
                              <p:par>
                                <p:cTn id="63" presetID="10" presetClass="entr" presetSubtype="0" fill="hold" nodeType="withEffect">
                                  <p:stCondLst>
                                    <p:cond delay="0"/>
                                  </p:stCondLst>
                                  <p:childTnLst>
                                    <p:set>
                                      <p:cBhvr>
                                        <p:cTn id="64" dur="1" fill="hold">
                                          <p:stCondLst>
                                            <p:cond delay="0"/>
                                          </p:stCondLst>
                                        </p:cTn>
                                        <p:tgtEl>
                                          <p:spTgt spid="140"/>
                                        </p:tgtEl>
                                        <p:attrNameLst>
                                          <p:attrName>style.visibility</p:attrName>
                                        </p:attrNameLst>
                                      </p:cBhvr>
                                      <p:to>
                                        <p:strVal val="visible"/>
                                      </p:to>
                                    </p:set>
                                    <p:animEffect transition="in" filter="fade">
                                      <p:cBhvr>
                                        <p:cTn id="65" dur="2000"/>
                                        <p:tgtEl>
                                          <p:spTgt spid="14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41"/>
                                        </p:tgtEl>
                                        <p:attrNameLst>
                                          <p:attrName>style.visibility</p:attrName>
                                        </p:attrNameLst>
                                      </p:cBhvr>
                                      <p:to>
                                        <p:strVal val="visible"/>
                                      </p:to>
                                    </p:set>
                                    <p:animEffect transition="in" filter="fade">
                                      <p:cBhvr>
                                        <p:cTn id="70" dur="2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0" grpId="0" animBg="1"/>
      <p:bldP spid="91" grpId="0" animBg="1"/>
      <p:bldP spid="93" grpId="0" animBg="1"/>
      <p:bldP spid="96" grpId="0" animBg="1"/>
      <p:bldP spid="97" grpId="0" animBg="1"/>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 Τίτλος"/>
          <p:cNvSpPr txBox="1">
            <a:spLocks/>
          </p:cNvSpPr>
          <p:nvPr/>
        </p:nvSpPr>
        <p:spPr>
          <a:xfrm>
            <a:off x="0" y="0"/>
            <a:ext cx="9144000" cy="769441"/>
          </a:xfrm>
          <a:prstGeom prst="rect">
            <a:avLst/>
          </a:prstGeom>
          <a:solidFill>
            <a:srgbClr val="0000FB"/>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1" i="0" u="none" strike="noStrike" kern="1200" cap="none" spc="0" normalizeH="0" baseline="0" noProof="0" dirty="0" smtClean="0">
                <a:ln>
                  <a:noFill/>
                </a:ln>
                <a:solidFill>
                  <a:srgbClr val="FFFF00"/>
                </a:solidFill>
                <a:effectLst/>
                <a:uLnTx/>
                <a:uFillTx/>
                <a:latin typeface="+mj-lt"/>
                <a:ea typeface="+mj-ea"/>
                <a:cs typeface="+mj-cs"/>
              </a:rPr>
              <a:t>Η χωρητικότητα του  πυκνωτή</a:t>
            </a:r>
            <a:endParaRPr kumimoji="0" lang="el-GR" sz="4400" b="1" i="0" u="none" strike="noStrike" kern="1200" cap="none" spc="0" normalizeH="0" baseline="0" noProof="0" dirty="0">
              <a:ln>
                <a:noFill/>
              </a:ln>
              <a:solidFill>
                <a:srgbClr val="FFFF00"/>
              </a:solidFill>
              <a:effectLst/>
              <a:uLnTx/>
              <a:uFillTx/>
              <a:latin typeface="+mj-lt"/>
              <a:ea typeface="+mj-ea"/>
              <a:cs typeface="+mj-cs"/>
            </a:endParaRPr>
          </a:p>
        </p:txBody>
      </p:sp>
      <p:sp>
        <p:nvSpPr>
          <p:cNvPr id="7" name="1 - Τίτλος"/>
          <p:cNvSpPr txBox="1">
            <a:spLocks/>
          </p:cNvSpPr>
          <p:nvPr/>
        </p:nvSpPr>
        <p:spPr>
          <a:xfrm>
            <a:off x="0" y="872716"/>
            <a:ext cx="9144000" cy="646331"/>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0000FB"/>
                </a:solidFill>
                <a:effectLst/>
                <a:uLnTx/>
                <a:uFillTx/>
                <a:latin typeface="+mj-lt"/>
                <a:ea typeface="+mj-ea"/>
                <a:cs typeface="+mj-cs"/>
              </a:rPr>
              <a:t>Αποδεικνύεται ότι το πηλίκο </a:t>
            </a:r>
            <a:r>
              <a:rPr kumimoji="0" lang="en-US" b="1" i="0" u="none" strike="noStrike" kern="1200" cap="none" spc="0" normalizeH="0" baseline="0" noProof="0" dirty="0" smtClean="0">
                <a:ln>
                  <a:noFill/>
                </a:ln>
                <a:solidFill>
                  <a:srgbClr val="0000FB"/>
                </a:solidFill>
                <a:effectLst/>
                <a:uLnTx/>
                <a:uFillTx/>
                <a:latin typeface="+mj-lt"/>
                <a:ea typeface="+mj-ea"/>
                <a:cs typeface="+mj-cs"/>
              </a:rPr>
              <a:t>Q/V </a:t>
            </a:r>
            <a:r>
              <a:rPr lang="el-GR" b="1" dirty="0" smtClean="0">
                <a:solidFill>
                  <a:srgbClr val="0000FB"/>
                </a:solidFill>
                <a:latin typeface="+mj-lt"/>
                <a:ea typeface="+mj-ea"/>
                <a:cs typeface="+mj-cs"/>
              </a:rPr>
              <a:t>σε ένα πυκνωτή είναι σταθερό κατά τη φόρτιση και εξαρτάται από τα φυσικά  και γεωμετρικά χαρακτηριστικά του </a:t>
            </a:r>
            <a:r>
              <a:rPr lang="el-GR" b="1" dirty="0" smtClean="0">
                <a:solidFill>
                  <a:srgbClr val="0000FB"/>
                </a:solidFill>
                <a:latin typeface="+mj-lt"/>
                <a:ea typeface="+mj-ea"/>
                <a:cs typeface="+mj-cs"/>
              </a:rPr>
              <a:t>πυκνωτή. </a:t>
            </a:r>
            <a:endParaRPr kumimoji="0" lang="el-GR" b="1"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8" name="1 - Τίτλος"/>
          <p:cNvSpPr txBox="1">
            <a:spLocks/>
          </p:cNvSpPr>
          <p:nvPr/>
        </p:nvSpPr>
        <p:spPr>
          <a:xfrm>
            <a:off x="0" y="1747266"/>
            <a:ext cx="4896036" cy="769441"/>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2200" b="1" i="0" u="none" strike="noStrike" kern="1200" cap="none" spc="0" normalizeH="0" baseline="0" noProof="0" dirty="0" smtClean="0">
                <a:ln>
                  <a:noFill/>
                </a:ln>
                <a:solidFill>
                  <a:srgbClr val="0000FB"/>
                </a:solidFill>
                <a:effectLst/>
                <a:uLnTx/>
                <a:uFillTx/>
                <a:latin typeface="+mj-lt"/>
                <a:ea typeface="+mj-ea"/>
                <a:cs typeface="+mj-cs"/>
              </a:rPr>
              <a:t>Το σταθερό</a:t>
            </a:r>
            <a:r>
              <a:rPr kumimoji="0" lang="el-GR" sz="2200" b="1" i="0" u="none" strike="noStrike" kern="1200" cap="none" spc="0" normalizeH="0" noProof="0" dirty="0" smtClean="0">
                <a:ln>
                  <a:noFill/>
                </a:ln>
                <a:solidFill>
                  <a:srgbClr val="0000FB"/>
                </a:solidFill>
                <a:effectLst/>
                <a:uLnTx/>
                <a:uFillTx/>
                <a:latin typeface="+mj-lt"/>
                <a:ea typeface="+mj-ea"/>
                <a:cs typeface="+mj-cs"/>
              </a:rPr>
              <a:t> πηλίκο </a:t>
            </a:r>
            <a:r>
              <a:rPr kumimoji="0" lang="en-US" sz="2200" b="1" i="0" u="none" strike="noStrike" kern="1200" cap="none" spc="0" normalizeH="0" noProof="0" dirty="0" smtClean="0">
                <a:ln>
                  <a:noFill/>
                </a:ln>
                <a:solidFill>
                  <a:srgbClr val="0000FB"/>
                </a:solidFill>
                <a:effectLst/>
                <a:uLnTx/>
                <a:uFillTx/>
                <a:latin typeface="+mj-lt"/>
                <a:ea typeface="+mj-ea"/>
                <a:cs typeface="+mj-cs"/>
              </a:rPr>
              <a:t>Q/V </a:t>
            </a:r>
            <a:r>
              <a:rPr kumimoji="0" lang="el-GR" sz="2200" b="1" i="0" u="none" strike="noStrike" kern="1200" cap="none" spc="0" normalizeH="0" noProof="0" dirty="0" smtClean="0">
                <a:ln>
                  <a:noFill/>
                </a:ln>
                <a:solidFill>
                  <a:srgbClr val="0000FB"/>
                </a:solidFill>
                <a:effectLst/>
                <a:uLnTx/>
                <a:uFillTx/>
                <a:latin typeface="+mj-lt"/>
                <a:ea typeface="+mj-ea"/>
                <a:cs typeface="+mj-cs"/>
              </a:rPr>
              <a:t>ονομάζεται </a:t>
            </a:r>
            <a:r>
              <a:rPr kumimoji="0" lang="el-GR" sz="2200" b="1" i="0" u="none" strike="noStrike" kern="1200" cap="none" spc="0" normalizeH="0" noProof="0" dirty="0" smtClean="0">
                <a:ln>
                  <a:noFill/>
                </a:ln>
                <a:solidFill>
                  <a:srgbClr val="C00000"/>
                </a:solidFill>
                <a:effectLst/>
                <a:uLnTx/>
                <a:uFillTx/>
                <a:latin typeface="+mj-lt"/>
                <a:ea typeface="+mj-ea"/>
                <a:cs typeface="+mj-cs"/>
              </a:rPr>
              <a:t>χωρητικότητα του πυκνωτή.  </a:t>
            </a:r>
            <a:endParaRPr kumimoji="0" lang="el-GR" sz="2200" b="1" i="0" u="none" strike="noStrike" kern="1200" cap="none" spc="0" normalizeH="0" baseline="0" noProof="0" dirty="0" smtClean="0">
              <a:ln>
                <a:noFill/>
              </a:ln>
              <a:solidFill>
                <a:srgbClr val="C00000"/>
              </a:solidFill>
              <a:effectLst/>
              <a:uLnTx/>
              <a:uFillTx/>
              <a:latin typeface="+mj-lt"/>
              <a:ea typeface="+mj-ea"/>
              <a:cs typeface="+mj-cs"/>
            </a:endParaRPr>
          </a:p>
        </p:txBody>
      </p:sp>
      <p:graphicFrame>
        <p:nvGraphicFramePr>
          <p:cNvPr id="10" name="9 - Αντικείμενο"/>
          <p:cNvGraphicFramePr>
            <a:graphicFrameLocks noChangeAspect="1"/>
          </p:cNvGraphicFramePr>
          <p:nvPr/>
        </p:nvGraphicFramePr>
        <p:xfrm>
          <a:off x="4355976" y="1592796"/>
          <a:ext cx="1332147" cy="1214605"/>
        </p:xfrm>
        <a:graphic>
          <a:graphicData uri="http://schemas.openxmlformats.org/presentationml/2006/ole">
            <p:oleObj spid="_x0000_s1026" name="Equation" r:id="rId3" imgW="431640" imgH="393480" progId="Equation.3">
              <p:embed/>
            </p:oleObj>
          </a:graphicData>
        </a:graphic>
      </p:graphicFrame>
      <p:graphicFrame>
        <p:nvGraphicFramePr>
          <p:cNvPr id="11" name="10 - Αντικείμενο"/>
          <p:cNvGraphicFramePr>
            <a:graphicFrameLocks noChangeAspect="1"/>
          </p:cNvGraphicFramePr>
          <p:nvPr/>
        </p:nvGraphicFramePr>
        <p:xfrm>
          <a:off x="6336196" y="1772816"/>
          <a:ext cx="2206890" cy="669627"/>
        </p:xfrm>
        <a:graphic>
          <a:graphicData uri="http://schemas.openxmlformats.org/presentationml/2006/ole">
            <p:oleObj spid="_x0000_s1027" name="Equation" r:id="rId4" imgW="1295280" imgH="393480" progId="Equation.3">
              <p:embed/>
            </p:oleObj>
          </a:graphicData>
        </a:graphic>
      </p:graphicFrame>
      <p:sp>
        <p:nvSpPr>
          <p:cNvPr id="12" name="1 - Τίτλος"/>
          <p:cNvSpPr txBox="1">
            <a:spLocks/>
          </p:cNvSpPr>
          <p:nvPr/>
        </p:nvSpPr>
        <p:spPr>
          <a:xfrm>
            <a:off x="575556" y="2744924"/>
            <a:ext cx="7812868" cy="369332"/>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0000FB"/>
                </a:solidFill>
                <a:effectLst/>
                <a:uLnTx/>
                <a:uFillTx/>
                <a:latin typeface="+mj-lt"/>
                <a:ea typeface="+mj-ea"/>
                <a:cs typeface="+mj-cs"/>
              </a:rPr>
              <a:t>Η χωρητικότητα εκφράζει πόσο «εύκολα» φορτίζεται ένας</a:t>
            </a:r>
            <a:r>
              <a:rPr kumimoji="0" lang="el-GR" b="1" i="0" u="none" strike="noStrike" kern="1200" cap="none" spc="0" normalizeH="0" noProof="0" dirty="0" smtClean="0">
                <a:ln>
                  <a:noFill/>
                </a:ln>
                <a:solidFill>
                  <a:srgbClr val="0000FB"/>
                </a:solidFill>
                <a:effectLst/>
                <a:uLnTx/>
                <a:uFillTx/>
                <a:latin typeface="+mj-lt"/>
                <a:ea typeface="+mj-ea"/>
                <a:cs typeface="+mj-cs"/>
              </a:rPr>
              <a:t> </a:t>
            </a:r>
            <a:r>
              <a:rPr kumimoji="0" lang="el-GR" b="1" i="0" u="none" strike="noStrike" kern="1200" cap="none" spc="0" normalizeH="0" noProof="0" dirty="0" smtClean="0">
                <a:ln>
                  <a:noFill/>
                </a:ln>
                <a:solidFill>
                  <a:srgbClr val="0000FB"/>
                </a:solidFill>
                <a:effectLst/>
                <a:uLnTx/>
                <a:uFillTx/>
                <a:latin typeface="+mj-lt"/>
                <a:ea typeface="+mj-ea"/>
                <a:cs typeface="+mj-cs"/>
              </a:rPr>
              <a:t>πυκνωτής. </a:t>
            </a:r>
            <a:endParaRPr kumimoji="0" lang="el-GR" b="1"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13" name="1 - Τίτλος"/>
          <p:cNvSpPr txBox="1">
            <a:spLocks/>
          </p:cNvSpPr>
          <p:nvPr/>
        </p:nvSpPr>
        <p:spPr>
          <a:xfrm>
            <a:off x="0" y="3238818"/>
            <a:ext cx="9144000" cy="461665"/>
          </a:xfrm>
          <a:prstGeom prst="rect">
            <a:avLst/>
          </a:prstGeom>
          <a:solidFill>
            <a:srgbClr val="008000"/>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2400" b="1" dirty="0" smtClean="0">
                <a:solidFill>
                  <a:srgbClr val="FFFF00"/>
                </a:solidFill>
                <a:latin typeface="+mj-lt"/>
                <a:ea typeface="+mj-ea"/>
                <a:cs typeface="+mj-cs"/>
              </a:rPr>
              <a:t>Ενεργειακή ερμηνεία της φόρτισης του πυκνωτή </a:t>
            </a:r>
            <a:endParaRPr kumimoji="0" lang="el-GR" sz="2400" b="1" i="0" u="none" strike="noStrike" kern="1200" cap="none" spc="0" normalizeH="0" baseline="0" noProof="0" dirty="0" smtClean="0">
              <a:ln>
                <a:noFill/>
              </a:ln>
              <a:solidFill>
                <a:srgbClr val="FFFF00"/>
              </a:solidFill>
              <a:effectLst/>
              <a:uLnTx/>
              <a:uFillTx/>
              <a:latin typeface="+mj-lt"/>
              <a:ea typeface="+mj-ea"/>
              <a:cs typeface="+mj-cs"/>
            </a:endParaRPr>
          </a:p>
        </p:txBody>
      </p:sp>
      <p:sp>
        <p:nvSpPr>
          <p:cNvPr id="9" name="1 - Τίτλος"/>
          <p:cNvSpPr txBox="1">
            <a:spLocks/>
          </p:cNvSpPr>
          <p:nvPr/>
        </p:nvSpPr>
        <p:spPr>
          <a:xfrm>
            <a:off x="0" y="3773651"/>
            <a:ext cx="9144000" cy="1200329"/>
          </a:xfrm>
          <a:prstGeom prst="rect">
            <a:avLst/>
          </a:prstGeom>
        </p:spPr>
        <p:txBody>
          <a:bodyPr vert="horz" wrap="square" lIns="91440" tIns="45720" rIns="91440" bIns="45720" rtlCol="0" anchor="ctr">
            <a:spAutoFit/>
          </a:bodyPr>
          <a:lstStyle/>
          <a:p>
            <a:pPr>
              <a:spcBef>
                <a:spcPct val="0"/>
              </a:spcBef>
              <a:defRPr/>
            </a:pPr>
            <a:r>
              <a:rPr lang="el-GR" b="1" dirty="0" smtClean="0">
                <a:solidFill>
                  <a:srgbClr val="0000FB"/>
                </a:solidFill>
                <a:latin typeface="+mj-lt"/>
                <a:ea typeface="+mj-ea"/>
                <a:cs typeface="+mj-cs"/>
              </a:rPr>
              <a:t>Κατά τη φόρτιση, ηλεκτρική ενέργεια που προέρχεται από την πηγή μεταβιβάζεται στον πυκνωτή και αποθηκεύεται στο ηλεκτρικό πεδίο που δημιουργείται μεταξύ των οπλισμών του.  </a:t>
            </a:r>
            <a:r>
              <a:rPr lang="el-GR" b="1" dirty="0" smtClean="0">
                <a:solidFill>
                  <a:srgbClr val="0000FB"/>
                </a:solidFill>
              </a:rPr>
              <a:t>Η ενέργεια ενός φορτισμένου πυκνωτή είναι ανάλογη του γινομένου του φορτίου επί την τάση του </a:t>
            </a:r>
            <a:r>
              <a:rPr lang="el-GR" b="1" dirty="0" smtClean="0">
                <a:solidFill>
                  <a:srgbClr val="0000FB"/>
                </a:solidFill>
                <a:latin typeface="+mj-lt"/>
                <a:ea typeface="+mj-ea"/>
                <a:cs typeface="+mj-cs"/>
              </a:rPr>
              <a:t> </a:t>
            </a:r>
            <a:endParaRPr kumimoji="0" lang="el-GR" b="1"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15" name="1 - Τίτλος"/>
          <p:cNvSpPr txBox="1">
            <a:spLocks/>
          </p:cNvSpPr>
          <p:nvPr/>
        </p:nvSpPr>
        <p:spPr>
          <a:xfrm>
            <a:off x="0" y="5337212"/>
            <a:ext cx="3383868" cy="369332"/>
          </a:xfrm>
          <a:prstGeom prst="rect">
            <a:avLst/>
          </a:prstGeom>
          <a:solidFill>
            <a:srgbClr val="008000"/>
          </a:solid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FFFF00"/>
                </a:solidFill>
                <a:effectLst/>
                <a:uLnTx/>
                <a:uFillTx/>
                <a:latin typeface="+mj-lt"/>
                <a:ea typeface="+mj-ea"/>
                <a:cs typeface="+mj-cs"/>
              </a:rPr>
              <a:t>Ενέργεια φορτισμένου πυκνωτή </a:t>
            </a:r>
          </a:p>
        </p:txBody>
      </p:sp>
      <p:graphicFrame>
        <p:nvGraphicFramePr>
          <p:cNvPr id="16" name="15 - Αντικείμενο"/>
          <p:cNvGraphicFramePr>
            <a:graphicFrameLocks noChangeAspect="1"/>
          </p:cNvGraphicFramePr>
          <p:nvPr/>
        </p:nvGraphicFramePr>
        <p:xfrm>
          <a:off x="3599706" y="5013176"/>
          <a:ext cx="1800386" cy="1116124"/>
        </p:xfrm>
        <a:graphic>
          <a:graphicData uri="http://schemas.openxmlformats.org/presentationml/2006/ole">
            <p:oleObj spid="_x0000_s1028" name="Equation" r:id="rId5" imgW="634680" imgH="393480" progId="Equation.3">
              <p:embed/>
            </p:oleObj>
          </a:graphicData>
        </a:graphic>
      </p:graphicFrame>
      <p:sp>
        <p:nvSpPr>
          <p:cNvPr id="17" name="1 - Τίτλος"/>
          <p:cNvSpPr txBox="1">
            <a:spLocks/>
          </p:cNvSpPr>
          <p:nvPr/>
        </p:nvSpPr>
        <p:spPr>
          <a:xfrm>
            <a:off x="5364088" y="5337212"/>
            <a:ext cx="1440160" cy="338554"/>
          </a:xfrm>
          <a:prstGeom prst="rect">
            <a:avLst/>
          </a:prstGeom>
          <a:no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1600" b="1" dirty="0" smtClean="0">
                <a:solidFill>
                  <a:srgbClr val="0000FB"/>
                </a:solidFill>
                <a:latin typeface="+mj-lt"/>
                <a:ea typeface="+mj-ea"/>
                <a:cs typeface="+mj-cs"/>
              </a:rPr>
              <a:t>ή ισοδύναμα</a:t>
            </a:r>
            <a:endParaRPr kumimoji="0" lang="el-GR" sz="1600" b="1" i="0" u="none" strike="noStrike" kern="1200" cap="none" spc="0" normalizeH="0" baseline="0" noProof="0" dirty="0" smtClean="0">
              <a:ln>
                <a:noFill/>
              </a:ln>
              <a:solidFill>
                <a:srgbClr val="0000FB"/>
              </a:solidFill>
              <a:effectLst/>
              <a:uLnTx/>
              <a:uFillTx/>
              <a:latin typeface="+mj-lt"/>
              <a:ea typeface="+mj-ea"/>
              <a:cs typeface="+mj-cs"/>
            </a:endParaRPr>
          </a:p>
        </p:txBody>
      </p:sp>
      <p:graphicFrame>
        <p:nvGraphicFramePr>
          <p:cNvPr id="18" name="17 - Αντικείμενο"/>
          <p:cNvGraphicFramePr>
            <a:graphicFrameLocks noChangeAspect="1"/>
          </p:cNvGraphicFramePr>
          <p:nvPr/>
        </p:nvGraphicFramePr>
        <p:xfrm>
          <a:off x="6690741" y="5013176"/>
          <a:ext cx="2417763" cy="974725"/>
        </p:xfrm>
        <a:graphic>
          <a:graphicData uri="http://schemas.openxmlformats.org/presentationml/2006/ole">
            <p:oleObj spid="_x0000_s1029" name="Equation" r:id="rId6" imgW="104112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edge">
                                      <p:cBhvr>
                                        <p:cTn id="22" dur="2000"/>
                                        <p:tgtEl>
                                          <p:spTgt spid="10"/>
                                        </p:tgtEl>
                                      </p:cBhvr>
                                    </p:animEffect>
                                  </p:childTnLst>
                                </p:cTn>
                              </p:par>
                              <p:par>
                                <p:cTn id="23" presetID="20"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edge">
                                      <p:cBhvr>
                                        <p:cTn id="25" dur="2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edge">
                                      <p:cBhvr>
                                        <p:cTn id="35" dur="2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2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2000"/>
                                        <p:tgtEl>
                                          <p:spTgt spid="15"/>
                                        </p:tgtEl>
                                      </p:cBhvr>
                                    </p:animEffect>
                                  </p:childTnLst>
                                </p:cTn>
                              </p:par>
                              <p:par>
                                <p:cTn id="46" presetID="10" presetClass="entr" presetSubtype="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2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2000"/>
                                        <p:tgtEl>
                                          <p:spTgt spid="17"/>
                                        </p:tgtEl>
                                      </p:cBhvr>
                                    </p:animEffect>
                                  </p:childTnLst>
                                </p:cTn>
                              </p:par>
                              <p:par>
                                <p:cTn id="54" presetID="20" presetClass="entr" presetSubtype="0" fill="hold"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edge">
                                      <p:cBhvr>
                                        <p:cTn id="56"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2" grpId="0"/>
      <p:bldP spid="13" grpId="0" animBg="1"/>
      <p:bldP spid="9" grpId="0"/>
      <p:bldP spid="15" grpId="0" animBg="1"/>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0" y="-27384"/>
            <a:ext cx="4031940" cy="492443"/>
          </a:xfrm>
          <a:prstGeom prst="rect">
            <a:avLst/>
          </a:prstGeom>
          <a:solidFill>
            <a:srgbClr val="008000"/>
          </a:solid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2600" b="1" noProof="0" dirty="0" err="1" smtClean="0">
                <a:solidFill>
                  <a:srgbClr val="FFFF00"/>
                </a:solidFill>
                <a:latin typeface="+mj-lt"/>
                <a:ea typeface="+mj-ea"/>
                <a:cs typeface="+mj-cs"/>
              </a:rPr>
              <a:t>Εκφ</a:t>
            </a:r>
            <a:r>
              <a:rPr kumimoji="0" lang="el-GR" sz="2600" b="1" i="0" u="none" strike="noStrike" kern="1200" cap="none" spc="0" normalizeH="0" baseline="0" noProof="0" dirty="0" err="1" smtClean="0">
                <a:ln>
                  <a:noFill/>
                </a:ln>
                <a:solidFill>
                  <a:srgbClr val="FFFF00"/>
                </a:solidFill>
                <a:effectLst/>
                <a:uLnTx/>
                <a:uFillTx/>
                <a:latin typeface="+mj-lt"/>
                <a:ea typeface="+mj-ea"/>
                <a:cs typeface="+mj-cs"/>
              </a:rPr>
              <a:t>όρτιση</a:t>
            </a:r>
            <a:r>
              <a:rPr kumimoji="0" lang="el-GR" sz="2600" b="1" i="0" u="none" strike="noStrike" kern="1200" cap="none" spc="0" normalizeH="0" baseline="0" noProof="0" dirty="0" smtClean="0">
                <a:ln>
                  <a:noFill/>
                </a:ln>
                <a:solidFill>
                  <a:srgbClr val="FFFF00"/>
                </a:solidFill>
                <a:effectLst/>
                <a:uLnTx/>
                <a:uFillTx/>
                <a:latin typeface="+mj-lt"/>
                <a:ea typeface="+mj-ea"/>
                <a:cs typeface="+mj-cs"/>
              </a:rPr>
              <a:t> του πυκνωτή</a:t>
            </a:r>
            <a:r>
              <a:rPr kumimoji="0" lang="el-GR" sz="2600" b="1" i="0" u="none" strike="noStrike" kern="1200" cap="none" spc="0" normalizeH="0" noProof="0" dirty="0" smtClean="0">
                <a:ln>
                  <a:noFill/>
                </a:ln>
                <a:solidFill>
                  <a:srgbClr val="FFFF00"/>
                </a:solidFill>
                <a:effectLst/>
                <a:uLnTx/>
                <a:uFillTx/>
                <a:latin typeface="+mj-lt"/>
                <a:ea typeface="+mj-ea"/>
                <a:cs typeface="+mj-cs"/>
              </a:rPr>
              <a:t> </a:t>
            </a:r>
            <a:r>
              <a:rPr kumimoji="0" lang="el-GR" sz="2600" b="1" i="0" u="none" strike="noStrike" kern="1200" cap="none" spc="0" normalizeH="0" baseline="0" noProof="0" dirty="0" smtClean="0">
                <a:ln>
                  <a:noFill/>
                </a:ln>
                <a:solidFill>
                  <a:srgbClr val="FFFF00"/>
                </a:solidFill>
                <a:effectLst/>
                <a:uLnTx/>
                <a:uFillTx/>
                <a:latin typeface="+mj-lt"/>
                <a:ea typeface="+mj-ea"/>
                <a:cs typeface="+mj-cs"/>
              </a:rPr>
              <a:t> </a:t>
            </a:r>
          </a:p>
        </p:txBody>
      </p:sp>
      <p:sp>
        <p:nvSpPr>
          <p:cNvPr id="5" name="1 - Τίτλος"/>
          <p:cNvSpPr txBox="1">
            <a:spLocks/>
          </p:cNvSpPr>
          <p:nvPr/>
        </p:nvSpPr>
        <p:spPr>
          <a:xfrm>
            <a:off x="4247964" y="0"/>
            <a:ext cx="4860540" cy="461665"/>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rgbClr val="0000FB"/>
                </a:solidFill>
                <a:effectLst/>
                <a:uLnTx/>
                <a:uFillTx/>
                <a:latin typeface="+mj-lt"/>
                <a:ea typeface="+mj-ea"/>
                <a:cs typeface="+mj-cs"/>
              </a:rPr>
              <a:t>Τι θα συμβεί αν κλείσω</a:t>
            </a:r>
            <a:r>
              <a:rPr kumimoji="0" lang="el-GR" sz="2400" b="1" i="0" u="none" strike="noStrike" kern="1200" cap="none" spc="0" normalizeH="0" noProof="0" dirty="0" smtClean="0">
                <a:ln>
                  <a:noFill/>
                </a:ln>
                <a:solidFill>
                  <a:srgbClr val="0000FB"/>
                </a:solidFill>
                <a:effectLst/>
                <a:uLnTx/>
                <a:uFillTx/>
                <a:latin typeface="+mj-lt"/>
                <a:ea typeface="+mj-ea"/>
                <a:cs typeface="+mj-cs"/>
              </a:rPr>
              <a:t> το διακόπτη; </a:t>
            </a:r>
            <a:endParaRPr kumimoji="0" lang="el-GR" sz="2400" b="1"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90" name="1 - Τίτλος"/>
          <p:cNvSpPr txBox="1">
            <a:spLocks/>
          </p:cNvSpPr>
          <p:nvPr/>
        </p:nvSpPr>
        <p:spPr>
          <a:xfrm>
            <a:off x="4391980" y="584684"/>
            <a:ext cx="4752020" cy="923330"/>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i="0" u="none" strike="noStrike" kern="1200" cap="none" spc="0" normalizeH="0" baseline="0" noProof="0" dirty="0" smtClean="0">
                <a:ln>
                  <a:noFill/>
                </a:ln>
                <a:solidFill>
                  <a:srgbClr val="0000FB"/>
                </a:solidFill>
                <a:effectLst/>
                <a:uLnTx/>
                <a:uFillTx/>
                <a:latin typeface="+mj-lt"/>
                <a:ea typeface="+mj-ea"/>
                <a:cs typeface="+mj-cs"/>
              </a:rPr>
              <a:t>Ροή ηλεκτρονίων από</a:t>
            </a:r>
            <a:r>
              <a:rPr kumimoji="0" lang="el-GR" i="0" u="none" strike="noStrike" kern="1200" cap="none" spc="0" normalizeH="0" noProof="0" dirty="0" smtClean="0">
                <a:ln>
                  <a:noFill/>
                </a:ln>
                <a:solidFill>
                  <a:srgbClr val="0000FB"/>
                </a:solidFill>
                <a:effectLst/>
                <a:uLnTx/>
                <a:uFillTx/>
                <a:latin typeface="+mj-lt"/>
                <a:ea typeface="+mj-ea"/>
                <a:cs typeface="+mj-cs"/>
              </a:rPr>
              <a:t> τον </a:t>
            </a:r>
            <a:r>
              <a:rPr kumimoji="0" lang="el-GR" i="0" u="none" strike="noStrike" kern="1200" cap="none" spc="0" normalizeH="0" noProof="0" dirty="0" smtClean="0">
                <a:ln>
                  <a:noFill/>
                </a:ln>
                <a:solidFill>
                  <a:srgbClr val="0000FB"/>
                </a:solidFill>
                <a:effectLst/>
                <a:uLnTx/>
                <a:uFillTx/>
                <a:latin typeface="+mj-lt"/>
                <a:ea typeface="+mj-ea"/>
                <a:cs typeface="+mj-cs"/>
              </a:rPr>
              <a:t>αρνητικά φορτισμένο </a:t>
            </a:r>
            <a:r>
              <a:rPr kumimoji="0" lang="el-GR" i="0" u="none" strike="noStrike" kern="1200" cap="none" spc="0" normalizeH="0" noProof="0" dirty="0" smtClean="0">
                <a:ln>
                  <a:noFill/>
                </a:ln>
                <a:solidFill>
                  <a:srgbClr val="0000FB"/>
                </a:solidFill>
                <a:effectLst/>
                <a:uLnTx/>
                <a:uFillTx/>
                <a:latin typeface="+mj-lt"/>
                <a:ea typeface="+mj-ea"/>
                <a:cs typeface="+mj-cs"/>
              </a:rPr>
              <a:t>οπλισμό </a:t>
            </a:r>
            <a:r>
              <a:rPr kumimoji="0" lang="el-GR" i="0" u="none" strike="noStrike" kern="1200" cap="none" spc="0" normalizeH="0" noProof="0" dirty="0" smtClean="0">
                <a:ln>
                  <a:noFill/>
                </a:ln>
                <a:solidFill>
                  <a:srgbClr val="0000FB"/>
                </a:solidFill>
                <a:effectLst/>
                <a:uLnTx/>
                <a:uFillTx/>
                <a:latin typeface="+mj-lt"/>
                <a:ea typeface="+mj-ea"/>
                <a:cs typeface="+mj-cs"/>
              </a:rPr>
              <a:t>προς το θετικό </a:t>
            </a:r>
            <a:r>
              <a:rPr lang="el-GR" dirty="0" smtClean="0">
                <a:solidFill>
                  <a:srgbClr val="0000FB"/>
                </a:solidFill>
                <a:latin typeface="+mj-lt"/>
                <a:ea typeface="+mj-ea"/>
                <a:cs typeface="+mj-cs"/>
              </a:rPr>
              <a:t>οπλισμό</a:t>
            </a:r>
            <a:r>
              <a:rPr lang="el-GR" dirty="0" smtClean="0">
                <a:solidFill>
                  <a:srgbClr val="0000FB"/>
                </a:solidFill>
                <a:latin typeface="+mj-lt"/>
                <a:ea typeface="+mj-ea"/>
                <a:cs typeface="+mj-cs"/>
              </a:rPr>
              <a:t>. Το φορτίο και η τάση του πυκνωτή θα ελαττώνονται </a:t>
            </a:r>
            <a:r>
              <a:rPr lang="el-GR" dirty="0" smtClean="0">
                <a:solidFill>
                  <a:srgbClr val="0000FB"/>
                </a:solidFill>
                <a:latin typeface="+mj-lt"/>
                <a:ea typeface="+mj-ea"/>
                <a:cs typeface="+mj-cs"/>
              </a:rPr>
              <a:t>βαθμιαία. </a:t>
            </a:r>
            <a:endParaRPr kumimoji="0" lang="el-GR"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94" name="1 - Τίτλος"/>
          <p:cNvSpPr txBox="1">
            <a:spLocks/>
          </p:cNvSpPr>
          <p:nvPr/>
        </p:nvSpPr>
        <p:spPr>
          <a:xfrm>
            <a:off x="0" y="1880828"/>
            <a:ext cx="9144000" cy="369332"/>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b="1" dirty="0" smtClean="0">
                <a:solidFill>
                  <a:srgbClr val="0000FB"/>
                </a:solidFill>
                <a:latin typeface="+mj-lt"/>
                <a:ea typeface="+mj-ea"/>
                <a:cs typeface="+mj-cs"/>
              </a:rPr>
              <a:t>Όταν </a:t>
            </a:r>
            <a:r>
              <a:rPr lang="en-US" b="1" dirty="0" smtClean="0">
                <a:solidFill>
                  <a:srgbClr val="0000FB"/>
                </a:solidFill>
                <a:latin typeface="+mj-lt"/>
                <a:ea typeface="+mj-ea"/>
                <a:cs typeface="+mj-cs"/>
              </a:rPr>
              <a:t>V</a:t>
            </a:r>
            <a:r>
              <a:rPr lang="el-GR" b="1" baseline="-25000" dirty="0" smtClean="0">
                <a:solidFill>
                  <a:srgbClr val="0000FB"/>
                </a:solidFill>
                <a:latin typeface="+mj-lt"/>
                <a:ea typeface="+mj-ea"/>
                <a:cs typeface="+mj-cs"/>
              </a:rPr>
              <a:t>πυκνωτή</a:t>
            </a:r>
            <a:r>
              <a:rPr lang="el-GR" b="1" dirty="0" smtClean="0">
                <a:solidFill>
                  <a:srgbClr val="0000FB"/>
                </a:solidFill>
                <a:latin typeface="+mj-lt"/>
                <a:ea typeface="+mj-ea"/>
                <a:cs typeface="+mj-cs"/>
              </a:rPr>
              <a:t>=0 σταματά η ροή ηλεκτρικού ρεύματος άρα και η </a:t>
            </a:r>
            <a:r>
              <a:rPr lang="el-GR" b="1" dirty="0" err="1" smtClean="0">
                <a:solidFill>
                  <a:srgbClr val="0000FB"/>
                </a:solidFill>
                <a:latin typeface="+mj-lt"/>
                <a:ea typeface="+mj-ea"/>
                <a:cs typeface="+mj-cs"/>
              </a:rPr>
              <a:t>εκφόρτιση</a:t>
            </a:r>
            <a:r>
              <a:rPr lang="el-GR" b="1" dirty="0" smtClean="0">
                <a:solidFill>
                  <a:srgbClr val="0000FB"/>
                </a:solidFill>
                <a:latin typeface="+mj-lt"/>
                <a:ea typeface="+mj-ea"/>
                <a:cs typeface="+mj-cs"/>
              </a:rPr>
              <a:t> του </a:t>
            </a:r>
            <a:r>
              <a:rPr lang="el-GR" b="1" dirty="0" smtClean="0">
                <a:solidFill>
                  <a:srgbClr val="0000FB"/>
                </a:solidFill>
                <a:latin typeface="+mj-lt"/>
                <a:ea typeface="+mj-ea"/>
                <a:cs typeface="+mj-cs"/>
              </a:rPr>
              <a:t>πυκνωτή. </a:t>
            </a:r>
            <a:endParaRPr kumimoji="0" lang="el-GR" b="1"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96" name="1 - Τίτλος"/>
          <p:cNvSpPr txBox="1">
            <a:spLocks/>
          </p:cNvSpPr>
          <p:nvPr/>
        </p:nvSpPr>
        <p:spPr>
          <a:xfrm>
            <a:off x="0" y="2348880"/>
            <a:ext cx="9144000" cy="369332"/>
          </a:xfrm>
          <a:prstGeom prst="rect">
            <a:avLst/>
          </a:prstGeom>
          <a:solidFill>
            <a:srgbClr val="FF0000"/>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FFFF00"/>
                </a:solidFill>
                <a:effectLst/>
                <a:uLnTx/>
                <a:uFillTx/>
                <a:latin typeface="+mj-lt"/>
                <a:ea typeface="+mj-ea"/>
                <a:cs typeface="+mj-cs"/>
              </a:rPr>
              <a:t>Η χρονική εξέλιξη της </a:t>
            </a:r>
            <a:r>
              <a:rPr kumimoji="0" lang="el-GR" b="1" i="0" u="none" strike="noStrike" kern="1200" cap="none" spc="0" normalizeH="0" baseline="0" noProof="0" dirty="0" err="1" smtClean="0">
                <a:ln>
                  <a:noFill/>
                </a:ln>
                <a:solidFill>
                  <a:srgbClr val="FFFF00"/>
                </a:solidFill>
                <a:effectLst/>
                <a:uLnTx/>
                <a:uFillTx/>
                <a:latin typeface="+mj-lt"/>
                <a:ea typeface="+mj-ea"/>
                <a:cs typeface="+mj-cs"/>
              </a:rPr>
              <a:t>εκφόρτισης</a:t>
            </a:r>
            <a:r>
              <a:rPr kumimoji="0" lang="el-GR" b="1" i="0" u="none" strike="noStrike" kern="1200" cap="none" spc="0" normalizeH="0" baseline="0" noProof="0" dirty="0" smtClean="0">
                <a:ln>
                  <a:noFill/>
                </a:ln>
                <a:solidFill>
                  <a:srgbClr val="FFFF00"/>
                </a:solidFill>
                <a:effectLst/>
                <a:uLnTx/>
                <a:uFillTx/>
                <a:latin typeface="+mj-lt"/>
                <a:ea typeface="+mj-ea"/>
                <a:cs typeface="+mj-cs"/>
              </a:rPr>
              <a:t> με γραφικές παραστάσεις </a:t>
            </a:r>
          </a:p>
        </p:txBody>
      </p:sp>
      <p:sp>
        <p:nvSpPr>
          <p:cNvPr id="97" name="1 - Τίτλος"/>
          <p:cNvSpPr txBox="1">
            <a:spLocks/>
          </p:cNvSpPr>
          <p:nvPr/>
        </p:nvSpPr>
        <p:spPr>
          <a:xfrm>
            <a:off x="4067436" y="2816932"/>
            <a:ext cx="5076564" cy="1200329"/>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i="0" u="none" strike="noStrike" kern="1200" cap="none" spc="0" normalizeH="0" baseline="0" noProof="0" dirty="0" smtClean="0">
                <a:ln>
                  <a:noFill/>
                </a:ln>
                <a:solidFill>
                  <a:srgbClr val="0000FB"/>
                </a:solidFill>
                <a:effectLst/>
                <a:uLnTx/>
                <a:uFillTx/>
                <a:latin typeface="+mj-lt"/>
                <a:ea typeface="+mj-ea"/>
                <a:cs typeface="+mj-cs"/>
              </a:rPr>
              <a:t>Παρατηρούμε ότι το φορτίο ελαττώνεται</a:t>
            </a:r>
            <a:r>
              <a:rPr kumimoji="0" lang="el-GR" i="0" u="none" strike="noStrike" kern="1200" cap="none" spc="0" normalizeH="0" noProof="0" dirty="0" smtClean="0">
                <a:ln>
                  <a:noFill/>
                </a:ln>
                <a:solidFill>
                  <a:srgbClr val="0000FB"/>
                </a:solidFill>
                <a:effectLst/>
                <a:uLnTx/>
                <a:uFillTx/>
                <a:latin typeface="+mj-lt"/>
                <a:ea typeface="+mj-ea"/>
                <a:cs typeface="+mj-cs"/>
              </a:rPr>
              <a:t> </a:t>
            </a:r>
            <a:r>
              <a:rPr kumimoji="0" lang="el-GR" i="0" u="none" strike="noStrike" kern="1200" cap="none" spc="0" normalizeH="0" baseline="0" noProof="0" dirty="0" smtClean="0">
                <a:ln>
                  <a:noFill/>
                </a:ln>
                <a:solidFill>
                  <a:srgbClr val="0000FB"/>
                </a:solidFill>
                <a:effectLst/>
                <a:uLnTx/>
                <a:uFillTx/>
                <a:latin typeface="+mj-lt"/>
                <a:ea typeface="+mj-ea"/>
                <a:cs typeface="+mj-cs"/>
              </a:rPr>
              <a:t> βαθμιαία ενώ</a:t>
            </a:r>
            <a:r>
              <a:rPr kumimoji="0" lang="el-GR" i="0" u="none" strike="noStrike" kern="1200" cap="none" spc="0" normalizeH="0" noProof="0" dirty="0" smtClean="0">
                <a:ln>
                  <a:noFill/>
                </a:ln>
                <a:solidFill>
                  <a:srgbClr val="0000FB"/>
                </a:solidFill>
                <a:effectLst/>
                <a:uLnTx/>
                <a:uFillTx/>
                <a:latin typeface="+mj-lt"/>
                <a:ea typeface="+mj-ea"/>
                <a:cs typeface="+mj-cs"/>
              </a:rPr>
              <a:t> το ρεύμα με το κλείσιμο </a:t>
            </a:r>
            <a:r>
              <a:rPr lang="el-GR" dirty="0" smtClean="0">
                <a:solidFill>
                  <a:srgbClr val="0000FB"/>
                </a:solidFill>
                <a:latin typeface="+mj-lt"/>
                <a:ea typeface="+mj-ea"/>
                <a:cs typeface="+mj-cs"/>
              </a:rPr>
              <a:t> του διακόπτη παίρνει μια μέγιστη τιμή και στη συνέχει ελαττώνεται βαθμιαία.</a:t>
            </a:r>
            <a:endParaRPr kumimoji="0" lang="el-GR" i="0" u="none" strike="noStrike" kern="1200" cap="none" spc="0" normalizeH="0" baseline="0" noProof="0" dirty="0" smtClean="0">
              <a:ln>
                <a:noFill/>
              </a:ln>
              <a:solidFill>
                <a:srgbClr val="0000FB"/>
              </a:solidFill>
              <a:effectLst/>
              <a:uLnTx/>
              <a:uFillTx/>
              <a:latin typeface="+mj-lt"/>
              <a:ea typeface="+mj-ea"/>
              <a:cs typeface="+mj-cs"/>
            </a:endParaRPr>
          </a:p>
        </p:txBody>
      </p:sp>
      <p:grpSp>
        <p:nvGrpSpPr>
          <p:cNvPr id="98" name="97 - Ομάδα"/>
          <p:cNvGrpSpPr/>
          <p:nvPr/>
        </p:nvGrpSpPr>
        <p:grpSpPr>
          <a:xfrm>
            <a:off x="215516" y="584684"/>
            <a:ext cx="990879" cy="938153"/>
            <a:chOff x="5040052" y="3501008"/>
            <a:chExt cx="990879" cy="938153"/>
          </a:xfrm>
        </p:grpSpPr>
        <p:sp>
          <p:nvSpPr>
            <p:cNvPr id="99" name="Line 7"/>
            <p:cNvSpPr>
              <a:spLocks noChangeAspect="1" noChangeShapeType="1"/>
            </p:cNvSpPr>
            <p:nvPr/>
          </p:nvSpPr>
          <p:spPr bwMode="auto">
            <a:xfrm>
              <a:off x="5394054" y="3681028"/>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0" name="Line 8"/>
            <p:cNvSpPr>
              <a:spLocks noChangeAspect="1" noChangeShapeType="1"/>
            </p:cNvSpPr>
            <p:nvPr/>
          </p:nvSpPr>
          <p:spPr bwMode="auto">
            <a:xfrm>
              <a:off x="5540493" y="3681028"/>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1" name="Line 9"/>
            <p:cNvSpPr>
              <a:spLocks noChangeAspect="1" noChangeShapeType="1"/>
            </p:cNvSpPr>
            <p:nvPr/>
          </p:nvSpPr>
          <p:spPr bwMode="auto">
            <a:xfrm>
              <a:off x="5040052" y="3867882"/>
              <a:ext cx="33617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2" name="Line 10"/>
            <p:cNvSpPr>
              <a:spLocks noChangeAspect="1" noChangeShapeType="1"/>
            </p:cNvSpPr>
            <p:nvPr/>
          </p:nvSpPr>
          <p:spPr bwMode="auto">
            <a:xfrm>
              <a:off x="5543041" y="3864067"/>
              <a:ext cx="36164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3" name="Line 11"/>
            <p:cNvSpPr>
              <a:spLocks noChangeAspect="1" noChangeShapeType="1"/>
            </p:cNvSpPr>
            <p:nvPr/>
          </p:nvSpPr>
          <p:spPr bwMode="auto">
            <a:xfrm>
              <a:off x="5047692" y="3867882"/>
              <a:ext cx="0" cy="54530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4" name="Line 12"/>
            <p:cNvSpPr>
              <a:spLocks noChangeAspect="1" noChangeShapeType="1"/>
            </p:cNvSpPr>
            <p:nvPr/>
          </p:nvSpPr>
          <p:spPr bwMode="auto">
            <a:xfrm>
              <a:off x="5897043" y="3867882"/>
              <a:ext cx="0" cy="2505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7" name="Line 15"/>
            <p:cNvSpPr>
              <a:spLocks noChangeAspect="1" noChangeShapeType="1"/>
            </p:cNvSpPr>
            <p:nvPr/>
          </p:nvSpPr>
          <p:spPr bwMode="auto">
            <a:xfrm>
              <a:off x="5040052" y="4437112"/>
              <a:ext cx="187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8" name="Line 16"/>
            <p:cNvSpPr>
              <a:spLocks noChangeAspect="1" noChangeShapeType="1"/>
            </p:cNvSpPr>
            <p:nvPr/>
          </p:nvSpPr>
          <p:spPr bwMode="auto">
            <a:xfrm>
              <a:off x="5760148" y="4437112"/>
              <a:ext cx="1440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9" name="Line 12"/>
            <p:cNvSpPr>
              <a:spLocks noChangeAspect="1" noChangeShapeType="1"/>
            </p:cNvSpPr>
            <p:nvPr/>
          </p:nvSpPr>
          <p:spPr bwMode="auto">
            <a:xfrm>
              <a:off x="5905637" y="4307498"/>
              <a:ext cx="0" cy="1252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cxnSp>
          <p:nvCxnSpPr>
            <p:cNvPr id="110" name="109 - Ευθεία γραμμή σύνδεσης"/>
            <p:cNvCxnSpPr>
              <a:stCxn id="109" idx="0"/>
            </p:cNvCxnSpPr>
            <p:nvPr/>
          </p:nvCxnSpPr>
          <p:spPr>
            <a:xfrm flipV="1">
              <a:off x="5905637" y="4182204"/>
              <a:ext cx="125294" cy="125294"/>
            </a:xfrm>
            <a:prstGeom prst="line">
              <a:avLst/>
            </a:prstGeom>
            <a:ln w="31750">
              <a:solidFill>
                <a:schemeClr val="tx1"/>
              </a:solidFill>
              <a:tailEnd type="diamond"/>
            </a:ln>
          </p:spPr>
          <p:style>
            <a:lnRef idx="1">
              <a:schemeClr val="accent1"/>
            </a:lnRef>
            <a:fillRef idx="0">
              <a:schemeClr val="accent1"/>
            </a:fillRef>
            <a:effectRef idx="0">
              <a:schemeClr val="accent1"/>
            </a:effectRef>
            <a:fontRef idx="minor">
              <a:schemeClr val="tx1"/>
            </a:fontRef>
          </p:style>
        </p:cxnSp>
        <p:sp>
          <p:nvSpPr>
            <p:cNvPr id="111" name="110 - Ορθογώνιο"/>
            <p:cNvSpPr/>
            <p:nvPr/>
          </p:nvSpPr>
          <p:spPr>
            <a:xfrm>
              <a:off x="5220072" y="3501008"/>
              <a:ext cx="21602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0000"/>
                  </a:solidFill>
                </a:rPr>
                <a:t>++</a:t>
              </a:r>
              <a:endParaRPr lang="el-GR" sz="1400" b="1" dirty="0">
                <a:solidFill>
                  <a:srgbClr val="FF0000"/>
                </a:solidFill>
              </a:endParaRPr>
            </a:p>
          </p:txBody>
        </p:sp>
        <p:sp>
          <p:nvSpPr>
            <p:cNvPr id="112" name="111 - Ορθογώνιο"/>
            <p:cNvSpPr/>
            <p:nvPr/>
          </p:nvSpPr>
          <p:spPr>
            <a:xfrm>
              <a:off x="5544108" y="3501008"/>
              <a:ext cx="21602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a:t>
              </a:r>
              <a:endParaRPr lang="el-GR" b="1" dirty="0">
                <a:solidFill>
                  <a:srgbClr val="0070C0"/>
                </a:solidFill>
              </a:endParaRPr>
            </a:p>
          </p:txBody>
        </p:sp>
        <p:grpSp>
          <p:nvGrpSpPr>
            <p:cNvPr id="113" name="116 - Ομάδα"/>
            <p:cNvGrpSpPr>
              <a:grpSpLocks noChangeAspect="1"/>
            </p:cNvGrpSpPr>
            <p:nvPr/>
          </p:nvGrpSpPr>
          <p:grpSpPr>
            <a:xfrm>
              <a:off x="5220072" y="4365104"/>
              <a:ext cx="540000" cy="74057"/>
              <a:chOff x="6732242" y="3465004"/>
              <a:chExt cx="1769413" cy="252030"/>
            </a:xfrm>
          </p:grpSpPr>
          <p:cxnSp>
            <p:nvCxnSpPr>
              <p:cNvPr id="114" name="113 - Ευθύγραμμο βέλος σύνδεσης"/>
              <p:cNvCxnSpPr/>
              <p:nvPr/>
            </p:nvCxnSpPr>
            <p:spPr>
              <a:xfrm flipV="1">
                <a:off x="6732242" y="3465004"/>
                <a:ext cx="108012"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5" name="114 - Ευθύγραμμο βέλος σύνδεσης"/>
              <p:cNvCxnSpPr/>
              <p:nvPr/>
            </p:nvCxnSpPr>
            <p:spPr>
              <a:xfrm rot="17820000" flipV="1">
                <a:off x="6822968" y="3491863"/>
                <a:ext cx="144016" cy="189021"/>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6" name="115 - Ευθύγραμμο βέλος σύνδεσης"/>
              <p:cNvCxnSpPr/>
              <p:nvPr/>
            </p:nvCxnSpPr>
            <p:spPr>
              <a:xfrm flipV="1">
                <a:off x="6948264" y="3465004"/>
                <a:ext cx="108012"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7" name="116 - Ευθύγραμμο βέλος σύνδεσης"/>
              <p:cNvCxnSpPr/>
              <p:nvPr/>
            </p:nvCxnSpPr>
            <p:spPr>
              <a:xfrm rot="17820000" flipV="1">
                <a:off x="7038992" y="3491862"/>
                <a:ext cx="144016" cy="189021"/>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118" name="98 - Ομάδα"/>
              <p:cNvGrpSpPr/>
              <p:nvPr/>
            </p:nvGrpSpPr>
            <p:grpSpPr>
              <a:xfrm>
                <a:off x="7164290" y="3465004"/>
                <a:ext cx="473269" cy="252029"/>
                <a:chOff x="6732240" y="3465003"/>
                <a:chExt cx="631025" cy="252029"/>
              </a:xfrm>
            </p:grpSpPr>
            <p:cxnSp>
              <p:nvCxnSpPr>
                <p:cNvPr id="129" name="128 - Ευθύγραμμο βέλος σύνδεσης"/>
                <p:cNvCxnSpPr/>
                <p:nvPr/>
              </p:nvCxnSpPr>
              <p:spPr>
                <a:xfrm flipV="1">
                  <a:off x="6732240" y="3465004"/>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0" name="129 - Ευθύγραμμο βέλος σύνδεσης"/>
                <p:cNvCxnSpPr/>
                <p:nvPr/>
              </p:nvCxnSpPr>
              <p:spPr>
                <a:xfrm rot="-3780000" flipV="1">
                  <a:off x="6877210" y="3460360"/>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1" name="130 - Ευθύγραμμο βέλος σύνδεσης"/>
                <p:cNvCxnSpPr/>
                <p:nvPr/>
              </p:nvCxnSpPr>
              <p:spPr>
                <a:xfrm flipV="1">
                  <a:off x="7020273" y="3465003"/>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2" name="131 - Ευθύγραμμο βέλος σύνδεσης"/>
                <p:cNvCxnSpPr/>
                <p:nvPr/>
              </p:nvCxnSpPr>
              <p:spPr>
                <a:xfrm rot="-3780000" flipV="1">
                  <a:off x="7165243" y="3460359"/>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19" name="103 - Ομάδα"/>
              <p:cNvGrpSpPr/>
              <p:nvPr/>
            </p:nvGrpSpPr>
            <p:grpSpPr>
              <a:xfrm>
                <a:off x="7596338" y="3465004"/>
                <a:ext cx="473269" cy="252029"/>
                <a:chOff x="6732240" y="3465003"/>
                <a:chExt cx="631025" cy="252029"/>
              </a:xfrm>
            </p:grpSpPr>
            <p:cxnSp>
              <p:nvCxnSpPr>
                <p:cNvPr id="125" name="124 - Ευθύγραμμο βέλος σύνδεσης"/>
                <p:cNvCxnSpPr/>
                <p:nvPr/>
              </p:nvCxnSpPr>
              <p:spPr>
                <a:xfrm flipV="1">
                  <a:off x="6732240" y="3465004"/>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6" name="125 - Ευθύγραμμο βέλος σύνδεσης"/>
                <p:cNvCxnSpPr/>
                <p:nvPr/>
              </p:nvCxnSpPr>
              <p:spPr>
                <a:xfrm rot="-3780000" flipV="1">
                  <a:off x="6877210" y="3460360"/>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7" name="126 - Ευθύγραμμο βέλος σύνδεσης"/>
                <p:cNvCxnSpPr/>
                <p:nvPr/>
              </p:nvCxnSpPr>
              <p:spPr>
                <a:xfrm flipV="1">
                  <a:off x="7020273" y="3465003"/>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8" name="127 - Ευθύγραμμο βέλος σύνδεσης"/>
                <p:cNvCxnSpPr/>
                <p:nvPr/>
              </p:nvCxnSpPr>
              <p:spPr>
                <a:xfrm rot="-3780000" flipV="1">
                  <a:off x="7165243" y="3460359"/>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20" name="110 - Ομάδα"/>
              <p:cNvGrpSpPr/>
              <p:nvPr/>
            </p:nvGrpSpPr>
            <p:grpSpPr>
              <a:xfrm>
                <a:off x="8028386" y="3465005"/>
                <a:ext cx="473269" cy="252029"/>
                <a:chOff x="6732240" y="3465003"/>
                <a:chExt cx="631025" cy="252029"/>
              </a:xfrm>
            </p:grpSpPr>
            <p:cxnSp>
              <p:nvCxnSpPr>
                <p:cNvPr id="121" name="120 - Ευθύγραμμο βέλος σύνδεσης"/>
                <p:cNvCxnSpPr/>
                <p:nvPr/>
              </p:nvCxnSpPr>
              <p:spPr>
                <a:xfrm flipV="1">
                  <a:off x="6732240" y="3465004"/>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2" name="121 - Ευθύγραμμο βέλος σύνδεσης"/>
                <p:cNvCxnSpPr/>
                <p:nvPr/>
              </p:nvCxnSpPr>
              <p:spPr>
                <a:xfrm rot="-3780000" flipV="1">
                  <a:off x="6877210" y="3460360"/>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3" name="122 - Ευθύγραμμο βέλος σύνδεσης"/>
                <p:cNvCxnSpPr/>
                <p:nvPr/>
              </p:nvCxnSpPr>
              <p:spPr>
                <a:xfrm flipV="1">
                  <a:off x="7020273" y="3465003"/>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4" name="123 - Ευθύγραμμο βέλος σύνδεσης"/>
                <p:cNvCxnSpPr/>
                <p:nvPr/>
              </p:nvCxnSpPr>
              <p:spPr>
                <a:xfrm rot="-3780000" flipV="1">
                  <a:off x="7165243" y="3460359"/>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grpSp>
      <p:grpSp>
        <p:nvGrpSpPr>
          <p:cNvPr id="133" name="132 - Ομάδα"/>
          <p:cNvGrpSpPr/>
          <p:nvPr/>
        </p:nvGrpSpPr>
        <p:grpSpPr>
          <a:xfrm>
            <a:off x="1403648" y="579167"/>
            <a:ext cx="1728192" cy="955052"/>
            <a:chOff x="5616116" y="3068960"/>
            <a:chExt cx="1728192" cy="955052"/>
          </a:xfrm>
        </p:grpSpPr>
        <p:sp>
          <p:nvSpPr>
            <p:cNvPr id="134" name="Rectangle 4"/>
            <p:cNvSpPr>
              <a:spLocks noChangeAspect="1" noChangeArrowheads="1"/>
            </p:cNvSpPr>
            <p:nvPr/>
          </p:nvSpPr>
          <p:spPr bwMode="auto">
            <a:xfrm>
              <a:off x="6840252" y="3212976"/>
              <a:ext cx="504056" cy="480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2060"/>
                  </a:solidFill>
                  <a:effectLst/>
                  <a:latin typeface="Calibri" pitchFamily="34" charset="0"/>
                  <a:cs typeface="Arial" pitchFamily="34" charset="0"/>
                </a:rPr>
                <a:t>eℓ</a:t>
              </a:r>
              <a:endParaRPr kumimoji="0" lang="el-GR" sz="4000" b="0" i="0" u="none" strike="noStrike" cap="none" normalizeH="0" baseline="0" dirty="0" smtClean="0">
                <a:ln>
                  <a:noFill/>
                </a:ln>
                <a:solidFill>
                  <a:srgbClr val="002060"/>
                </a:solidFill>
                <a:effectLst/>
                <a:latin typeface="Arial" pitchFamily="34" charset="0"/>
                <a:cs typeface="Arial" pitchFamily="34" charset="0"/>
              </a:endParaRPr>
            </a:p>
          </p:txBody>
        </p:sp>
        <p:grpSp>
          <p:nvGrpSpPr>
            <p:cNvPr id="135" name="151 - Ομάδα"/>
            <p:cNvGrpSpPr/>
            <p:nvPr/>
          </p:nvGrpSpPr>
          <p:grpSpPr>
            <a:xfrm>
              <a:off x="5616116" y="3068960"/>
              <a:ext cx="1384473" cy="955052"/>
              <a:chOff x="6156176" y="2996952"/>
              <a:chExt cx="1384473" cy="955052"/>
            </a:xfrm>
          </p:grpSpPr>
          <p:sp>
            <p:nvSpPr>
              <p:cNvPr id="136" name="135 - Τόξο"/>
              <p:cNvSpPr/>
              <p:nvPr/>
            </p:nvSpPr>
            <p:spPr>
              <a:xfrm rot="18708163">
                <a:off x="6414736" y="3161763"/>
                <a:ext cx="793980" cy="786502"/>
              </a:xfrm>
              <a:prstGeom prst="arc">
                <a:avLst>
                  <a:gd name="adj1" fmla="val 12962951"/>
                  <a:gd name="adj2" fmla="val 18599928"/>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37" name="136 - Τόξο"/>
              <p:cNvSpPr/>
              <p:nvPr/>
            </p:nvSpPr>
            <p:spPr>
              <a:xfrm rot="4858547">
                <a:off x="7006358" y="3233907"/>
                <a:ext cx="591655" cy="476927"/>
              </a:xfrm>
              <a:prstGeom prst="arc">
                <a:avLst>
                  <a:gd name="adj1" fmla="val 11082478"/>
                  <a:gd name="adj2" fmla="val 18599928"/>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38" name="Rectangle 4"/>
              <p:cNvSpPr>
                <a:spLocks noChangeAspect="1" noChangeArrowheads="1"/>
              </p:cNvSpPr>
              <p:nvPr/>
            </p:nvSpPr>
            <p:spPr bwMode="auto">
              <a:xfrm>
                <a:off x="6156176" y="3140968"/>
                <a:ext cx="801608" cy="480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2060"/>
                    </a:solidFill>
                    <a:effectLst/>
                    <a:latin typeface="Calibri" pitchFamily="34" charset="0"/>
                    <a:cs typeface="Arial" pitchFamily="34" charset="0"/>
                  </a:rPr>
                  <a:t>eℓ</a:t>
                </a:r>
                <a:endParaRPr kumimoji="0" lang="el-GR" sz="4000" b="0" i="0" u="none" strike="noStrike" cap="none" normalizeH="0" baseline="0" dirty="0" smtClean="0">
                  <a:ln>
                    <a:noFill/>
                  </a:ln>
                  <a:solidFill>
                    <a:srgbClr val="002060"/>
                  </a:solidFill>
                  <a:effectLst/>
                  <a:latin typeface="Arial" pitchFamily="34" charset="0"/>
                  <a:cs typeface="Arial" pitchFamily="34" charset="0"/>
                </a:endParaRPr>
              </a:p>
            </p:txBody>
          </p:sp>
          <p:sp>
            <p:nvSpPr>
              <p:cNvPr id="139" name="Line 7"/>
              <p:cNvSpPr>
                <a:spLocks noChangeAspect="1" noChangeShapeType="1"/>
              </p:cNvSpPr>
              <p:nvPr/>
            </p:nvSpPr>
            <p:spPr bwMode="auto">
              <a:xfrm>
                <a:off x="6906222" y="3176972"/>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0" name="Line 8"/>
              <p:cNvSpPr>
                <a:spLocks noChangeAspect="1" noChangeShapeType="1"/>
              </p:cNvSpPr>
              <p:nvPr/>
            </p:nvSpPr>
            <p:spPr bwMode="auto">
              <a:xfrm>
                <a:off x="7052661" y="3176972"/>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1" name="Line 9"/>
              <p:cNvSpPr>
                <a:spLocks noChangeAspect="1" noChangeShapeType="1"/>
              </p:cNvSpPr>
              <p:nvPr/>
            </p:nvSpPr>
            <p:spPr bwMode="auto">
              <a:xfrm>
                <a:off x="6552220" y="3363826"/>
                <a:ext cx="33617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2" name="Line 10"/>
              <p:cNvSpPr>
                <a:spLocks noChangeAspect="1" noChangeShapeType="1"/>
              </p:cNvSpPr>
              <p:nvPr/>
            </p:nvSpPr>
            <p:spPr bwMode="auto">
              <a:xfrm>
                <a:off x="7055209" y="3360011"/>
                <a:ext cx="36164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3" name="Line 11"/>
              <p:cNvSpPr>
                <a:spLocks noChangeAspect="1" noChangeShapeType="1"/>
              </p:cNvSpPr>
              <p:nvPr/>
            </p:nvSpPr>
            <p:spPr bwMode="auto">
              <a:xfrm>
                <a:off x="6559860" y="3363826"/>
                <a:ext cx="0" cy="54530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4" name="Line 12"/>
              <p:cNvSpPr>
                <a:spLocks noChangeAspect="1" noChangeShapeType="1"/>
              </p:cNvSpPr>
              <p:nvPr/>
            </p:nvSpPr>
            <p:spPr bwMode="auto">
              <a:xfrm>
                <a:off x="7409211" y="3363826"/>
                <a:ext cx="0" cy="2505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5" name="Line 15"/>
              <p:cNvSpPr>
                <a:spLocks noChangeAspect="1" noChangeShapeType="1"/>
              </p:cNvSpPr>
              <p:nvPr/>
            </p:nvSpPr>
            <p:spPr bwMode="auto">
              <a:xfrm>
                <a:off x="6552220" y="3933056"/>
                <a:ext cx="187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6" name="Line 16"/>
              <p:cNvSpPr>
                <a:spLocks noChangeAspect="1" noChangeShapeType="1"/>
              </p:cNvSpPr>
              <p:nvPr/>
            </p:nvSpPr>
            <p:spPr bwMode="auto">
              <a:xfrm>
                <a:off x="7272316" y="3933056"/>
                <a:ext cx="1440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7" name="Line 12"/>
              <p:cNvSpPr>
                <a:spLocks noChangeAspect="1" noChangeShapeType="1"/>
              </p:cNvSpPr>
              <p:nvPr/>
            </p:nvSpPr>
            <p:spPr bwMode="auto">
              <a:xfrm>
                <a:off x="7417805" y="3803442"/>
                <a:ext cx="0" cy="1252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cxnSp>
            <p:nvCxnSpPr>
              <p:cNvPr id="148" name="147 - Ευθεία γραμμή σύνδεσης"/>
              <p:cNvCxnSpPr/>
              <p:nvPr/>
            </p:nvCxnSpPr>
            <p:spPr>
              <a:xfrm rot="-2400000" flipV="1">
                <a:off x="7369921" y="3674137"/>
                <a:ext cx="125294" cy="125294"/>
              </a:xfrm>
              <a:prstGeom prst="line">
                <a:avLst/>
              </a:prstGeom>
              <a:ln w="31750">
                <a:solidFill>
                  <a:schemeClr val="tx1"/>
                </a:solidFill>
                <a:tailEnd type="diamond"/>
              </a:ln>
            </p:spPr>
            <p:style>
              <a:lnRef idx="1">
                <a:schemeClr val="accent1"/>
              </a:lnRef>
              <a:fillRef idx="0">
                <a:schemeClr val="accent1"/>
              </a:fillRef>
              <a:effectRef idx="0">
                <a:schemeClr val="accent1"/>
              </a:effectRef>
              <a:fontRef idx="minor">
                <a:schemeClr val="tx1"/>
              </a:fontRef>
            </p:style>
          </p:cxnSp>
          <p:sp>
            <p:nvSpPr>
              <p:cNvPr id="149" name="148 - Ορθογώνιο"/>
              <p:cNvSpPr/>
              <p:nvPr/>
            </p:nvSpPr>
            <p:spPr>
              <a:xfrm>
                <a:off x="6732240" y="2996952"/>
                <a:ext cx="21602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0000"/>
                    </a:solidFill>
                  </a:rPr>
                  <a:t>++</a:t>
                </a:r>
                <a:endParaRPr lang="el-GR" sz="1400" b="1" dirty="0">
                  <a:solidFill>
                    <a:srgbClr val="FF0000"/>
                  </a:solidFill>
                </a:endParaRPr>
              </a:p>
            </p:txBody>
          </p:sp>
          <p:sp>
            <p:nvSpPr>
              <p:cNvPr id="150" name="149 - Ορθογώνιο"/>
              <p:cNvSpPr/>
              <p:nvPr/>
            </p:nvSpPr>
            <p:spPr>
              <a:xfrm>
                <a:off x="7056276" y="2996952"/>
                <a:ext cx="21602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a:t>
                </a:r>
                <a:endParaRPr lang="el-GR" b="1" dirty="0">
                  <a:solidFill>
                    <a:srgbClr val="0070C0"/>
                  </a:solidFill>
                </a:endParaRPr>
              </a:p>
            </p:txBody>
          </p:sp>
          <p:grpSp>
            <p:nvGrpSpPr>
              <p:cNvPr id="151" name="131 - Ομάδα"/>
              <p:cNvGrpSpPr>
                <a:grpSpLocks noChangeAspect="1"/>
              </p:cNvGrpSpPr>
              <p:nvPr/>
            </p:nvGrpSpPr>
            <p:grpSpPr>
              <a:xfrm>
                <a:off x="6732240" y="3861048"/>
                <a:ext cx="540000" cy="74057"/>
                <a:chOff x="6732242" y="3465004"/>
                <a:chExt cx="1769413" cy="252030"/>
              </a:xfrm>
            </p:grpSpPr>
            <p:cxnSp>
              <p:nvCxnSpPr>
                <p:cNvPr id="152" name="151 - Ευθύγραμμο βέλος σύνδεσης"/>
                <p:cNvCxnSpPr/>
                <p:nvPr/>
              </p:nvCxnSpPr>
              <p:spPr>
                <a:xfrm flipV="1">
                  <a:off x="6732242" y="3465004"/>
                  <a:ext cx="108012"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3" name="152 - Ευθύγραμμο βέλος σύνδεσης"/>
                <p:cNvCxnSpPr/>
                <p:nvPr/>
              </p:nvCxnSpPr>
              <p:spPr>
                <a:xfrm rot="17820000" flipV="1">
                  <a:off x="6822968" y="3491863"/>
                  <a:ext cx="144016" cy="189021"/>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4" name="153 - Ευθύγραμμο βέλος σύνδεσης"/>
                <p:cNvCxnSpPr/>
                <p:nvPr/>
              </p:nvCxnSpPr>
              <p:spPr>
                <a:xfrm flipV="1">
                  <a:off x="6948264" y="3465004"/>
                  <a:ext cx="108012"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5" name="154 - Ευθύγραμμο βέλος σύνδεσης"/>
                <p:cNvCxnSpPr/>
                <p:nvPr/>
              </p:nvCxnSpPr>
              <p:spPr>
                <a:xfrm rot="17820000" flipV="1">
                  <a:off x="7038992" y="3491862"/>
                  <a:ext cx="144016" cy="189021"/>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156" name="136 - Ομάδα"/>
                <p:cNvGrpSpPr/>
                <p:nvPr/>
              </p:nvGrpSpPr>
              <p:grpSpPr>
                <a:xfrm>
                  <a:off x="7164290" y="3465004"/>
                  <a:ext cx="473269" cy="252029"/>
                  <a:chOff x="6732240" y="3465003"/>
                  <a:chExt cx="631025" cy="252029"/>
                </a:xfrm>
              </p:grpSpPr>
              <p:cxnSp>
                <p:nvCxnSpPr>
                  <p:cNvPr id="167" name="166 - Ευθύγραμμο βέλος σύνδεσης"/>
                  <p:cNvCxnSpPr/>
                  <p:nvPr/>
                </p:nvCxnSpPr>
                <p:spPr>
                  <a:xfrm flipV="1">
                    <a:off x="6732240" y="3465004"/>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8" name="167 - Ευθύγραμμο βέλος σύνδεσης"/>
                  <p:cNvCxnSpPr/>
                  <p:nvPr/>
                </p:nvCxnSpPr>
                <p:spPr>
                  <a:xfrm rot="-3780000" flipV="1">
                    <a:off x="6877210" y="3460360"/>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9" name="168 - Ευθύγραμμο βέλος σύνδεσης"/>
                  <p:cNvCxnSpPr/>
                  <p:nvPr/>
                </p:nvCxnSpPr>
                <p:spPr>
                  <a:xfrm flipV="1">
                    <a:off x="7020273" y="3465003"/>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0" name="169 - Ευθύγραμμο βέλος σύνδεσης"/>
                  <p:cNvCxnSpPr/>
                  <p:nvPr/>
                </p:nvCxnSpPr>
                <p:spPr>
                  <a:xfrm rot="-3780000" flipV="1">
                    <a:off x="7165243" y="3460359"/>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57" name="137 - Ομάδα"/>
                <p:cNvGrpSpPr/>
                <p:nvPr/>
              </p:nvGrpSpPr>
              <p:grpSpPr>
                <a:xfrm>
                  <a:off x="7596338" y="3465004"/>
                  <a:ext cx="473269" cy="252029"/>
                  <a:chOff x="6732240" y="3465003"/>
                  <a:chExt cx="631025" cy="252029"/>
                </a:xfrm>
              </p:grpSpPr>
              <p:cxnSp>
                <p:nvCxnSpPr>
                  <p:cNvPr id="163" name="162 - Ευθύγραμμο βέλος σύνδεσης"/>
                  <p:cNvCxnSpPr/>
                  <p:nvPr/>
                </p:nvCxnSpPr>
                <p:spPr>
                  <a:xfrm flipV="1">
                    <a:off x="6732240" y="3465004"/>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4" name="163 - Ευθύγραμμο βέλος σύνδεσης"/>
                  <p:cNvCxnSpPr/>
                  <p:nvPr/>
                </p:nvCxnSpPr>
                <p:spPr>
                  <a:xfrm rot="-3780000" flipV="1">
                    <a:off x="6877210" y="3460360"/>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5" name="164 - Ευθύγραμμο βέλος σύνδεσης"/>
                  <p:cNvCxnSpPr/>
                  <p:nvPr/>
                </p:nvCxnSpPr>
                <p:spPr>
                  <a:xfrm flipV="1">
                    <a:off x="7020273" y="3465003"/>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6" name="165 - Ευθύγραμμο βέλος σύνδεσης"/>
                  <p:cNvCxnSpPr/>
                  <p:nvPr/>
                </p:nvCxnSpPr>
                <p:spPr>
                  <a:xfrm rot="-3780000" flipV="1">
                    <a:off x="7165243" y="3460359"/>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58" name="138 - Ομάδα"/>
                <p:cNvGrpSpPr/>
                <p:nvPr/>
              </p:nvGrpSpPr>
              <p:grpSpPr>
                <a:xfrm>
                  <a:off x="8028386" y="3465005"/>
                  <a:ext cx="473269" cy="252029"/>
                  <a:chOff x="6732240" y="3465003"/>
                  <a:chExt cx="631025" cy="252029"/>
                </a:xfrm>
              </p:grpSpPr>
              <p:cxnSp>
                <p:nvCxnSpPr>
                  <p:cNvPr id="159" name="158 - Ευθύγραμμο βέλος σύνδεσης"/>
                  <p:cNvCxnSpPr/>
                  <p:nvPr/>
                </p:nvCxnSpPr>
                <p:spPr>
                  <a:xfrm flipV="1">
                    <a:off x="6732240" y="3465004"/>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0" name="159 - Ευθύγραμμο βέλος σύνδεσης"/>
                  <p:cNvCxnSpPr/>
                  <p:nvPr/>
                </p:nvCxnSpPr>
                <p:spPr>
                  <a:xfrm rot="-3780000" flipV="1">
                    <a:off x="6877210" y="3460360"/>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1" name="160 - Ευθύγραμμο βέλος σύνδεσης"/>
                  <p:cNvCxnSpPr/>
                  <p:nvPr/>
                </p:nvCxnSpPr>
                <p:spPr>
                  <a:xfrm flipV="1">
                    <a:off x="7020273" y="3465003"/>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2" name="161 - Ευθύγραμμο βέλος σύνδεσης"/>
                  <p:cNvCxnSpPr/>
                  <p:nvPr/>
                </p:nvCxnSpPr>
                <p:spPr>
                  <a:xfrm rot="-3780000" flipV="1">
                    <a:off x="7165243" y="3460359"/>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grpSp>
      </p:grpSp>
      <p:grpSp>
        <p:nvGrpSpPr>
          <p:cNvPr id="171" name="170 - Ομάδα"/>
          <p:cNvGrpSpPr/>
          <p:nvPr/>
        </p:nvGrpSpPr>
        <p:grpSpPr>
          <a:xfrm>
            <a:off x="2879812" y="584684"/>
            <a:ext cx="1411047" cy="1145607"/>
            <a:chOff x="6804248" y="891664"/>
            <a:chExt cx="1411047" cy="1145607"/>
          </a:xfrm>
        </p:grpSpPr>
        <p:sp>
          <p:nvSpPr>
            <p:cNvPr id="172" name="Rectangle 4"/>
            <p:cNvSpPr>
              <a:spLocks noChangeAspect="1" noChangeArrowheads="1"/>
            </p:cNvSpPr>
            <p:nvPr/>
          </p:nvSpPr>
          <p:spPr bwMode="auto">
            <a:xfrm>
              <a:off x="6804248" y="1556792"/>
              <a:ext cx="504056" cy="480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2060"/>
                  </a:solidFill>
                  <a:effectLst/>
                  <a:latin typeface="Calibri" pitchFamily="34" charset="0"/>
                  <a:cs typeface="Arial" pitchFamily="34" charset="0"/>
                </a:rPr>
                <a:t>i</a:t>
              </a:r>
              <a:endParaRPr kumimoji="0" lang="el-GR" sz="4000" b="0" i="0" u="none" strike="noStrike" cap="none" normalizeH="0" baseline="0" dirty="0" smtClean="0">
                <a:ln>
                  <a:noFill/>
                </a:ln>
                <a:solidFill>
                  <a:srgbClr val="002060"/>
                </a:solidFill>
                <a:effectLst/>
                <a:latin typeface="Arial" pitchFamily="34" charset="0"/>
                <a:cs typeface="Arial" pitchFamily="34" charset="0"/>
              </a:endParaRPr>
            </a:p>
          </p:txBody>
        </p:sp>
        <p:cxnSp>
          <p:nvCxnSpPr>
            <p:cNvPr id="173" name="172 - Γωνιακή σύνδεση"/>
            <p:cNvCxnSpPr/>
            <p:nvPr/>
          </p:nvCxnSpPr>
          <p:spPr>
            <a:xfrm rot="16200000" flipV="1">
              <a:off x="6966284" y="1610780"/>
              <a:ext cx="540000" cy="216000"/>
            </a:xfrm>
            <a:prstGeom prst="bentConnector3">
              <a:avLst>
                <a:gd name="adj1" fmla="val -1355"/>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74" name="Line 7"/>
            <p:cNvSpPr>
              <a:spLocks noChangeAspect="1" noChangeShapeType="1"/>
            </p:cNvSpPr>
            <p:nvPr/>
          </p:nvSpPr>
          <p:spPr bwMode="auto">
            <a:xfrm>
              <a:off x="7626302" y="1071684"/>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75" name="Line 8"/>
            <p:cNvSpPr>
              <a:spLocks noChangeAspect="1" noChangeShapeType="1"/>
            </p:cNvSpPr>
            <p:nvPr/>
          </p:nvSpPr>
          <p:spPr bwMode="auto">
            <a:xfrm>
              <a:off x="7772741" y="1071684"/>
              <a:ext cx="0" cy="34955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76" name="Line 9"/>
            <p:cNvSpPr>
              <a:spLocks noChangeAspect="1" noChangeShapeType="1"/>
            </p:cNvSpPr>
            <p:nvPr/>
          </p:nvSpPr>
          <p:spPr bwMode="auto">
            <a:xfrm>
              <a:off x="7272300" y="1258538"/>
              <a:ext cx="33617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77" name="Line 10"/>
            <p:cNvSpPr>
              <a:spLocks noChangeAspect="1" noChangeShapeType="1"/>
            </p:cNvSpPr>
            <p:nvPr/>
          </p:nvSpPr>
          <p:spPr bwMode="auto">
            <a:xfrm>
              <a:off x="7775289" y="1254723"/>
              <a:ext cx="36164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78" name="Line 11"/>
            <p:cNvSpPr>
              <a:spLocks noChangeAspect="1" noChangeShapeType="1"/>
            </p:cNvSpPr>
            <p:nvPr/>
          </p:nvSpPr>
          <p:spPr bwMode="auto">
            <a:xfrm>
              <a:off x="7279940" y="1258538"/>
              <a:ext cx="0" cy="54530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79" name="Line 12"/>
            <p:cNvSpPr>
              <a:spLocks noChangeAspect="1" noChangeShapeType="1"/>
            </p:cNvSpPr>
            <p:nvPr/>
          </p:nvSpPr>
          <p:spPr bwMode="auto">
            <a:xfrm>
              <a:off x="8129291" y="1258538"/>
              <a:ext cx="0" cy="2505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80" name="Line 15"/>
            <p:cNvSpPr>
              <a:spLocks noChangeAspect="1" noChangeShapeType="1"/>
            </p:cNvSpPr>
            <p:nvPr/>
          </p:nvSpPr>
          <p:spPr bwMode="auto">
            <a:xfrm>
              <a:off x="7272300" y="1827768"/>
              <a:ext cx="187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81" name="Line 16"/>
            <p:cNvSpPr>
              <a:spLocks noChangeAspect="1" noChangeShapeType="1"/>
            </p:cNvSpPr>
            <p:nvPr/>
          </p:nvSpPr>
          <p:spPr bwMode="auto">
            <a:xfrm>
              <a:off x="7992396" y="1827768"/>
              <a:ext cx="1440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82" name="Line 12"/>
            <p:cNvSpPr>
              <a:spLocks noChangeAspect="1" noChangeShapeType="1"/>
            </p:cNvSpPr>
            <p:nvPr/>
          </p:nvSpPr>
          <p:spPr bwMode="auto">
            <a:xfrm>
              <a:off x="8137885" y="1698154"/>
              <a:ext cx="0" cy="1252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cxnSp>
          <p:nvCxnSpPr>
            <p:cNvPr id="183" name="182 - Ευθεία γραμμή σύνδεσης"/>
            <p:cNvCxnSpPr/>
            <p:nvPr/>
          </p:nvCxnSpPr>
          <p:spPr>
            <a:xfrm rot="19200000" flipV="1">
              <a:off x="8090001" y="1568849"/>
              <a:ext cx="125294" cy="125294"/>
            </a:xfrm>
            <a:prstGeom prst="line">
              <a:avLst/>
            </a:prstGeom>
            <a:ln w="31750">
              <a:solidFill>
                <a:schemeClr val="tx1"/>
              </a:solidFill>
              <a:tailEnd type="diamond"/>
            </a:ln>
          </p:spPr>
          <p:style>
            <a:lnRef idx="1">
              <a:schemeClr val="accent1"/>
            </a:lnRef>
            <a:fillRef idx="0">
              <a:schemeClr val="accent1"/>
            </a:fillRef>
            <a:effectRef idx="0">
              <a:schemeClr val="accent1"/>
            </a:effectRef>
            <a:fontRef idx="minor">
              <a:schemeClr val="tx1"/>
            </a:fontRef>
          </p:style>
        </p:cxnSp>
        <p:sp>
          <p:nvSpPr>
            <p:cNvPr id="184" name="183 - Ορθογώνιο"/>
            <p:cNvSpPr/>
            <p:nvPr/>
          </p:nvSpPr>
          <p:spPr>
            <a:xfrm>
              <a:off x="7452320" y="891664"/>
              <a:ext cx="21602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0000"/>
                  </a:solidFill>
                </a:rPr>
                <a:t>++</a:t>
              </a:r>
              <a:endParaRPr lang="el-GR" sz="1400" b="1" dirty="0">
                <a:solidFill>
                  <a:srgbClr val="FF0000"/>
                </a:solidFill>
              </a:endParaRPr>
            </a:p>
          </p:txBody>
        </p:sp>
        <p:sp>
          <p:nvSpPr>
            <p:cNvPr id="185" name="184 - Ορθογώνιο"/>
            <p:cNvSpPr/>
            <p:nvPr/>
          </p:nvSpPr>
          <p:spPr>
            <a:xfrm>
              <a:off x="7776356" y="891664"/>
              <a:ext cx="216024"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a:t>
              </a:r>
              <a:endParaRPr lang="el-GR" b="1" dirty="0">
                <a:solidFill>
                  <a:srgbClr val="0070C0"/>
                </a:solidFill>
              </a:endParaRPr>
            </a:p>
          </p:txBody>
        </p:sp>
        <p:grpSp>
          <p:nvGrpSpPr>
            <p:cNvPr id="186" name="172 - Ομάδα"/>
            <p:cNvGrpSpPr>
              <a:grpSpLocks noChangeAspect="1"/>
            </p:cNvGrpSpPr>
            <p:nvPr/>
          </p:nvGrpSpPr>
          <p:grpSpPr>
            <a:xfrm>
              <a:off x="7452320" y="1755760"/>
              <a:ext cx="540000" cy="74057"/>
              <a:chOff x="6732242" y="3465004"/>
              <a:chExt cx="1769413" cy="252030"/>
            </a:xfrm>
          </p:grpSpPr>
          <p:cxnSp>
            <p:nvCxnSpPr>
              <p:cNvPr id="187" name="186 - Ευθύγραμμο βέλος σύνδεσης"/>
              <p:cNvCxnSpPr/>
              <p:nvPr/>
            </p:nvCxnSpPr>
            <p:spPr>
              <a:xfrm flipV="1">
                <a:off x="6732242" y="3465004"/>
                <a:ext cx="108012"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8" name="187 - Ευθύγραμμο βέλος σύνδεσης"/>
              <p:cNvCxnSpPr/>
              <p:nvPr/>
            </p:nvCxnSpPr>
            <p:spPr>
              <a:xfrm rot="17820000" flipV="1">
                <a:off x="6822968" y="3491863"/>
                <a:ext cx="144016" cy="189021"/>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9" name="188 - Ευθύγραμμο βέλος σύνδεσης"/>
              <p:cNvCxnSpPr/>
              <p:nvPr/>
            </p:nvCxnSpPr>
            <p:spPr>
              <a:xfrm flipV="1">
                <a:off x="6948264" y="3465004"/>
                <a:ext cx="108012"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0" name="189 - Ευθύγραμμο βέλος σύνδεσης"/>
              <p:cNvCxnSpPr/>
              <p:nvPr/>
            </p:nvCxnSpPr>
            <p:spPr>
              <a:xfrm rot="17820000" flipV="1">
                <a:off x="7038992" y="3491862"/>
                <a:ext cx="144016" cy="189021"/>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191" name="177 - Ομάδα"/>
              <p:cNvGrpSpPr/>
              <p:nvPr/>
            </p:nvGrpSpPr>
            <p:grpSpPr>
              <a:xfrm>
                <a:off x="7164290" y="3465004"/>
                <a:ext cx="473269" cy="252029"/>
                <a:chOff x="6732240" y="3465003"/>
                <a:chExt cx="631025" cy="252029"/>
              </a:xfrm>
            </p:grpSpPr>
            <p:cxnSp>
              <p:nvCxnSpPr>
                <p:cNvPr id="202" name="201 - Ευθύγραμμο βέλος σύνδεσης"/>
                <p:cNvCxnSpPr/>
                <p:nvPr/>
              </p:nvCxnSpPr>
              <p:spPr>
                <a:xfrm flipV="1">
                  <a:off x="6732240" y="3465004"/>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3" name="202 - Ευθύγραμμο βέλος σύνδεσης"/>
                <p:cNvCxnSpPr/>
                <p:nvPr/>
              </p:nvCxnSpPr>
              <p:spPr>
                <a:xfrm rot="-3780000" flipV="1">
                  <a:off x="6877210" y="3460360"/>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4" name="203 - Ευθύγραμμο βέλος σύνδεσης"/>
                <p:cNvCxnSpPr/>
                <p:nvPr/>
              </p:nvCxnSpPr>
              <p:spPr>
                <a:xfrm flipV="1">
                  <a:off x="7020273" y="3465003"/>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5" name="204 - Ευθύγραμμο βέλος σύνδεσης"/>
                <p:cNvCxnSpPr/>
                <p:nvPr/>
              </p:nvCxnSpPr>
              <p:spPr>
                <a:xfrm rot="-3780000" flipV="1">
                  <a:off x="7165243" y="3460359"/>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92" name="178 - Ομάδα"/>
              <p:cNvGrpSpPr/>
              <p:nvPr/>
            </p:nvGrpSpPr>
            <p:grpSpPr>
              <a:xfrm>
                <a:off x="7596338" y="3465004"/>
                <a:ext cx="473269" cy="252029"/>
                <a:chOff x="6732240" y="3465003"/>
                <a:chExt cx="631025" cy="252029"/>
              </a:xfrm>
            </p:grpSpPr>
            <p:cxnSp>
              <p:nvCxnSpPr>
                <p:cNvPr id="198" name="197 - Ευθύγραμμο βέλος σύνδεσης"/>
                <p:cNvCxnSpPr/>
                <p:nvPr/>
              </p:nvCxnSpPr>
              <p:spPr>
                <a:xfrm flipV="1">
                  <a:off x="6732240" y="3465004"/>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9" name="198 - Ευθύγραμμο βέλος σύνδεσης"/>
                <p:cNvCxnSpPr/>
                <p:nvPr/>
              </p:nvCxnSpPr>
              <p:spPr>
                <a:xfrm rot="-3780000" flipV="1">
                  <a:off x="6877210" y="3460360"/>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0" name="199 - Ευθύγραμμο βέλος σύνδεσης"/>
                <p:cNvCxnSpPr/>
                <p:nvPr/>
              </p:nvCxnSpPr>
              <p:spPr>
                <a:xfrm flipV="1">
                  <a:off x="7020273" y="3465003"/>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1" name="200 - Ευθύγραμμο βέλος σύνδεσης"/>
                <p:cNvCxnSpPr/>
                <p:nvPr/>
              </p:nvCxnSpPr>
              <p:spPr>
                <a:xfrm rot="-3780000" flipV="1">
                  <a:off x="7165243" y="3460359"/>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93" name="179 - Ομάδα"/>
              <p:cNvGrpSpPr/>
              <p:nvPr/>
            </p:nvGrpSpPr>
            <p:grpSpPr>
              <a:xfrm>
                <a:off x="8028386" y="3465005"/>
                <a:ext cx="473269" cy="252029"/>
                <a:chOff x="6732240" y="3465003"/>
                <a:chExt cx="631025" cy="252029"/>
              </a:xfrm>
            </p:grpSpPr>
            <p:cxnSp>
              <p:nvCxnSpPr>
                <p:cNvPr id="194" name="193 - Ευθύγραμμο βέλος σύνδεσης"/>
                <p:cNvCxnSpPr/>
                <p:nvPr/>
              </p:nvCxnSpPr>
              <p:spPr>
                <a:xfrm flipV="1">
                  <a:off x="6732240" y="3465004"/>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5" name="194 - Ευθύγραμμο βέλος σύνδεσης"/>
                <p:cNvCxnSpPr/>
                <p:nvPr/>
              </p:nvCxnSpPr>
              <p:spPr>
                <a:xfrm rot="-3780000" flipV="1">
                  <a:off x="6877210" y="3460360"/>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6" name="195 - Ευθύγραμμο βέλος σύνδεσης"/>
                <p:cNvCxnSpPr/>
                <p:nvPr/>
              </p:nvCxnSpPr>
              <p:spPr>
                <a:xfrm flipV="1">
                  <a:off x="7020273" y="3465003"/>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7" name="196 - Ευθύγραμμο βέλος σύνδεσης"/>
                <p:cNvCxnSpPr/>
                <p:nvPr/>
              </p:nvCxnSpPr>
              <p:spPr>
                <a:xfrm rot="-3780000" flipV="1">
                  <a:off x="7165243" y="3460359"/>
                  <a:ext cx="144016" cy="25202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grpSp>
      <p:grpSp>
        <p:nvGrpSpPr>
          <p:cNvPr id="206" name="Group 45"/>
          <p:cNvGrpSpPr>
            <a:grpSpLocks/>
          </p:cNvGrpSpPr>
          <p:nvPr/>
        </p:nvGrpSpPr>
        <p:grpSpPr bwMode="auto">
          <a:xfrm>
            <a:off x="611560" y="2708920"/>
            <a:ext cx="1766311" cy="1423320"/>
            <a:chOff x="7524" y="4938"/>
            <a:chExt cx="1830" cy="1476"/>
          </a:xfrm>
        </p:grpSpPr>
        <p:grpSp>
          <p:nvGrpSpPr>
            <p:cNvPr id="207" name="Group 46"/>
            <p:cNvGrpSpPr>
              <a:grpSpLocks/>
            </p:cNvGrpSpPr>
            <p:nvPr/>
          </p:nvGrpSpPr>
          <p:grpSpPr bwMode="auto">
            <a:xfrm>
              <a:off x="7776" y="5118"/>
              <a:ext cx="1416" cy="1289"/>
              <a:chOff x="7776" y="5118"/>
              <a:chExt cx="1416" cy="1289"/>
            </a:xfrm>
          </p:grpSpPr>
          <p:sp>
            <p:nvSpPr>
              <p:cNvPr id="211" name="Line 47"/>
              <p:cNvSpPr>
                <a:spLocks noChangeAspect="1" noChangeShapeType="1"/>
              </p:cNvSpPr>
              <p:nvPr/>
            </p:nvSpPr>
            <p:spPr bwMode="auto">
              <a:xfrm>
                <a:off x="7776" y="6227"/>
                <a:ext cx="1416" cy="3"/>
              </a:xfrm>
              <a:prstGeom prst="line">
                <a:avLst/>
              </a:prstGeom>
              <a:noFill/>
              <a:ln w="25400">
                <a:solidFill>
                  <a:srgbClr val="000000"/>
                </a:solidFill>
                <a:round/>
                <a:headEnd/>
                <a:tailEnd type="triangle" w="sm" len="med"/>
              </a:ln>
              <a:effectLst/>
            </p:spPr>
            <p:txBody>
              <a:bodyPr vert="horz" wrap="square" lIns="91440" tIns="45720" rIns="91440" bIns="45720" numCol="1" anchor="t" anchorCtr="0" compatLnSpc="1">
                <a:prstTxWarp prst="textNoShape">
                  <a:avLst/>
                </a:prstTxWarp>
              </a:bodyPr>
              <a:lstStyle/>
              <a:p>
                <a:endParaRPr lang="el-GR"/>
              </a:p>
            </p:txBody>
          </p:sp>
          <p:sp>
            <p:nvSpPr>
              <p:cNvPr id="212" name="Line 48"/>
              <p:cNvSpPr>
                <a:spLocks noChangeAspect="1" noChangeShapeType="1"/>
              </p:cNvSpPr>
              <p:nvPr/>
            </p:nvSpPr>
            <p:spPr bwMode="auto">
              <a:xfrm rot="16200000">
                <a:off x="7199" y="5761"/>
                <a:ext cx="1289" cy="4"/>
              </a:xfrm>
              <a:prstGeom prst="line">
                <a:avLst/>
              </a:prstGeom>
              <a:noFill/>
              <a:ln w="25400">
                <a:solidFill>
                  <a:srgbClr val="000000"/>
                </a:solidFill>
                <a:round/>
                <a:headEnd/>
                <a:tailEnd type="triangle" w="sm" len="med"/>
              </a:ln>
              <a:effectLst/>
            </p:spPr>
            <p:txBody>
              <a:bodyPr vert="horz" wrap="square" lIns="91440" tIns="45720" rIns="91440" bIns="45720" numCol="1" anchor="t" anchorCtr="0" compatLnSpc="1">
                <a:prstTxWarp prst="textNoShape">
                  <a:avLst/>
                </a:prstTxWarp>
              </a:bodyPr>
              <a:lstStyle/>
              <a:p>
                <a:endParaRPr lang="el-GR"/>
              </a:p>
            </p:txBody>
          </p:sp>
          <p:sp>
            <p:nvSpPr>
              <p:cNvPr id="213" name="Arc 49"/>
              <p:cNvSpPr>
                <a:spLocks noChangeAspect="1"/>
              </p:cNvSpPr>
              <p:nvPr/>
            </p:nvSpPr>
            <p:spPr bwMode="auto">
              <a:xfrm flipH="1" flipV="1">
                <a:off x="7846" y="5424"/>
                <a:ext cx="1040" cy="7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8" name="Rectangle 50"/>
            <p:cNvSpPr>
              <a:spLocks noChangeArrowheads="1"/>
            </p:cNvSpPr>
            <p:nvPr/>
          </p:nvSpPr>
          <p:spPr bwMode="auto">
            <a:xfrm>
              <a:off x="8940" y="5916"/>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t</a:t>
              </a:r>
              <a:endParaRPr kumimoji="0" lang="el-GR"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209" name="Rectangle 51"/>
            <p:cNvSpPr>
              <a:spLocks noChangeArrowheads="1"/>
            </p:cNvSpPr>
            <p:nvPr/>
          </p:nvSpPr>
          <p:spPr bwMode="auto">
            <a:xfrm>
              <a:off x="7793" y="4938"/>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q</a:t>
              </a:r>
              <a:endParaRPr kumimoji="0" lang="el-GR" sz="4400" b="1" i="0" u="none" strike="noStrike" cap="none" normalizeH="0" baseline="0" dirty="0" smtClean="0">
                <a:ln>
                  <a:noFill/>
                </a:ln>
                <a:solidFill>
                  <a:schemeClr val="tx1"/>
                </a:solidFill>
                <a:effectLst/>
                <a:latin typeface="Arial" pitchFamily="34" charset="0"/>
                <a:cs typeface="Arial" pitchFamily="34" charset="0"/>
              </a:endParaRPr>
            </a:p>
          </p:txBody>
        </p:sp>
        <p:sp>
          <p:nvSpPr>
            <p:cNvPr id="210" name="Rectangle 52"/>
            <p:cNvSpPr>
              <a:spLocks noChangeArrowheads="1"/>
            </p:cNvSpPr>
            <p:nvPr/>
          </p:nvSpPr>
          <p:spPr bwMode="auto">
            <a:xfrm>
              <a:off x="7524" y="5358"/>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Q</a:t>
              </a:r>
              <a:endParaRPr kumimoji="0" lang="el-GR" sz="44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14" name="Group 45"/>
          <p:cNvGrpSpPr>
            <a:grpSpLocks/>
          </p:cNvGrpSpPr>
          <p:nvPr/>
        </p:nvGrpSpPr>
        <p:grpSpPr bwMode="auto">
          <a:xfrm>
            <a:off x="2159732" y="2744924"/>
            <a:ext cx="1766311" cy="1423320"/>
            <a:chOff x="7524" y="4938"/>
            <a:chExt cx="1830" cy="1476"/>
          </a:xfrm>
        </p:grpSpPr>
        <p:grpSp>
          <p:nvGrpSpPr>
            <p:cNvPr id="215" name="Group 46"/>
            <p:cNvGrpSpPr>
              <a:grpSpLocks/>
            </p:cNvGrpSpPr>
            <p:nvPr/>
          </p:nvGrpSpPr>
          <p:grpSpPr bwMode="auto">
            <a:xfrm>
              <a:off x="7776" y="5118"/>
              <a:ext cx="1416" cy="1289"/>
              <a:chOff x="7776" y="5118"/>
              <a:chExt cx="1416" cy="1289"/>
            </a:xfrm>
          </p:grpSpPr>
          <p:sp>
            <p:nvSpPr>
              <p:cNvPr id="219" name="Line 47"/>
              <p:cNvSpPr>
                <a:spLocks noChangeAspect="1" noChangeShapeType="1"/>
              </p:cNvSpPr>
              <p:nvPr/>
            </p:nvSpPr>
            <p:spPr bwMode="auto">
              <a:xfrm>
                <a:off x="7776" y="6227"/>
                <a:ext cx="1416" cy="3"/>
              </a:xfrm>
              <a:prstGeom prst="line">
                <a:avLst/>
              </a:prstGeom>
              <a:noFill/>
              <a:ln w="25400">
                <a:solidFill>
                  <a:srgbClr val="000000"/>
                </a:solidFill>
                <a:round/>
                <a:headEnd/>
                <a:tailEnd type="triangle" w="sm" len="med"/>
              </a:ln>
              <a:effectLst/>
            </p:spPr>
            <p:txBody>
              <a:bodyPr vert="horz" wrap="square" lIns="91440" tIns="45720" rIns="91440" bIns="45720" numCol="1" anchor="t" anchorCtr="0" compatLnSpc="1">
                <a:prstTxWarp prst="textNoShape">
                  <a:avLst/>
                </a:prstTxWarp>
              </a:bodyPr>
              <a:lstStyle/>
              <a:p>
                <a:endParaRPr lang="el-GR"/>
              </a:p>
            </p:txBody>
          </p:sp>
          <p:sp>
            <p:nvSpPr>
              <p:cNvPr id="220" name="Line 48"/>
              <p:cNvSpPr>
                <a:spLocks noChangeAspect="1" noChangeShapeType="1"/>
              </p:cNvSpPr>
              <p:nvPr/>
            </p:nvSpPr>
            <p:spPr bwMode="auto">
              <a:xfrm rot="16200000">
                <a:off x="7199" y="5761"/>
                <a:ext cx="1289" cy="4"/>
              </a:xfrm>
              <a:prstGeom prst="line">
                <a:avLst/>
              </a:prstGeom>
              <a:noFill/>
              <a:ln w="25400">
                <a:solidFill>
                  <a:srgbClr val="000000"/>
                </a:solidFill>
                <a:round/>
                <a:headEnd/>
                <a:tailEnd type="triangle" w="sm" len="med"/>
              </a:ln>
              <a:effectLst/>
            </p:spPr>
            <p:txBody>
              <a:bodyPr vert="horz" wrap="square" lIns="91440" tIns="45720" rIns="91440" bIns="45720" numCol="1" anchor="t" anchorCtr="0" compatLnSpc="1">
                <a:prstTxWarp prst="textNoShape">
                  <a:avLst/>
                </a:prstTxWarp>
              </a:bodyPr>
              <a:lstStyle/>
              <a:p>
                <a:endParaRPr lang="el-GR"/>
              </a:p>
            </p:txBody>
          </p:sp>
          <p:sp>
            <p:nvSpPr>
              <p:cNvPr id="221" name="Arc 49"/>
              <p:cNvSpPr>
                <a:spLocks noChangeAspect="1"/>
              </p:cNvSpPr>
              <p:nvPr/>
            </p:nvSpPr>
            <p:spPr bwMode="auto">
              <a:xfrm flipH="1" flipV="1">
                <a:off x="7846" y="5424"/>
                <a:ext cx="1040" cy="7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16" name="Rectangle 50"/>
            <p:cNvSpPr>
              <a:spLocks noChangeArrowheads="1"/>
            </p:cNvSpPr>
            <p:nvPr/>
          </p:nvSpPr>
          <p:spPr bwMode="auto">
            <a:xfrm>
              <a:off x="8940" y="5916"/>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t</a:t>
              </a:r>
              <a:endParaRPr kumimoji="0" lang="el-GR"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217" name="Rectangle 51"/>
            <p:cNvSpPr>
              <a:spLocks noChangeArrowheads="1"/>
            </p:cNvSpPr>
            <p:nvPr/>
          </p:nvSpPr>
          <p:spPr bwMode="auto">
            <a:xfrm>
              <a:off x="7793" y="4938"/>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err="1" smtClean="0">
                  <a:ln>
                    <a:noFill/>
                  </a:ln>
                  <a:solidFill>
                    <a:schemeClr val="tx1"/>
                  </a:solidFill>
                  <a:effectLst/>
                  <a:latin typeface="Calibri" pitchFamily="34" charset="0"/>
                  <a:cs typeface="Arial" pitchFamily="34" charset="0"/>
                </a:rPr>
                <a:t>i</a:t>
              </a:r>
              <a:endParaRPr kumimoji="0" lang="el-GR" sz="4400" b="1" i="0" u="none" strike="noStrike" cap="none" normalizeH="0" baseline="0" dirty="0" smtClean="0">
                <a:ln>
                  <a:noFill/>
                </a:ln>
                <a:solidFill>
                  <a:schemeClr val="tx1"/>
                </a:solidFill>
                <a:effectLst/>
                <a:latin typeface="Arial" pitchFamily="34" charset="0"/>
                <a:cs typeface="Arial" pitchFamily="34" charset="0"/>
              </a:endParaRPr>
            </a:p>
          </p:txBody>
        </p:sp>
        <p:sp>
          <p:nvSpPr>
            <p:cNvPr id="218" name="Rectangle 52"/>
            <p:cNvSpPr>
              <a:spLocks noChangeArrowheads="1"/>
            </p:cNvSpPr>
            <p:nvPr/>
          </p:nvSpPr>
          <p:spPr bwMode="auto">
            <a:xfrm>
              <a:off x="7524" y="5358"/>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I</a:t>
              </a:r>
              <a:endParaRPr kumimoji="0" lang="el-GR" sz="4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22" name="Rectangle 53"/>
          <p:cNvSpPr>
            <a:spLocks noChangeArrowheads="1"/>
          </p:cNvSpPr>
          <p:nvPr/>
        </p:nvSpPr>
        <p:spPr bwMode="auto">
          <a:xfrm>
            <a:off x="503548" y="4221088"/>
            <a:ext cx="3243063" cy="63740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Γραφικές παραστάσεις </a:t>
            </a:r>
            <a:r>
              <a:rPr kumimoji="0" lang="en-US" sz="1600" b="0" i="0" u="none" strike="noStrike" cap="none" normalizeH="0" baseline="0" dirty="0" smtClean="0">
                <a:ln>
                  <a:noFill/>
                </a:ln>
                <a:solidFill>
                  <a:schemeClr val="tx1"/>
                </a:solidFill>
                <a:effectLst/>
                <a:latin typeface="Calibri" pitchFamily="34" charset="0"/>
                <a:cs typeface="Arial" pitchFamily="34" charset="0"/>
              </a:rPr>
              <a:t>q</a:t>
            </a:r>
            <a:r>
              <a:rPr kumimoji="0" lang="el-GR" sz="1600" b="0" i="0" u="none" strike="noStrike" cap="none" normalizeH="0" baseline="0" dirty="0" smtClean="0">
                <a:ln>
                  <a:noFill/>
                </a:ln>
                <a:solidFill>
                  <a:schemeClr val="tx1"/>
                </a:solidFill>
                <a:effectLst/>
                <a:latin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cs typeface="Arial" pitchFamily="34" charset="0"/>
              </a:rPr>
              <a:t>t</a:t>
            </a:r>
            <a:r>
              <a:rPr kumimoji="0" lang="el-GR" sz="1600" b="0" i="0" u="none" strike="noStrike" cap="none" normalizeH="0" baseline="0" dirty="0" smtClean="0">
                <a:ln>
                  <a:noFill/>
                </a:ln>
                <a:solidFill>
                  <a:schemeClr val="tx1"/>
                </a:solidFill>
                <a:effectLst/>
                <a:latin typeface="Calibri" pitchFamily="34" charset="0"/>
                <a:cs typeface="Arial" pitchFamily="34" charset="0"/>
              </a:rPr>
              <a:t>  και </a:t>
            </a:r>
            <a:r>
              <a:rPr kumimoji="0" lang="en-US" sz="1600" b="0" i="0" u="none" strike="noStrike" cap="none" normalizeH="0" baseline="0" dirty="0" err="1" smtClean="0">
                <a:ln>
                  <a:noFill/>
                </a:ln>
                <a:solidFill>
                  <a:schemeClr val="tx1"/>
                </a:solidFill>
                <a:effectLst/>
                <a:latin typeface="Calibri" pitchFamily="34" charset="0"/>
                <a:cs typeface="Arial" pitchFamily="34" charset="0"/>
              </a:rPr>
              <a:t>i</a:t>
            </a:r>
            <a:r>
              <a:rPr kumimoji="0" lang="el-GR" sz="1600" b="0" i="0" u="none" strike="noStrike" cap="none" normalizeH="0" baseline="0" dirty="0" smtClean="0">
                <a:ln>
                  <a:noFill/>
                </a:ln>
                <a:solidFill>
                  <a:schemeClr val="tx1"/>
                </a:solidFill>
                <a:effectLst/>
                <a:latin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Calibri" pitchFamily="34" charset="0"/>
                <a:cs typeface="Arial" pitchFamily="34" charset="0"/>
              </a:rPr>
              <a:t>t</a:t>
            </a:r>
            <a:r>
              <a:rPr kumimoji="0" lang="el-GR" sz="1600" b="0" i="0" u="none" strike="noStrike" cap="none" normalizeH="0" baseline="0" dirty="0" smtClean="0">
                <a:ln>
                  <a:noFill/>
                </a:ln>
                <a:solidFill>
                  <a:schemeClr val="tx1"/>
                </a:solidFill>
                <a:effectLst/>
                <a:latin typeface="Calibri" pitchFamily="34" charset="0"/>
                <a:cs typeface="Arial" pitchFamily="34" charset="0"/>
              </a:rPr>
              <a:t> κατά τη φόρτιση του πυκνωτή </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1 - Τίτλος"/>
          <p:cNvSpPr txBox="1">
            <a:spLocks/>
          </p:cNvSpPr>
          <p:nvPr/>
        </p:nvSpPr>
        <p:spPr>
          <a:xfrm>
            <a:off x="0" y="4848545"/>
            <a:ext cx="9144000" cy="430887"/>
          </a:xfrm>
          <a:prstGeom prst="rect">
            <a:avLst/>
          </a:prstGeom>
          <a:solidFill>
            <a:srgbClr val="008000"/>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2200" b="1" dirty="0" smtClean="0">
                <a:solidFill>
                  <a:srgbClr val="FFFF00"/>
                </a:solidFill>
                <a:latin typeface="+mj-lt"/>
                <a:ea typeface="+mj-ea"/>
                <a:cs typeface="+mj-cs"/>
              </a:rPr>
              <a:t>Ενεργειακή ερμηνεία της </a:t>
            </a:r>
            <a:r>
              <a:rPr lang="el-GR" sz="2200" b="1" dirty="0" err="1" smtClean="0">
                <a:solidFill>
                  <a:srgbClr val="FFFF00"/>
                </a:solidFill>
                <a:latin typeface="+mj-lt"/>
                <a:ea typeface="+mj-ea"/>
                <a:cs typeface="+mj-cs"/>
              </a:rPr>
              <a:t>εκφόρτισης</a:t>
            </a:r>
            <a:r>
              <a:rPr lang="el-GR" sz="2200" b="1" dirty="0" smtClean="0">
                <a:solidFill>
                  <a:srgbClr val="FFFF00"/>
                </a:solidFill>
                <a:latin typeface="+mj-lt"/>
                <a:ea typeface="+mj-ea"/>
                <a:cs typeface="+mj-cs"/>
              </a:rPr>
              <a:t> του πυκνωτή </a:t>
            </a:r>
            <a:endParaRPr kumimoji="0" lang="el-GR" sz="2200" b="1" i="0" u="none" strike="noStrike" kern="1200" cap="none" spc="0" normalizeH="0" baseline="0" noProof="0" dirty="0" smtClean="0">
              <a:ln>
                <a:noFill/>
              </a:ln>
              <a:solidFill>
                <a:srgbClr val="FFFF00"/>
              </a:solidFill>
              <a:effectLst/>
              <a:uLnTx/>
              <a:uFillTx/>
              <a:latin typeface="+mj-lt"/>
              <a:ea typeface="+mj-ea"/>
              <a:cs typeface="+mj-cs"/>
            </a:endParaRPr>
          </a:p>
        </p:txBody>
      </p:sp>
      <p:sp>
        <p:nvSpPr>
          <p:cNvPr id="225" name="1 - Τίτλος"/>
          <p:cNvSpPr txBox="1">
            <a:spLocks/>
          </p:cNvSpPr>
          <p:nvPr/>
        </p:nvSpPr>
        <p:spPr>
          <a:xfrm>
            <a:off x="0" y="5532330"/>
            <a:ext cx="9144000" cy="923330"/>
          </a:xfrm>
          <a:prstGeom prst="rect">
            <a:avLst/>
          </a:prstGeom>
        </p:spPr>
        <p:txBody>
          <a:bodyPr vert="horz" wrap="square" lIns="91440" tIns="45720" rIns="91440" bIns="45720" rtlCol="0" anchor="ctr">
            <a:spAutoFit/>
          </a:bodyPr>
          <a:lstStyle/>
          <a:p>
            <a:pPr>
              <a:spcBef>
                <a:spcPct val="0"/>
              </a:spcBef>
              <a:defRPr/>
            </a:pPr>
            <a:r>
              <a:rPr lang="el-GR" b="1" dirty="0" smtClean="0">
                <a:solidFill>
                  <a:srgbClr val="0000FB"/>
                </a:solidFill>
                <a:latin typeface="+mj-lt"/>
                <a:ea typeface="+mj-ea"/>
                <a:cs typeface="+mj-cs"/>
              </a:rPr>
              <a:t>Κατά την </a:t>
            </a:r>
            <a:r>
              <a:rPr lang="el-GR" b="1" dirty="0" err="1" smtClean="0">
                <a:solidFill>
                  <a:srgbClr val="0000FB"/>
                </a:solidFill>
                <a:latin typeface="+mj-lt"/>
                <a:ea typeface="+mj-ea"/>
                <a:cs typeface="+mj-cs"/>
              </a:rPr>
              <a:t>εκφόρτιση</a:t>
            </a:r>
            <a:r>
              <a:rPr lang="el-GR" b="1" dirty="0" smtClean="0">
                <a:solidFill>
                  <a:srgbClr val="0000FB"/>
                </a:solidFill>
                <a:latin typeface="+mj-lt"/>
                <a:ea typeface="+mj-ea"/>
                <a:cs typeface="+mj-cs"/>
              </a:rPr>
              <a:t>, ενέργεια που ήταν αποθηκευμένη στο ηλεκτρικό πεδίο του πυκνωτή μετατρέπεται σε μια άλλη μορφή (π.χ. στο κύκλωμα του παραδείγματος μετατρέπεται σε θερμική στον αντιστάτη</a:t>
            </a:r>
            <a:r>
              <a:rPr lang="el-GR" b="1" dirty="0" smtClean="0">
                <a:solidFill>
                  <a:srgbClr val="0000FB"/>
                </a:solidFill>
                <a:latin typeface="+mj-lt"/>
                <a:ea typeface="+mj-ea"/>
                <a:cs typeface="+mj-cs"/>
              </a:rPr>
              <a:t>).</a:t>
            </a:r>
            <a:endParaRPr kumimoji="0" lang="el-GR" sz="2000" b="1" i="0" u="none" strike="noStrike" kern="1200" cap="none" spc="0" normalizeH="0" baseline="0" noProof="0" dirty="0" smtClean="0">
              <a:ln>
                <a:noFill/>
              </a:ln>
              <a:solidFill>
                <a:srgbClr val="0000FB"/>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98"/>
                                        </p:tgtEl>
                                        <p:attrNameLst>
                                          <p:attrName>style.visibility</p:attrName>
                                        </p:attrNameLst>
                                      </p:cBhvr>
                                      <p:to>
                                        <p:strVal val="visible"/>
                                      </p:to>
                                    </p:set>
                                    <p:animEffect transition="in" filter="fade">
                                      <p:cBhvr>
                                        <p:cTn id="15" dur="2000"/>
                                        <p:tgtEl>
                                          <p:spTgt spid="9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0"/>
                                        </p:tgtEl>
                                        <p:attrNameLst>
                                          <p:attrName>style.visibility</p:attrName>
                                        </p:attrNameLst>
                                      </p:cBhvr>
                                      <p:to>
                                        <p:strVal val="visible"/>
                                      </p:to>
                                    </p:set>
                                    <p:animEffect transition="in" filter="fade">
                                      <p:cBhvr>
                                        <p:cTn id="20" dur="2000"/>
                                        <p:tgtEl>
                                          <p:spTgt spid="90"/>
                                        </p:tgtEl>
                                      </p:cBhvr>
                                    </p:animEffect>
                                  </p:childTnLst>
                                </p:cTn>
                              </p:par>
                              <p:par>
                                <p:cTn id="21" presetID="10" presetClass="entr" presetSubtype="0" fill="hold" nodeType="withEffect">
                                  <p:stCondLst>
                                    <p:cond delay="0"/>
                                  </p:stCondLst>
                                  <p:childTnLst>
                                    <p:set>
                                      <p:cBhvr>
                                        <p:cTn id="22" dur="1" fill="hold">
                                          <p:stCondLst>
                                            <p:cond delay="0"/>
                                          </p:stCondLst>
                                        </p:cTn>
                                        <p:tgtEl>
                                          <p:spTgt spid="133"/>
                                        </p:tgtEl>
                                        <p:attrNameLst>
                                          <p:attrName>style.visibility</p:attrName>
                                        </p:attrNameLst>
                                      </p:cBhvr>
                                      <p:to>
                                        <p:strVal val="visible"/>
                                      </p:to>
                                    </p:set>
                                    <p:animEffect transition="in" filter="fade">
                                      <p:cBhvr>
                                        <p:cTn id="23" dur="2000"/>
                                        <p:tgtEl>
                                          <p:spTgt spid="13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1"/>
                                        </p:tgtEl>
                                        <p:attrNameLst>
                                          <p:attrName>style.visibility</p:attrName>
                                        </p:attrNameLst>
                                      </p:cBhvr>
                                      <p:to>
                                        <p:strVal val="visible"/>
                                      </p:to>
                                    </p:set>
                                    <p:animEffect transition="in" filter="fade">
                                      <p:cBhvr>
                                        <p:cTn id="28" dur="2000"/>
                                        <p:tgtEl>
                                          <p:spTgt spid="17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fade">
                                      <p:cBhvr>
                                        <p:cTn id="31" dur="2000"/>
                                        <p:tgtEl>
                                          <p:spTgt spid="9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6"/>
                                        </p:tgtEl>
                                        <p:attrNameLst>
                                          <p:attrName>style.visibility</p:attrName>
                                        </p:attrNameLst>
                                      </p:cBhvr>
                                      <p:to>
                                        <p:strVal val="visible"/>
                                      </p:to>
                                    </p:set>
                                    <p:animEffect transition="in" filter="fade">
                                      <p:cBhvr>
                                        <p:cTn id="36" dur="2000"/>
                                        <p:tgtEl>
                                          <p:spTgt spid="9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14"/>
                                        </p:tgtEl>
                                        <p:attrNameLst>
                                          <p:attrName>style.visibility</p:attrName>
                                        </p:attrNameLst>
                                      </p:cBhvr>
                                      <p:to>
                                        <p:strVal val="visible"/>
                                      </p:to>
                                    </p:set>
                                    <p:animEffect transition="in" filter="fade">
                                      <p:cBhvr>
                                        <p:cTn id="41" dur="2000"/>
                                        <p:tgtEl>
                                          <p:spTgt spid="2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22"/>
                                        </p:tgtEl>
                                        <p:attrNameLst>
                                          <p:attrName>style.visibility</p:attrName>
                                        </p:attrNameLst>
                                      </p:cBhvr>
                                      <p:to>
                                        <p:strVal val="visible"/>
                                      </p:to>
                                    </p:set>
                                    <p:animEffect transition="in" filter="fade">
                                      <p:cBhvr>
                                        <p:cTn id="44" dur="2000"/>
                                        <p:tgtEl>
                                          <p:spTgt spid="22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7"/>
                                        </p:tgtEl>
                                        <p:attrNameLst>
                                          <p:attrName>style.visibility</p:attrName>
                                        </p:attrNameLst>
                                      </p:cBhvr>
                                      <p:to>
                                        <p:strVal val="visible"/>
                                      </p:to>
                                    </p:set>
                                    <p:animEffect transition="in" filter="fade">
                                      <p:cBhvr>
                                        <p:cTn id="47" dur="2000"/>
                                        <p:tgtEl>
                                          <p:spTgt spid="97"/>
                                        </p:tgtEl>
                                      </p:cBhvr>
                                    </p:animEffect>
                                  </p:childTnLst>
                                </p:cTn>
                              </p:par>
                              <p:par>
                                <p:cTn id="48" presetID="10" presetClass="entr" presetSubtype="0" fill="hold" nodeType="withEffect">
                                  <p:stCondLst>
                                    <p:cond delay="0"/>
                                  </p:stCondLst>
                                  <p:childTnLst>
                                    <p:set>
                                      <p:cBhvr>
                                        <p:cTn id="49" dur="1" fill="hold">
                                          <p:stCondLst>
                                            <p:cond delay="0"/>
                                          </p:stCondLst>
                                        </p:cTn>
                                        <p:tgtEl>
                                          <p:spTgt spid="206"/>
                                        </p:tgtEl>
                                        <p:attrNameLst>
                                          <p:attrName>style.visibility</p:attrName>
                                        </p:attrNameLst>
                                      </p:cBhvr>
                                      <p:to>
                                        <p:strVal val="visible"/>
                                      </p:to>
                                    </p:set>
                                    <p:animEffect transition="in" filter="fade">
                                      <p:cBhvr>
                                        <p:cTn id="50" dur="2000"/>
                                        <p:tgtEl>
                                          <p:spTgt spid="206"/>
                                        </p:tgtEl>
                                      </p:cBhvr>
                                    </p:animEffect>
                                  </p:childTnLst>
                                </p:cTn>
                              </p:par>
                            </p:childTnLst>
                          </p:cTn>
                        </p:par>
                      </p:childTnLst>
                    </p:cTn>
                  </p:par>
                  <p:par>
                    <p:cTn id="51" fill="hold">
                      <p:stCondLst>
                        <p:cond delay="indefinite"/>
                      </p:stCondLst>
                      <p:childTnLst>
                        <p:par>
                          <p:cTn id="52" fill="hold">
                            <p:stCondLst>
                              <p:cond delay="0"/>
                            </p:stCondLst>
                            <p:childTnLst>
                              <p:par>
                                <p:cTn id="53" presetID="20" presetClass="entr" presetSubtype="0" fill="hold" grpId="0" nodeType="clickEffect">
                                  <p:stCondLst>
                                    <p:cond delay="0"/>
                                  </p:stCondLst>
                                  <p:childTnLst>
                                    <p:set>
                                      <p:cBhvr>
                                        <p:cTn id="54" dur="1" fill="hold">
                                          <p:stCondLst>
                                            <p:cond delay="0"/>
                                          </p:stCondLst>
                                        </p:cTn>
                                        <p:tgtEl>
                                          <p:spTgt spid="224"/>
                                        </p:tgtEl>
                                        <p:attrNameLst>
                                          <p:attrName>style.visibility</p:attrName>
                                        </p:attrNameLst>
                                      </p:cBhvr>
                                      <p:to>
                                        <p:strVal val="visible"/>
                                      </p:to>
                                    </p:set>
                                    <p:animEffect transition="in" filter="wedge">
                                      <p:cBhvr>
                                        <p:cTn id="55" dur="2000"/>
                                        <p:tgtEl>
                                          <p:spTgt spid="22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25"/>
                                        </p:tgtEl>
                                        <p:attrNameLst>
                                          <p:attrName>style.visibility</p:attrName>
                                        </p:attrNameLst>
                                      </p:cBhvr>
                                      <p:to>
                                        <p:strVal val="visible"/>
                                      </p:to>
                                    </p:set>
                                    <p:animEffect transition="in" filter="fade">
                                      <p:cBhvr>
                                        <p:cTn id="60" dur="20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0" grpId="0"/>
      <p:bldP spid="94" grpId="0"/>
      <p:bldP spid="96" grpId="0" animBg="1"/>
      <p:bldP spid="97" grpId="0"/>
      <p:bldP spid="222" grpId="0"/>
      <p:bldP spid="224" grpId="0" animBg="1"/>
      <p:bldP spid="2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3347864" y="764704"/>
            <a:ext cx="5364596" cy="461665"/>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rgbClr val="0000FB"/>
                </a:solidFill>
                <a:effectLst/>
                <a:uLnTx/>
                <a:uFillTx/>
                <a:latin typeface="+mj-lt"/>
                <a:ea typeface="+mj-ea"/>
                <a:cs typeface="+mj-cs"/>
              </a:rPr>
              <a:t>Τι θα συμβεί αν κλείσω</a:t>
            </a:r>
            <a:r>
              <a:rPr kumimoji="0" lang="el-GR" sz="2400" b="1" i="0" u="none" strike="noStrike" kern="1200" cap="none" spc="0" normalizeH="0" noProof="0" dirty="0" smtClean="0">
                <a:ln>
                  <a:noFill/>
                </a:ln>
                <a:solidFill>
                  <a:srgbClr val="0000FB"/>
                </a:solidFill>
                <a:effectLst/>
                <a:uLnTx/>
                <a:uFillTx/>
                <a:latin typeface="+mj-lt"/>
                <a:ea typeface="+mj-ea"/>
                <a:cs typeface="+mj-cs"/>
              </a:rPr>
              <a:t> το διακόπτη; </a:t>
            </a:r>
            <a:endParaRPr kumimoji="0" lang="el-GR" sz="2400" b="1" i="0" u="none" strike="noStrike" kern="1200" cap="none" spc="0" normalizeH="0" baseline="0" noProof="0" dirty="0" smtClean="0">
              <a:ln>
                <a:noFill/>
              </a:ln>
              <a:solidFill>
                <a:srgbClr val="0000FB"/>
              </a:solidFill>
              <a:effectLst/>
              <a:uLnTx/>
              <a:uFillTx/>
              <a:latin typeface="+mj-lt"/>
              <a:ea typeface="+mj-ea"/>
              <a:cs typeface="+mj-cs"/>
            </a:endParaRPr>
          </a:p>
        </p:txBody>
      </p:sp>
      <p:grpSp>
        <p:nvGrpSpPr>
          <p:cNvPr id="207" name="206 - Ομάδα"/>
          <p:cNvGrpSpPr>
            <a:grpSpLocks noChangeAspect="1"/>
          </p:cNvGrpSpPr>
          <p:nvPr/>
        </p:nvGrpSpPr>
        <p:grpSpPr>
          <a:xfrm>
            <a:off x="287524" y="1340768"/>
            <a:ext cx="2555594" cy="1163066"/>
            <a:chOff x="776090" y="1340768"/>
            <a:chExt cx="2395121" cy="1090034"/>
          </a:xfrm>
        </p:grpSpPr>
        <p:grpSp>
          <p:nvGrpSpPr>
            <p:cNvPr id="3" name="Group 3"/>
            <p:cNvGrpSpPr>
              <a:grpSpLocks/>
            </p:cNvGrpSpPr>
            <p:nvPr/>
          </p:nvGrpSpPr>
          <p:grpSpPr bwMode="auto">
            <a:xfrm>
              <a:off x="1845771" y="1374236"/>
              <a:ext cx="863116" cy="144935"/>
              <a:chOff x="9348" y="12699"/>
              <a:chExt cx="1007" cy="169"/>
            </a:xfrm>
          </p:grpSpPr>
          <p:grpSp>
            <p:nvGrpSpPr>
              <p:cNvPr id="6" name="Group 4"/>
              <p:cNvGrpSpPr>
                <a:grpSpLocks/>
              </p:cNvGrpSpPr>
              <p:nvPr/>
            </p:nvGrpSpPr>
            <p:grpSpPr bwMode="auto">
              <a:xfrm>
                <a:off x="9348" y="12699"/>
                <a:ext cx="441" cy="169"/>
                <a:chOff x="9348" y="12446"/>
                <a:chExt cx="441" cy="169"/>
              </a:xfrm>
            </p:grpSpPr>
            <p:sp>
              <p:nvSpPr>
                <p:cNvPr id="2053" name="Arc 5"/>
                <p:cNvSpPr>
                  <a:spLocks noChangeAspect="1"/>
                </p:cNvSpPr>
                <p:nvPr/>
              </p:nvSpPr>
              <p:spPr bwMode="auto">
                <a:xfrm flipH="1" flipV="1">
                  <a:off x="9479"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4" name="Arc 6"/>
                <p:cNvSpPr>
                  <a:spLocks noChangeAspect="1"/>
                </p:cNvSpPr>
                <p:nvPr/>
              </p:nvSpPr>
              <p:spPr bwMode="auto">
                <a:xfrm>
                  <a:off x="9452"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5" name="Arc 7"/>
                <p:cNvSpPr>
                  <a:spLocks noChangeAspect="1"/>
                </p:cNvSpPr>
                <p:nvPr/>
              </p:nvSpPr>
              <p:spPr bwMode="auto">
                <a:xfrm flipH="1" flipV="1">
                  <a:off x="9533"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6" name="Arc 8"/>
                <p:cNvSpPr>
                  <a:spLocks noChangeAspect="1"/>
                </p:cNvSpPr>
                <p:nvPr/>
              </p:nvSpPr>
              <p:spPr bwMode="auto">
                <a:xfrm>
                  <a:off x="9506"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7" name="Arc 9"/>
                <p:cNvSpPr>
                  <a:spLocks noChangeAspect="1"/>
                </p:cNvSpPr>
                <p:nvPr/>
              </p:nvSpPr>
              <p:spPr bwMode="auto">
                <a:xfrm flipH="1" flipV="1">
                  <a:off x="9586"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8" name="Arc 10"/>
                <p:cNvSpPr>
                  <a:spLocks noChangeAspect="1"/>
                </p:cNvSpPr>
                <p:nvPr/>
              </p:nvSpPr>
              <p:spPr bwMode="auto">
                <a:xfrm>
                  <a:off x="9559"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7" name="Group 11"/>
                <p:cNvGrpSpPr>
                  <a:grpSpLocks/>
                </p:cNvGrpSpPr>
                <p:nvPr/>
              </p:nvGrpSpPr>
              <p:grpSpPr bwMode="auto">
                <a:xfrm>
                  <a:off x="9613" y="12446"/>
                  <a:ext cx="176" cy="169"/>
                  <a:chOff x="9613" y="12446"/>
                  <a:chExt cx="176" cy="169"/>
                </a:xfrm>
              </p:grpSpPr>
              <p:grpSp>
                <p:nvGrpSpPr>
                  <p:cNvPr id="8" name="Group 12"/>
                  <p:cNvGrpSpPr>
                    <a:grpSpLocks/>
                  </p:cNvGrpSpPr>
                  <p:nvPr/>
                </p:nvGrpSpPr>
                <p:grpSpPr bwMode="auto">
                  <a:xfrm>
                    <a:off x="9613" y="12446"/>
                    <a:ext cx="176" cy="169"/>
                    <a:chOff x="9613" y="12446"/>
                    <a:chExt cx="176" cy="169"/>
                  </a:xfrm>
                </p:grpSpPr>
                <p:sp>
                  <p:nvSpPr>
                    <p:cNvPr id="2061" name="Arc 13"/>
                    <p:cNvSpPr>
                      <a:spLocks noChangeAspect="1"/>
                    </p:cNvSpPr>
                    <p:nvPr/>
                  </p:nvSpPr>
                  <p:spPr bwMode="auto">
                    <a:xfrm flipH="1" flipV="1">
                      <a:off x="9640"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62" name="Arc 14"/>
                    <p:cNvSpPr>
                      <a:spLocks noChangeAspect="1"/>
                    </p:cNvSpPr>
                    <p:nvPr/>
                  </p:nvSpPr>
                  <p:spPr bwMode="auto">
                    <a:xfrm>
                      <a:off x="9613"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63" name="Arc 15"/>
                    <p:cNvSpPr>
                      <a:spLocks noChangeAspect="1"/>
                    </p:cNvSpPr>
                    <p:nvPr/>
                  </p:nvSpPr>
                  <p:spPr bwMode="auto">
                    <a:xfrm flipH="1" flipV="1">
                      <a:off x="9694"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64" name="Arc 16"/>
                    <p:cNvSpPr>
                      <a:spLocks noChangeAspect="1"/>
                    </p:cNvSpPr>
                    <p:nvPr/>
                  </p:nvSpPr>
                  <p:spPr bwMode="auto">
                    <a:xfrm>
                      <a:off x="9712"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65" name="Arc 17"/>
                    <p:cNvSpPr>
                      <a:spLocks noChangeAspect="1"/>
                    </p:cNvSpPr>
                    <p:nvPr/>
                  </p:nvSpPr>
                  <p:spPr bwMode="auto">
                    <a:xfrm flipH="1" flipV="1">
                      <a:off x="9749"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66" name="Arc 18"/>
                  <p:cNvSpPr>
                    <a:spLocks noChangeAspect="1"/>
                  </p:cNvSpPr>
                  <p:nvPr/>
                </p:nvSpPr>
                <p:spPr bwMode="auto">
                  <a:xfrm>
                    <a:off x="9721"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67" name="Freeform 19"/>
                <p:cNvSpPr>
                  <a:spLocks noChangeAspect="1"/>
                </p:cNvSpPr>
                <p:nvPr/>
              </p:nvSpPr>
              <p:spPr bwMode="auto">
                <a:xfrm>
                  <a:off x="9348" y="12457"/>
                  <a:ext cx="102" cy="57"/>
                </a:xfrm>
                <a:custGeom>
                  <a:avLst/>
                  <a:gdLst/>
                  <a:ahLst/>
                  <a:cxnLst>
                    <a:cxn ang="0">
                      <a:pos x="428" y="20"/>
                    </a:cxn>
                    <a:cxn ang="0">
                      <a:pos x="364" y="98"/>
                    </a:cxn>
                    <a:cxn ang="0">
                      <a:pos x="277" y="188"/>
                    </a:cxn>
                    <a:cxn ang="0">
                      <a:pos x="0" y="185"/>
                    </a:cxn>
                  </a:cxnLst>
                  <a:rect l="0" t="0" r="r" b="b"/>
                  <a:pathLst>
                    <a:path w="428" h="196">
                      <a:moveTo>
                        <a:pt x="428" y="20"/>
                      </a:moveTo>
                      <a:cubicBezTo>
                        <a:pt x="417" y="33"/>
                        <a:pt x="420" y="0"/>
                        <a:pt x="364" y="98"/>
                      </a:cubicBezTo>
                      <a:cubicBezTo>
                        <a:pt x="308" y="196"/>
                        <a:pt x="341" y="171"/>
                        <a:pt x="277" y="188"/>
                      </a:cubicBezTo>
                      <a:lnTo>
                        <a:pt x="0" y="185"/>
                      </a:lnTo>
                    </a:path>
                  </a:pathLst>
                </a:custGeom>
                <a:noFill/>
                <a:ln w="1587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9" name="Group 20"/>
              <p:cNvGrpSpPr>
                <a:grpSpLocks/>
              </p:cNvGrpSpPr>
              <p:nvPr/>
            </p:nvGrpSpPr>
            <p:grpSpPr bwMode="auto">
              <a:xfrm>
                <a:off x="9785" y="12699"/>
                <a:ext cx="176" cy="169"/>
                <a:chOff x="9785" y="12699"/>
                <a:chExt cx="176" cy="169"/>
              </a:xfrm>
            </p:grpSpPr>
            <p:grpSp>
              <p:nvGrpSpPr>
                <p:cNvPr id="10" name="Group 21"/>
                <p:cNvGrpSpPr>
                  <a:grpSpLocks/>
                </p:cNvGrpSpPr>
                <p:nvPr/>
              </p:nvGrpSpPr>
              <p:grpSpPr bwMode="auto">
                <a:xfrm>
                  <a:off x="9785" y="12699"/>
                  <a:ext cx="176" cy="169"/>
                  <a:chOff x="9785" y="12699"/>
                  <a:chExt cx="176" cy="169"/>
                </a:xfrm>
              </p:grpSpPr>
              <p:sp>
                <p:nvSpPr>
                  <p:cNvPr id="2070" name="Arc 22"/>
                  <p:cNvSpPr>
                    <a:spLocks noChangeAspect="1"/>
                  </p:cNvSpPr>
                  <p:nvPr/>
                </p:nvSpPr>
                <p:spPr bwMode="auto">
                  <a:xfrm flipH="1" flipV="1">
                    <a:off x="9812"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1" name="Arc 23"/>
                  <p:cNvSpPr>
                    <a:spLocks noChangeAspect="1"/>
                  </p:cNvSpPr>
                  <p:nvPr/>
                </p:nvSpPr>
                <p:spPr bwMode="auto">
                  <a:xfrm>
                    <a:off x="9785"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2" name="Arc 24"/>
                  <p:cNvSpPr>
                    <a:spLocks noChangeAspect="1"/>
                  </p:cNvSpPr>
                  <p:nvPr/>
                </p:nvSpPr>
                <p:spPr bwMode="auto">
                  <a:xfrm flipH="1" flipV="1">
                    <a:off x="9866" y="12719"/>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3" name="Arc 25"/>
                  <p:cNvSpPr>
                    <a:spLocks noChangeAspect="1"/>
                  </p:cNvSpPr>
                  <p:nvPr/>
                </p:nvSpPr>
                <p:spPr bwMode="auto">
                  <a:xfrm>
                    <a:off x="9840" y="12699"/>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4" name="Arc 26"/>
                  <p:cNvSpPr>
                    <a:spLocks noChangeAspect="1"/>
                  </p:cNvSpPr>
                  <p:nvPr/>
                </p:nvSpPr>
                <p:spPr bwMode="auto">
                  <a:xfrm flipH="1" flipV="1">
                    <a:off x="9921"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75" name="Arc 27"/>
                <p:cNvSpPr>
                  <a:spLocks noChangeAspect="1"/>
                </p:cNvSpPr>
                <p:nvPr/>
              </p:nvSpPr>
              <p:spPr bwMode="auto">
                <a:xfrm>
                  <a:off x="9893"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1" name="Group 28"/>
              <p:cNvGrpSpPr>
                <a:grpSpLocks/>
              </p:cNvGrpSpPr>
              <p:nvPr/>
            </p:nvGrpSpPr>
            <p:grpSpPr bwMode="auto">
              <a:xfrm>
                <a:off x="9954" y="12699"/>
                <a:ext cx="401" cy="169"/>
                <a:chOff x="9954" y="12699"/>
                <a:chExt cx="401" cy="169"/>
              </a:xfrm>
            </p:grpSpPr>
            <p:grpSp>
              <p:nvGrpSpPr>
                <p:cNvPr id="12" name="Group 29"/>
                <p:cNvGrpSpPr>
                  <a:grpSpLocks/>
                </p:cNvGrpSpPr>
                <p:nvPr/>
              </p:nvGrpSpPr>
              <p:grpSpPr bwMode="auto">
                <a:xfrm>
                  <a:off x="10123" y="12699"/>
                  <a:ext cx="232" cy="169"/>
                  <a:chOff x="10123" y="12699"/>
                  <a:chExt cx="232" cy="169"/>
                </a:xfrm>
              </p:grpSpPr>
              <p:sp>
                <p:nvSpPr>
                  <p:cNvPr id="2078" name="Arc 30"/>
                  <p:cNvSpPr>
                    <a:spLocks noChangeAspect="1"/>
                  </p:cNvSpPr>
                  <p:nvPr/>
                </p:nvSpPr>
                <p:spPr bwMode="auto">
                  <a:xfrm flipH="1" flipV="1">
                    <a:off x="10150"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9" name="Arc 31"/>
                  <p:cNvSpPr>
                    <a:spLocks noChangeAspect="1"/>
                  </p:cNvSpPr>
                  <p:nvPr/>
                </p:nvSpPr>
                <p:spPr bwMode="auto">
                  <a:xfrm>
                    <a:off x="10123"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0" name="Arc 32"/>
                  <p:cNvSpPr>
                    <a:spLocks noChangeAspect="1"/>
                  </p:cNvSpPr>
                  <p:nvPr/>
                </p:nvSpPr>
                <p:spPr bwMode="auto">
                  <a:xfrm flipH="1" flipV="1">
                    <a:off x="10204"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1" name="Arc 33"/>
                  <p:cNvSpPr>
                    <a:spLocks noChangeAspect="1"/>
                  </p:cNvSpPr>
                  <p:nvPr/>
                </p:nvSpPr>
                <p:spPr bwMode="auto">
                  <a:xfrm>
                    <a:off x="10177" y="12699"/>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2" name="Arc 34"/>
                  <p:cNvSpPr>
                    <a:spLocks noChangeAspect="1"/>
                  </p:cNvSpPr>
                  <p:nvPr/>
                </p:nvSpPr>
                <p:spPr bwMode="auto">
                  <a:xfrm>
                    <a:off x="10231" y="12700"/>
                    <a:ext cx="46" cy="90"/>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3" name="Freeform 35"/>
                  <p:cNvSpPr>
                    <a:spLocks noChangeAspect="1"/>
                  </p:cNvSpPr>
                  <p:nvPr/>
                </p:nvSpPr>
                <p:spPr bwMode="auto">
                  <a:xfrm>
                    <a:off x="10276" y="12764"/>
                    <a:ext cx="79" cy="1"/>
                  </a:xfrm>
                  <a:custGeom>
                    <a:avLst/>
                    <a:gdLst/>
                    <a:ahLst/>
                    <a:cxnLst>
                      <a:cxn ang="0">
                        <a:pos x="0" y="3"/>
                      </a:cxn>
                      <a:cxn ang="0">
                        <a:pos x="330" y="0"/>
                      </a:cxn>
                    </a:cxnLst>
                    <a:rect l="0" t="0" r="r" b="b"/>
                    <a:pathLst>
                      <a:path w="330" h="3">
                        <a:moveTo>
                          <a:pt x="0" y="3"/>
                        </a:moveTo>
                        <a:lnTo>
                          <a:pt x="330" y="0"/>
                        </a:lnTo>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3" name="Group 36"/>
                <p:cNvGrpSpPr>
                  <a:grpSpLocks/>
                </p:cNvGrpSpPr>
                <p:nvPr/>
              </p:nvGrpSpPr>
              <p:grpSpPr bwMode="auto">
                <a:xfrm>
                  <a:off x="9954" y="12699"/>
                  <a:ext cx="176" cy="169"/>
                  <a:chOff x="9954" y="12446"/>
                  <a:chExt cx="176" cy="169"/>
                </a:xfrm>
              </p:grpSpPr>
              <p:grpSp>
                <p:nvGrpSpPr>
                  <p:cNvPr id="14" name="Group 37"/>
                  <p:cNvGrpSpPr>
                    <a:grpSpLocks/>
                  </p:cNvGrpSpPr>
                  <p:nvPr/>
                </p:nvGrpSpPr>
                <p:grpSpPr bwMode="auto">
                  <a:xfrm>
                    <a:off x="9954" y="12446"/>
                    <a:ext cx="176" cy="169"/>
                    <a:chOff x="9954" y="12446"/>
                    <a:chExt cx="176" cy="169"/>
                  </a:xfrm>
                </p:grpSpPr>
                <p:sp>
                  <p:nvSpPr>
                    <p:cNvPr id="2086" name="Arc 38"/>
                    <p:cNvSpPr>
                      <a:spLocks noChangeAspect="1"/>
                    </p:cNvSpPr>
                    <p:nvPr/>
                  </p:nvSpPr>
                  <p:spPr bwMode="auto">
                    <a:xfrm flipH="1" flipV="1">
                      <a:off x="9981"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7" name="Arc 39"/>
                    <p:cNvSpPr>
                      <a:spLocks noChangeAspect="1"/>
                    </p:cNvSpPr>
                    <p:nvPr/>
                  </p:nvSpPr>
                  <p:spPr bwMode="auto">
                    <a:xfrm>
                      <a:off x="9954"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8" name="Arc 40"/>
                    <p:cNvSpPr>
                      <a:spLocks noChangeAspect="1"/>
                    </p:cNvSpPr>
                    <p:nvPr/>
                  </p:nvSpPr>
                  <p:spPr bwMode="auto">
                    <a:xfrm flipH="1" flipV="1">
                      <a:off x="10035"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9" name="Arc 41"/>
                    <p:cNvSpPr>
                      <a:spLocks noChangeAspect="1"/>
                    </p:cNvSpPr>
                    <p:nvPr/>
                  </p:nvSpPr>
                  <p:spPr bwMode="auto">
                    <a:xfrm>
                      <a:off x="10009"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90" name="Arc 42"/>
                    <p:cNvSpPr>
                      <a:spLocks noChangeAspect="1"/>
                    </p:cNvSpPr>
                    <p:nvPr/>
                  </p:nvSpPr>
                  <p:spPr bwMode="auto">
                    <a:xfrm flipH="1" flipV="1">
                      <a:off x="10090"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91" name="Arc 43"/>
                  <p:cNvSpPr>
                    <a:spLocks noChangeAspect="1"/>
                  </p:cNvSpPr>
                  <p:nvPr/>
                </p:nvSpPr>
                <p:spPr bwMode="auto">
                  <a:xfrm>
                    <a:off x="10062"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grpSp>
        <p:grpSp>
          <p:nvGrpSpPr>
            <p:cNvPr id="15" name="Group 44"/>
            <p:cNvGrpSpPr>
              <a:grpSpLocks/>
            </p:cNvGrpSpPr>
            <p:nvPr/>
          </p:nvGrpSpPr>
          <p:grpSpPr bwMode="auto">
            <a:xfrm rot="16227476">
              <a:off x="1303809" y="1122096"/>
              <a:ext cx="196063" cy="633408"/>
              <a:chOff x="8603" y="12411"/>
              <a:chExt cx="87" cy="739"/>
            </a:xfrm>
          </p:grpSpPr>
          <p:sp>
            <p:nvSpPr>
              <p:cNvPr id="2093" name="Line 45"/>
              <p:cNvSpPr>
                <a:spLocks noChangeAspect="1" noChangeShapeType="1"/>
              </p:cNvSpPr>
              <p:nvPr/>
            </p:nvSpPr>
            <p:spPr bwMode="auto">
              <a:xfrm rot="16200000" flipH="1" flipV="1">
                <a:off x="8634" y="1305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4" name="Line 46"/>
              <p:cNvSpPr>
                <a:spLocks noChangeAspect="1" noChangeShapeType="1"/>
              </p:cNvSpPr>
              <p:nvPr/>
            </p:nvSpPr>
            <p:spPr bwMode="auto">
              <a:xfrm rot="16200000" flipH="1">
                <a:off x="8620" y="13096"/>
                <a:ext cx="14" cy="42"/>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5" name="Line 47"/>
              <p:cNvSpPr>
                <a:spLocks noChangeAspect="1" noChangeShapeType="1"/>
              </p:cNvSpPr>
              <p:nvPr/>
            </p:nvSpPr>
            <p:spPr bwMode="auto">
              <a:xfrm rot="16200000">
                <a:off x="8634" y="13137"/>
                <a:ext cx="27" cy="0"/>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6" name="Line 48"/>
              <p:cNvSpPr>
                <a:spLocks noChangeAspect="1" noChangeShapeType="1"/>
              </p:cNvSpPr>
              <p:nvPr/>
            </p:nvSpPr>
            <p:spPr bwMode="auto">
              <a:xfrm rot="16200000" flipH="1" flipV="1">
                <a:off x="8632" y="1238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7" name="Line 49"/>
              <p:cNvSpPr>
                <a:spLocks noChangeAspect="1" noChangeShapeType="1"/>
              </p:cNvSpPr>
              <p:nvPr/>
            </p:nvSpPr>
            <p:spPr bwMode="auto">
              <a:xfrm rot="16200000" flipH="1">
                <a:off x="8632" y="12410"/>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8" name="Line 50"/>
              <p:cNvSpPr>
                <a:spLocks noChangeAspect="1" noChangeShapeType="1"/>
              </p:cNvSpPr>
              <p:nvPr/>
            </p:nvSpPr>
            <p:spPr bwMode="auto">
              <a:xfrm rot="16200000" flipH="1" flipV="1">
                <a:off x="8632" y="12437"/>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9" name="Line 51"/>
              <p:cNvSpPr>
                <a:spLocks noChangeAspect="1" noChangeShapeType="1"/>
              </p:cNvSpPr>
              <p:nvPr/>
            </p:nvSpPr>
            <p:spPr bwMode="auto">
              <a:xfrm rot="16200000" flipH="1">
                <a:off x="8632" y="1246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0" name="Line 52"/>
              <p:cNvSpPr>
                <a:spLocks noChangeAspect="1" noChangeShapeType="1"/>
              </p:cNvSpPr>
              <p:nvPr/>
            </p:nvSpPr>
            <p:spPr bwMode="auto">
              <a:xfrm rot="16200000" flipH="1" flipV="1">
                <a:off x="8632" y="12491"/>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1" name="Line 53"/>
              <p:cNvSpPr>
                <a:spLocks noChangeAspect="1" noChangeShapeType="1"/>
              </p:cNvSpPr>
              <p:nvPr/>
            </p:nvSpPr>
            <p:spPr bwMode="auto">
              <a:xfrm rot="16200000" flipH="1">
                <a:off x="8632" y="1251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2" name="Line 54"/>
              <p:cNvSpPr>
                <a:spLocks noChangeAspect="1" noChangeShapeType="1"/>
              </p:cNvSpPr>
              <p:nvPr/>
            </p:nvSpPr>
            <p:spPr bwMode="auto">
              <a:xfrm rot="16200000" flipH="1" flipV="1">
                <a:off x="8632" y="1254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3" name="Line 55"/>
              <p:cNvSpPr>
                <a:spLocks noChangeAspect="1" noChangeShapeType="1"/>
              </p:cNvSpPr>
              <p:nvPr/>
            </p:nvSpPr>
            <p:spPr bwMode="auto">
              <a:xfrm rot="16200000" flipH="1">
                <a:off x="8632" y="1257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4" name="Line 56"/>
              <p:cNvSpPr>
                <a:spLocks noChangeAspect="1" noChangeShapeType="1"/>
              </p:cNvSpPr>
              <p:nvPr/>
            </p:nvSpPr>
            <p:spPr bwMode="auto">
              <a:xfrm rot="16200000" flipH="1" flipV="1">
                <a:off x="8631" y="1260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5" name="Line 57"/>
              <p:cNvSpPr>
                <a:spLocks noChangeAspect="1" noChangeShapeType="1"/>
              </p:cNvSpPr>
              <p:nvPr/>
            </p:nvSpPr>
            <p:spPr bwMode="auto">
              <a:xfrm rot="16200000" flipH="1">
                <a:off x="8631" y="1263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6" name="Line 58"/>
              <p:cNvSpPr>
                <a:spLocks noChangeAspect="1" noChangeShapeType="1"/>
              </p:cNvSpPr>
              <p:nvPr/>
            </p:nvSpPr>
            <p:spPr bwMode="auto">
              <a:xfrm rot="16200000" flipH="1" flipV="1">
                <a:off x="8631" y="1266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7" name="Line 59"/>
              <p:cNvSpPr>
                <a:spLocks noChangeAspect="1" noChangeShapeType="1"/>
              </p:cNvSpPr>
              <p:nvPr/>
            </p:nvSpPr>
            <p:spPr bwMode="auto">
              <a:xfrm rot="16200000" flipH="1">
                <a:off x="8631" y="12689"/>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8" name="Line 60"/>
              <p:cNvSpPr>
                <a:spLocks noChangeAspect="1" noChangeShapeType="1"/>
              </p:cNvSpPr>
              <p:nvPr/>
            </p:nvSpPr>
            <p:spPr bwMode="auto">
              <a:xfrm rot="16200000" flipH="1" flipV="1">
                <a:off x="8631" y="12716"/>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9" name="Line 61"/>
              <p:cNvSpPr>
                <a:spLocks noChangeAspect="1" noChangeShapeType="1"/>
              </p:cNvSpPr>
              <p:nvPr/>
            </p:nvSpPr>
            <p:spPr bwMode="auto">
              <a:xfrm rot="16200000" flipH="1">
                <a:off x="8631" y="1274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0" name="Line 62"/>
              <p:cNvSpPr>
                <a:spLocks noChangeAspect="1" noChangeShapeType="1"/>
              </p:cNvSpPr>
              <p:nvPr/>
            </p:nvSpPr>
            <p:spPr bwMode="auto">
              <a:xfrm rot="16200000" flipH="1" flipV="1">
                <a:off x="8631" y="12770"/>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1" name="Line 63"/>
              <p:cNvSpPr>
                <a:spLocks noChangeAspect="1" noChangeShapeType="1"/>
              </p:cNvSpPr>
              <p:nvPr/>
            </p:nvSpPr>
            <p:spPr bwMode="auto">
              <a:xfrm rot="16200000" flipH="1">
                <a:off x="8631" y="12797"/>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2" name="Line 64"/>
              <p:cNvSpPr>
                <a:spLocks noChangeAspect="1" noChangeShapeType="1"/>
              </p:cNvSpPr>
              <p:nvPr/>
            </p:nvSpPr>
            <p:spPr bwMode="auto">
              <a:xfrm rot="16200000" flipH="1" flipV="1">
                <a:off x="8631" y="1282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3" name="Line 65"/>
              <p:cNvSpPr>
                <a:spLocks noChangeAspect="1" noChangeShapeType="1"/>
              </p:cNvSpPr>
              <p:nvPr/>
            </p:nvSpPr>
            <p:spPr bwMode="auto">
              <a:xfrm rot="16200000" flipH="1">
                <a:off x="8631" y="12851"/>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4" name="Line 66"/>
              <p:cNvSpPr>
                <a:spLocks noChangeAspect="1" noChangeShapeType="1"/>
              </p:cNvSpPr>
              <p:nvPr/>
            </p:nvSpPr>
            <p:spPr bwMode="auto">
              <a:xfrm rot="16200000" flipH="1" flipV="1">
                <a:off x="8631" y="1287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5" name="Line 67"/>
              <p:cNvSpPr>
                <a:spLocks noChangeAspect="1" noChangeShapeType="1"/>
              </p:cNvSpPr>
              <p:nvPr/>
            </p:nvSpPr>
            <p:spPr bwMode="auto">
              <a:xfrm rot="16200000" flipH="1">
                <a:off x="8631" y="1290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6" name="Line 68"/>
              <p:cNvSpPr>
                <a:spLocks noChangeAspect="1" noChangeShapeType="1"/>
              </p:cNvSpPr>
              <p:nvPr/>
            </p:nvSpPr>
            <p:spPr bwMode="auto">
              <a:xfrm rot="16200000" flipH="1" flipV="1">
                <a:off x="8631" y="1293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7" name="Line 69"/>
              <p:cNvSpPr>
                <a:spLocks noChangeAspect="1" noChangeShapeType="1"/>
              </p:cNvSpPr>
              <p:nvPr/>
            </p:nvSpPr>
            <p:spPr bwMode="auto">
              <a:xfrm rot="16200000" flipH="1">
                <a:off x="8631" y="12959"/>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8" name="Line 70"/>
              <p:cNvSpPr>
                <a:spLocks noChangeAspect="1" noChangeShapeType="1"/>
              </p:cNvSpPr>
              <p:nvPr/>
            </p:nvSpPr>
            <p:spPr bwMode="auto">
              <a:xfrm rot="16200000" flipH="1" flipV="1">
                <a:off x="8631" y="12986"/>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9" name="Line 71"/>
              <p:cNvSpPr>
                <a:spLocks noChangeAspect="1" noChangeShapeType="1"/>
              </p:cNvSpPr>
              <p:nvPr/>
            </p:nvSpPr>
            <p:spPr bwMode="auto">
              <a:xfrm rot="16200000" flipH="1">
                <a:off x="8631" y="1301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2120" name="Freeform 72"/>
            <p:cNvSpPr>
              <a:spLocks noChangeAspect="1"/>
            </p:cNvSpPr>
            <p:nvPr/>
          </p:nvSpPr>
          <p:spPr bwMode="auto">
            <a:xfrm>
              <a:off x="1817486" y="2239557"/>
              <a:ext cx="971970" cy="7718"/>
            </a:xfrm>
            <a:custGeom>
              <a:avLst/>
              <a:gdLst/>
              <a:ahLst/>
              <a:cxnLst>
                <a:cxn ang="0">
                  <a:pos x="0" y="0"/>
                </a:cxn>
                <a:cxn ang="0">
                  <a:pos x="1134" y="9"/>
                </a:cxn>
              </a:cxnLst>
              <a:rect l="0" t="0" r="r" b="b"/>
              <a:pathLst>
                <a:path w="1134" h="9">
                  <a:moveTo>
                    <a:pt x="0" y="0"/>
                  </a:moveTo>
                  <a:lnTo>
                    <a:pt x="1134" y="9"/>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1" name="Freeform 73"/>
            <p:cNvSpPr>
              <a:spLocks noChangeAspect="1"/>
            </p:cNvSpPr>
            <p:nvPr/>
          </p:nvSpPr>
          <p:spPr bwMode="auto">
            <a:xfrm>
              <a:off x="776090" y="1423977"/>
              <a:ext cx="857" cy="828445"/>
            </a:xfrm>
            <a:custGeom>
              <a:avLst/>
              <a:gdLst/>
              <a:ahLst/>
              <a:cxnLst>
                <a:cxn ang="0">
                  <a:pos x="0" y="966"/>
                </a:cxn>
                <a:cxn ang="0">
                  <a:pos x="0" y="0"/>
                </a:cxn>
              </a:cxnLst>
              <a:rect l="0" t="0" r="r" b="b"/>
              <a:pathLst>
                <a:path w="1" h="966">
                  <a:moveTo>
                    <a:pt x="0" y="966"/>
                  </a:moveTo>
                  <a:lnTo>
                    <a:pt x="0" y="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2" name="Freeform 74"/>
            <p:cNvSpPr>
              <a:spLocks noChangeAspect="1"/>
            </p:cNvSpPr>
            <p:nvPr/>
          </p:nvSpPr>
          <p:spPr bwMode="auto">
            <a:xfrm>
              <a:off x="1454925" y="2056888"/>
              <a:ext cx="857" cy="360193"/>
            </a:xfrm>
            <a:custGeom>
              <a:avLst/>
              <a:gdLst/>
              <a:ahLst/>
              <a:cxnLst>
                <a:cxn ang="0">
                  <a:pos x="0" y="0"/>
                </a:cxn>
                <a:cxn ang="0">
                  <a:pos x="1" y="420"/>
                </a:cxn>
              </a:cxnLst>
              <a:rect l="0" t="0" r="r" b="b"/>
              <a:pathLst>
                <a:path w="1" h="420">
                  <a:moveTo>
                    <a:pt x="0" y="0"/>
                  </a:moveTo>
                  <a:lnTo>
                    <a:pt x="1" y="42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3" name="Freeform 75"/>
            <p:cNvSpPr>
              <a:spLocks noChangeAspect="1"/>
            </p:cNvSpPr>
            <p:nvPr/>
          </p:nvSpPr>
          <p:spPr bwMode="auto">
            <a:xfrm>
              <a:off x="1532067" y="2134930"/>
              <a:ext cx="857" cy="205825"/>
            </a:xfrm>
            <a:custGeom>
              <a:avLst/>
              <a:gdLst/>
              <a:ahLst/>
              <a:cxnLst>
                <a:cxn ang="0">
                  <a:pos x="0" y="0"/>
                </a:cxn>
                <a:cxn ang="0">
                  <a:pos x="1" y="240"/>
                </a:cxn>
              </a:cxnLst>
              <a:rect l="0" t="0" r="r" b="b"/>
              <a:pathLst>
                <a:path w="1" h="240">
                  <a:moveTo>
                    <a:pt x="0" y="0"/>
                  </a:moveTo>
                  <a:lnTo>
                    <a:pt x="1" y="24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4" name="Freeform 76"/>
            <p:cNvSpPr>
              <a:spLocks noChangeAspect="1"/>
            </p:cNvSpPr>
            <p:nvPr/>
          </p:nvSpPr>
          <p:spPr bwMode="auto">
            <a:xfrm>
              <a:off x="776090" y="2246418"/>
              <a:ext cx="677121" cy="7718"/>
            </a:xfrm>
            <a:custGeom>
              <a:avLst/>
              <a:gdLst/>
              <a:ahLst/>
              <a:cxnLst>
                <a:cxn ang="0">
                  <a:pos x="790" y="9"/>
                </a:cxn>
                <a:cxn ang="0">
                  <a:pos x="0" y="0"/>
                </a:cxn>
              </a:cxnLst>
              <a:rect l="0" t="0" r="r" b="b"/>
              <a:pathLst>
                <a:path w="790" h="9">
                  <a:moveTo>
                    <a:pt x="790" y="9"/>
                  </a:moveTo>
                  <a:lnTo>
                    <a:pt x="0" y="0"/>
                  </a:lnTo>
                </a:path>
              </a:pathLst>
            </a:custGeom>
            <a:noFill/>
            <a:ln w="31750"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l-GR"/>
            </a:p>
          </p:txBody>
        </p:sp>
        <p:sp>
          <p:nvSpPr>
            <p:cNvPr id="2125" name="Line 77"/>
            <p:cNvSpPr>
              <a:spLocks noChangeShapeType="1"/>
            </p:cNvSpPr>
            <p:nvPr/>
          </p:nvSpPr>
          <p:spPr bwMode="auto">
            <a:xfrm>
              <a:off x="1707776" y="1433411"/>
              <a:ext cx="147424" cy="0"/>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6" name="Rectangle 78"/>
            <p:cNvSpPr>
              <a:spLocks noChangeArrowheads="1"/>
            </p:cNvSpPr>
            <p:nvPr/>
          </p:nvSpPr>
          <p:spPr bwMode="auto">
            <a:xfrm>
              <a:off x="1202934" y="1954833"/>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E</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129" name="Line 81"/>
            <p:cNvSpPr>
              <a:spLocks noChangeShapeType="1"/>
            </p:cNvSpPr>
            <p:nvPr/>
          </p:nvSpPr>
          <p:spPr bwMode="auto">
            <a:xfrm flipV="1">
              <a:off x="2802312" y="1425693"/>
              <a:ext cx="0" cy="385922"/>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130" name="Line 82"/>
            <p:cNvSpPr>
              <a:spLocks noChangeShapeType="1"/>
            </p:cNvSpPr>
            <p:nvPr/>
          </p:nvSpPr>
          <p:spPr bwMode="auto">
            <a:xfrm>
              <a:off x="2709744" y="1430837"/>
              <a:ext cx="82284" cy="0"/>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131" name="Line 83"/>
            <p:cNvSpPr>
              <a:spLocks noChangeShapeType="1"/>
            </p:cNvSpPr>
            <p:nvPr/>
          </p:nvSpPr>
          <p:spPr bwMode="auto">
            <a:xfrm>
              <a:off x="1545780" y="2219833"/>
              <a:ext cx="164566" cy="0"/>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132" name="Line 84"/>
            <p:cNvSpPr>
              <a:spLocks noChangeShapeType="1"/>
            </p:cNvSpPr>
            <p:nvPr/>
          </p:nvSpPr>
          <p:spPr bwMode="auto">
            <a:xfrm flipV="1">
              <a:off x="1691680" y="2137503"/>
              <a:ext cx="113139" cy="82330"/>
            </a:xfrm>
            <a:prstGeom prst="line">
              <a:avLst/>
            </a:prstGeom>
            <a:noFill/>
            <a:ln w="25400">
              <a:solidFill>
                <a:srgbClr val="000000"/>
              </a:solidFill>
              <a:round/>
              <a:headEnd/>
              <a:tailEnd type="oval" w="sm" len="sm"/>
            </a:ln>
            <a:effectLst/>
          </p:spPr>
          <p:txBody>
            <a:bodyPr vert="horz" wrap="square" lIns="91440" tIns="45720" rIns="91440" bIns="45720" numCol="1" anchor="t" anchorCtr="0" compatLnSpc="1">
              <a:prstTxWarp prst="textNoShape">
                <a:avLst/>
              </a:prstTxWarp>
            </a:bodyPr>
            <a:lstStyle/>
            <a:p>
              <a:endParaRPr lang="el-GR"/>
            </a:p>
          </p:txBody>
        </p:sp>
        <p:sp>
          <p:nvSpPr>
            <p:cNvPr id="2133" name="Rectangle 85"/>
            <p:cNvSpPr>
              <a:spLocks noChangeArrowheads="1"/>
            </p:cNvSpPr>
            <p:nvPr/>
          </p:nvSpPr>
          <p:spPr bwMode="auto">
            <a:xfrm>
              <a:off x="1753202" y="1928248"/>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cs typeface="Arial" pitchFamily="34" charset="0"/>
                </a:rPr>
                <a:t>Δ</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4" name="Oval 86"/>
            <p:cNvSpPr>
              <a:spLocks noChangeArrowheads="1"/>
            </p:cNvSpPr>
            <p:nvPr/>
          </p:nvSpPr>
          <p:spPr bwMode="auto">
            <a:xfrm>
              <a:off x="2658317" y="1737860"/>
              <a:ext cx="308562" cy="308737"/>
            </a:xfrm>
            <a:prstGeom prst="ellipse">
              <a:avLst/>
            </a:prstGeom>
            <a:solidFill>
              <a:srgbClr val="FFFFFF"/>
            </a:solid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135" name="Rectangle 87"/>
            <p:cNvSpPr>
              <a:spLocks noChangeArrowheads="1"/>
            </p:cNvSpPr>
            <p:nvPr/>
          </p:nvSpPr>
          <p:spPr bwMode="auto">
            <a:xfrm>
              <a:off x="2663798" y="1734284"/>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Α</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6" name="Freeform 88"/>
            <p:cNvSpPr>
              <a:spLocks noChangeAspect="1"/>
            </p:cNvSpPr>
            <p:nvPr/>
          </p:nvSpPr>
          <p:spPr bwMode="auto">
            <a:xfrm>
              <a:off x="782947" y="1410255"/>
              <a:ext cx="279420" cy="857"/>
            </a:xfrm>
            <a:custGeom>
              <a:avLst/>
              <a:gdLst/>
              <a:ahLst/>
              <a:cxnLst>
                <a:cxn ang="0">
                  <a:pos x="326" y="0"/>
                </a:cxn>
                <a:cxn ang="0">
                  <a:pos x="0" y="0"/>
                </a:cxn>
              </a:cxnLst>
              <a:rect l="0" t="0" r="r" b="b"/>
              <a:pathLst>
                <a:path w="326" h="1">
                  <a:moveTo>
                    <a:pt x="326" y="0"/>
                  </a:moveTo>
                  <a:lnTo>
                    <a:pt x="0" y="0"/>
                  </a:lnTo>
                </a:path>
              </a:pathLst>
            </a:custGeom>
            <a:noFill/>
            <a:ln w="222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l-GR"/>
            </a:p>
          </p:txBody>
        </p:sp>
        <p:sp>
          <p:nvSpPr>
            <p:cNvPr id="2137" name="Rectangle 89"/>
            <p:cNvSpPr>
              <a:spLocks noChangeArrowheads="1"/>
            </p:cNvSpPr>
            <p:nvPr/>
          </p:nvSpPr>
          <p:spPr bwMode="auto">
            <a:xfrm>
              <a:off x="1110366" y="1444559"/>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R</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8" name="Freeform 90"/>
            <p:cNvSpPr>
              <a:spLocks/>
            </p:cNvSpPr>
            <p:nvPr/>
          </p:nvSpPr>
          <p:spPr bwMode="auto">
            <a:xfrm>
              <a:off x="2801455" y="2046597"/>
              <a:ext cx="1714" cy="205825"/>
            </a:xfrm>
            <a:custGeom>
              <a:avLst/>
              <a:gdLst/>
              <a:ahLst/>
              <a:cxnLst>
                <a:cxn ang="0">
                  <a:pos x="0" y="240"/>
                </a:cxn>
                <a:cxn ang="0">
                  <a:pos x="2" y="0"/>
                </a:cxn>
              </a:cxnLst>
              <a:rect l="0" t="0" r="r" b="b"/>
              <a:pathLst>
                <a:path w="2" h="240">
                  <a:moveTo>
                    <a:pt x="0" y="240"/>
                  </a:moveTo>
                  <a:lnTo>
                    <a:pt x="2" y="0"/>
                  </a:lnTo>
                </a:path>
              </a:pathLst>
            </a:cu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cxnSp>
          <p:nvCxnSpPr>
            <p:cNvPr id="98" name="97 - Ευθεία γραμμή σύνδεσης"/>
            <p:cNvCxnSpPr/>
            <p:nvPr/>
          </p:nvCxnSpPr>
          <p:spPr>
            <a:xfrm rot="20880000" flipH="1">
              <a:off x="1050052" y="1343878"/>
              <a:ext cx="42696" cy="663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8" name="207 - Ομάδα"/>
          <p:cNvGrpSpPr>
            <a:grpSpLocks noChangeAspect="1"/>
          </p:cNvGrpSpPr>
          <p:nvPr/>
        </p:nvGrpSpPr>
        <p:grpSpPr>
          <a:xfrm>
            <a:off x="0" y="2842483"/>
            <a:ext cx="2945184" cy="1431980"/>
            <a:chOff x="3383868" y="1088740"/>
            <a:chExt cx="2760252" cy="1342062"/>
          </a:xfrm>
        </p:grpSpPr>
        <p:grpSp>
          <p:nvGrpSpPr>
            <p:cNvPr id="116" name="Group 3"/>
            <p:cNvGrpSpPr>
              <a:grpSpLocks/>
            </p:cNvGrpSpPr>
            <p:nvPr/>
          </p:nvGrpSpPr>
          <p:grpSpPr bwMode="auto">
            <a:xfrm>
              <a:off x="4818680" y="1374236"/>
              <a:ext cx="863116" cy="144935"/>
              <a:chOff x="9348" y="12699"/>
              <a:chExt cx="1007" cy="169"/>
            </a:xfrm>
          </p:grpSpPr>
          <p:grpSp>
            <p:nvGrpSpPr>
              <p:cNvPr id="165" name="Group 4"/>
              <p:cNvGrpSpPr>
                <a:grpSpLocks/>
              </p:cNvGrpSpPr>
              <p:nvPr/>
            </p:nvGrpSpPr>
            <p:grpSpPr bwMode="auto">
              <a:xfrm>
                <a:off x="9348" y="12699"/>
                <a:ext cx="441" cy="169"/>
                <a:chOff x="9348" y="12446"/>
                <a:chExt cx="441" cy="169"/>
              </a:xfrm>
            </p:grpSpPr>
            <p:sp>
              <p:nvSpPr>
                <p:cNvPr id="190" name="Arc 5"/>
                <p:cNvSpPr>
                  <a:spLocks noChangeAspect="1"/>
                </p:cNvSpPr>
                <p:nvPr/>
              </p:nvSpPr>
              <p:spPr bwMode="auto">
                <a:xfrm flipH="1" flipV="1">
                  <a:off x="9479"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1" name="Arc 6"/>
                <p:cNvSpPr>
                  <a:spLocks noChangeAspect="1"/>
                </p:cNvSpPr>
                <p:nvPr/>
              </p:nvSpPr>
              <p:spPr bwMode="auto">
                <a:xfrm>
                  <a:off x="9452"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2" name="Arc 7"/>
                <p:cNvSpPr>
                  <a:spLocks noChangeAspect="1"/>
                </p:cNvSpPr>
                <p:nvPr/>
              </p:nvSpPr>
              <p:spPr bwMode="auto">
                <a:xfrm flipH="1" flipV="1">
                  <a:off x="9533"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3" name="Arc 8"/>
                <p:cNvSpPr>
                  <a:spLocks noChangeAspect="1"/>
                </p:cNvSpPr>
                <p:nvPr/>
              </p:nvSpPr>
              <p:spPr bwMode="auto">
                <a:xfrm>
                  <a:off x="9506"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4" name="Arc 9"/>
                <p:cNvSpPr>
                  <a:spLocks noChangeAspect="1"/>
                </p:cNvSpPr>
                <p:nvPr/>
              </p:nvSpPr>
              <p:spPr bwMode="auto">
                <a:xfrm flipH="1" flipV="1">
                  <a:off x="9586"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5" name="Arc 10"/>
                <p:cNvSpPr>
                  <a:spLocks noChangeAspect="1"/>
                </p:cNvSpPr>
                <p:nvPr/>
              </p:nvSpPr>
              <p:spPr bwMode="auto">
                <a:xfrm>
                  <a:off x="9559"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196" name="Group 11"/>
                <p:cNvGrpSpPr>
                  <a:grpSpLocks/>
                </p:cNvGrpSpPr>
                <p:nvPr/>
              </p:nvGrpSpPr>
              <p:grpSpPr bwMode="auto">
                <a:xfrm>
                  <a:off x="9613" y="12446"/>
                  <a:ext cx="176" cy="169"/>
                  <a:chOff x="9613" y="12446"/>
                  <a:chExt cx="176" cy="169"/>
                </a:xfrm>
              </p:grpSpPr>
              <p:grpSp>
                <p:nvGrpSpPr>
                  <p:cNvPr id="198" name="Group 12"/>
                  <p:cNvGrpSpPr>
                    <a:grpSpLocks/>
                  </p:cNvGrpSpPr>
                  <p:nvPr/>
                </p:nvGrpSpPr>
                <p:grpSpPr bwMode="auto">
                  <a:xfrm>
                    <a:off x="9613" y="12446"/>
                    <a:ext cx="176" cy="169"/>
                    <a:chOff x="9613" y="12446"/>
                    <a:chExt cx="176" cy="169"/>
                  </a:xfrm>
                </p:grpSpPr>
                <p:sp>
                  <p:nvSpPr>
                    <p:cNvPr id="200" name="Arc 13"/>
                    <p:cNvSpPr>
                      <a:spLocks noChangeAspect="1"/>
                    </p:cNvSpPr>
                    <p:nvPr/>
                  </p:nvSpPr>
                  <p:spPr bwMode="auto">
                    <a:xfrm flipH="1" flipV="1">
                      <a:off x="9640"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1" name="Arc 14"/>
                    <p:cNvSpPr>
                      <a:spLocks noChangeAspect="1"/>
                    </p:cNvSpPr>
                    <p:nvPr/>
                  </p:nvSpPr>
                  <p:spPr bwMode="auto">
                    <a:xfrm>
                      <a:off x="9613"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2" name="Arc 15"/>
                    <p:cNvSpPr>
                      <a:spLocks noChangeAspect="1"/>
                    </p:cNvSpPr>
                    <p:nvPr/>
                  </p:nvSpPr>
                  <p:spPr bwMode="auto">
                    <a:xfrm flipH="1" flipV="1">
                      <a:off x="9694"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3" name="Arc 16"/>
                    <p:cNvSpPr>
                      <a:spLocks noChangeAspect="1"/>
                    </p:cNvSpPr>
                    <p:nvPr/>
                  </p:nvSpPr>
                  <p:spPr bwMode="auto">
                    <a:xfrm>
                      <a:off x="9712"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4" name="Arc 17"/>
                    <p:cNvSpPr>
                      <a:spLocks noChangeAspect="1"/>
                    </p:cNvSpPr>
                    <p:nvPr/>
                  </p:nvSpPr>
                  <p:spPr bwMode="auto">
                    <a:xfrm flipH="1" flipV="1">
                      <a:off x="9749"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99" name="Arc 18"/>
                  <p:cNvSpPr>
                    <a:spLocks noChangeAspect="1"/>
                  </p:cNvSpPr>
                  <p:nvPr/>
                </p:nvSpPr>
                <p:spPr bwMode="auto">
                  <a:xfrm>
                    <a:off x="9721"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97" name="Freeform 19"/>
                <p:cNvSpPr>
                  <a:spLocks noChangeAspect="1"/>
                </p:cNvSpPr>
                <p:nvPr/>
              </p:nvSpPr>
              <p:spPr bwMode="auto">
                <a:xfrm>
                  <a:off x="9348" y="12457"/>
                  <a:ext cx="102" cy="57"/>
                </a:xfrm>
                <a:custGeom>
                  <a:avLst/>
                  <a:gdLst/>
                  <a:ahLst/>
                  <a:cxnLst>
                    <a:cxn ang="0">
                      <a:pos x="428" y="20"/>
                    </a:cxn>
                    <a:cxn ang="0">
                      <a:pos x="364" y="98"/>
                    </a:cxn>
                    <a:cxn ang="0">
                      <a:pos x="277" y="188"/>
                    </a:cxn>
                    <a:cxn ang="0">
                      <a:pos x="0" y="185"/>
                    </a:cxn>
                  </a:cxnLst>
                  <a:rect l="0" t="0" r="r" b="b"/>
                  <a:pathLst>
                    <a:path w="428" h="196">
                      <a:moveTo>
                        <a:pt x="428" y="20"/>
                      </a:moveTo>
                      <a:cubicBezTo>
                        <a:pt x="417" y="33"/>
                        <a:pt x="420" y="0"/>
                        <a:pt x="364" y="98"/>
                      </a:cubicBezTo>
                      <a:cubicBezTo>
                        <a:pt x="308" y="196"/>
                        <a:pt x="341" y="171"/>
                        <a:pt x="277" y="188"/>
                      </a:cubicBezTo>
                      <a:lnTo>
                        <a:pt x="0" y="185"/>
                      </a:lnTo>
                    </a:path>
                  </a:pathLst>
                </a:custGeom>
                <a:noFill/>
                <a:ln w="1587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66" name="Group 20"/>
              <p:cNvGrpSpPr>
                <a:grpSpLocks/>
              </p:cNvGrpSpPr>
              <p:nvPr/>
            </p:nvGrpSpPr>
            <p:grpSpPr bwMode="auto">
              <a:xfrm>
                <a:off x="9785" y="12699"/>
                <a:ext cx="176" cy="169"/>
                <a:chOff x="9785" y="12699"/>
                <a:chExt cx="176" cy="169"/>
              </a:xfrm>
            </p:grpSpPr>
            <p:grpSp>
              <p:nvGrpSpPr>
                <p:cNvPr id="183" name="Group 21"/>
                <p:cNvGrpSpPr>
                  <a:grpSpLocks/>
                </p:cNvGrpSpPr>
                <p:nvPr/>
              </p:nvGrpSpPr>
              <p:grpSpPr bwMode="auto">
                <a:xfrm>
                  <a:off x="9785" y="12699"/>
                  <a:ext cx="176" cy="169"/>
                  <a:chOff x="9785" y="12699"/>
                  <a:chExt cx="176" cy="169"/>
                </a:xfrm>
              </p:grpSpPr>
              <p:sp>
                <p:nvSpPr>
                  <p:cNvPr id="185" name="Arc 22"/>
                  <p:cNvSpPr>
                    <a:spLocks noChangeAspect="1"/>
                  </p:cNvSpPr>
                  <p:nvPr/>
                </p:nvSpPr>
                <p:spPr bwMode="auto">
                  <a:xfrm flipH="1" flipV="1">
                    <a:off x="9812"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6" name="Arc 23"/>
                  <p:cNvSpPr>
                    <a:spLocks noChangeAspect="1"/>
                  </p:cNvSpPr>
                  <p:nvPr/>
                </p:nvSpPr>
                <p:spPr bwMode="auto">
                  <a:xfrm>
                    <a:off x="9785"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7" name="Arc 24"/>
                  <p:cNvSpPr>
                    <a:spLocks noChangeAspect="1"/>
                  </p:cNvSpPr>
                  <p:nvPr/>
                </p:nvSpPr>
                <p:spPr bwMode="auto">
                  <a:xfrm flipH="1" flipV="1">
                    <a:off x="9866" y="12719"/>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8" name="Arc 25"/>
                  <p:cNvSpPr>
                    <a:spLocks noChangeAspect="1"/>
                  </p:cNvSpPr>
                  <p:nvPr/>
                </p:nvSpPr>
                <p:spPr bwMode="auto">
                  <a:xfrm>
                    <a:off x="9840" y="12699"/>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9" name="Arc 26"/>
                  <p:cNvSpPr>
                    <a:spLocks noChangeAspect="1"/>
                  </p:cNvSpPr>
                  <p:nvPr/>
                </p:nvSpPr>
                <p:spPr bwMode="auto">
                  <a:xfrm flipH="1" flipV="1">
                    <a:off x="9921"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84" name="Arc 27"/>
                <p:cNvSpPr>
                  <a:spLocks noChangeAspect="1"/>
                </p:cNvSpPr>
                <p:nvPr/>
              </p:nvSpPr>
              <p:spPr bwMode="auto">
                <a:xfrm>
                  <a:off x="9893"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67" name="Group 28"/>
              <p:cNvGrpSpPr>
                <a:grpSpLocks/>
              </p:cNvGrpSpPr>
              <p:nvPr/>
            </p:nvGrpSpPr>
            <p:grpSpPr bwMode="auto">
              <a:xfrm>
                <a:off x="9954" y="12699"/>
                <a:ext cx="401" cy="169"/>
                <a:chOff x="9954" y="12699"/>
                <a:chExt cx="401" cy="169"/>
              </a:xfrm>
            </p:grpSpPr>
            <p:grpSp>
              <p:nvGrpSpPr>
                <p:cNvPr id="168" name="Group 29"/>
                <p:cNvGrpSpPr>
                  <a:grpSpLocks/>
                </p:cNvGrpSpPr>
                <p:nvPr/>
              </p:nvGrpSpPr>
              <p:grpSpPr bwMode="auto">
                <a:xfrm>
                  <a:off x="10123" y="12699"/>
                  <a:ext cx="232" cy="169"/>
                  <a:chOff x="10123" y="12699"/>
                  <a:chExt cx="232" cy="169"/>
                </a:xfrm>
              </p:grpSpPr>
              <p:sp>
                <p:nvSpPr>
                  <p:cNvPr id="177" name="Arc 30"/>
                  <p:cNvSpPr>
                    <a:spLocks noChangeAspect="1"/>
                  </p:cNvSpPr>
                  <p:nvPr/>
                </p:nvSpPr>
                <p:spPr bwMode="auto">
                  <a:xfrm flipH="1" flipV="1">
                    <a:off x="10150"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78" name="Arc 31"/>
                  <p:cNvSpPr>
                    <a:spLocks noChangeAspect="1"/>
                  </p:cNvSpPr>
                  <p:nvPr/>
                </p:nvSpPr>
                <p:spPr bwMode="auto">
                  <a:xfrm>
                    <a:off x="10123"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79" name="Arc 32"/>
                  <p:cNvSpPr>
                    <a:spLocks noChangeAspect="1"/>
                  </p:cNvSpPr>
                  <p:nvPr/>
                </p:nvSpPr>
                <p:spPr bwMode="auto">
                  <a:xfrm flipH="1" flipV="1">
                    <a:off x="10204"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0" name="Arc 33"/>
                  <p:cNvSpPr>
                    <a:spLocks noChangeAspect="1"/>
                  </p:cNvSpPr>
                  <p:nvPr/>
                </p:nvSpPr>
                <p:spPr bwMode="auto">
                  <a:xfrm>
                    <a:off x="10177" y="12699"/>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1" name="Arc 34"/>
                  <p:cNvSpPr>
                    <a:spLocks noChangeAspect="1"/>
                  </p:cNvSpPr>
                  <p:nvPr/>
                </p:nvSpPr>
                <p:spPr bwMode="auto">
                  <a:xfrm>
                    <a:off x="10231" y="12700"/>
                    <a:ext cx="46" cy="90"/>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2" name="Freeform 35"/>
                  <p:cNvSpPr>
                    <a:spLocks noChangeAspect="1"/>
                  </p:cNvSpPr>
                  <p:nvPr/>
                </p:nvSpPr>
                <p:spPr bwMode="auto">
                  <a:xfrm>
                    <a:off x="10276" y="12764"/>
                    <a:ext cx="79" cy="1"/>
                  </a:xfrm>
                  <a:custGeom>
                    <a:avLst/>
                    <a:gdLst/>
                    <a:ahLst/>
                    <a:cxnLst>
                      <a:cxn ang="0">
                        <a:pos x="0" y="3"/>
                      </a:cxn>
                      <a:cxn ang="0">
                        <a:pos x="330" y="0"/>
                      </a:cxn>
                    </a:cxnLst>
                    <a:rect l="0" t="0" r="r" b="b"/>
                    <a:pathLst>
                      <a:path w="330" h="3">
                        <a:moveTo>
                          <a:pt x="0" y="3"/>
                        </a:moveTo>
                        <a:lnTo>
                          <a:pt x="330" y="0"/>
                        </a:lnTo>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69" name="Group 36"/>
                <p:cNvGrpSpPr>
                  <a:grpSpLocks/>
                </p:cNvGrpSpPr>
                <p:nvPr/>
              </p:nvGrpSpPr>
              <p:grpSpPr bwMode="auto">
                <a:xfrm>
                  <a:off x="9954" y="12699"/>
                  <a:ext cx="176" cy="169"/>
                  <a:chOff x="9954" y="12446"/>
                  <a:chExt cx="176" cy="169"/>
                </a:xfrm>
              </p:grpSpPr>
              <p:grpSp>
                <p:nvGrpSpPr>
                  <p:cNvPr id="170" name="Group 37"/>
                  <p:cNvGrpSpPr>
                    <a:grpSpLocks/>
                  </p:cNvGrpSpPr>
                  <p:nvPr/>
                </p:nvGrpSpPr>
                <p:grpSpPr bwMode="auto">
                  <a:xfrm>
                    <a:off x="9954" y="12446"/>
                    <a:ext cx="176" cy="169"/>
                    <a:chOff x="9954" y="12446"/>
                    <a:chExt cx="176" cy="169"/>
                  </a:xfrm>
                </p:grpSpPr>
                <p:sp>
                  <p:nvSpPr>
                    <p:cNvPr id="172" name="Arc 38"/>
                    <p:cNvSpPr>
                      <a:spLocks noChangeAspect="1"/>
                    </p:cNvSpPr>
                    <p:nvPr/>
                  </p:nvSpPr>
                  <p:spPr bwMode="auto">
                    <a:xfrm flipH="1" flipV="1">
                      <a:off x="9981"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73" name="Arc 39"/>
                    <p:cNvSpPr>
                      <a:spLocks noChangeAspect="1"/>
                    </p:cNvSpPr>
                    <p:nvPr/>
                  </p:nvSpPr>
                  <p:spPr bwMode="auto">
                    <a:xfrm>
                      <a:off x="9954"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74" name="Arc 40"/>
                    <p:cNvSpPr>
                      <a:spLocks noChangeAspect="1"/>
                    </p:cNvSpPr>
                    <p:nvPr/>
                  </p:nvSpPr>
                  <p:spPr bwMode="auto">
                    <a:xfrm flipH="1" flipV="1">
                      <a:off x="10035"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75" name="Arc 41"/>
                    <p:cNvSpPr>
                      <a:spLocks noChangeAspect="1"/>
                    </p:cNvSpPr>
                    <p:nvPr/>
                  </p:nvSpPr>
                  <p:spPr bwMode="auto">
                    <a:xfrm>
                      <a:off x="10009"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76" name="Arc 42"/>
                    <p:cNvSpPr>
                      <a:spLocks noChangeAspect="1"/>
                    </p:cNvSpPr>
                    <p:nvPr/>
                  </p:nvSpPr>
                  <p:spPr bwMode="auto">
                    <a:xfrm flipH="1" flipV="1">
                      <a:off x="10090"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71" name="Arc 43"/>
                  <p:cNvSpPr>
                    <a:spLocks noChangeAspect="1"/>
                  </p:cNvSpPr>
                  <p:nvPr/>
                </p:nvSpPr>
                <p:spPr bwMode="auto">
                  <a:xfrm>
                    <a:off x="10062"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grpSp>
        <p:grpSp>
          <p:nvGrpSpPr>
            <p:cNvPr id="117" name="Group 44"/>
            <p:cNvGrpSpPr>
              <a:grpSpLocks/>
            </p:cNvGrpSpPr>
            <p:nvPr/>
          </p:nvGrpSpPr>
          <p:grpSpPr bwMode="auto">
            <a:xfrm rot="16227476">
              <a:off x="4276718" y="1122096"/>
              <a:ext cx="196063" cy="633408"/>
              <a:chOff x="8603" y="12411"/>
              <a:chExt cx="87" cy="739"/>
            </a:xfrm>
          </p:grpSpPr>
          <p:sp>
            <p:nvSpPr>
              <p:cNvPr id="138" name="Line 45"/>
              <p:cNvSpPr>
                <a:spLocks noChangeAspect="1" noChangeShapeType="1"/>
              </p:cNvSpPr>
              <p:nvPr/>
            </p:nvSpPr>
            <p:spPr bwMode="auto">
              <a:xfrm rot="16200000" flipH="1" flipV="1">
                <a:off x="8634" y="1305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39" name="Line 46"/>
              <p:cNvSpPr>
                <a:spLocks noChangeAspect="1" noChangeShapeType="1"/>
              </p:cNvSpPr>
              <p:nvPr/>
            </p:nvSpPr>
            <p:spPr bwMode="auto">
              <a:xfrm rot="16200000" flipH="1">
                <a:off x="8620" y="13096"/>
                <a:ext cx="14" cy="42"/>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0" name="Line 47"/>
              <p:cNvSpPr>
                <a:spLocks noChangeAspect="1" noChangeShapeType="1"/>
              </p:cNvSpPr>
              <p:nvPr/>
            </p:nvSpPr>
            <p:spPr bwMode="auto">
              <a:xfrm rot="16200000">
                <a:off x="8634" y="13137"/>
                <a:ext cx="27" cy="0"/>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1" name="Line 48"/>
              <p:cNvSpPr>
                <a:spLocks noChangeAspect="1" noChangeShapeType="1"/>
              </p:cNvSpPr>
              <p:nvPr/>
            </p:nvSpPr>
            <p:spPr bwMode="auto">
              <a:xfrm rot="16200000" flipH="1" flipV="1">
                <a:off x="8632" y="1238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2" name="Line 49"/>
              <p:cNvSpPr>
                <a:spLocks noChangeAspect="1" noChangeShapeType="1"/>
              </p:cNvSpPr>
              <p:nvPr/>
            </p:nvSpPr>
            <p:spPr bwMode="auto">
              <a:xfrm rot="16200000" flipH="1">
                <a:off x="8632" y="12410"/>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3" name="Line 50"/>
              <p:cNvSpPr>
                <a:spLocks noChangeAspect="1" noChangeShapeType="1"/>
              </p:cNvSpPr>
              <p:nvPr/>
            </p:nvSpPr>
            <p:spPr bwMode="auto">
              <a:xfrm rot="16200000" flipH="1" flipV="1">
                <a:off x="8632" y="12437"/>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4" name="Line 51"/>
              <p:cNvSpPr>
                <a:spLocks noChangeAspect="1" noChangeShapeType="1"/>
              </p:cNvSpPr>
              <p:nvPr/>
            </p:nvSpPr>
            <p:spPr bwMode="auto">
              <a:xfrm rot="16200000" flipH="1">
                <a:off x="8632" y="1246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5" name="Line 52"/>
              <p:cNvSpPr>
                <a:spLocks noChangeAspect="1" noChangeShapeType="1"/>
              </p:cNvSpPr>
              <p:nvPr/>
            </p:nvSpPr>
            <p:spPr bwMode="auto">
              <a:xfrm rot="16200000" flipH="1" flipV="1">
                <a:off x="8632" y="12491"/>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6" name="Line 53"/>
              <p:cNvSpPr>
                <a:spLocks noChangeAspect="1" noChangeShapeType="1"/>
              </p:cNvSpPr>
              <p:nvPr/>
            </p:nvSpPr>
            <p:spPr bwMode="auto">
              <a:xfrm rot="16200000" flipH="1">
                <a:off x="8632" y="1251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7" name="Line 54"/>
              <p:cNvSpPr>
                <a:spLocks noChangeAspect="1" noChangeShapeType="1"/>
              </p:cNvSpPr>
              <p:nvPr/>
            </p:nvSpPr>
            <p:spPr bwMode="auto">
              <a:xfrm rot="16200000" flipH="1" flipV="1">
                <a:off x="8632" y="1254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8" name="Line 55"/>
              <p:cNvSpPr>
                <a:spLocks noChangeAspect="1" noChangeShapeType="1"/>
              </p:cNvSpPr>
              <p:nvPr/>
            </p:nvSpPr>
            <p:spPr bwMode="auto">
              <a:xfrm rot="16200000" flipH="1">
                <a:off x="8632" y="1257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9" name="Line 56"/>
              <p:cNvSpPr>
                <a:spLocks noChangeAspect="1" noChangeShapeType="1"/>
              </p:cNvSpPr>
              <p:nvPr/>
            </p:nvSpPr>
            <p:spPr bwMode="auto">
              <a:xfrm rot="16200000" flipH="1" flipV="1">
                <a:off x="8631" y="1260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0" name="Line 57"/>
              <p:cNvSpPr>
                <a:spLocks noChangeAspect="1" noChangeShapeType="1"/>
              </p:cNvSpPr>
              <p:nvPr/>
            </p:nvSpPr>
            <p:spPr bwMode="auto">
              <a:xfrm rot="16200000" flipH="1">
                <a:off x="8631" y="1263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1" name="Line 58"/>
              <p:cNvSpPr>
                <a:spLocks noChangeAspect="1" noChangeShapeType="1"/>
              </p:cNvSpPr>
              <p:nvPr/>
            </p:nvSpPr>
            <p:spPr bwMode="auto">
              <a:xfrm rot="16200000" flipH="1" flipV="1">
                <a:off x="8631" y="1266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2" name="Line 59"/>
              <p:cNvSpPr>
                <a:spLocks noChangeAspect="1" noChangeShapeType="1"/>
              </p:cNvSpPr>
              <p:nvPr/>
            </p:nvSpPr>
            <p:spPr bwMode="auto">
              <a:xfrm rot="16200000" flipH="1">
                <a:off x="8631" y="12689"/>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3" name="Line 60"/>
              <p:cNvSpPr>
                <a:spLocks noChangeAspect="1" noChangeShapeType="1"/>
              </p:cNvSpPr>
              <p:nvPr/>
            </p:nvSpPr>
            <p:spPr bwMode="auto">
              <a:xfrm rot="16200000" flipH="1" flipV="1">
                <a:off x="8631" y="12716"/>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4" name="Line 61"/>
              <p:cNvSpPr>
                <a:spLocks noChangeAspect="1" noChangeShapeType="1"/>
              </p:cNvSpPr>
              <p:nvPr/>
            </p:nvSpPr>
            <p:spPr bwMode="auto">
              <a:xfrm rot="16200000" flipH="1">
                <a:off x="8631" y="1274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5" name="Line 62"/>
              <p:cNvSpPr>
                <a:spLocks noChangeAspect="1" noChangeShapeType="1"/>
              </p:cNvSpPr>
              <p:nvPr/>
            </p:nvSpPr>
            <p:spPr bwMode="auto">
              <a:xfrm rot="16200000" flipH="1" flipV="1">
                <a:off x="8631" y="12770"/>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6" name="Line 63"/>
              <p:cNvSpPr>
                <a:spLocks noChangeAspect="1" noChangeShapeType="1"/>
              </p:cNvSpPr>
              <p:nvPr/>
            </p:nvSpPr>
            <p:spPr bwMode="auto">
              <a:xfrm rot="16200000" flipH="1">
                <a:off x="8631" y="12797"/>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7" name="Line 64"/>
              <p:cNvSpPr>
                <a:spLocks noChangeAspect="1" noChangeShapeType="1"/>
              </p:cNvSpPr>
              <p:nvPr/>
            </p:nvSpPr>
            <p:spPr bwMode="auto">
              <a:xfrm rot="16200000" flipH="1" flipV="1">
                <a:off x="8631" y="1282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8" name="Line 65"/>
              <p:cNvSpPr>
                <a:spLocks noChangeAspect="1" noChangeShapeType="1"/>
              </p:cNvSpPr>
              <p:nvPr/>
            </p:nvSpPr>
            <p:spPr bwMode="auto">
              <a:xfrm rot="16200000" flipH="1">
                <a:off x="8631" y="12851"/>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9" name="Line 66"/>
              <p:cNvSpPr>
                <a:spLocks noChangeAspect="1" noChangeShapeType="1"/>
              </p:cNvSpPr>
              <p:nvPr/>
            </p:nvSpPr>
            <p:spPr bwMode="auto">
              <a:xfrm rot="16200000" flipH="1" flipV="1">
                <a:off x="8631" y="1287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0" name="Line 67"/>
              <p:cNvSpPr>
                <a:spLocks noChangeAspect="1" noChangeShapeType="1"/>
              </p:cNvSpPr>
              <p:nvPr/>
            </p:nvSpPr>
            <p:spPr bwMode="auto">
              <a:xfrm rot="16200000" flipH="1">
                <a:off x="8631" y="1290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1" name="Line 68"/>
              <p:cNvSpPr>
                <a:spLocks noChangeAspect="1" noChangeShapeType="1"/>
              </p:cNvSpPr>
              <p:nvPr/>
            </p:nvSpPr>
            <p:spPr bwMode="auto">
              <a:xfrm rot="16200000" flipH="1" flipV="1">
                <a:off x="8631" y="1293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2" name="Line 69"/>
              <p:cNvSpPr>
                <a:spLocks noChangeAspect="1" noChangeShapeType="1"/>
              </p:cNvSpPr>
              <p:nvPr/>
            </p:nvSpPr>
            <p:spPr bwMode="auto">
              <a:xfrm rot="16200000" flipH="1">
                <a:off x="8631" y="12959"/>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3" name="Line 70"/>
              <p:cNvSpPr>
                <a:spLocks noChangeAspect="1" noChangeShapeType="1"/>
              </p:cNvSpPr>
              <p:nvPr/>
            </p:nvSpPr>
            <p:spPr bwMode="auto">
              <a:xfrm rot="16200000" flipH="1" flipV="1">
                <a:off x="8631" y="12986"/>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4" name="Line 71"/>
              <p:cNvSpPr>
                <a:spLocks noChangeAspect="1" noChangeShapeType="1"/>
              </p:cNvSpPr>
              <p:nvPr/>
            </p:nvSpPr>
            <p:spPr bwMode="auto">
              <a:xfrm rot="16200000" flipH="1">
                <a:off x="8631" y="1301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118" name="Freeform 72"/>
            <p:cNvSpPr>
              <a:spLocks noChangeAspect="1"/>
            </p:cNvSpPr>
            <p:nvPr/>
          </p:nvSpPr>
          <p:spPr bwMode="auto">
            <a:xfrm>
              <a:off x="4790395" y="2239557"/>
              <a:ext cx="971970" cy="7718"/>
            </a:xfrm>
            <a:custGeom>
              <a:avLst/>
              <a:gdLst/>
              <a:ahLst/>
              <a:cxnLst>
                <a:cxn ang="0">
                  <a:pos x="0" y="0"/>
                </a:cxn>
                <a:cxn ang="0">
                  <a:pos x="1134" y="9"/>
                </a:cxn>
              </a:cxnLst>
              <a:rect l="0" t="0" r="r" b="b"/>
              <a:pathLst>
                <a:path w="1134" h="9">
                  <a:moveTo>
                    <a:pt x="0" y="0"/>
                  </a:moveTo>
                  <a:lnTo>
                    <a:pt x="1134" y="9"/>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19" name="Freeform 73"/>
            <p:cNvSpPr>
              <a:spLocks noChangeAspect="1"/>
            </p:cNvSpPr>
            <p:nvPr/>
          </p:nvSpPr>
          <p:spPr bwMode="auto">
            <a:xfrm>
              <a:off x="3748999" y="1423977"/>
              <a:ext cx="857" cy="828445"/>
            </a:xfrm>
            <a:custGeom>
              <a:avLst/>
              <a:gdLst/>
              <a:ahLst/>
              <a:cxnLst>
                <a:cxn ang="0">
                  <a:pos x="0" y="966"/>
                </a:cxn>
                <a:cxn ang="0">
                  <a:pos x="0" y="0"/>
                </a:cxn>
              </a:cxnLst>
              <a:rect l="0" t="0" r="r" b="b"/>
              <a:pathLst>
                <a:path w="1" h="966">
                  <a:moveTo>
                    <a:pt x="0" y="966"/>
                  </a:moveTo>
                  <a:lnTo>
                    <a:pt x="0" y="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20" name="Freeform 74"/>
            <p:cNvSpPr>
              <a:spLocks noChangeAspect="1"/>
            </p:cNvSpPr>
            <p:nvPr/>
          </p:nvSpPr>
          <p:spPr bwMode="auto">
            <a:xfrm>
              <a:off x="4427834" y="2056888"/>
              <a:ext cx="857" cy="360193"/>
            </a:xfrm>
            <a:custGeom>
              <a:avLst/>
              <a:gdLst/>
              <a:ahLst/>
              <a:cxnLst>
                <a:cxn ang="0">
                  <a:pos x="0" y="0"/>
                </a:cxn>
                <a:cxn ang="0">
                  <a:pos x="1" y="420"/>
                </a:cxn>
              </a:cxnLst>
              <a:rect l="0" t="0" r="r" b="b"/>
              <a:pathLst>
                <a:path w="1" h="420">
                  <a:moveTo>
                    <a:pt x="0" y="0"/>
                  </a:moveTo>
                  <a:lnTo>
                    <a:pt x="1" y="42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21" name="Freeform 75"/>
            <p:cNvSpPr>
              <a:spLocks noChangeAspect="1"/>
            </p:cNvSpPr>
            <p:nvPr/>
          </p:nvSpPr>
          <p:spPr bwMode="auto">
            <a:xfrm>
              <a:off x="4504976" y="2134930"/>
              <a:ext cx="857" cy="205825"/>
            </a:xfrm>
            <a:custGeom>
              <a:avLst/>
              <a:gdLst/>
              <a:ahLst/>
              <a:cxnLst>
                <a:cxn ang="0">
                  <a:pos x="0" y="0"/>
                </a:cxn>
                <a:cxn ang="0">
                  <a:pos x="1" y="240"/>
                </a:cxn>
              </a:cxnLst>
              <a:rect l="0" t="0" r="r" b="b"/>
              <a:pathLst>
                <a:path w="1" h="240">
                  <a:moveTo>
                    <a:pt x="0" y="0"/>
                  </a:moveTo>
                  <a:lnTo>
                    <a:pt x="1" y="24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22" name="Freeform 76"/>
            <p:cNvSpPr>
              <a:spLocks noChangeAspect="1"/>
            </p:cNvSpPr>
            <p:nvPr/>
          </p:nvSpPr>
          <p:spPr bwMode="auto">
            <a:xfrm>
              <a:off x="3748999" y="2246418"/>
              <a:ext cx="677121" cy="7718"/>
            </a:xfrm>
            <a:custGeom>
              <a:avLst/>
              <a:gdLst/>
              <a:ahLst/>
              <a:cxnLst>
                <a:cxn ang="0">
                  <a:pos x="790" y="9"/>
                </a:cxn>
                <a:cxn ang="0">
                  <a:pos x="0" y="0"/>
                </a:cxn>
              </a:cxnLst>
              <a:rect l="0" t="0" r="r" b="b"/>
              <a:pathLst>
                <a:path w="790" h="9">
                  <a:moveTo>
                    <a:pt x="790" y="9"/>
                  </a:moveTo>
                  <a:lnTo>
                    <a:pt x="0" y="0"/>
                  </a:lnTo>
                </a:path>
              </a:pathLst>
            </a:custGeom>
            <a:noFill/>
            <a:ln w="31750"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l-GR"/>
            </a:p>
          </p:txBody>
        </p:sp>
        <p:sp>
          <p:nvSpPr>
            <p:cNvPr id="123" name="Line 77"/>
            <p:cNvSpPr>
              <a:spLocks noChangeShapeType="1"/>
            </p:cNvSpPr>
            <p:nvPr/>
          </p:nvSpPr>
          <p:spPr bwMode="auto">
            <a:xfrm>
              <a:off x="4680685" y="1433411"/>
              <a:ext cx="147424" cy="0"/>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24" name="Rectangle 78"/>
            <p:cNvSpPr>
              <a:spLocks noChangeArrowheads="1"/>
            </p:cNvSpPr>
            <p:nvPr/>
          </p:nvSpPr>
          <p:spPr bwMode="auto">
            <a:xfrm>
              <a:off x="4175843" y="1954833"/>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E</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Rectangle 79"/>
            <p:cNvSpPr>
              <a:spLocks noChangeArrowheads="1"/>
            </p:cNvSpPr>
            <p:nvPr/>
          </p:nvSpPr>
          <p:spPr bwMode="auto">
            <a:xfrm>
              <a:off x="3383868" y="1655530"/>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I</a:t>
              </a:r>
              <a:endParaRPr kumimoji="0" lang="el-G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6" name="Line 80"/>
            <p:cNvSpPr>
              <a:spLocks noChangeShapeType="1"/>
            </p:cNvSpPr>
            <p:nvPr/>
          </p:nvSpPr>
          <p:spPr bwMode="auto">
            <a:xfrm flipV="1">
              <a:off x="3682144" y="1578345"/>
              <a:ext cx="0" cy="418511"/>
            </a:xfrm>
            <a:prstGeom prst="line">
              <a:avLst/>
            </a:prstGeom>
            <a:noFill/>
            <a:ln w="31750">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l-GR"/>
            </a:p>
          </p:txBody>
        </p:sp>
        <p:sp>
          <p:nvSpPr>
            <p:cNvPr id="127" name="Line 81"/>
            <p:cNvSpPr>
              <a:spLocks noChangeShapeType="1"/>
            </p:cNvSpPr>
            <p:nvPr/>
          </p:nvSpPr>
          <p:spPr bwMode="auto">
            <a:xfrm flipV="1">
              <a:off x="5775221" y="1425693"/>
              <a:ext cx="0" cy="385922"/>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28" name="Line 82"/>
            <p:cNvSpPr>
              <a:spLocks noChangeShapeType="1"/>
            </p:cNvSpPr>
            <p:nvPr/>
          </p:nvSpPr>
          <p:spPr bwMode="auto">
            <a:xfrm>
              <a:off x="5682653" y="1430837"/>
              <a:ext cx="82284" cy="0"/>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29" name="Line 83"/>
            <p:cNvSpPr>
              <a:spLocks noChangeShapeType="1"/>
            </p:cNvSpPr>
            <p:nvPr/>
          </p:nvSpPr>
          <p:spPr bwMode="auto">
            <a:xfrm>
              <a:off x="4518689" y="2219833"/>
              <a:ext cx="164566" cy="0"/>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0" name="Line 84"/>
            <p:cNvSpPr>
              <a:spLocks noChangeShapeType="1"/>
            </p:cNvSpPr>
            <p:nvPr/>
          </p:nvSpPr>
          <p:spPr bwMode="auto">
            <a:xfrm flipV="1">
              <a:off x="4664589" y="2204863"/>
              <a:ext cx="123435" cy="14969"/>
            </a:xfrm>
            <a:prstGeom prst="line">
              <a:avLst/>
            </a:prstGeom>
            <a:noFill/>
            <a:ln w="25400">
              <a:solidFill>
                <a:srgbClr val="000000"/>
              </a:solidFill>
              <a:round/>
              <a:headEnd/>
              <a:tailEnd type="oval" w="sm" len="sm"/>
            </a:ln>
            <a:effectLst/>
          </p:spPr>
          <p:txBody>
            <a:bodyPr vert="horz" wrap="square" lIns="91440" tIns="45720" rIns="91440" bIns="45720" numCol="1" anchor="t" anchorCtr="0" compatLnSpc="1">
              <a:prstTxWarp prst="textNoShape">
                <a:avLst/>
              </a:prstTxWarp>
            </a:bodyPr>
            <a:lstStyle/>
            <a:p>
              <a:endParaRPr lang="el-GR"/>
            </a:p>
          </p:txBody>
        </p:sp>
        <p:sp>
          <p:nvSpPr>
            <p:cNvPr id="131" name="Rectangle 85"/>
            <p:cNvSpPr>
              <a:spLocks noChangeArrowheads="1"/>
            </p:cNvSpPr>
            <p:nvPr/>
          </p:nvSpPr>
          <p:spPr bwMode="auto">
            <a:xfrm>
              <a:off x="4726111" y="1928248"/>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cs typeface="Arial" pitchFamily="34" charset="0"/>
                </a:rPr>
                <a:t>Δ</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Oval 86"/>
            <p:cNvSpPr>
              <a:spLocks noChangeArrowheads="1"/>
            </p:cNvSpPr>
            <p:nvPr/>
          </p:nvSpPr>
          <p:spPr bwMode="auto">
            <a:xfrm>
              <a:off x="5631226" y="1737860"/>
              <a:ext cx="308562" cy="308737"/>
            </a:xfrm>
            <a:prstGeom prst="ellipse">
              <a:avLst/>
            </a:prstGeom>
            <a:solidFill>
              <a:srgbClr val="FFFFFF"/>
            </a:solid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3" name="Rectangle 87"/>
            <p:cNvSpPr>
              <a:spLocks noChangeArrowheads="1"/>
            </p:cNvSpPr>
            <p:nvPr/>
          </p:nvSpPr>
          <p:spPr bwMode="auto">
            <a:xfrm>
              <a:off x="5636707" y="1734284"/>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Α</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34" name="Freeform 88"/>
            <p:cNvSpPr>
              <a:spLocks noChangeAspect="1"/>
            </p:cNvSpPr>
            <p:nvPr/>
          </p:nvSpPr>
          <p:spPr bwMode="auto">
            <a:xfrm>
              <a:off x="3755856" y="1410255"/>
              <a:ext cx="279420" cy="857"/>
            </a:xfrm>
            <a:custGeom>
              <a:avLst/>
              <a:gdLst/>
              <a:ahLst/>
              <a:cxnLst>
                <a:cxn ang="0">
                  <a:pos x="326" y="0"/>
                </a:cxn>
                <a:cxn ang="0">
                  <a:pos x="0" y="0"/>
                </a:cxn>
              </a:cxnLst>
              <a:rect l="0" t="0" r="r" b="b"/>
              <a:pathLst>
                <a:path w="326" h="1">
                  <a:moveTo>
                    <a:pt x="326" y="0"/>
                  </a:moveTo>
                  <a:lnTo>
                    <a:pt x="0" y="0"/>
                  </a:lnTo>
                </a:path>
              </a:pathLst>
            </a:custGeom>
            <a:noFill/>
            <a:ln w="222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l-GR"/>
            </a:p>
          </p:txBody>
        </p:sp>
        <p:sp>
          <p:nvSpPr>
            <p:cNvPr id="135" name="Rectangle 89"/>
            <p:cNvSpPr>
              <a:spLocks noChangeArrowheads="1"/>
            </p:cNvSpPr>
            <p:nvPr/>
          </p:nvSpPr>
          <p:spPr bwMode="auto">
            <a:xfrm>
              <a:off x="4083275" y="1444559"/>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R</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Freeform 90"/>
            <p:cNvSpPr>
              <a:spLocks/>
            </p:cNvSpPr>
            <p:nvPr/>
          </p:nvSpPr>
          <p:spPr bwMode="auto">
            <a:xfrm>
              <a:off x="5774364" y="2046597"/>
              <a:ext cx="1714" cy="205825"/>
            </a:xfrm>
            <a:custGeom>
              <a:avLst/>
              <a:gdLst/>
              <a:ahLst/>
              <a:cxnLst>
                <a:cxn ang="0">
                  <a:pos x="0" y="240"/>
                </a:cxn>
                <a:cxn ang="0">
                  <a:pos x="2" y="0"/>
                </a:cxn>
              </a:cxnLst>
              <a:rect l="0" t="0" r="r" b="b"/>
              <a:pathLst>
                <a:path w="2" h="240">
                  <a:moveTo>
                    <a:pt x="0" y="240"/>
                  </a:moveTo>
                  <a:lnTo>
                    <a:pt x="2" y="0"/>
                  </a:lnTo>
                </a:path>
              </a:pathLst>
            </a:cu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cxnSp>
          <p:nvCxnSpPr>
            <p:cNvPr id="137" name="136 - Ευθεία γραμμή σύνδεσης"/>
            <p:cNvCxnSpPr/>
            <p:nvPr/>
          </p:nvCxnSpPr>
          <p:spPr>
            <a:xfrm rot="20880000" flipH="1">
              <a:off x="4022961" y="1343878"/>
              <a:ext cx="42696" cy="663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5" name="Rectangle 87"/>
            <p:cNvSpPr>
              <a:spLocks noChangeArrowheads="1"/>
            </p:cNvSpPr>
            <p:nvPr/>
          </p:nvSpPr>
          <p:spPr bwMode="auto">
            <a:xfrm>
              <a:off x="4680012" y="1124744"/>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b="1" i="0" u="none" strike="noStrike" cap="none" normalizeH="0" baseline="0" dirty="0" smtClean="0">
                  <a:ln>
                    <a:noFill/>
                  </a:ln>
                  <a:solidFill>
                    <a:srgbClr val="FF0000"/>
                  </a:solidFill>
                  <a:effectLst/>
                  <a:latin typeface="Calibri" pitchFamily="34" charset="0"/>
                  <a:cs typeface="Arial" pitchFamily="34" charset="0"/>
                </a:rPr>
                <a:t>+</a:t>
              </a:r>
              <a:endParaRPr kumimoji="0" lang="el-GR" sz="4400" b="1" i="0" u="none" strike="noStrike" cap="none" normalizeH="0" baseline="0" dirty="0" smtClean="0">
                <a:ln>
                  <a:noFill/>
                </a:ln>
                <a:solidFill>
                  <a:srgbClr val="FF0000"/>
                </a:solidFill>
                <a:effectLst/>
                <a:latin typeface="Arial" pitchFamily="34" charset="0"/>
                <a:cs typeface="Arial" pitchFamily="34" charset="0"/>
              </a:endParaRPr>
            </a:p>
          </p:txBody>
        </p:sp>
        <p:sp>
          <p:nvSpPr>
            <p:cNvPr id="206" name="Rectangle 87"/>
            <p:cNvSpPr>
              <a:spLocks noChangeArrowheads="1"/>
            </p:cNvSpPr>
            <p:nvPr/>
          </p:nvSpPr>
          <p:spPr bwMode="auto">
            <a:xfrm>
              <a:off x="5508104" y="1088740"/>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dirty="0" smtClean="0">
                  <a:ln>
                    <a:noFill/>
                  </a:ln>
                  <a:solidFill>
                    <a:srgbClr val="0070C0"/>
                  </a:solidFill>
                  <a:effectLst/>
                  <a:latin typeface="Calibri" pitchFamily="34" charset="0"/>
                  <a:cs typeface="Arial" pitchFamily="34" charset="0"/>
                </a:rPr>
                <a:t>-</a:t>
              </a:r>
              <a:endParaRPr kumimoji="0" lang="el-GR" sz="5400" b="1" i="0" u="none" strike="noStrike" cap="none" normalizeH="0" baseline="0" dirty="0" smtClean="0">
                <a:ln>
                  <a:noFill/>
                </a:ln>
                <a:solidFill>
                  <a:srgbClr val="0070C0"/>
                </a:solidFill>
                <a:effectLst/>
                <a:latin typeface="Arial" pitchFamily="34" charset="0"/>
                <a:cs typeface="Arial" pitchFamily="34" charset="0"/>
              </a:endParaRPr>
            </a:p>
          </p:txBody>
        </p:sp>
      </p:grpSp>
      <p:sp>
        <p:nvSpPr>
          <p:cNvPr id="209" name="1 - Τίτλος"/>
          <p:cNvSpPr txBox="1">
            <a:spLocks/>
          </p:cNvSpPr>
          <p:nvPr/>
        </p:nvSpPr>
        <p:spPr>
          <a:xfrm>
            <a:off x="0" y="8620"/>
            <a:ext cx="9144000" cy="707886"/>
          </a:xfrm>
          <a:prstGeom prst="rect">
            <a:avLst/>
          </a:prstGeom>
          <a:solidFill>
            <a:srgbClr val="0000FB"/>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uLnTx/>
                <a:uFillTx/>
                <a:latin typeface="+mj-lt"/>
                <a:ea typeface="+mj-ea"/>
                <a:cs typeface="+mj-cs"/>
              </a:rPr>
              <a:t>To </a:t>
            </a:r>
            <a:r>
              <a:rPr kumimoji="0" lang="el-GR" sz="4000" b="1" i="0" u="none" strike="noStrike" kern="1200" cap="none" spc="0" normalizeH="0" baseline="0" noProof="0" dirty="0" smtClean="0">
                <a:ln>
                  <a:noFill/>
                </a:ln>
                <a:solidFill>
                  <a:srgbClr val="FFFF00"/>
                </a:solidFill>
                <a:effectLst/>
                <a:uLnTx/>
                <a:uFillTx/>
                <a:latin typeface="+mj-lt"/>
                <a:ea typeface="+mj-ea"/>
                <a:cs typeface="+mj-cs"/>
              </a:rPr>
              <a:t>πηνίο</a:t>
            </a:r>
          </a:p>
        </p:txBody>
      </p:sp>
      <p:sp>
        <p:nvSpPr>
          <p:cNvPr id="210" name="1 - Τίτλος"/>
          <p:cNvSpPr txBox="1">
            <a:spLocks/>
          </p:cNvSpPr>
          <p:nvPr/>
        </p:nvSpPr>
        <p:spPr>
          <a:xfrm>
            <a:off x="3059832" y="1304764"/>
            <a:ext cx="5868652" cy="923330"/>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i="0" u="none" strike="noStrike" kern="1200" cap="none" spc="0" normalizeH="0" baseline="0" noProof="0" dirty="0" smtClean="0">
                <a:ln>
                  <a:noFill/>
                </a:ln>
                <a:solidFill>
                  <a:srgbClr val="0000FB"/>
                </a:solidFill>
                <a:effectLst/>
                <a:uLnTx/>
                <a:uFillTx/>
                <a:latin typeface="+mj-lt"/>
                <a:ea typeface="+mj-ea"/>
                <a:cs typeface="+mj-cs"/>
              </a:rPr>
              <a:t>Ενώ θα περιμέναμε το ρεύμα στο</a:t>
            </a:r>
            <a:r>
              <a:rPr kumimoji="0" lang="el-GR" i="0" u="none" strike="noStrike" kern="1200" cap="none" spc="0" normalizeH="0" noProof="0" dirty="0" smtClean="0">
                <a:ln>
                  <a:noFill/>
                </a:ln>
                <a:solidFill>
                  <a:srgbClr val="0000FB"/>
                </a:solidFill>
                <a:effectLst/>
                <a:uLnTx/>
                <a:uFillTx/>
                <a:latin typeface="+mj-lt"/>
                <a:ea typeface="+mj-ea"/>
                <a:cs typeface="+mj-cs"/>
              </a:rPr>
              <a:t> πηνίο να μεγιστοποιηθεί </a:t>
            </a:r>
            <a:r>
              <a:rPr kumimoji="0" lang="el-GR" i="0" u="none" strike="noStrike" kern="1200" cap="none" spc="0" normalizeH="0" noProof="0" dirty="0" smtClean="0">
                <a:ln>
                  <a:noFill/>
                </a:ln>
                <a:solidFill>
                  <a:srgbClr val="0000FB"/>
                </a:solidFill>
                <a:effectLst/>
                <a:uLnTx/>
                <a:uFillTx/>
                <a:latin typeface="+mj-lt"/>
                <a:ea typeface="+mj-ea"/>
                <a:cs typeface="+mj-cs"/>
              </a:rPr>
              <a:t>ακαριαία, </a:t>
            </a:r>
            <a:r>
              <a:rPr kumimoji="0" lang="el-GR" i="0" u="none" strike="noStrike" kern="1200" cap="none" spc="0" normalizeH="0" noProof="0" dirty="0" smtClean="0">
                <a:ln>
                  <a:noFill/>
                </a:ln>
                <a:solidFill>
                  <a:srgbClr val="0000FB"/>
                </a:solidFill>
                <a:effectLst/>
                <a:uLnTx/>
                <a:uFillTx/>
                <a:latin typeface="+mj-lt"/>
                <a:ea typeface="+mj-ea"/>
                <a:cs typeface="+mj-cs"/>
              </a:rPr>
              <a:t>αυτό </a:t>
            </a:r>
            <a:r>
              <a:rPr kumimoji="0" lang="el-GR" i="0" u="none" strike="noStrike" kern="1200" cap="none" spc="0" normalizeH="0" noProof="0" dirty="0" smtClean="0">
                <a:ln>
                  <a:noFill/>
                </a:ln>
                <a:solidFill>
                  <a:srgbClr val="0000FB"/>
                </a:solidFill>
                <a:effectLst/>
                <a:uLnTx/>
                <a:uFillTx/>
                <a:latin typeface="+mj-lt"/>
                <a:ea typeface="+mj-ea"/>
                <a:cs typeface="+mj-cs"/>
              </a:rPr>
              <a:t>αυξάνεται βαθμιαία </a:t>
            </a:r>
            <a:r>
              <a:rPr kumimoji="0" lang="el-GR" i="0" u="none" strike="noStrike" kern="1200" cap="none" spc="0" normalizeH="0" noProof="0" dirty="0" smtClean="0">
                <a:ln>
                  <a:noFill/>
                </a:ln>
                <a:solidFill>
                  <a:srgbClr val="0000FB"/>
                </a:solidFill>
                <a:effectLst/>
                <a:uLnTx/>
                <a:uFillTx/>
                <a:latin typeface="+mj-lt"/>
                <a:ea typeface="+mj-ea"/>
                <a:cs typeface="+mj-cs"/>
              </a:rPr>
              <a:t>εξαιτίας του φαινομένου της αυτεπαγωγής.</a:t>
            </a:r>
            <a:endParaRPr kumimoji="0" lang="el-GR"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211" name="1 - Τίτλος"/>
          <p:cNvSpPr txBox="1">
            <a:spLocks/>
          </p:cNvSpPr>
          <p:nvPr/>
        </p:nvSpPr>
        <p:spPr>
          <a:xfrm>
            <a:off x="3059832" y="2502768"/>
            <a:ext cx="5580620" cy="2677656"/>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rgbClr val="0000FB"/>
                </a:solidFill>
                <a:effectLst/>
                <a:uLnTx/>
                <a:uFillTx/>
                <a:latin typeface="+mj-lt"/>
                <a:ea typeface="+mj-ea"/>
                <a:cs typeface="+mj-cs"/>
              </a:rPr>
              <a:t>Με το κλείσιμο</a:t>
            </a:r>
            <a:r>
              <a:rPr kumimoji="0" lang="el-GR" sz="2000" b="1" i="0" u="none" strike="noStrike" kern="1200" cap="none" spc="0" normalizeH="0" noProof="0" dirty="0" smtClean="0">
                <a:ln>
                  <a:noFill/>
                </a:ln>
                <a:solidFill>
                  <a:srgbClr val="0000FB"/>
                </a:solidFill>
                <a:effectLst/>
                <a:uLnTx/>
                <a:uFillTx/>
                <a:latin typeface="+mj-lt"/>
                <a:ea typeface="+mj-ea"/>
                <a:cs typeface="+mj-cs"/>
              </a:rPr>
              <a:t> του διακόπτη το ρεύμα τείνει να </a:t>
            </a:r>
            <a:r>
              <a:rPr kumimoji="0" lang="el-GR" sz="2000" b="1" i="0" u="none" strike="noStrike" kern="1200" cap="none" spc="0" normalizeH="0" noProof="0" dirty="0" smtClean="0">
                <a:ln>
                  <a:noFill/>
                </a:ln>
                <a:solidFill>
                  <a:srgbClr val="C00000"/>
                </a:solidFill>
                <a:effectLst/>
                <a:uLnTx/>
                <a:uFillTx/>
                <a:latin typeface="+mj-lt"/>
                <a:ea typeface="+mj-ea"/>
                <a:cs typeface="+mj-cs"/>
              </a:rPr>
              <a:t>αυξηθεί. </a:t>
            </a:r>
            <a:r>
              <a:rPr kumimoji="0" lang="el-GR" sz="2000" b="1" i="0" u="none" strike="noStrike" kern="1200" cap="none" spc="0" normalizeH="0" noProof="0" dirty="0" smtClean="0">
                <a:ln>
                  <a:noFill/>
                </a:ln>
                <a:solidFill>
                  <a:srgbClr val="0000FB"/>
                </a:solidFill>
                <a:effectLst/>
                <a:uLnTx/>
                <a:uFillTx/>
                <a:latin typeface="+mj-lt"/>
                <a:ea typeface="+mj-ea"/>
                <a:cs typeface="+mj-cs"/>
              </a:rPr>
              <a:t>Αυτό σημαίνει ότι η ένταση του μαγνητικού πεδίου στο πηνίο τείνει να </a:t>
            </a:r>
            <a:r>
              <a:rPr kumimoji="0" lang="el-GR" sz="2000" b="1" i="0" u="none" strike="noStrike" kern="1200" cap="none" spc="0" normalizeH="0" noProof="0" dirty="0" smtClean="0">
                <a:ln>
                  <a:noFill/>
                </a:ln>
                <a:solidFill>
                  <a:srgbClr val="C00000"/>
                </a:solidFill>
                <a:effectLst/>
                <a:uLnTx/>
                <a:uFillTx/>
                <a:latin typeface="+mj-lt"/>
                <a:ea typeface="+mj-ea"/>
                <a:cs typeface="+mj-cs"/>
              </a:rPr>
              <a:t>αυξηθεί</a:t>
            </a:r>
            <a:r>
              <a:rPr kumimoji="0" lang="el-GR" sz="2000" b="1" i="0" u="none" strike="noStrike" kern="1200" cap="none" spc="0" normalizeH="0" noProof="0" dirty="0" smtClean="0">
                <a:ln>
                  <a:noFill/>
                </a:ln>
                <a:solidFill>
                  <a:srgbClr val="0000FB"/>
                </a:solidFill>
                <a:effectLst/>
                <a:uLnTx/>
                <a:uFillTx/>
                <a:latin typeface="+mj-lt"/>
                <a:ea typeface="+mj-ea"/>
                <a:cs typeface="+mj-cs"/>
              </a:rPr>
              <a:t>.  Άρα και η μαγνητική ροή τείνει να </a:t>
            </a:r>
            <a:r>
              <a:rPr kumimoji="0" lang="el-GR" sz="2000" b="1" i="0" u="none" strike="noStrike" kern="1200" cap="none" spc="0" normalizeH="0" noProof="0" dirty="0" smtClean="0">
                <a:ln>
                  <a:noFill/>
                </a:ln>
                <a:solidFill>
                  <a:srgbClr val="C00000"/>
                </a:solidFill>
                <a:effectLst/>
                <a:uLnTx/>
                <a:uFillTx/>
                <a:latin typeface="+mj-lt"/>
                <a:ea typeface="+mj-ea"/>
                <a:cs typeface="+mj-cs"/>
              </a:rPr>
              <a:t>αυξηθεί.</a:t>
            </a:r>
            <a:r>
              <a:rPr kumimoji="0" lang="el-GR" sz="2000" b="1" i="0" u="none" strike="noStrike" kern="1200" cap="none" spc="0" normalizeH="0" noProof="0" dirty="0" smtClean="0">
                <a:ln>
                  <a:noFill/>
                </a:ln>
                <a:solidFill>
                  <a:srgbClr val="0000FB"/>
                </a:solidFill>
                <a:effectLst/>
                <a:uLnTx/>
                <a:uFillTx/>
                <a:latin typeface="+mj-lt"/>
                <a:ea typeface="+mj-ea"/>
                <a:cs typeface="+mj-cs"/>
              </a:rPr>
              <a:t> Σύμφωνα με το νόμο του </a:t>
            </a:r>
            <a:r>
              <a:rPr kumimoji="0" lang="en-US" sz="2000" b="1" i="0" u="none" strike="noStrike" kern="1200" cap="none" spc="0" normalizeH="0" noProof="0" dirty="0" smtClean="0">
                <a:ln>
                  <a:noFill/>
                </a:ln>
                <a:solidFill>
                  <a:srgbClr val="0000FB"/>
                </a:solidFill>
                <a:effectLst/>
                <a:uLnTx/>
                <a:uFillTx/>
                <a:latin typeface="+mj-lt"/>
                <a:ea typeface="+mj-ea"/>
                <a:cs typeface="+mj-cs"/>
              </a:rPr>
              <a:t>Faraday (</a:t>
            </a:r>
            <a:r>
              <a:rPr kumimoji="0" lang="el-GR" sz="2000" b="1" i="0" u="none" strike="noStrike" kern="1200" cap="none" spc="0" normalizeH="0" noProof="0" dirty="0" smtClean="0">
                <a:ln>
                  <a:noFill/>
                </a:ln>
                <a:solidFill>
                  <a:srgbClr val="0000FB"/>
                </a:solidFill>
                <a:effectLst/>
                <a:uLnTx/>
                <a:uFillTx/>
                <a:latin typeface="+mj-lt"/>
                <a:ea typeface="+mj-ea"/>
                <a:cs typeface="+mj-cs"/>
              </a:rPr>
              <a:t>νόμος ηλεκτρομαγνητικής επαγωγής) το πηνίο εμφανίζει μια αυτεπαγωγική ΗΕΔ που </a:t>
            </a:r>
            <a:r>
              <a:rPr kumimoji="0" lang="el-GR" sz="2400" b="1" i="0" u="sng" strike="noStrike" kern="1200" cap="none" spc="0" normalizeH="0" noProof="0" dirty="0" smtClean="0">
                <a:ln>
                  <a:noFill/>
                </a:ln>
                <a:solidFill>
                  <a:srgbClr val="0000FB"/>
                </a:solidFill>
                <a:effectLst/>
                <a:uLnTx/>
                <a:uFillTx/>
                <a:latin typeface="+mj-lt"/>
                <a:ea typeface="+mj-ea"/>
                <a:cs typeface="+mj-cs"/>
              </a:rPr>
              <a:t>εμποδίζει την απότομη αύξηση του ρεύματος. </a:t>
            </a:r>
            <a:endParaRPr kumimoji="0" lang="el-GR" sz="2400" b="1" i="0" u="sng" strike="noStrike" kern="1200" cap="none" spc="0" normalizeH="0" baseline="0" noProof="0" dirty="0" smtClean="0">
              <a:ln>
                <a:noFill/>
              </a:ln>
              <a:solidFill>
                <a:srgbClr val="0000FB"/>
              </a:solidFill>
              <a:effectLst/>
              <a:uLnTx/>
              <a:uFillTx/>
              <a:latin typeface="+mj-lt"/>
              <a:ea typeface="+mj-ea"/>
              <a:cs typeface="+mj-cs"/>
            </a:endParaRPr>
          </a:p>
        </p:txBody>
      </p:sp>
      <p:sp>
        <p:nvSpPr>
          <p:cNvPr id="212" name="1 - Τίτλος"/>
          <p:cNvSpPr txBox="1">
            <a:spLocks/>
          </p:cNvSpPr>
          <p:nvPr/>
        </p:nvSpPr>
        <p:spPr>
          <a:xfrm>
            <a:off x="0" y="5589240"/>
            <a:ext cx="9144000" cy="830997"/>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rgbClr val="008000"/>
                </a:solidFill>
                <a:effectLst/>
                <a:uLnTx/>
                <a:uFillTx/>
                <a:latin typeface="+mj-lt"/>
                <a:ea typeface="+mj-ea"/>
                <a:cs typeface="+mj-cs"/>
              </a:rPr>
              <a:t>Με</a:t>
            </a:r>
            <a:r>
              <a:rPr kumimoji="0" lang="el-GR" sz="2400" b="1" i="0" u="none" strike="noStrike" kern="1200" cap="none" spc="0" normalizeH="0" noProof="0" dirty="0" smtClean="0">
                <a:ln>
                  <a:noFill/>
                </a:ln>
                <a:solidFill>
                  <a:srgbClr val="008000"/>
                </a:solidFill>
                <a:effectLst/>
                <a:uLnTx/>
                <a:uFillTx/>
                <a:latin typeface="+mj-lt"/>
                <a:ea typeface="+mj-ea"/>
                <a:cs typeface="+mj-cs"/>
              </a:rPr>
              <a:t> άλλα λόγια το πηνίο μετατρέπεται σε μια πηγή που εμφανίζει πολικότητα η οποία αντιστέκεται στην αύξηση του </a:t>
            </a:r>
            <a:r>
              <a:rPr kumimoji="0" lang="el-GR" sz="2400" b="1" i="0" u="none" strike="noStrike" kern="1200" cap="none" spc="0" normalizeH="0" noProof="0" dirty="0" smtClean="0">
                <a:ln>
                  <a:noFill/>
                </a:ln>
                <a:solidFill>
                  <a:srgbClr val="008000"/>
                </a:solidFill>
                <a:effectLst/>
                <a:uLnTx/>
                <a:uFillTx/>
                <a:latin typeface="+mj-lt"/>
                <a:ea typeface="+mj-ea"/>
                <a:cs typeface="+mj-cs"/>
              </a:rPr>
              <a:t>ρεύματος. </a:t>
            </a:r>
            <a:endParaRPr kumimoji="0" lang="el-GR" sz="2400" b="1" i="0" u="none" strike="noStrike" kern="1200" cap="none" spc="0" normalizeH="0" baseline="0" noProof="0" dirty="0" smtClean="0">
              <a:ln>
                <a:noFill/>
              </a:ln>
              <a:solidFill>
                <a:srgbClr val="008000"/>
              </a:solidFill>
              <a:effectLst/>
              <a:uLnTx/>
              <a:uFillTx/>
              <a:latin typeface="+mj-lt"/>
              <a:ea typeface="+mj-ea"/>
              <a:cs typeface="+mj-cs"/>
            </a:endParaRPr>
          </a:p>
        </p:txBody>
      </p:sp>
      <p:pic>
        <p:nvPicPr>
          <p:cNvPr id="218" name="Picture 57" descr="http://school.phillipmartin.info/school_soweek_girl2.gif"/>
          <p:cNvPicPr preferRelativeResize="0">
            <a:picLocks noChangeAspect="1" noChangeArrowheads="1"/>
          </p:cNvPicPr>
          <p:nvPr/>
        </p:nvPicPr>
        <p:blipFill>
          <a:blip r:embed="rId2" cstate="print"/>
          <a:srcRect/>
          <a:stretch>
            <a:fillRect/>
          </a:stretch>
        </p:blipFill>
        <p:spPr bwMode="auto">
          <a:xfrm>
            <a:off x="8136396" y="2708920"/>
            <a:ext cx="820891" cy="148190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9"/>
                                        </p:tgtEl>
                                        <p:attrNameLst>
                                          <p:attrName>style.visibility</p:attrName>
                                        </p:attrNameLst>
                                      </p:cBhvr>
                                      <p:to>
                                        <p:strVal val="visible"/>
                                      </p:to>
                                    </p:set>
                                    <p:animEffect transition="in" filter="fade">
                                      <p:cBhvr>
                                        <p:cTn id="7" dur="2000"/>
                                        <p:tgtEl>
                                          <p:spTgt spid="20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7"/>
                                        </p:tgtEl>
                                        <p:attrNameLst>
                                          <p:attrName>style.visibility</p:attrName>
                                        </p:attrNameLst>
                                      </p:cBhvr>
                                      <p:to>
                                        <p:strVal val="visible"/>
                                      </p:to>
                                    </p:set>
                                    <p:animEffect transition="in" filter="fade">
                                      <p:cBhvr>
                                        <p:cTn id="12" dur="2000"/>
                                        <p:tgtEl>
                                          <p:spTgt spid="20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10"/>
                                        </p:tgtEl>
                                        <p:attrNameLst>
                                          <p:attrName>style.visibility</p:attrName>
                                        </p:attrNameLst>
                                      </p:cBhvr>
                                      <p:to>
                                        <p:strVal val="visible"/>
                                      </p:to>
                                    </p:set>
                                    <p:animEffect transition="in" filter="fade">
                                      <p:cBhvr>
                                        <p:cTn id="20" dur="2000"/>
                                        <p:tgtEl>
                                          <p:spTgt spid="2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1"/>
                                        </p:tgtEl>
                                        <p:attrNameLst>
                                          <p:attrName>style.visibility</p:attrName>
                                        </p:attrNameLst>
                                      </p:cBhvr>
                                      <p:to>
                                        <p:strVal val="visible"/>
                                      </p:to>
                                    </p:set>
                                    <p:animEffect transition="in" filter="fade">
                                      <p:cBhvr>
                                        <p:cTn id="25" dur="2000"/>
                                        <p:tgtEl>
                                          <p:spTgt spid="211"/>
                                        </p:tgtEl>
                                      </p:cBhvr>
                                    </p:animEffect>
                                  </p:childTnLst>
                                </p:cTn>
                              </p:par>
                              <p:par>
                                <p:cTn id="26" presetID="10" presetClass="entr" presetSubtype="0" fill="hold" nodeType="withEffect">
                                  <p:stCondLst>
                                    <p:cond delay="0"/>
                                  </p:stCondLst>
                                  <p:childTnLst>
                                    <p:set>
                                      <p:cBhvr>
                                        <p:cTn id="27" dur="1" fill="hold">
                                          <p:stCondLst>
                                            <p:cond delay="0"/>
                                          </p:stCondLst>
                                        </p:cTn>
                                        <p:tgtEl>
                                          <p:spTgt spid="218"/>
                                        </p:tgtEl>
                                        <p:attrNameLst>
                                          <p:attrName>style.visibility</p:attrName>
                                        </p:attrNameLst>
                                      </p:cBhvr>
                                      <p:to>
                                        <p:strVal val="visible"/>
                                      </p:to>
                                    </p:set>
                                    <p:animEffect transition="in" filter="fade">
                                      <p:cBhvr>
                                        <p:cTn id="28" dur="2000"/>
                                        <p:tgtEl>
                                          <p:spTgt spid="21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08"/>
                                        </p:tgtEl>
                                        <p:attrNameLst>
                                          <p:attrName>style.visibility</p:attrName>
                                        </p:attrNameLst>
                                      </p:cBhvr>
                                      <p:to>
                                        <p:strVal val="visible"/>
                                      </p:to>
                                    </p:set>
                                    <p:animEffect transition="in" filter="fade">
                                      <p:cBhvr>
                                        <p:cTn id="33" dur="2000"/>
                                        <p:tgtEl>
                                          <p:spTgt spid="20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2"/>
                                        </p:tgtEl>
                                        <p:attrNameLst>
                                          <p:attrName>style.visibility</p:attrName>
                                        </p:attrNameLst>
                                      </p:cBhvr>
                                      <p:to>
                                        <p:strVal val="visible"/>
                                      </p:to>
                                    </p:set>
                                    <p:animEffect transition="in" filter="fade">
                                      <p:cBhvr>
                                        <p:cTn id="36" dur="20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9" grpId="0" animBg="1"/>
      <p:bldP spid="210" grpId="0"/>
      <p:bldP spid="211" grpId="0"/>
      <p:bldP spid="2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1 - Τίτλος"/>
          <p:cNvSpPr txBox="1">
            <a:spLocks/>
          </p:cNvSpPr>
          <p:nvPr/>
        </p:nvSpPr>
        <p:spPr>
          <a:xfrm>
            <a:off x="0" y="8620"/>
            <a:ext cx="9144000" cy="584775"/>
          </a:xfrm>
          <a:prstGeom prst="rect">
            <a:avLst/>
          </a:prstGeom>
          <a:solidFill>
            <a:srgbClr val="0000FB"/>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200" b="1" i="0" u="none" strike="noStrike" kern="1200" cap="none" spc="0" normalizeH="0" baseline="0" noProof="0" dirty="0" smtClean="0">
                <a:ln>
                  <a:noFill/>
                </a:ln>
                <a:solidFill>
                  <a:srgbClr val="FFFF00"/>
                </a:solidFill>
                <a:effectLst/>
                <a:uLnTx/>
                <a:uFillTx/>
                <a:latin typeface="+mj-lt"/>
                <a:ea typeface="+mj-ea"/>
                <a:cs typeface="+mj-cs"/>
              </a:rPr>
              <a:t>Η αυτεπαγωγική ΗΕΔ</a:t>
            </a:r>
          </a:p>
        </p:txBody>
      </p:sp>
      <p:sp>
        <p:nvSpPr>
          <p:cNvPr id="213" name="1 - Τίτλος"/>
          <p:cNvSpPr txBox="1">
            <a:spLocks/>
          </p:cNvSpPr>
          <p:nvPr/>
        </p:nvSpPr>
        <p:spPr>
          <a:xfrm>
            <a:off x="0" y="697923"/>
            <a:ext cx="5832140" cy="707886"/>
          </a:xfrm>
          <a:prstGeom prst="rect">
            <a:avLst/>
          </a:prstGeom>
          <a:solidFill>
            <a:srgbClr val="008000"/>
          </a:solid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rgbClr val="FFFF00"/>
                </a:solidFill>
                <a:effectLst/>
                <a:uLnTx/>
                <a:uFillTx/>
                <a:latin typeface="+mj-lt"/>
                <a:ea typeface="+mj-ea"/>
                <a:cs typeface="+mj-cs"/>
              </a:rPr>
              <a:t>Η αυτεπαγωγική ΗΕΔ</a:t>
            </a:r>
            <a:r>
              <a:rPr kumimoji="0" lang="el-GR" sz="2000" b="1" i="0" u="none" strike="noStrike" kern="1200" cap="none" spc="0" normalizeH="0" noProof="0" dirty="0" smtClean="0">
                <a:ln>
                  <a:noFill/>
                </a:ln>
                <a:solidFill>
                  <a:srgbClr val="FFFF00"/>
                </a:solidFill>
                <a:effectLst/>
                <a:uLnTx/>
                <a:uFillTx/>
                <a:latin typeface="+mj-lt"/>
                <a:ea typeface="+mj-ea"/>
                <a:cs typeface="+mj-cs"/>
              </a:rPr>
              <a:t> είναι ανάλογη του ρυθμού μεταβολής του ρεύματος </a:t>
            </a:r>
            <a:endParaRPr kumimoji="0" lang="el-GR" b="1" i="0" u="none" strike="noStrike" kern="1200" cap="none" spc="0" normalizeH="0" baseline="0" noProof="0" dirty="0" smtClean="0">
              <a:ln>
                <a:noFill/>
              </a:ln>
              <a:solidFill>
                <a:srgbClr val="FFFF00"/>
              </a:solidFill>
              <a:effectLst/>
              <a:uLnTx/>
              <a:uFillTx/>
              <a:latin typeface="+mj-lt"/>
              <a:ea typeface="+mj-ea"/>
              <a:cs typeface="+mj-cs"/>
            </a:endParaRPr>
          </a:p>
        </p:txBody>
      </p:sp>
      <p:graphicFrame>
        <p:nvGraphicFramePr>
          <p:cNvPr id="214" name="213 - Αντικείμενο"/>
          <p:cNvGraphicFramePr>
            <a:graphicFrameLocks noChangeAspect="1"/>
          </p:cNvGraphicFramePr>
          <p:nvPr/>
        </p:nvGraphicFramePr>
        <p:xfrm>
          <a:off x="6012160" y="656692"/>
          <a:ext cx="1853625" cy="1008112"/>
        </p:xfrm>
        <a:graphic>
          <a:graphicData uri="http://schemas.openxmlformats.org/presentationml/2006/ole">
            <p:oleObj spid="_x0000_s19458" name="Equation" r:id="rId3" imgW="723600" imgH="393480" progId="Equation.3">
              <p:embed/>
            </p:oleObj>
          </a:graphicData>
        </a:graphic>
      </p:graphicFrame>
      <p:sp>
        <p:nvSpPr>
          <p:cNvPr id="215" name="1 - Τίτλος"/>
          <p:cNvSpPr txBox="1">
            <a:spLocks/>
          </p:cNvSpPr>
          <p:nvPr/>
        </p:nvSpPr>
        <p:spPr>
          <a:xfrm>
            <a:off x="0" y="1719246"/>
            <a:ext cx="6372200" cy="969496"/>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1900" b="1" i="0" u="none" strike="noStrike" kern="1200" cap="none" spc="0" normalizeH="0" baseline="0" noProof="0" dirty="0" smtClean="0">
                <a:ln>
                  <a:noFill/>
                </a:ln>
                <a:solidFill>
                  <a:srgbClr val="0000FB"/>
                </a:solidFill>
                <a:effectLst/>
                <a:uLnTx/>
                <a:uFillTx/>
                <a:latin typeface="+mj-lt"/>
                <a:ea typeface="+mj-ea"/>
                <a:cs typeface="+mj-cs"/>
              </a:rPr>
              <a:t>Όπου</a:t>
            </a:r>
            <a:r>
              <a:rPr kumimoji="0" lang="el-GR" sz="1900" b="1" i="0" u="none" strike="noStrike" kern="1200" cap="none" spc="0" normalizeH="0" noProof="0" dirty="0" smtClean="0">
                <a:ln>
                  <a:noFill/>
                </a:ln>
                <a:solidFill>
                  <a:srgbClr val="0000FB"/>
                </a:solidFill>
                <a:effectLst/>
                <a:uLnTx/>
                <a:uFillTx/>
                <a:latin typeface="+mj-lt"/>
                <a:ea typeface="+mj-ea"/>
                <a:cs typeface="+mj-cs"/>
              </a:rPr>
              <a:t> </a:t>
            </a:r>
            <a:r>
              <a:rPr kumimoji="0" lang="en-US" sz="1900" b="1" i="0" u="none" strike="noStrike" kern="1200" cap="none" spc="0" normalizeH="0" noProof="0" dirty="0" smtClean="0">
                <a:ln>
                  <a:noFill/>
                </a:ln>
                <a:solidFill>
                  <a:srgbClr val="0000FB"/>
                </a:solidFill>
                <a:effectLst/>
                <a:uLnTx/>
                <a:uFillTx/>
                <a:latin typeface="+mj-lt"/>
                <a:ea typeface="+mj-ea"/>
                <a:cs typeface="+mj-cs"/>
              </a:rPr>
              <a:t>L </a:t>
            </a:r>
            <a:r>
              <a:rPr kumimoji="0" lang="el-GR" sz="1900" b="1" i="0" u="none" strike="noStrike" kern="1200" cap="none" spc="0" normalizeH="0" noProof="0" dirty="0" smtClean="0">
                <a:ln>
                  <a:noFill/>
                </a:ln>
                <a:solidFill>
                  <a:srgbClr val="0000FB"/>
                </a:solidFill>
                <a:effectLst/>
                <a:uLnTx/>
                <a:uFillTx/>
                <a:latin typeface="+mj-lt"/>
                <a:ea typeface="+mj-ea"/>
                <a:cs typeface="+mj-cs"/>
              </a:rPr>
              <a:t>είναι ο συντελεστής αυτεπαγωγής του πηνίου και εξαρτάται από τα φυσικά και γεωμετρικά χαρακτηριστικά του πηνίου.</a:t>
            </a:r>
            <a:endParaRPr kumimoji="0" lang="el-GR" sz="1900" b="1"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216" name="1 - Τίτλος"/>
          <p:cNvSpPr txBox="1">
            <a:spLocks/>
          </p:cNvSpPr>
          <p:nvPr/>
        </p:nvSpPr>
        <p:spPr>
          <a:xfrm>
            <a:off x="0" y="2737330"/>
            <a:ext cx="6480212" cy="1477328"/>
          </a:xfrm>
          <a:prstGeom prst="rect">
            <a:avLst/>
          </a:prstGeom>
          <a:solidFill>
            <a:srgbClr val="008000"/>
          </a:solid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FFC000"/>
                </a:solidFill>
                <a:effectLst/>
                <a:uLnTx/>
                <a:uFillTx/>
                <a:latin typeface="+mj-lt"/>
                <a:ea typeface="+mj-ea"/>
                <a:cs typeface="+mj-cs"/>
              </a:rPr>
              <a:t>Α.</a:t>
            </a:r>
            <a:r>
              <a:rPr kumimoji="0" lang="el-GR" b="1" i="0" u="none" strike="noStrike" kern="1200" cap="none" spc="0" normalizeH="0" baseline="0" noProof="0" dirty="0" smtClean="0">
                <a:ln>
                  <a:noFill/>
                </a:ln>
                <a:solidFill>
                  <a:schemeClr val="bg1"/>
                </a:solidFill>
                <a:effectLst/>
                <a:uLnTx/>
                <a:uFillTx/>
                <a:latin typeface="+mj-lt"/>
                <a:ea typeface="+mj-ea"/>
                <a:cs typeface="+mj-cs"/>
              </a:rPr>
              <a:t> Όσο μεγαλύτερο</a:t>
            </a:r>
            <a:r>
              <a:rPr kumimoji="0" lang="el-GR" b="1" i="0" u="none" strike="noStrike" kern="1200" cap="none" spc="0" normalizeH="0" noProof="0" dirty="0" smtClean="0">
                <a:ln>
                  <a:noFill/>
                </a:ln>
                <a:solidFill>
                  <a:schemeClr val="bg1"/>
                </a:solidFill>
                <a:effectLst/>
                <a:uLnTx/>
                <a:uFillTx/>
                <a:latin typeface="+mj-lt"/>
                <a:ea typeface="+mj-ea"/>
                <a:cs typeface="+mj-cs"/>
              </a:rPr>
              <a:t> συντελεστή αυτεπαγωγής </a:t>
            </a:r>
            <a:r>
              <a:rPr kumimoji="0" lang="en-US" b="1" i="0" u="none" strike="noStrike" kern="1200" cap="none" spc="0" normalizeH="0" noProof="0" dirty="0" smtClean="0">
                <a:ln>
                  <a:noFill/>
                </a:ln>
                <a:solidFill>
                  <a:schemeClr val="bg1"/>
                </a:solidFill>
                <a:effectLst/>
                <a:uLnTx/>
                <a:uFillTx/>
                <a:latin typeface="+mj-lt"/>
                <a:ea typeface="+mj-ea"/>
                <a:cs typeface="+mj-cs"/>
              </a:rPr>
              <a:t> </a:t>
            </a:r>
            <a:r>
              <a:rPr lang="el-GR" b="1" dirty="0" smtClean="0">
                <a:solidFill>
                  <a:schemeClr val="bg1"/>
                </a:solidFill>
                <a:latin typeface="+mj-lt"/>
                <a:ea typeface="+mj-ea"/>
                <a:cs typeface="+mj-cs"/>
              </a:rPr>
              <a:t>έχει ένα πηνίο τόσο μεγαλύτερη είναι η αυτεπαγωγική ΗΕΔ που εμφανίζει.</a:t>
            </a:r>
          </a:p>
          <a:p>
            <a:pPr marL="0" marR="0" lvl="0" indent="0"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FFC000"/>
                </a:solidFill>
                <a:effectLst/>
                <a:uLnTx/>
                <a:uFillTx/>
                <a:latin typeface="+mj-lt"/>
                <a:ea typeface="+mj-ea"/>
                <a:cs typeface="+mj-cs"/>
              </a:rPr>
              <a:t>Β. </a:t>
            </a:r>
            <a:r>
              <a:rPr kumimoji="0" lang="el-GR" b="1" i="0" u="none" strike="noStrike" kern="1200" cap="none" spc="0" normalizeH="0" baseline="0" noProof="0" dirty="0" smtClean="0">
                <a:ln>
                  <a:noFill/>
                </a:ln>
                <a:solidFill>
                  <a:schemeClr val="bg1"/>
                </a:solidFill>
                <a:effectLst/>
                <a:uLnTx/>
                <a:uFillTx/>
                <a:latin typeface="+mj-lt"/>
                <a:ea typeface="+mj-ea"/>
                <a:cs typeface="+mj-cs"/>
              </a:rPr>
              <a:t>Όσο</a:t>
            </a:r>
            <a:r>
              <a:rPr kumimoji="0" lang="el-GR" b="1" i="0" u="none" strike="noStrike" kern="1200" cap="none" spc="0" normalizeH="0" noProof="0" dirty="0" smtClean="0">
                <a:ln>
                  <a:noFill/>
                </a:ln>
                <a:solidFill>
                  <a:schemeClr val="bg1"/>
                </a:solidFill>
                <a:effectLst/>
                <a:uLnTx/>
                <a:uFillTx/>
                <a:latin typeface="+mj-lt"/>
                <a:ea typeface="+mj-ea"/>
                <a:cs typeface="+mj-cs"/>
              </a:rPr>
              <a:t> μεγαλύτερος είναι ο ρυθμός μεταβολής του ρεύματος σε ένα πηνίο τόσο μεγαλύτερη είναι η αυτεπαγωγική ΗΕΔ που εμφανίζει.</a:t>
            </a:r>
            <a:endParaRPr kumimoji="0" lang="el-GR" b="1" i="0" u="none" strike="noStrike" kern="1200" cap="none" spc="0" normalizeH="0" baseline="0" noProof="0" dirty="0" smtClean="0">
              <a:ln>
                <a:noFill/>
              </a:ln>
              <a:solidFill>
                <a:schemeClr val="bg1"/>
              </a:solidFill>
              <a:effectLst/>
              <a:uLnTx/>
              <a:uFillTx/>
              <a:latin typeface="+mj-lt"/>
              <a:ea typeface="+mj-ea"/>
              <a:cs typeface="+mj-cs"/>
            </a:endParaRPr>
          </a:p>
        </p:txBody>
      </p:sp>
      <p:pic>
        <p:nvPicPr>
          <p:cNvPr id="217" name="Picture 2" descr="http://www.clipartbest.com/cliparts/ncE/74e/ncE74e57i.gif"/>
          <p:cNvPicPr preferRelativeResize="0">
            <a:picLocks noChangeArrowheads="1"/>
          </p:cNvPicPr>
          <p:nvPr/>
        </p:nvPicPr>
        <p:blipFill>
          <a:blip r:embed="rId4" cstate="print">
            <a:lum bright="-20000"/>
          </a:blip>
          <a:srcRect/>
          <a:stretch>
            <a:fillRect/>
          </a:stretch>
        </p:blipFill>
        <p:spPr bwMode="auto">
          <a:xfrm>
            <a:off x="6279261" y="2737330"/>
            <a:ext cx="2864739" cy="1555766"/>
          </a:xfrm>
          <a:prstGeom prst="rect">
            <a:avLst/>
          </a:prstGeom>
          <a:noFill/>
        </p:spPr>
      </p:pic>
      <p:sp>
        <p:nvSpPr>
          <p:cNvPr id="196" name="1 - Τίτλος"/>
          <p:cNvSpPr txBox="1">
            <a:spLocks/>
          </p:cNvSpPr>
          <p:nvPr/>
        </p:nvSpPr>
        <p:spPr>
          <a:xfrm>
            <a:off x="0" y="4329100"/>
            <a:ext cx="9144000" cy="369332"/>
          </a:xfrm>
          <a:prstGeom prst="rect">
            <a:avLst/>
          </a:prstGeom>
          <a:solidFill>
            <a:srgbClr val="FF0000"/>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FFFF00"/>
                </a:solidFill>
                <a:effectLst/>
                <a:uLnTx/>
                <a:uFillTx/>
                <a:latin typeface="+mj-lt"/>
                <a:ea typeface="+mj-ea"/>
                <a:cs typeface="+mj-cs"/>
              </a:rPr>
              <a:t>Η χρονική εξέλιξη του φαινομένου με γραφικές παραστάσεις</a:t>
            </a:r>
            <a:r>
              <a:rPr kumimoji="0" lang="el-GR" b="1" i="0" u="none" strike="noStrike" kern="1200" cap="none" spc="0" normalizeH="0" noProof="0" dirty="0" smtClean="0">
                <a:ln>
                  <a:noFill/>
                </a:ln>
                <a:solidFill>
                  <a:srgbClr val="FFFF00"/>
                </a:solidFill>
                <a:effectLst/>
                <a:uLnTx/>
                <a:uFillTx/>
                <a:latin typeface="+mj-lt"/>
                <a:ea typeface="+mj-ea"/>
                <a:cs typeface="+mj-cs"/>
              </a:rPr>
              <a:t> </a:t>
            </a:r>
            <a:endParaRPr kumimoji="0" lang="el-GR" b="1" i="0" u="none" strike="noStrike" kern="1200" cap="none" spc="0" normalizeH="0" baseline="0" noProof="0" dirty="0" smtClean="0">
              <a:ln>
                <a:noFill/>
              </a:ln>
              <a:solidFill>
                <a:srgbClr val="FFFF00"/>
              </a:solidFill>
              <a:effectLst/>
              <a:uLnTx/>
              <a:uFillTx/>
              <a:latin typeface="+mj-lt"/>
              <a:ea typeface="+mj-ea"/>
              <a:cs typeface="+mj-cs"/>
            </a:endParaRPr>
          </a:p>
        </p:txBody>
      </p:sp>
      <p:grpSp>
        <p:nvGrpSpPr>
          <p:cNvPr id="198" name="Group 93"/>
          <p:cNvGrpSpPr>
            <a:grpSpLocks noChangeAspect="1"/>
          </p:cNvGrpSpPr>
          <p:nvPr/>
        </p:nvGrpSpPr>
        <p:grpSpPr bwMode="auto">
          <a:xfrm>
            <a:off x="0" y="4797152"/>
            <a:ext cx="2179782" cy="1757659"/>
            <a:chOff x="9060" y="5159"/>
            <a:chExt cx="1722" cy="1389"/>
          </a:xfrm>
        </p:grpSpPr>
        <p:grpSp>
          <p:nvGrpSpPr>
            <p:cNvPr id="207" name="Group 94"/>
            <p:cNvGrpSpPr>
              <a:grpSpLocks/>
            </p:cNvGrpSpPr>
            <p:nvPr/>
          </p:nvGrpSpPr>
          <p:grpSpPr bwMode="auto">
            <a:xfrm>
              <a:off x="9312" y="5250"/>
              <a:ext cx="1298" cy="1298"/>
              <a:chOff x="9312" y="5250"/>
              <a:chExt cx="1298" cy="1298"/>
            </a:xfrm>
          </p:grpSpPr>
          <p:grpSp>
            <p:nvGrpSpPr>
              <p:cNvPr id="221" name="Group 95"/>
              <p:cNvGrpSpPr>
                <a:grpSpLocks/>
              </p:cNvGrpSpPr>
              <p:nvPr/>
            </p:nvGrpSpPr>
            <p:grpSpPr bwMode="auto">
              <a:xfrm>
                <a:off x="9312" y="5250"/>
                <a:ext cx="1298" cy="1298"/>
                <a:chOff x="9582" y="5112"/>
                <a:chExt cx="1298" cy="1298"/>
              </a:xfrm>
            </p:grpSpPr>
            <p:sp>
              <p:nvSpPr>
                <p:cNvPr id="223" name="Line 96"/>
                <p:cNvSpPr>
                  <a:spLocks noChangeAspect="1" noChangeShapeType="1"/>
                </p:cNvSpPr>
                <p:nvPr/>
              </p:nvSpPr>
              <p:spPr bwMode="auto">
                <a:xfrm>
                  <a:off x="9582" y="6228"/>
                  <a:ext cx="1298" cy="4"/>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l-GR"/>
                </a:p>
              </p:txBody>
            </p:sp>
            <p:sp>
              <p:nvSpPr>
                <p:cNvPr id="224" name="Line 97"/>
                <p:cNvSpPr>
                  <a:spLocks noChangeAspect="1" noChangeShapeType="1"/>
                </p:cNvSpPr>
                <p:nvPr/>
              </p:nvSpPr>
              <p:spPr bwMode="auto">
                <a:xfrm rot="16200000">
                  <a:off x="9007" y="5759"/>
                  <a:ext cx="1298" cy="4"/>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l-GR"/>
                </a:p>
              </p:txBody>
            </p:sp>
            <p:sp>
              <p:nvSpPr>
                <p:cNvPr id="225" name="Arc 98"/>
                <p:cNvSpPr>
                  <a:spLocks noChangeAspect="1"/>
                </p:cNvSpPr>
                <p:nvPr/>
              </p:nvSpPr>
              <p:spPr bwMode="auto">
                <a:xfrm flipH="1" flipV="1">
                  <a:off x="9658" y="5600"/>
                  <a:ext cx="1047" cy="717"/>
                </a:xfrm>
                <a:custGeom>
                  <a:avLst/>
                  <a:gdLst>
                    <a:gd name="G0" fmla="+- 680 0 0"/>
                    <a:gd name="G1" fmla="+- 0 0 0"/>
                    <a:gd name="G2" fmla="+- 21600 0 0"/>
                    <a:gd name="T0" fmla="*/ 22131 w 22131"/>
                    <a:gd name="T1" fmla="*/ 2531 h 21600"/>
                    <a:gd name="T2" fmla="*/ 0 w 22131"/>
                    <a:gd name="T3" fmla="*/ 21589 h 21600"/>
                    <a:gd name="T4" fmla="*/ 680 w 22131"/>
                    <a:gd name="T5" fmla="*/ 0 h 21600"/>
                  </a:gdLst>
                  <a:ahLst/>
                  <a:cxnLst>
                    <a:cxn ang="0">
                      <a:pos x="T0" y="T1"/>
                    </a:cxn>
                    <a:cxn ang="0">
                      <a:pos x="T2" y="T3"/>
                    </a:cxn>
                    <a:cxn ang="0">
                      <a:pos x="T4" y="T5"/>
                    </a:cxn>
                  </a:cxnLst>
                  <a:rect l="0" t="0" r="r" b="b"/>
                  <a:pathLst>
                    <a:path w="22131" h="21600" fill="none" extrusionOk="0">
                      <a:moveTo>
                        <a:pt x="22131" y="2531"/>
                      </a:moveTo>
                      <a:cubicBezTo>
                        <a:pt x="20848" y="13405"/>
                        <a:pt x="11630" y="21599"/>
                        <a:pt x="680" y="21600"/>
                      </a:cubicBezTo>
                      <a:cubicBezTo>
                        <a:pt x="453" y="21600"/>
                        <a:pt x="226" y="21596"/>
                        <a:pt x="-1" y="21589"/>
                      </a:cubicBezTo>
                    </a:path>
                    <a:path w="22131" h="21600" stroke="0" extrusionOk="0">
                      <a:moveTo>
                        <a:pt x="22131" y="2531"/>
                      </a:moveTo>
                      <a:cubicBezTo>
                        <a:pt x="20848" y="13405"/>
                        <a:pt x="11630" y="21599"/>
                        <a:pt x="680" y="21600"/>
                      </a:cubicBezTo>
                      <a:cubicBezTo>
                        <a:pt x="453" y="21600"/>
                        <a:pt x="226" y="21596"/>
                        <a:pt x="-1" y="21589"/>
                      </a:cubicBezTo>
                      <a:lnTo>
                        <a:pt x="680" y="0"/>
                      </a:lnTo>
                      <a:close/>
                    </a:path>
                  </a:pathLst>
                </a:custGeom>
                <a:no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22" name="Line 99"/>
              <p:cNvSpPr>
                <a:spLocks noChangeShapeType="1"/>
              </p:cNvSpPr>
              <p:nvPr/>
            </p:nvSpPr>
            <p:spPr bwMode="auto">
              <a:xfrm flipH="1">
                <a:off x="9390" y="5700"/>
                <a:ext cx="1080" cy="0"/>
              </a:xfrm>
              <a:prstGeom prst="line">
                <a:avLst/>
              </a:prstGeom>
              <a:noFill/>
              <a:ln w="25400">
                <a:solidFill>
                  <a:srgbClr val="000000"/>
                </a:solidFill>
                <a:prstDash val="dash"/>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8" name="Rectangle 100"/>
            <p:cNvSpPr>
              <a:spLocks noChangeArrowheads="1"/>
            </p:cNvSpPr>
            <p:nvPr/>
          </p:nvSpPr>
          <p:spPr bwMode="auto">
            <a:xfrm>
              <a:off x="9141" y="5159"/>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err="1" smtClean="0">
                  <a:ln>
                    <a:noFill/>
                  </a:ln>
                  <a:solidFill>
                    <a:schemeClr val="tx1"/>
                  </a:solidFill>
                  <a:effectLst/>
                  <a:latin typeface="Calibri" pitchFamily="34" charset="0"/>
                  <a:cs typeface="Arial" pitchFamily="34" charset="0"/>
                </a:rPr>
                <a:t>i</a:t>
              </a:r>
              <a:endParaRPr kumimoji="0" lang="el-GR"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219" name="Rectangle 101"/>
            <p:cNvSpPr>
              <a:spLocks noChangeArrowheads="1"/>
            </p:cNvSpPr>
            <p:nvPr/>
          </p:nvSpPr>
          <p:spPr bwMode="auto">
            <a:xfrm>
              <a:off x="9060" y="5526"/>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I</a:t>
              </a:r>
              <a:endParaRPr kumimoji="0" lang="el-GR"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220" name="Rectangle 102"/>
            <p:cNvSpPr>
              <a:spLocks noChangeArrowheads="1"/>
            </p:cNvSpPr>
            <p:nvPr/>
          </p:nvSpPr>
          <p:spPr bwMode="auto">
            <a:xfrm>
              <a:off x="10368" y="6012"/>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t</a:t>
              </a:r>
              <a:endParaRPr kumimoji="0" lang="el-GR" sz="40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6" name="Group 103"/>
          <p:cNvGrpSpPr>
            <a:grpSpLocks noChangeAspect="1"/>
          </p:cNvGrpSpPr>
          <p:nvPr/>
        </p:nvGrpSpPr>
        <p:grpSpPr bwMode="auto">
          <a:xfrm>
            <a:off x="2231740" y="4725144"/>
            <a:ext cx="1924858" cy="1835823"/>
            <a:chOff x="9324" y="1398"/>
            <a:chExt cx="1578" cy="1476"/>
          </a:xfrm>
        </p:grpSpPr>
        <p:grpSp>
          <p:nvGrpSpPr>
            <p:cNvPr id="227" name="Group 104"/>
            <p:cNvGrpSpPr>
              <a:grpSpLocks/>
            </p:cNvGrpSpPr>
            <p:nvPr/>
          </p:nvGrpSpPr>
          <p:grpSpPr bwMode="auto">
            <a:xfrm>
              <a:off x="9324" y="1578"/>
              <a:ext cx="1416" cy="1289"/>
              <a:chOff x="7776" y="5118"/>
              <a:chExt cx="1416" cy="1289"/>
            </a:xfrm>
          </p:grpSpPr>
          <p:sp>
            <p:nvSpPr>
              <p:cNvPr id="230" name="Line 105"/>
              <p:cNvSpPr>
                <a:spLocks noChangeAspect="1" noChangeShapeType="1"/>
              </p:cNvSpPr>
              <p:nvPr/>
            </p:nvSpPr>
            <p:spPr bwMode="auto">
              <a:xfrm>
                <a:off x="7776" y="6227"/>
                <a:ext cx="1416" cy="3"/>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l-GR"/>
              </a:p>
            </p:txBody>
          </p:sp>
          <p:sp>
            <p:nvSpPr>
              <p:cNvPr id="231" name="Line 106"/>
              <p:cNvSpPr>
                <a:spLocks noChangeAspect="1" noChangeShapeType="1"/>
              </p:cNvSpPr>
              <p:nvPr/>
            </p:nvSpPr>
            <p:spPr bwMode="auto">
              <a:xfrm rot="16200000">
                <a:off x="7199" y="5761"/>
                <a:ext cx="1289" cy="4"/>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l-GR"/>
              </a:p>
            </p:txBody>
          </p:sp>
          <p:sp>
            <p:nvSpPr>
              <p:cNvPr id="232" name="Arc 107"/>
              <p:cNvSpPr>
                <a:spLocks noChangeAspect="1"/>
              </p:cNvSpPr>
              <p:nvPr/>
            </p:nvSpPr>
            <p:spPr bwMode="auto">
              <a:xfrm flipH="1" flipV="1">
                <a:off x="7846" y="5424"/>
                <a:ext cx="1040" cy="7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28" name="Rectangle 108"/>
            <p:cNvSpPr>
              <a:spLocks noChangeArrowheads="1"/>
            </p:cNvSpPr>
            <p:nvPr/>
          </p:nvSpPr>
          <p:spPr bwMode="auto">
            <a:xfrm>
              <a:off x="10488" y="2376"/>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t</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29" name="Rectangle 109"/>
            <p:cNvSpPr>
              <a:spLocks noChangeArrowheads="1"/>
            </p:cNvSpPr>
            <p:nvPr/>
          </p:nvSpPr>
          <p:spPr bwMode="auto">
            <a:xfrm>
              <a:off x="9372" y="1398"/>
              <a:ext cx="642"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E</a:t>
              </a:r>
              <a:r>
                <a:rPr kumimoji="0" lang="el-GR" sz="1400" b="1" i="0" u="none" strike="noStrike" cap="none" normalizeH="0" baseline="-25000" dirty="0" err="1" smtClean="0">
                  <a:ln>
                    <a:noFill/>
                  </a:ln>
                  <a:solidFill>
                    <a:schemeClr val="tx1"/>
                  </a:solidFill>
                  <a:effectLst/>
                  <a:latin typeface="Calibri" pitchFamily="34" charset="0"/>
                  <a:cs typeface="Arial" pitchFamily="34" charset="0"/>
                </a:rPr>
                <a:t>αυτ</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33" name="Rectangle 110"/>
          <p:cNvSpPr>
            <a:spLocks noChangeArrowheads="1"/>
          </p:cNvSpPr>
          <p:nvPr/>
        </p:nvSpPr>
        <p:spPr bwMode="auto">
          <a:xfrm>
            <a:off x="4067944" y="4905164"/>
            <a:ext cx="5076056" cy="147732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buClrTx/>
              <a:buSzTx/>
              <a:buFontTx/>
              <a:buNone/>
              <a:tabLst/>
            </a:pPr>
            <a:r>
              <a:rPr kumimoji="0" lang="el-GR" b="1" i="0" u="none" strike="noStrike" cap="none" normalizeH="0" baseline="0" dirty="0" smtClean="0">
                <a:ln>
                  <a:noFill/>
                </a:ln>
                <a:solidFill>
                  <a:schemeClr val="tx1"/>
                </a:solidFill>
                <a:effectLst/>
                <a:latin typeface="Calibri" pitchFamily="34" charset="0"/>
                <a:cs typeface="Arial" pitchFamily="34" charset="0"/>
              </a:rPr>
              <a:t>Γραφικές παραστάσεις Ι-</a:t>
            </a:r>
            <a:r>
              <a:rPr kumimoji="0" lang="en-US" b="1" i="0" u="none" strike="noStrike" cap="none" normalizeH="0" baseline="0" dirty="0" smtClean="0">
                <a:ln>
                  <a:noFill/>
                </a:ln>
                <a:solidFill>
                  <a:schemeClr val="tx1"/>
                </a:solidFill>
                <a:effectLst/>
                <a:latin typeface="Calibri" pitchFamily="34" charset="0"/>
                <a:cs typeface="Arial" pitchFamily="34" charset="0"/>
              </a:rPr>
              <a:t>t</a:t>
            </a:r>
            <a:r>
              <a:rPr kumimoji="0" lang="el-GR" b="1" i="0" u="none" strike="noStrike" cap="none" normalizeH="0" baseline="0" dirty="0" smtClean="0">
                <a:ln>
                  <a:noFill/>
                </a:ln>
                <a:solidFill>
                  <a:schemeClr val="tx1"/>
                </a:solidFill>
                <a:effectLst/>
                <a:latin typeface="Calibri" pitchFamily="34" charset="0"/>
                <a:cs typeface="Arial" pitchFamily="34" charset="0"/>
              </a:rPr>
              <a:t> και </a:t>
            </a:r>
            <a:r>
              <a:rPr kumimoji="0" lang="el-GR" b="1" i="0" u="none" strike="noStrike" cap="none" normalizeH="0" baseline="0" dirty="0" err="1" smtClean="0">
                <a:ln>
                  <a:noFill/>
                </a:ln>
                <a:solidFill>
                  <a:schemeClr val="tx1"/>
                </a:solidFill>
                <a:effectLst/>
                <a:latin typeface="Calibri" pitchFamily="34" charset="0"/>
                <a:cs typeface="Arial" pitchFamily="34" charset="0"/>
              </a:rPr>
              <a:t>Ε</a:t>
            </a:r>
            <a:r>
              <a:rPr kumimoji="0" lang="el-GR" b="1" i="0" u="none" strike="noStrike" cap="none" normalizeH="0" baseline="-25000" dirty="0" err="1" smtClean="0">
                <a:ln>
                  <a:noFill/>
                </a:ln>
                <a:solidFill>
                  <a:schemeClr val="tx1"/>
                </a:solidFill>
                <a:effectLst/>
                <a:latin typeface="Calibri" pitchFamily="34" charset="0"/>
                <a:cs typeface="Arial" pitchFamily="34" charset="0"/>
              </a:rPr>
              <a:t>αυτ</a:t>
            </a:r>
            <a:r>
              <a:rPr kumimoji="0" lang="el-GR" b="1" i="0" u="none" strike="noStrike" cap="none" normalizeH="0" baseline="0" dirty="0" smtClean="0">
                <a:ln>
                  <a:noFill/>
                </a:ln>
                <a:solidFill>
                  <a:schemeClr val="tx1"/>
                </a:solidFill>
                <a:effectLst/>
                <a:latin typeface="Times New Roman" pitchFamily="18" charset="0"/>
                <a:cs typeface="Arial" pitchFamily="34" charset="0"/>
              </a:rPr>
              <a:t>-</a:t>
            </a:r>
            <a:r>
              <a:rPr kumimoji="0" lang="en-US" b="1" i="0" u="none" strike="noStrike" cap="none" normalizeH="0" baseline="0" dirty="0" smtClean="0">
                <a:ln>
                  <a:noFill/>
                </a:ln>
                <a:solidFill>
                  <a:schemeClr val="tx1"/>
                </a:solidFill>
                <a:effectLst/>
                <a:latin typeface="Calibri" pitchFamily="34" charset="0"/>
                <a:cs typeface="Arial" pitchFamily="34" charset="0"/>
              </a:rPr>
              <a:t>t</a:t>
            </a:r>
            <a:r>
              <a:rPr kumimoji="0" lang="el-GR" b="1" i="0" u="none" strike="noStrike" cap="none" normalizeH="0" baseline="0" dirty="0" smtClean="0">
                <a:ln>
                  <a:noFill/>
                </a:ln>
                <a:solidFill>
                  <a:schemeClr val="tx1"/>
                </a:solidFill>
                <a:effectLst/>
                <a:latin typeface="Calibri" pitchFamily="34" charset="0"/>
                <a:cs typeface="Arial" pitchFamily="34" charset="0"/>
              </a:rPr>
              <a:t>  στην περίπτωση του προηγούμενου κυκλώματος. </a:t>
            </a:r>
          </a:p>
          <a:p>
            <a:pPr fontAlgn="base">
              <a:spcBef>
                <a:spcPct val="0"/>
              </a:spcBef>
            </a:pPr>
            <a:r>
              <a:rPr kumimoji="0" lang="en-US" b="0" i="0" u="none" strike="noStrike" cap="none" normalizeH="0" baseline="0" dirty="0" smtClean="0">
                <a:ln>
                  <a:noFill/>
                </a:ln>
                <a:solidFill>
                  <a:schemeClr val="tx1"/>
                </a:solidFill>
                <a:effectLst/>
                <a:latin typeface="Calibri" pitchFamily="34" charset="0"/>
                <a:cs typeface="Arial" pitchFamily="34" charset="0"/>
              </a:rPr>
              <a:t>H</a:t>
            </a:r>
            <a:r>
              <a:rPr kumimoji="0" lang="el-GR" b="0" i="0" u="none" strike="noStrike" cap="none" normalizeH="0" baseline="0" dirty="0" smtClean="0">
                <a:ln>
                  <a:noFill/>
                </a:ln>
                <a:solidFill>
                  <a:schemeClr val="tx1"/>
                </a:solidFill>
                <a:effectLst/>
                <a:latin typeface="Calibri" pitchFamily="34" charset="0"/>
                <a:cs typeface="Arial" pitchFamily="34" charset="0"/>
              </a:rPr>
              <a:t> ένταση του ρεύματος αυξάνεται μέχρι να πάρει μια μέγιστη τιμή </a:t>
            </a:r>
            <a:r>
              <a:rPr lang="el-GR" dirty="0" smtClean="0">
                <a:latin typeface="Calibri" pitchFamily="34" charset="0"/>
                <a:cs typeface="Arial" pitchFamily="34" charset="0"/>
              </a:rPr>
              <a:t>(Ι=Ε/</a:t>
            </a:r>
            <a:r>
              <a:rPr lang="en-US" dirty="0" smtClean="0">
                <a:latin typeface="Calibri" pitchFamily="34" charset="0"/>
                <a:cs typeface="Arial" pitchFamily="34" charset="0"/>
              </a:rPr>
              <a:t>R</a:t>
            </a:r>
            <a:r>
              <a:rPr lang="el-GR" baseline="-25000" dirty="0" err="1" smtClean="0">
                <a:latin typeface="Calibri" pitchFamily="34" charset="0"/>
                <a:cs typeface="Arial" pitchFamily="34" charset="0"/>
              </a:rPr>
              <a:t>ολ</a:t>
            </a:r>
            <a:r>
              <a:rPr kumimoji="0" lang="el-GR" b="0" i="0" u="none" strike="noStrike" cap="none" normalizeH="0" baseline="0" dirty="0" smtClean="0">
                <a:ln>
                  <a:noFill/>
                </a:ln>
                <a:solidFill>
                  <a:schemeClr val="tx1"/>
                </a:solidFill>
                <a:effectLst/>
                <a:latin typeface="Calibri" pitchFamily="34" charset="0"/>
                <a:cs typeface="Arial" pitchFamily="34" charset="0"/>
              </a:rPr>
              <a:t>) και η αυτεπαγωγική ΗΕΔ ελαττώνεται μέχρι να μηδενιστεί.</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35" name="234 - Αντικείμενο"/>
          <p:cNvGraphicFramePr>
            <a:graphicFrameLocks noChangeAspect="1"/>
          </p:cNvGraphicFramePr>
          <p:nvPr/>
        </p:nvGraphicFramePr>
        <p:xfrm>
          <a:off x="6300192" y="1772816"/>
          <a:ext cx="1548172" cy="729431"/>
        </p:xfrm>
        <a:graphic>
          <a:graphicData uri="http://schemas.openxmlformats.org/presentationml/2006/ole">
            <p:oleObj spid="_x0000_s19459" name="Equation" r:id="rId5" imgW="87624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9"/>
                                        </p:tgtEl>
                                        <p:attrNameLst>
                                          <p:attrName>style.visibility</p:attrName>
                                        </p:attrNameLst>
                                      </p:cBhvr>
                                      <p:to>
                                        <p:strVal val="visible"/>
                                      </p:to>
                                    </p:set>
                                    <p:animEffect transition="in" filter="fade">
                                      <p:cBhvr>
                                        <p:cTn id="7" dur="2000"/>
                                        <p:tgtEl>
                                          <p:spTgt spid="20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3"/>
                                        </p:tgtEl>
                                        <p:attrNameLst>
                                          <p:attrName>style.visibility</p:attrName>
                                        </p:attrNameLst>
                                      </p:cBhvr>
                                      <p:to>
                                        <p:strVal val="visible"/>
                                      </p:to>
                                    </p:set>
                                    <p:animEffect transition="in" filter="fade">
                                      <p:cBhvr>
                                        <p:cTn id="12" dur="2000"/>
                                        <p:tgtEl>
                                          <p:spTgt spid="2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4"/>
                                        </p:tgtEl>
                                        <p:attrNameLst>
                                          <p:attrName>style.visibility</p:attrName>
                                        </p:attrNameLst>
                                      </p:cBhvr>
                                      <p:to>
                                        <p:strVal val="visible"/>
                                      </p:to>
                                    </p:set>
                                    <p:animEffect transition="in" filter="fade">
                                      <p:cBhvr>
                                        <p:cTn id="17" dur="2000"/>
                                        <p:tgtEl>
                                          <p:spTgt spid="2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
                                        </p:tgtEl>
                                        <p:attrNameLst>
                                          <p:attrName>style.visibility</p:attrName>
                                        </p:attrNameLst>
                                      </p:cBhvr>
                                      <p:to>
                                        <p:strVal val="visible"/>
                                      </p:to>
                                    </p:set>
                                    <p:animEffect transition="in" filter="fade">
                                      <p:cBhvr>
                                        <p:cTn id="22" dur="2000"/>
                                        <p:tgtEl>
                                          <p:spTgt spid="215"/>
                                        </p:tgtEl>
                                      </p:cBhvr>
                                    </p:animEffect>
                                  </p:childTnLst>
                                </p:cTn>
                              </p:par>
                              <p:par>
                                <p:cTn id="23" presetID="10" presetClass="entr" presetSubtype="0" fill="hold" nodeType="withEffect">
                                  <p:stCondLst>
                                    <p:cond delay="0"/>
                                  </p:stCondLst>
                                  <p:childTnLst>
                                    <p:set>
                                      <p:cBhvr>
                                        <p:cTn id="24" dur="1" fill="hold">
                                          <p:stCondLst>
                                            <p:cond delay="0"/>
                                          </p:stCondLst>
                                        </p:cTn>
                                        <p:tgtEl>
                                          <p:spTgt spid="235"/>
                                        </p:tgtEl>
                                        <p:attrNameLst>
                                          <p:attrName>style.visibility</p:attrName>
                                        </p:attrNameLst>
                                      </p:cBhvr>
                                      <p:to>
                                        <p:strVal val="visible"/>
                                      </p:to>
                                    </p:set>
                                    <p:animEffect transition="in" filter="fade">
                                      <p:cBhvr>
                                        <p:cTn id="25" dur="2000"/>
                                        <p:tgtEl>
                                          <p:spTgt spid="23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17"/>
                                        </p:tgtEl>
                                        <p:attrNameLst>
                                          <p:attrName>style.visibility</p:attrName>
                                        </p:attrNameLst>
                                      </p:cBhvr>
                                      <p:to>
                                        <p:strVal val="visible"/>
                                      </p:to>
                                    </p:set>
                                    <p:animEffect transition="in" filter="fade">
                                      <p:cBhvr>
                                        <p:cTn id="30" dur="2000"/>
                                        <p:tgtEl>
                                          <p:spTgt spid="217"/>
                                        </p:tgtEl>
                                      </p:cBhvr>
                                    </p:animEffect>
                                  </p:childTnLst>
                                </p:cTn>
                              </p:par>
                              <p:par>
                                <p:cTn id="31" presetID="20" presetClass="entr" presetSubtype="0" fill="hold" grpId="0" nodeType="withEffect">
                                  <p:stCondLst>
                                    <p:cond delay="0"/>
                                  </p:stCondLst>
                                  <p:childTnLst>
                                    <p:set>
                                      <p:cBhvr>
                                        <p:cTn id="32" dur="1" fill="hold">
                                          <p:stCondLst>
                                            <p:cond delay="0"/>
                                          </p:stCondLst>
                                        </p:cTn>
                                        <p:tgtEl>
                                          <p:spTgt spid="216"/>
                                        </p:tgtEl>
                                        <p:attrNameLst>
                                          <p:attrName>style.visibility</p:attrName>
                                        </p:attrNameLst>
                                      </p:cBhvr>
                                      <p:to>
                                        <p:strVal val="visible"/>
                                      </p:to>
                                    </p:set>
                                    <p:animEffect transition="in" filter="wedge">
                                      <p:cBhvr>
                                        <p:cTn id="33" dur="2000"/>
                                        <p:tgtEl>
                                          <p:spTgt spid="2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6"/>
                                        </p:tgtEl>
                                        <p:attrNameLst>
                                          <p:attrName>style.visibility</p:attrName>
                                        </p:attrNameLst>
                                      </p:cBhvr>
                                      <p:to>
                                        <p:strVal val="visible"/>
                                      </p:to>
                                    </p:set>
                                    <p:animEffect transition="in" filter="fade">
                                      <p:cBhvr>
                                        <p:cTn id="38" dur="2000"/>
                                        <p:tgtEl>
                                          <p:spTgt spid="19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26"/>
                                        </p:tgtEl>
                                        <p:attrNameLst>
                                          <p:attrName>style.visibility</p:attrName>
                                        </p:attrNameLst>
                                      </p:cBhvr>
                                      <p:to>
                                        <p:strVal val="visible"/>
                                      </p:to>
                                    </p:set>
                                    <p:animEffect transition="in" filter="fade">
                                      <p:cBhvr>
                                        <p:cTn id="43" dur="2000"/>
                                        <p:tgtEl>
                                          <p:spTgt spid="226"/>
                                        </p:tgtEl>
                                      </p:cBhvr>
                                    </p:animEffect>
                                  </p:childTnLst>
                                </p:cTn>
                              </p:par>
                              <p:par>
                                <p:cTn id="44" presetID="10" presetClass="entr" presetSubtype="0" fill="hold" nodeType="withEffect">
                                  <p:stCondLst>
                                    <p:cond delay="0"/>
                                  </p:stCondLst>
                                  <p:childTnLst>
                                    <p:set>
                                      <p:cBhvr>
                                        <p:cTn id="45" dur="1" fill="hold">
                                          <p:stCondLst>
                                            <p:cond delay="0"/>
                                          </p:stCondLst>
                                        </p:cTn>
                                        <p:tgtEl>
                                          <p:spTgt spid="198"/>
                                        </p:tgtEl>
                                        <p:attrNameLst>
                                          <p:attrName>style.visibility</p:attrName>
                                        </p:attrNameLst>
                                      </p:cBhvr>
                                      <p:to>
                                        <p:strVal val="visible"/>
                                      </p:to>
                                    </p:set>
                                    <p:animEffect transition="in" filter="fade">
                                      <p:cBhvr>
                                        <p:cTn id="46" dur="2000"/>
                                        <p:tgtEl>
                                          <p:spTgt spid="19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33"/>
                                        </p:tgtEl>
                                        <p:attrNameLst>
                                          <p:attrName>style.visibility</p:attrName>
                                        </p:attrNameLst>
                                      </p:cBhvr>
                                      <p:to>
                                        <p:strVal val="visible"/>
                                      </p:to>
                                    </p:set>
                                    <p:animEffect transition="in" filter="fade">
                                      <p:cBhvr>
                                        <p:cTn id="49" dur="2000"/>
                                        <p:tgtEl>
                                          <p:spTgt spid="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0" animBg="1"/>
      <p:bldP spid="213" grpId="0" animBg="1"/>
      <p:bldP spid="215" grpId="0"/>
      <p:bldP spid="216" grpId="0" animBg="1"/>
      <p:bldP spid="196" grpId="0" animBg="1"/>
      <p:bldP spid="2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3635896" y="0"/>
            <a:ext cx="5508104" cy="461665"/>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rgbClr val="0000FB"/>
                </a:solidFill>
                <a:effectLst/>
                <a:uLnTx/>
                <a:uFillTx/>
                <a:latin typeface="+mj-lt"/>
                <a:ea typeface="+mj-ea"/>
                <a:cs typeface="+mj-cs"/>
              </a:rPr>
              <a:t>Τι θα συμβεί αν ανοίξω</a:t>
            </a:r>
            <a:r>
              <a:rPr kumimoji="0" lang="el-GR" sz="2400" b="1" i="0" u="none" strike="noStrike" kern="1200" cap="none" spc="0" normalizeH="0" noProof="0" dirty="0" smtClean="0">
                <a:ln>
                  <a:noFill/>
                </a:ln>
                <a:solidFill>
                  <a:srgbClr val="0000FB"/>
                </a:solidFill>
                <a:effectLst/>
                <a:uLnTx/>
                <a:uFillTx/>
                <a:latin typeface="+mj-lt"/>
                <a:ea typeface="+mj-ea"/>
                <a:cs typeface="+mj-cs"/>
              </a:rPr>
              <a:t>  το διακόπτη; </a:t>
            </a:r>
            <a:endParaRPr kumimoji="0" lang="el-GR" sz="2400" b="1" i="0" u="none" strike="noStrike" kern="1200" cap="none" spc="0" normalizeH="0" baseline="0" noProof="0" dirty="0" smtClean="0">
              <a:ln>
                <a:noFill/>
              </a:ln>
              <a:solidFill>
                <a:srgbClr val="0000FB"/>
              </a:solidFill>
              <a:effectLst/>
              <a:uLnTx/>
              <a:uFillTx/>
              <a:latin typeface="+mj-lt"/>
              <a:ea typeface="+mj-ea"/>
              <a:cs typeface="+mj-cs"/>
            </a:endParaRPr>
          </a:p>
        </p:txBody>
      </p:sp>
      <p:grpSp>
        <p:nvGrpSpPr>
          <p:cNvPr id="211" name="210 - Ομάδα"/>
          <p:cNvGrpSpPr>
            <a:grpSpLocks noChangeAspect="1"/>
          </p:cNvGrpSpPr>
          <p:nvPr/>
        </p:nvGrpSpPr>
        <p:grpSpPr>
          <a:xfrm>
            <a:off x="0" y="224644"/>
            <a:ext cx="2898266" cy="1144536"/>
            <a:chOff x="971600" y="4257092"/>
            <a:chExt cx="2760252" cy="1090034"/>
          </a:xfrm>
        </p:grpSpPr>
        <p:grpSp>
          <p:nvGrpSpPr>
            <p:cNvPr id="120" name="Group 3"/>
            <p:cNvGrpSpPr>
              <a:grpSpLocks/>
            </p:cNvGrpSpPr>
            <p:nvPr/>
          </p:nvGrpSpPr>
          <p:grpSpPr bwMode="auto">
            <a:xfrm>
              <a:off x="2406412" y="4290560"/>
              <a:ext cx="863116" cy="144935"/>
              <a:chOff x="9348" y="12699"/>
              <a:chExt cx="1007" cy="169"/>
            </a:xfrm>
          </p:grpSpPr>
          <p:grpSp>
            <p:nvGrpSpPr>
              <p:cNvPr id="171" name="Group 4"/>
              <p:cNvGrpSpPr>
                <a:grpSpLocks/>
              </p:cNvGrpSpPr>
              <p:nvPr/>
            </p:nvGrpSpPr>
            <p:grpSpPr bwMode="auto">
              <a:xfrm>
                <a:off x="9348" y="12699"/>
                <a:ext cx="441" cy="169"/>
                <a:chOff x="9348" y="12446"/>
                <a:chExt cx="441" cy="169"/>
              </a:xfrm>
            </p:grpSpPr>
            <p:sp>
              <p:nvSpPr>
                <p:cNvPr id="196" name="Arc 5"/>
                <p:cNvSpPr>
                  <a:spLocks noChangeAspect="1"/>
                </p:cNvSpPr>
                <p:nvPr/>
              </p:nvSpPr>
              <p:spPr bwMode="auto">
                <a:xfrm flipH="1" flipV="1">
                  <a:off x="9479"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7" name="Arc 6"/>
                <p:cNvSpPr>
                  <a:spLocks noChangeAspect="1"/>
                </p:cNvSpPr>
                <p:nvPr/>
              </p:nvSpPr>
              <p:spPr bwMode="auto">
                <a:xfrm>
                  <a:off x="9452"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8" name="Arc 7"/>
                <p:cNvSpPr>
                  <a:spLocks noChangeAspect="1"/>
                </p:cNvSpPr>
                <p:nvPr/>
              </p:nvSpPr>
              <p:spPr bwMode="auto">
                <a:xfrm flipH="1" flipV="1">
                  <a:off x="9533"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9" name="Arc 8"/>
                <p:cNvSpPr>
                  <a:spLocks noChangeAspect="1"/>
                </p:cNvSpPr>
                <p:nvPr/>
              </p:nvSpPr>
              <p:spPr bwMode="auto">
                <a:xfrm>
                  <a:off x="9506"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0" name="Arc 9"/>
                <p:cNvSpPr>
                  <a:spLocks noChangeAspect="1"/>
                </p:cNvSpPr>
                <p:nvPr/>
              </p:nvSpPr>
              <p:spPr bwMode="auto">
                <a:xfrm flipH="1" flipV="1">
                  <a:off x="9586"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1" name="Arc 10"/>
                <p:cNvSpPr>
                  <a:spLocks noChangeAspect="1"/>
                </p:cNvSpPr>
                <p:nvPr/>
              </p:nvSpPr>
              <p:spPr bwMode="auto">
                <a:xfrm>
                  <a:off x="9559"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202" name="Group 11"/>
                <p:cNvGrpSpPr>
                  <a:grpSpLocks/>
                </p:cNvGrpSpPr>
                <p:nvPr/>
              </p:nvGrpSpPr>
              <p:grpSpPr bwMode="auto">
                <a:xfrm>
                  <a:off x="9613" y="12446"/>
                  <a:ext cx="176" cy="169"/>
                  <a:chOff x="9613" y="12446"/>
                  <a:chExt cx="176" cy="169"/>
                </a:xfrm>
              </p:grpSpPr>
              <p:grpSp>
                <p:nvGrpSpPr>
                  <p:cNvPr id="204" name="Group 12"/>
                  <p:cNvGrpSpPr>
                    <a:grpSpLocks/>
                  </p:cNvGrpSpPr>
                  <p:nvPr/>
                </p:nvGrpSpPr>
                <p:grpSpPr bwMode="auto">
                  <a:xfrm>
                    <a:off x="9613" y="12446"/>
                    <a:ext cx="176" cy="169"/>
                    <a:chOff x="9613" y="12446"/>
                    <a:chExt cx="176" cy="169"/>
                  </a:xfrm>
                </p:grpSpPr>
                <p:sp>
                  <p:nvSpPr>
                    <p:cNvPr id="206" name="Arc 13"/>
                    <p:cNvSpPr>
                      <a:spLocks noChangeAspect="1"/>
                    </p:cNvSpPr>
                    <p:nvPr/>
                  </p:nvSpPr>
                  <p:spPr bwMode="auto">
                    <a:xfrm flipH="1" flipV="1">
                      <a:off x="9640"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 name="Arc 14"/>
                    <p:cNvSpPr>
                      <a:spLocks noChangeAspect="1"/>
                    </p:cNvSpPr>
                    <p:nvPr/>
                  </p:nvSpPr>
                  <p:spPr bwMode="auto">
                    <a:xfrm>
                      <a:off x="9613"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 name="Arc 15"/>
                    <p:cNvSpPr>
                      <a:spLocks noChangeAspect="1"/>
                    </p:cNvSpPr>
                    <p:nvPr/>
                  </p:nvSpPr>
                  <p:spPr bwMode="auto">
                    <a:xfrm flipH="1" flipV="1">
                      <a:off x="9694"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9" name="Arc 16"/>
                    <p:cNvSpPr>
                      <a:spLocks noChangeAspect="1"/>
                    </p:cNvSpPr>
                    <p:nvPr/>
                  </p:nvSpPr>
                  <p:spPr bwMode="auto">
                    <a:xfrm>
                      <a:off x="9712"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10" name="Arc 17"/>
                    <p:cNvSpPr>
                      <a:spLocks noChangeAspect="1"/>
                    </p:cNvSpPr>
                    <p:nvPr/>
                  </p:nvSpPr>
                  <p:spPr bwMode="auto">
                    <a:xfrm flipH="1" flipV="1">
                      <a:off x="9749"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5" name="Arc 18"/>
                  <p:cNvSpPr>
                    <a:spLocks noChangeAspect="1"/>
                  </p:cNvSpPr>
                  <p:nvPr/>
                </p:nvSpPr>
                <p:spPr bwMode="auto">
                  <a:xfrm>
                    <a:off x="9721"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3" name="Freeform 19"/>
                <p:cNvSpPr>
                  <a:spLocks noChangeAspect="1"/>
                </p:cNvSpPr>
                <p:nvPr/>
              </p:nvSpPr>
              <p:spPr bwMode="auto">
                <a:xfrm>
                  <a:off x="9348" y="12457"/>
                  <a:ext cx="102" cy="57"/>
                </a:xfrm>
                <a:custGeom>
                  <a:avLst/>
                  <a:gdLst/>
                  <a:ahLst/>
                  <a:cxnLst>
                    <a:cxn ang="0">
                      <a:pos x="428" y="20"/>
                    </a:cxn>
                    <a:cxn ang="0">
                      <a:pos x="364" y="98"/>
                    </a:cxn>
                    <a:cxn ang="0">
                      <a:pos x="277" y="188"/>
                    </a:cxn>
                    <a:cxn ang="0">
                      <a:pos x="0" y="185"/>
                    </a:cxn>
                  </a:cxnLst>
                  <a:rect l="0" t="0" r="r" b="b"/>
                  <a:pathLst>
                    <a:path w="428" h="196">
                      <a:moveTo>
                        <a:pt x="428" y="20"/>
                      </a:moveTo>
                      <a:cubicBezTo>
                        <a:pt x="417" y="33"/>
                        <a:pt x="420" y="0"/>
                        <a:pt x="364" y="98"/>
                      </a:cubicBezTo>
                      <a:cubicBezTo>
                        <a:pt x="308" y="196"/>
                        <a:pt x="341" y="171"/>
                        <a:pt x="277" y="188"/>
                      </a:cubicBezTo>
                      <a:lnTo>
                        <a:pt x="0" y="185"/>
                      </a:lnTo>
                    </a:path>
                  </a:pathLst>
                </a:custGeom>
                <a:noFill/>
                <a:ln w="1587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72" name="Group 20"/>
              <p:cNvGrpSpPr>
                <a:grpSpLocks/>
              </p:cNvGrpSpPr>
              <p:nvPr/>
            </p:nvGrpSpPr>
            <p:grpSpPr bwMode="auto">
              <a:xfrm>
                <a:off x="9785" y="12699"/>
                <a:ext cx="176" cy="169"/>
                <a:chOff x="9785" y="12699"/>
                <a:chExt cx="176" cy="169"/>
              </a:xfrm>
            </p:grpSpPr>
            <p:grpSp>
              <p:nvGrpSpPr>
                <p:cNvPr id="189" name="Group 21"/>
                <p:cNvGrpSpPr>
                  <a:grpSpLocks/>
                </p:cNvGrpSpPr>
                <p:nvPr/>
              </p:nvGrpSpPr>
              <p:grpSpPr bwMode="auto">
                <a:xfrm>
                  <a:off x="9785" y="12699"/>
                  <a:ext cx="176" cy="169"/>
                  <a:chOff x="9785" y="12699"/>
                  <a:chExt cx="176" cy="169"/>
                </a:xfrm>
              </p:grpSpPr>
              <p:sp>
                <p:nvSpPr>
                  <p:cNvPr id="191" name="Arc 22"/>
                  <p:cNvSpPr>
                    <a:spLocks noChangeAspect="1"/>
                  </p:cNvSpPr>
                  <p:nvPr/>
                </p:nvSpPr>
                <p:spPr bwMode="auto">
                  <a:xfrm flipH="1" flipV="1">
                    <a:off x="9812"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2" name="Arc 23"/>
                  <p:cNvSpPr>
                    <a:spLocks noChangeAspect="1"/>
                  </p:cNvSpPr>
                  <p:nvPr/>
                </p:nvSpPr>
                <p:spPr bwMode="auto">
                  <a:xfrm>
                    <a:off x="9785"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3" name="Arc 24"/>
                  <p:cNvSpPr>
                    <a:spLocks noChangeAspect="1"/>
                  </p:cNvSpPr>
                  <p:nvPr/>
                </p:nvSpPr>
                <p:spPr bwMode="auto">
                  <a:xfrm flipH="1" flipV="1">
                    <a:off x="9866" y="12719"/>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4" name="Arc 25"/>
                  <p:cNvSpPr>
                    <a:spLocks noChangeAspect="1"/>
                  </p:cNvSpPr>
                  <p:nvPr/>
                </p:nvSpPr>
                <p:spPr bwMode="auto">
                  <a:xfrm>
                    <a:off x="9840" y="12699"/>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95" name="Arc 26"/>
                  <p:cNvSpPr>
                    <a:spLocks noChangeAspect="1"/>
                  </p:cNvSpPr>
                  <p:nvPr/>
                </p:nvSpPr>
                <p:spPr bwMode="auto">
                  <a:xfrm flipH="1" flipV="1">
                    <a:off x="9921"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90" name="Arc 27"/>
                <p:cNvSpPr>
                  <a:spLocks noChangeAspect="1"/>
                </p:cNvSpPr>
                <p:nvPr/>
              </p:nvSpPr>
              <p:spPr bwMode="auto">
                <a:xfrm>
                  <a:off x="9893"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73" name="Group 28"/>
              <p:cNvGrpSpPr>
                <a:grpSpLocks/>
              </p:cNvGrpSpPr>
              <p:nvPr/>
            </p:nvGrpSpPr>
            <p:grpSpPr bwMode="auto">
              <a:xfrm>
                <a:off x="9954" y="12699"/>
                <a:ext cx="401" cy="169"/>
                <a:chOff x="9954" y="12699"/>
                <a:chExt cx="401" cy="169"/>
              </a:xfrm>
            </p:grpSpPr>
            <p:grpSp>
              <p:nvGrpSpPr>
                <p:cNvPr id="174" name="Group 29"/>
                <p:cNvGrpSpPr>
                  <a:grpSpLocks/>
                </p:cNvGrpSpPr>
                <p:nvPr/>
              </p:nvGrpSpPr>
              <p:grpSpPr bwMode="auto">
                <a:xfrm>
                  <a:off x="10123" y="12699"/>
                  <a:ext cx="232" cy="169"/>
                  <a:chOff x="10123" y="12699"/>
                  <a:chExt cx="232" cy="169"/>
                </a:xfrm>
              </p:grpSpPr>
              <p:sp>
                <p:nvSpPr>
                  <p:cNvPr id="183" name="Arc 30"/>
                  <p:cNvSpPr>
                    <a:spLocks noChangeAspect="1"/>
                  </p:cNvSpPr>
                  <p:nvPr/>
                </p:nvSpPr>
                <p:spPr bwMode="auto">
                  <a:xfrm flipH="1" flipV="1">
                    <a:off x="10150"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4" name="Arc 31"/>
                  <p:cNvSpPr>
                    <a:spLocks noChangeAspect="1"/>
                  </p:cNvSpPr>
                  <p:nvPr/>
                </p:nvSpPr>
                <p:spPr bwMode="auto">
                  <a:xfrm>
                    <a:off x="10123"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5" name="Arc 32"/>
                  <p:cNvSpPr>
                    <a:spLocks noChangeAspect="1"/>
                  </p:cNvSpPr>
                  <p:nvPr/>
                </p:nvSpPr>
                <p:spPr bwMode="auto">
                  <a:xfrm flipH="1" flipV="1">
                    <a:off x="10204"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6" name="Arc 33"/>
                  <p:cNvSpPr>
                    <a:spLocks noChangeAspect="1"/>
                  </p:cNvSpPr>
                  <p:nvPr/>
                </p:nvSpPr>
                <p:spPr bwMode="auto">
                  <a:xfrm>
                    <a:off x="10177" y="12699"/>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7" name="Arc 34"/>
                  <p:cNvSpPr>
                    <a:spLocks noChangeAspect="1"/>
                  </p:cNvSpPr>
                  <p:nvPr/>
                </p:nvSpPr>
                <p:spPr bwMode="auto">
                  <a:xfrm>
                    <a:off x="10231" y="12700"/>
                    <a:ext cx="46" cy="90"/>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8" name="Freeform 35"/>
                  <p:cNvSpPr>
                    <a:spLocks noChangeAspect="1"/>
                  </p:cNvSpPr>
                  <p:nvPr/>
                </p:nvSpPr>
                <p:spPr bwMode="auto">
                  <a:xfrm>
                    <a:off x="10276" y="12764"/>
                    <a:ext cx="79" cy="1"/>
                  </a:xfrm>
                  <a:custGeom>
                    <a:avLst/>
                    <a:gdLst/>
                    <a:ahLst/>
                    <a:cxnLst>
                      <a:cxn ang="0">
                        <a:pos x="0" y="3"/>
                      </a:cxn>
                      <a:cxn ang="0">
                        <a:pos x="330" y="0"/>
                      </a:cxn>
                    </a:cxnLst>
                    <a:rect l="0" t="0" r="r" b="b"/>
                    <a:pathLst>
                      <a:path w="330" h="3">
                        <a:moveTo>
                          <a:pt x="0" y="3"/>
                        </a:moveTo>
                        <a:lnTo>
                          <a:pt x="330" y="0"/>
                        </a:lnTo>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175" name="Group 36"/>
                <p:cNvGrpSpPr>
                  <a:grpSpLocks/>
                </p:cNvGrpSpPr>
                <p:nvPr/>
              </p:nvGrpSpPr>
              <p:grpSpPr bwMode="auto">
                <a:xfrm>
                  <a:off x="9954" y="12699"/>
                  <a:ext cx="176" cy="169"/>
                  <a:chOff x="9954" y="12446"/>
                  <a:chExt cx="176" cy="169"/>
                </a:xfrm>
              </p:grpSpPr>
              <p:grpSp>
                <p:nvGrpSpPr>
                  <p:cNvPr id="176" name="Group 37"/>
                  <p:cNvGrpSpPr>
                    <a:grpSpLocks/>
                  </p:cNvGrpSpPr>
                  <p:nvPr/>
                </p:nvGrpSpPr>
                <p:grpSpPr bwMode="auto">
                  <a:xfrm>
                    <a:off x="9954" y="12446"/>
                    <a:ext cx="176" cy="169"/>
                    <a:chOff x="9954" y="12446"/>
                    <a:chExt cx="176" cy="169"/>
                  </a:xfrm>
                </p:grpSpPr>
                <p:sp>
                  <p:nvSpPr>
                    <p:cNvPr id="178" name="Arc 38"/>
                    <p:cNvSpPr>
                      <a:spLocks noChangeAspect="1"/>
                    </p:cNvSpPr>
                    <p:nvPr/>
                  </p:nvSpPr>
                  <p:spPr bwMode="auto">
                    <a:xfrm flipH="1" flipV="1">
                      <a:off x="9981"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79" name="Arc 39"/>
                    <p:cNvSpPr>
                      <a:spLocks noChangeAspect="1"/>
                    </p:cNvSpPr>
                    <p:nvPr/>
                  </p:nvSpPr>
                  <p:spPr bwMode="auto">
                    <a:xfrm>
                      <a:off x="9954"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0" name="Arc 40"/>
                    <p:cNvSpPr>
                      <a:spLocks noChangeAspect="1"/>
                    </p:cNvSpPr>
                    <p:nvPr/>
                  </p:nvSpPr>
                  <p:spPr bwMode="auto">
                    <a:xfrm flipH="1" flipV="1">
                      <a:off x="10035"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1" name="Arc 41"/>
                    <p:cNvSpPr>
                      <a:spLocks noChangeAspect="1"/>
                    </p:cNvSpPr>
                    <p:nvPr/>
                  </p:nvSpPr>
                  <p:spPr bwMode="auto">
                    <a:xfrm>
                      <a:off x="10009"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82" name="Arc 42"/>
                    <p:cNvSpPr>
                      <a:spLocks noChangeAspect="1"/>
                    </p:cNvSpPr>
                    <p:nvPr/>
                  </p:nvSpPr>
                  <p:spPr bwMode="auto">
                    <a:xfrm flipH="1" flipV="1">
                      <a:off x="10090"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177" name="Arc 43"/>
                  <p:cNvSpPr>
                    <a:spLocks noChangeAspect="1"/>
                  </p:cNvSpPr>
                  <p:nvPr/>
                </p:nvSpPr>
                <p:spPr bwMode="auto">
                  <a:xfrm>
                    <a:off x="10062"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grpSp>
        <p:grpSp>
          <p:nvGrpSpPr>
            <p:cNvPr id="121" name="Group 44"/>
            <p:cNvGrpSpPr>
              <a:grpSpLocks/>
            </p:cNvGrpSpPr>
            <p:nvPr/>
          </p:nvGrpSpPr>
          <p:grpSpPr bwMode="auto">
            <a:xfrm rot="16227476">
              <a:off x="1864450" y="4038420"/>
              <a:ext cx="196063" cy="633408"/>
              <a:chOff x="8603" y="12411"/>
              <a:chExt cx="87" cy="739"/>
            </a:xfrm>
          </p:grpSpPr>
          <p:sp>
            <p:nvSpPr>
              <p:cNvPr id="144" name="Line 45"/>
              <p:cNvSpPr>
                <a:spLocks noChangeAspect="1" noChangeShapeType="1"/>
              </p:cNvSpPr>
              <p:nvPr/>
            </p:nvSpPr>
            <p:spPr bwMode="auto">
              <a:xfrm rot="16200000" flipH="1" flipV="1">
                <a:off x="8634" y="1305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5" name="Line 46"/>
              <p:cNvSpPr>
                <a:spLocks noChangeAspect="1" noChangeShapeType="1"/>
              </p:cNvSpPr>
              <p:nvPr/>
            </p:nvSpPr>
            <p:spPr bwMode="auto">
              <a:xfrm rot="16200000" flipH="1">
                <a:off x="8620" y="13096"/>
                <a:ext cx="14" cy="42"/>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6" name="Line 47"/>
              <p:cNvSpPr>
                <a:spLocks noChangeAspect="1" noChangeShapeType="1"/>
              </p:cNvSpPr>
              <p:nvPr/>
            </p:nvSpPr>
            <p:spPr bwMode="auto">
              <a:xfrm rot="16200000">
                <a:off x="8634" y="13137"/>
                <a:ext cx="27" cy="0"/>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7" name="Line 48"/>
              <p:cNvSpPr>
                <a:spLocks noChangeAspect="1" noChangeShapeType="1"/>
              </p:cNvSpPr>
              <p:nvPr/>
            </p:nvSpPr>
            <p:spPr bwMode="auto">
              <a:xfrm rot="16200000" flipH="1" flipV="1">
                <a:off x="8632" y="1238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8" name="Line 49"/>
              <p:cNvSpPr>
                <a:spLocks noChangeAspect="1" noChangeShapeType="1"/>
              </p:cNvSpPr>
              <p:nvPr/>
            </p:nvSpPr>
            <p:spPr bwMode="auto">
              <a:xfrm rot="16200000" flipH="1">
                <a:off x="8632" y="12410"/>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49" name="Line 50"/>
              <p:cNvSpPr>
                <a:spLocks noChangeAspect="1" noChangeShapeType="1"/>
              </p:cNvSpPr>
              <p:nvPr/>
            </p:nvSpPr>
            <p:spPr bwMode="auto">
              <a:xfrm rot="16200000" flipH="1" flipV="1">
                <a:off x="8632" y="12437"/>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0" name="Line 51"/>
              <p:cNvSpPr>
                <a:spLocks noChangeAspect="1" noChangeShapeType="1"/>
              </p:cNvSpPr>
              <p:nvPr/>
            </p:nvSpPr>
            <p:spPr bwMode="auto">
              <a:xfrm rot="16200000" flipH="1">
                <a:off x="8632" y="1246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1" name="Line 52"/>
              <p:cNvSpPr>
                <a:spLocks noChangeAspect="1" noChangeShapeType="1"/>
              </p:cNvSpPr>
              <p:nvPr/>
            </p:nvSpPr>
            <p:spPr bwMode="auto">
              <a:xfrm rot="16200000" flipH="1" flipV="1">
                <a:off x="8632" y="12491"/>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2" name="Line 53"/>
              <p:cNvSpPr>
                <a:spLocks noChangeAspect="1" noChangeShapeType="1"/>
              </p:cNvSpPr>
              <p:nvPr/>
            </p:nvSpPr>
            <p:spPr bwMode="auto">
              <a:xfrm rot="16200000" flipH="1">
                <a:off x="8632" y="1251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3" name="Line 54"/>
              <p:cNvSpPr>
                <a:spLocks noChangeAspect="1" noChangeShapeType="1"/>
              </p:cNvSpPr>
              <p:nvPr/>
            </p:nvSpPr>
            <p:spPr bwMode="auto">
              <a:xfrm rot="16200000" flipH="1" flipV="1">
                <a:off x="8632" y="1254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4" name="Line 55"/>
              <p:cNvSpPr>
                <a:spLocks noChangeAspect="1" noChangeShapeType="1"/>
              </p:cNvSpPr>
              <p:nvPr/>
            </p:nvSpPr>
            <p:spPr bwMode="auto">
              <a:xfrm rot="16200000" flipH="1">
                <a:off x="8632" y="1257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5" name="Line 56"/>
              <p:cNvSpPr>
                <a:spLocks noChangeAspect="1" noChangeShapeType="1"/>
              </p:cNvSpPr>
              <p:nvPr/>
            </p:nvSpPr>
            <p:spPr bwMode="auto">
              <a:xfrm rot="16200000" flipH="1" flipV="1">
                <a:off x="8631" y="1260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6" name="Line 57"/>
              <p:cNvSpPr>
                <a:spLocks noChangeAspect="1" noChangeShapeType="1"/>
              </p:cNvSpPr>
              <p:nvPr/>
            </p:nvSpPr>
            <p:spPr bwMode="auto">
              <a:xfrm rot="16200000" flipH="1">
                <a:off x="8631" y="1263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7" name="Line 58"/>
              <p:cNvSpPr>
                <a:spLocks noChangeAspect="1" noChangeShapeType="1"/>
              </p:cNvSpPr>
              <p:nvPr/>
            </p:nvSpPr>
            <p:spPr bwMode="auto">
              <a:xfrm rot="16200000" flipH="1" flipV="1">
                <a:off x="8631" y="1266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8" name="Line 59"/>
              <p:cNvSpPr>
                <a:spLocks noChangeAspect="1" noChangeShapeType="1"/>
              </p:cNvSpPr>
              <p:nvPr/>
            </p:nvSpPr>
            <p:spPr bwMode="auto">
              <a:xfrm rot="16200000" flipH="1">
                <a:off x="8631" y="12689"/>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59" name="Line 60"/>
              <p:cNvSpPr>
                <a:spLocks noChangeAspect="1" noChangeShapeType="1"/>
              </p:cNvSpPr>
              <p:nvPr/>
            </p:nvSpPr>
            <p:spPr bwMode="auto">
              <a:xfrm rot="16200000" flipH="1" flipV="1">
                <a:off x="8631" y="12716"/>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0" name="Line 61"/>
              <p:cNvSpPr>
                <a:spLocks noChangeAspect="1" noChangeShapeType="1"/>
              </p:cNvSpPr>
              <p:nvPr/>
            </p:nvSpPr>
            <p:spPr bwMode="auto">
              <a:xfrm rot="16200000" flipH="1">
                <a:off x="8631" y="1274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1" name="Line 62"/>
              <p:cNvSpPr>
                <a:spLocks noChangeAspect="1" noChangeShapeType="1"/>
              </p:cNvSpPr>
              <p:nvPr/>
            </p:nvSpPr>
            <p:spPr bwMode="auto">
              <a:xfrm rot="16200000" flipH="1" flipV="1">
                <a:off x="8631" y="12770"/>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2" name="Line 63"/>
              <p:cNvSpPr>
                <a:spLocks noChangeAspect="1" noChangeShapeType="1"/>
              </p:cNvSpPr>
              <p:nvPr/>
            </p:nvSpPr>
            <p:spPr bwMode="auto">
              <a:xfrm rot="16200000" flipH="1">
                <a:off x="8631" y="12797"/>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3" name="Line 64"/>
              <p:cNvSpPr>
                <a:spLocks noChangeAspect="1" noChangeShapeType="1"/>
              </p:cNvSpPr>
              <p:nvPr/>
            </p:nvSpPr>
            <p:spPr bwMode="auto">
              <a:xfrm rot="16200000" flipH="1" flipV="1">
                <a:off x="8631" y="1282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4" name="Line 65"/>
              <p:cNvSpPr>
                <a:spLocks noChangeAspect="1" noChangeShapeType="1"/>
              </p:cNvSpPr>
              <p:nvPr/>
            </p:nvSpPr>
            <p:spPr bwMode="auto">
              <a:xfrm rot="16200000" flipH="1">
                <a:off x="8631" y="12851"/>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5" name="Line 66"/>
              <p:cNvSpPr>
                <a:spLocks noChangeAspect="1" noChangeShapeType="1"/>
              </p:cNvSpPr>
              <p:nvPr/>
            </p:nvSpPr>
            <p:spPr bwMode="auto">
              <a:xfrm rot="16200000" flipH="1" flipV="1">
                <a:off x="8631" y="1287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6" name="Line 67"/>
              <p:cNvSpPr>
                <a:spLocks noChangeAspect="1" noChangeShapeType="1"/>
              </p:cNvSpPr>
              <p:nvPr/>
            </p:nvSpPr>
            <p:spPr bwMode="auto">
              <a:xfrm rot="16200000" flipH="1">
                <a:off x="8631" y="1290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7" name="Line 68"/>
              <p:cNvSpPr>
                <a:spLocks noChangeAspect="1" noChangeShapeType="1"/>
              </p:cNvSpPr>
              <p:nvPr/>
            </p:nvSpPr>
            <p:spPr bwMode="auto">
              <a:xfrm rot="16200000" flipH="1" flipV="1">
                <a:off x="8631" y="1293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8" name="Line 69"/>
              <p:cNvSpPr>
                <a:spLocks noChangeAspect="1" noChangeShapeType="1"/>
              </p:cNvSpPr>
              <p:nvPr/>
            </p:nvSpPr>
            <p:spPr bwMode="auto">
              <a:xfrm rot="16200000" flipH="1">
                <a:off x="8631" y="12959"/>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69" name="Line 70"/>
              <p:cNvSpPr>
                <a:spLocks noChangeAspect="1" noChangeShapeType="1"/>
              </p:cNvSpPr>
              <p:nvPr/>
            </p:nvSpPr>
            <p:spPr bwMode="auto">
              <a:xfrm rot="16200000" flipH="1" flipV="1">
                <a:off x="8631" y="12986"/>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70" name="Line 71"/>
              <p:cNvSpPr>
                <a:spLocks noChangeAspect="1" noChangeShapeType="1"/>
              </p:cNvSpPr>
              <p:nvPr/>
            </p:nvSpPr>
            <p:spPr bwMode="auto">
              <a:xfrm rot="16200000" flipH="1">
                <a:off x="8631" y="1301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122" name="Freeform 72"/>
            <p:cNvSpPr>
              <a:spLocks noChangeAspect="1"/>
            </p:cNvSpPr>
            <p:nvPr/>
          </p:nvSpPr>
          <p:spPr bwMode="auto">
            <a:xfrm>
              <a:off x="2378127" y="5155881"/>
              <a:ext cx="971970" cy="7718"/>
            </a:xfrm>
            <a:custGeom>
              <a:avLst/>
              <a:gdLst/>
              <a:ahLst/>
              <a:cxnLst>
                <a:cxn ang="0">
                  <a:pos x="0" y="0"/>
                </a:cxn>
                <a:cxn ang="0">
                  <a:pos x="1134" y="9"/>
                </a:cxn>
              </a:cxnLst>
              <a:rect l="0" t="0" r="r" b="b"/>
              <a:pathLst>
                <a:path w="1134" h="9">
                  <a:moveTo>
                    <a:pt x="0" y="0"/>
                  </a:moveTo>
                  <a:lnTo>
                    <a:pt x="1134" y="9"/>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23" name="Freeform 73"/>
            <p:cNvSpPr>
              <a:spLocks noChangeAspect="1"/>
            </p:cNvSpPr>
            <p:nvPr/>
          </p:nvSpPr>
          <p:spPr bwMode="auto">
            <a:xfrm>
              <a:off x="1336731" y="4340301"/>
              <a:ext cx="857" cy="828445"/>
            </a:xfrm>
            <a:custGeom>
              <a:avLst/>
              <a:gdLst/>
              <a:ahLst/>
              <a:cxnLst>
                <a:cxn ang="0">
                  <a:pos x="0" y="966"/>
                </a:cxn>
                <a:cxn ang="0">
                  <a:pos x="0" y="0"/>
                </a:cxn>
              </a:cxnLst>
              <a:rect l="0" t="0" r="r" b="b"/>
              <a:pathLst>
                <a:path w="1" h="966">
                  <a:moveTo>
                    <a:pt x="0" y="966"/>
                  </a:moveTo>
                  <a:lnTo>
                    <a:pt x="0" y="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24" name="Freeform 74"/>
            <p:cNvSpPr>
              <a:spLocks noChangeAspect="1"/>
            </p:cNvSpPr>
            <p:nvPr/>
          </p:nvSpPr>
          <p:spPr bwMode="auto">
            <a:xfrm>
              <a:off x="2015566" y="4973212"/>
              <a:ext cx="857" cy="360193"/>
            </a:xfrm>
            <a:custGeom>
              <a:avLst/>
              <a:gdLst/>
              <a:ahLst/>
              <a:cxnLst>
                <a:cxn ang="0">
                  <a:pos x="0" y="0"/>
                </a:cxn>
                <a:cxn ang="0">
                  <a:pos x="1" y="420"/>
                </a:cxn>
              </a:cxnLst>
              <a:rect l="0" t="0" r="r" b="b"/>
              <a:pathLst>
                <a:path w="1" h="420">
                  <a:moveTo>
                    <a:pt x="0" y="0"/>
                  </a:moveTo>
                  <a:lnTo>
                    <a:pt x="1" y="42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25" name="Freeform 75"/>
            <p:cNvSpPr>
              <a:spLocks noChangeAspect="1"/>
            </p:cNvSpPr>
            <p:nvPr/>
          </p:nvSpPr>
          <p:spPr bwMode="auto">
            <a:xfrm>
              <a:off x="2092708" y="5051254"/>
              <a:ext cx="857" cy="205825"/>
            </a:xfrm>
            <a:custGeom>
              <a:avLst/>
              <a:gdLst/>
              <a:ahLst/>
              <a:cxnLst>
                <a:cxn ang="0">
                  <a:pos x="0" y="0"/>
                </a:cxn>
                <a:cxn ang="0">
                  <a:pos x="1" y="240"/>
                </a:cxn>
              </a:cxnLst>
              <a:rect l="0" t="0" r="r" b="b"/>
              <a:pathLst>
                <a:path w="1" h="240">
                  <a:moveTo>
                    <a:pt x="0" y="0"/>
                  </a:moveTo>
                  <a:lnTo>
                    <a:pt x="1" y="24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26" name="Freeform 76"/>
            <p:cNvSpPr>
              <a:spLocks noChangeAspect="1"/>
            </p:cNvSpPr>
            <p:nvPr/>
          </p:nvSpPr>
          <p:spPr bwMode="auto">
            <a:xfrm>
              <a:off x="1336731" y="5162742"/>
              <a:ext cx="677121" cy="7718"/>
            </a:xfrm>
            <a:custGeom>
              <a:avLst/>
              <a:gdLst/>
              <a:ahLst/>
              <a:cxnLst>
                <a:cxn ang="0">
                  <a:pos x="790" y="9"/>
                </a:cxn>
                <a:cxn ang="0">
                  <a:pos x="0" y="0"/>
                </a:cxn>
              </a:cxnLst>
              <a:rect l="0" t="0" r="r" b="b"/>
              <a:pathLst>
                <a:path w="790" h="9">
                  <a:moveTo>
                    <a:pt x="790" y="9"/>
                  </a:moveTo>
                  <a:lnTo>
                    <a:pt x="0" y="0"/>
                  </a:lnTo>
                </a:path>
              </a:pathLst>
            </a:custGeom>
            <a:noFill/>
            <a:ln w="31750"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l-GR"/>
            </a:p>
          </p:txBody>
        </p:sp>
        <p:sp>
          <p:nvSpPr>
            <p:cNvPr id="127" name="Line 77"/>
            <p:cNvSpPr>
              <a:spLocks noChangeShapeType="1"/>
            </p:cNvSpPr>
            <p:nvPr/>
          </p:nvSpPr>
          <p:spPr bwMode="auto">
            <a:xfrm>
              <a:off x="2268417" y="4349735"/>
              <a:ext cx="147424" cy="0"/>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28" name="Rectangle 78"/>
            <p:cNvSpPr>
              <a:spLocks noChangeArrowheads="1"/>
            </p:cNvSpPr>
            <p:nvPr/>
          </p:nvSpPr>
          <p:spPr bwMode="auto">
            <a:xfrm>
              <a:off x="1763575" y="4871157"/>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E</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129" name="Rectangle 79"/>
            <p:cNvSpPr>
              <a:spLocks noChangeArrowheads="1"/>
            </p:cNvSpPr>
            <p:nvPr/>
          </p:nvSpPr>
          <p:spPr bwMode="auto">
            <a:xfrm>
              <a:off x="971600" y="4571854"/>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I</a:t>
              </a:r>
              <a:endParaRPr kumimoji="0" lang="el-G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0" name="Line 80"/>
            <p:cNvSpPr>
              <a:spLocks noChangeShapeType="1"/>
            </p:cNvSpPr>
            <p:nvPr/>
          </p:nvSpPr>
          <p:spPr bwMode="auto">
            <a:xfrm flipV="1">
              <a:off x="1269876" y="4494669"/>
              <a:ext cx="0" cy="418511"/>
            </a:xfrm>
            <a:prstGeom prst="line">
              <a:avLst/>
            </a:prstGeom>
            <a:noFill/>
            <a:ln w="31750">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l-GR"/>
            </a:p>
          </p:txBody>
        </p:sp>
        <p:sp>
          <p:nvSpPr>
            <p:cNvPr id="131" name="Line 81"/>
            <p:cNvSpPr>
              <a:spLocks noChangeShapeType="1"/>
            </p:cNvSpPr>
            <p:nvPr/>
          </p:nvSpPr>
          <p:spPr bwMode="auto">
            <a:xfrm flipV="1">
              <a:off x="3362953" y="4342017"/>
              <a:ext cx="0" cy="385922"/>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2" name="Line 82"/>
            <p:cNvSpPr>
              <a:spLocks noChangeShapeType="1"/>
            </p:cNvSpPr>
            <p:nvPr/>
          </p:nvSpPr>
          <p:spPr bwMode="auto">
            <a:xfrm>
              <a:off x="3270385" y="4347161"/>
              <a:ext cx="82284" cy="0"/>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3" name="Line 83"/>
            <p:cNvSpPr>
              <a:spLocks noChangeShapeType="1"/>
            </p:cNvSpPr>
            <p:nvPr/>
          </p:nvSpPr>
          <p:spPr bwMode="auto">
            <a:xfrm>
              <a:off x="2106421" y="5136157"/>
              <a:ext cx="164566" cy="0"/>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4" name="Line 84"/>
            <p:cNvSpPr>
              <a:spLocks noChangeShapeType="1"/>
            </p:cNvSpPr>
            <p:nvPr/>
          </p:nvSpPr>
          <p:spPr bwMode="auto">
            <a:xfrm flipV="1">
              <a:off x="2252321" y="5121187"/>
              <a:ext cx="123435" cy="14969"/>
            </a:xfrm>
            <a:prstGeom prst="line">
              <a:avLst/>
            </a:prstGeom>
            <a:noFill/>
            <a:ln w="25400">
              <a:solidFill>
                <a:srgbClr val="000000"/>
              </a:solidFill>
              <a:round/>
              <a:headEnd/>
              <a:tailEnd type="oval" w="sm" len="sm"/>
            </a:ln>
            <a:effectLst/>
          </p:spPr>
          <p:txBody>
            <a:bodyPr vert="horz" wrap="square" lIns="91440" tIns="45720" rIns="91440" bIns="45720" numCol="1" anchor="t" anchorCtr="0" compatLnSpc="1">
              <a:prstTxWarp prst="textNoShape">
                <a:avLst/>
              </a:prstTxWarp>
            </a:bodyPr>
            <a:lstStyle/>
            <a:p>
              <a:endParaRPr lang="el-GR"/>
            </a:p>
          </p:txBody>
        </p:sp>
        <p:sp>
          <p:nvSpPr>
            <p:cNvPr id="135" name="Rectangle 85"/>
            <p:cNvSpPr>
              <a:spLocks noChangeArrowheads="1"/>
            </p:cNvSpPr>
            <p:nvPr/>
          </p:nvSpPr>
          <p:spPr bwMode="auto">
            <a:xfrm>
              <a:off x="2313843" y="4844572"/>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cs typeface="Arial" pitchFamily="34" charset="0"/>
                </a:rPr>
                <a:t>Δ</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Oval 86"/>
            <p:cNvSpPr>
              <a:spLocks noChangeArrowheads="1"/>
            </p:cNvSpPr>
            <p:nvPr/>
          </p:nvSpPr>
          <p:spPr bwMode="auto">
            <a:xfrm>
              <a:off x="3218958" y="4654184"/>
              <a:ext cx="308562" cy="308737"/>
            </a:xfrm>
            <a:prstGeom prst="ellipse">
              <a:avLst/>
            </a:prstGeom>
            <a:solidFill>
              <a:srgbClr val="FFFFFF"/>
            </a:solid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137" name="Rectangle 87"/>
            <p:cNvSpPr>
              <a:spLocks noChangeArrowheads="1"/>
            </p:cNvSpPr>
            <p:nvPr/>
          </p:nvSpPr>
          <p:spPr bwMode="auto">
            <a:xfrm>
              <a:off x="3224439" y="4650608"/>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Α</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38" name="Freeform 88"/>
            <p:cNvSpPr>
              <a:spLocks noChangeAspect="1"/>
            </p:cNvSpPr>
            <p:nvPr/>
          </p:nvSpPr>
          <p:spPr bwMode="auto">
            <a:xfrm>
              <a:off x="1343588" y="4326579"/>
              <a:ext cx="279420" cy="857"/>
            </a:xfrm>
            <a:custGeom>
              <a:avLst/>
              <a:gdLst/>
              <a:ahLst/>
              <a:cxnLst>
                <a:cxn ang="0">
                  <a:pos x="326" y="0"/>
                </a:cxn>
                <a:cxn ang="0">
                  <a:pos x="0" y="0"/>
                </a:cxn>
              </a:cxnLst>
              <a:rect l="0" t="0" r="r" b="b"/>
              <a:pathLst>
                <a:path w="326" h="1">
                  <a:moveTo>
                    <a:pt x="326" y="0"/>
                  </a:moveTo>
                  <a:lnTo>
                    <a:pt x="0" y="0"/>
                  </a:lnTo>
                </a:path>
              </a:pathLst>
            </a:custGeom>
            <a:noFill/>
            <a:ln w="222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l-GR"/>
            </a:p>
          </p:txBody>
        </p:sp>
        <p:sp>
          <p:nvSpPr>
            <p:cNvPr id="139" name="Rectangle 89"/>
            <p:cNvSpPr>
              <a:spLocks noChangeArrowheads="1"/>
            </p:cNvSpPr>
            <p:nvPr/>
          </p:nvSpPr>
          <p:spPr bwMode="auto">
            <a:xfrm>
              <a:off x="1671007" y="4360883"/>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R</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0" name="Freeform 90"/>
            <p:cNvSpPr>
              <a:spLocks/>
            </p:cNvSpPr>
            <p:nvPr/>
          </p:nvSpPr>
          <p:spPr bwMode="auto">
            <a:xfrm>
              <a:off x="3362096" y="4962921"/>
              <a:ext cx="1714" cy="205825"/>
            </a:xfrm>
            <a:custGeom>
              <a:avLst/>
              <a:gdLst/>
              <a:ahLst/>
              <a:cxnLst>
                <a:cxn ang="0">
                  <a:pos x="0" y="240"/>
                </a:cxn>
                <a:cxn ang="0">
                  <a:pos x="2" y="0"/>
                </a:cxn>
              </a:cxnLst>
              <a:rect l="0" t="0" r="r" b="b"/>
              <a:pathLst>
                <a:path w="2" h="240">
                  <a:moveTo>
                    <a:pt x="0" y="240"/>
                  </a:moveTo>
                  <a:lnTo>
                    <a:pt x="2" y="0"/>
                  </a:lnTo>
                </a:path>
              </a:pathLst>
            </a:cu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cxnSp>
          <p:nvCxnSpPr>
            <p:cNvPr id="141" name="140 - Ευθεία γραμμή σύνδεσης"/>
            <p:cNvCxnSpPr/>
            <p:nvPr/>
          </p:nvCxnSpPr>
          <p:spPr>
            <a:xfrm rot="20880000" flipH="1">
              <a:off x="1610693" y="4260202"/>
              <a:ext cx="42696" cy="663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4" name="213 - Ομάδα"/>
          <p:cNvGrpSpPr>
            <a:grpSpLocks noChangeAspect="1"/>
          </p:cNvGrpSpPr>
          <p:nvPr/>
        </p:nvGrpSpPr>
        <p:grpSpPr>
          <a:xfrm>
            <a:off x="0" y="1232756"/>
            <a:ext cx="2898265" cy="1484774"/>
            <a:chOff x="1419071" y="1448780"/>
            <a:chExt cx="2760252" cy="1414070"/>
          </a:xfrm>
        </p:grpSpPr>
        <p:grpSp>
          <p:nvGrpSpPr>
            <p:cNvPr id="2051" name="Group 3"/>
            <p:cNvGrpSpPr>
              <a:grpSpLocks/>
            </p:cNvGrpSpPr>
            <p:nvPr/>
          </p:nvGrpSpPr>
          <p:grpSpPr bwMode="auto">
            <a:xfrm>
              <a:off x="2853883" y="1806284"/>
              <a:ext cx="863116" cy="144935"/>
              <a:chOff x="9348" y="12699"/>
              <a:chExt cx="1007" cy="169"/>
            </a:xfrm>
          </p:grpSpPr>
          <p:grpSp>
            <p:nvGrpSpPr>
              <p:cNvPr id="2052" name="Group 4"/>
              <p:cNvGrpSpPr>
                <a:grpSpLocks/>
              </p:cNvGrpSpPr>
              <p:nvPr/>
            </p:nvGrpSpPr>
            <p:grpSpPr bwMode="auto">
              <a:xfrm>
                <a:off x="9348" y="12699"/>
                <a:ext cx="441" cy="169"/>
                <a:chOff x="9348" y="12446"/>
                <a:chExt cx="441" cy="169"/>
              </a:xfrm>
            </p:grpSpPr>
            <p:sp>
              <p:nvSpPr>
                <p:cNvPr id="2053" name="Arc 5"/>
                <p:cNvSpPr>
                  <a:spLocks noChangeAspect="1"/>
                </p:cNvSpPr>
                <p:nvPr/>
              </p:nvSpPr>
              <p:spPr bwMode="auto">
                <a:xfrm flipH="1" flipV="1">
                  <a:off x="9479"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4" name="Arc 6"/>
                <p:cNvSpPr>
                  <a:spLocks noChangeAspect="1"/>
                </p:cNvSpPr>
                <p:nvPr/>
              </p:nvSpPr>
              <p:spPr bwMode="auto">
                <a:xfrm>
                  <a:off x="9452"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5" name="Arc 7"/>
                <p:cNvSpPr>
                  <a:spLocks noChangeAspect="1"/>
                </p:cNvSpPr>
                <p:nvPr/>
              </p:nvSpPr>
              <p:spPr bwMode="auto">
                <a:xfrm flipH="1" flipV="1">
                  <a:off x="9533"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6" name="Arc 8"/>
                <p:cNvSpPr>
                  <a:spLocks noChangeAspect="1"/>
                </p:cNvSpPr>
                <p:nvPr/>
              </p:nvSpPr>
              <p:spPr bwMode="auto">
                <a:xfrm>
                  <a:off x="9506"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7" name="Arc 9"/>
                <p:cNvSpPr>
                  <a:spLocks noChangeAspect="1"/>
                </p:cNvSpPr>
                <p:nvPr/>
              </p:nvSpPr>
              <p:spPr bwMode="auto">
                <a:xfrm flipH="1" flipV="1">
                  <a:off x="9586"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58" name="Arc 10"/>
                <p:cNvSpPr>
                  <a:spLocks noChangeAspect="1"/>
                </p:cNvSpPr>
                <p:nvPr/>
              </p:nvSpPr>
              <p:spPr bwMode="auto">
                <a:xfrm>
                  <a:off x="9559"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2059" name="Group 11"/>
                <p:cNvGrpSpPr>
                  <a:grpSpLocks/>
                </p:cNvGrpSpPr>
                <p:nvPr/>
              </p:nvGrpSpPr>
              <p:grpSpPr bwMode="auto">
                <a:xfrm>
                  <a:off x="9613" y="12446"/>
                  <a:ext cx="176" cy="169"/>
                  <a:chOff x="9613" y="12446"/>
                  <a:chExt cx="176" cy="169"/>
                </a:xfrm>
              </p:grpSpPr>
              <p:grpSp>
                <p:nvGrpSpPr>
                  <p:cNvPr id="2060" name="Group 12"/>
                  <p:cNvGrpSpPr>
                    <a:grpSpLocks/>
                  </p:cNvGrpSpPr>
                  <p:nvPr/>
                </p:nvGrpSpPr>
                <p:grpSpPr bwMode="auto">
                  <a:xfrm>
                    <a:off x="9613" y="12446"/>
                    <a:ext cx="176" cy="169"/>
                    <a:chOff x="9613" y="12446"/>
                    <a:chExt cx="176" cy="169"/>
                  </a:xfrm>
                </p:grpSpPr>
                <p:sp>
                  <p:nvSpPr>
                    <p:cNvPr id="2061" name="Arc 13"/>
                    <p:cNvSpPr>
                      <a:spLocks noChangeAspect="1"/>
                    </p:cNvSpPr>
                    <p:nvPr/>
                  </p:nvSpPr>
                  <p:spPr bwMode="auto">
                    <a:xfrm flipH="1" flipV="1">
                      <a:off x="9640"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62" name="Arc 14"/>
                    <p:cNvSpPr>
                      <a:spLocks noChangeAspect="1"/>
                    </p:cNvSpPr>
                    <p:nvPr/>
                  </p:nvSpPr>
                  <p:spPr bwMode="auto">
                    <a:xfrm>
                      <a:off x="9613"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63" name="Arc 15"/>
                    <p:cNvSpPr>
                      <a:spLocks noChangeAspect="1"/>
                    </p:cNvSpPr>
                    <p:nvPr/>
                  </p:nvSpPr>
                  <p:spPr bwMode="auto">
                    <a:xfrm flipH="1" flipV="1">
                      <a:off x="9694"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64" name="Arc 16"/>
                    <p:cNvSpPr>
                      <a:spLocks noChangeAspect="1"/>
                    </p:cNvSpPr>
                    <p:nvPr/>
                  </p:nvSpPr>
                  <p:spPr bwMode="auto">
                    <a:xfrm>
                      <a:off x="9712"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65" name="Arc 17"/>
                    <p:cNvSpPr>
                      <a:spLocks noChangeAspect="1"/>
                    </p:cNvSpPr>
                    <p:nvPr/>
                  </p:nvSpPr>
                  <p:spPr bwMode="auto">
                    <a:xfrm flipH="1" flipV="1">
                      <a:off x="9749"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66" name="Arc 18"/>
                  <p:cNvSpPr>
                    <a:spLocks noChangeAspect="1"/>
                  </p:cNvSpPr>
                  <p:nvPr/>
                </p:nvSpPr>
                <p:spPr bwMode="auto">
                  <a:xfrm>
                    <a:off x="9721"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67" name="Freeform 19"/>
                <p:cNvSpPr>
                  <a:spLocks noChangeAspect="1"/>
                </p:cNvSpPr>
                <p:nvPr/>
              </p:nvSpPr>
              <p:spPr bwMode="auto">
                <a:xfrm>
                  <a:off x="9348" y="12457"/>
                  <a:ext cx="102" cy="57"/>
                </a:xfrm>
                <a:custGeom>
                  <a:avLst/>
                  <a:gdLst/>
                  <a:ahLst/>
                  <a:cxnLst>
                    <a:cxn ang="0">
                      <a:pos x="428" y="20"/>
                    </a:cxn>
                    <a:cxn ang="0">
                      <a:pos x="364" y="98"/>
                    </a:cxn>
                    <a:cxn ang="0">
                      <a:pos x="277" y="188"/>
                    </a:cxn>
                    <a:cxn ang="0">
                      <a:pos x="0" y="185"/>
                    </a:cxn>
                  </a:cxnLst>
                  <a:rect l="0" t="0" r="r" b="b"/>
                  <a:pathLst>
                    <a:path w="428" h="196">
                      <a:moveTo>
                        <a:pt x="428" y="20"/>
                      </a:moveTo>
                      <a:cubicBezTo>
                        <a:pt x="417" y="33"/>
                        <a:pt x="420" y="0"/>
                        <a:pt x="364" y="98"/>
                      </a:cubicBezTo>
                      <a:cubicBezTo>
                        <a:pt x="308" y="196"/>
                        <a:pt x="341" y="171"/>
                        <a:pt x="277" y="188"/>
                      </a:cubicBezTo>
                      <a:lnTo>
                        <a:pt x="0" y="185"/>
                      </a:lnTo>
                    </a:path>
                  </a:pathLst>
                </a:custGeom>
                <a:noFill/>
                <a:ln w="1587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2068" name="Group 20"/>
              <p:cNvGrpSpPr>
                <a:grpSpLocks/>
              </p:cNvGrpSpPr>
              <p:nvPr/>
            </p:nvGrpSpPr>
            <p:grpSpPr bwMode="auto">
              <a:xfrm>
                <a:off x="9785" y="12699"/>
                <a:ext cx="176" cy="169"/>
                <a:chOff x="9785" y="12699"/>
                <a:chExt cx="176" cy="169"/>
              </a:xfrm>
            </p:grpSpPr>
            <p:grpSp>
              <p:nvGrpSpPr>
                <p:cNvPr id="2069" name="Group 21"/>
                <p:cNvGrpSpPr>
                  <a:grpSpLocks/>
                </p:cNvGrpSpPr>
                <p:nvPr/>
              </p:nvGrpSpPr>
              <p:grpSpPr bwMode="auto">
                <a:xfrm>
                  <a:off x="9785" y="12699"/>
                  <a:ext cx="176" cy="169"/>
                  <a:chOff x="9785" y="12699"/>
                  <a:chExt cx="176" cy="169"/>
                </a:xfrm>
              </p:grpSpPr>
              <p:sp>
                <p:nvSpPr>
                  <p:cNvPr id="2070" name="Arc 22"/>
                  <p:cNvSpPr>
                    <a:spLocks noChangeAspect="1"/>
                  </p:cNvSpPr>
                  <p:nvPr/>
                </p:nvSpPr>
                <p:spPr bwMode="auto">
                  <a:xfrm flipH="1" flipV="1">
                    <a:off x="9812"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1" name="Arc 23"/>
                  <p:cNvSpPr>
                    <a:spLocks noChangeAspect="1"/>
                  </p:cNvSpPr>
                  <p:nvPr/>
                </p:nvSpPr>
                <p:spPr bwMode="auto">
                  <a:xfrm>
                    <a:off x="9785"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2" name="Arc 24"/>
                  <p:cNvSpPr>
                    <a:spLocks noChangeAspect="1"/>
                  </p:cNvSpPr>
                  <p:nvPr/>
                </p:nvSpPr>
                <p:spPr bwMode="auto">
                  <a:xfrm flipH="1" flipV="1">
                    <a:off x="9866" y="12719"/>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3" name="Arc 25"/>
                  <p:cNvSpPr>
                    <a:spLocks noChangeAspect="1"/>
                  </p:cNvSpPr>
                  <p:nvPr/>
                </p:nvSpPr>
                <p:spPr bwMode="auto">
                  <a:xfrm>
                    <a:off x="9840" y="12699"/>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4" name="Arc 26"/>
                  <p:cNvSpPr>
                    <a:spLocks noChangeAspect="1"/>
                  </p:cNvSpPr>
                  <p:nvPr/>
                </p:nvSpPr>
                <p:spPr bwMode="auto">
                  <a:xfrm flipH="1" flipV="1">
                    <a:off x="9921"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75" name="Arc 27"/>
                <p:cNvSpPr>
                  <a:spLocks noChangeAspect="1"/>
                </p:cNvSpPr>
                <p:nvPr/>
              </p:nvSpPr>
              <p:spPr bwMode="auto">
                <a:xfrm>
                  <a:off x="9893"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2076" name="Group 28"/>
              <p:cNvGrpSpPr>
                <a:grpSpLocks/>
              </p:cNvGrpSpPr>
              <p:nvPr/>
            </p:nvGrpSpPr>
            <p:grpSpPr bwMode="auto">
              <a:xfrm>
                <a:off x="9954" y="12699"/>
                <a:ext cx="401" cy="169"/>
                <a:chOff x="9954" y="12699"/>
                <a:chExt cx="401" cy="169"/>
              </a:xfrm>
            </p:grpSpPr>
            <p:grpSp>
              <p:nvGrpSpPr>
                <p:cNvPr id="2077" name="Group 29"/>
                <p:cNvGrpSpPr>
                  <a:grpSpLocks/>
                </p:cNvGrpSpPr>
                <p:nvPr/>
              </p:nvGrpSpPr>
              <p:grpSpPr bwMode="auto">
                <a:xfrm>
                  <a:off x="10123" y="12699"/>
                  <a:ext cx="232" cy="169"/>
                  <a:chOff x="10123" y="12699"/>
                  <a:chExt cx="232" cy="169"/>
                </a:xfrm>
              </p:grpSpPr>
              <p:sp>
                <p:nvSpPr>
                  <p:cNvPr id="2078" name="Arc 30"/>
                  <p:cNvSpPr>
                    <a:spLocks noChangeAspect="1"/>
                  </p:cNvSpPr>
                  <p:nvPr/>
                </p:nvSpPr>
                <p:spPr bwMode="auto">
                  <a:xfrm flipH="1" flipV="1">
                    <a:off x="10150"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79" name="Arc 31"/>
                  <p:cNvSpPr>
                    <a:spLocks noChangeAspect="1"/>
                  </p:cNvSpPr>
                  <p:nvPr/>
                </p:nvSpPr>
                <p:spPr bwMode="auto">
                  <a:xfrm>
                    <a:off x="10123" y="12699"/>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0" name="Arc 32"/>
                  <p:cNvSpPr>
                    <a:spLocks noChangeAspect="1"/>
                  </p:cNvSpPr>
                  <p:nvPr/>
                </p:nvSpPr>
                <p:spPr bwMode="auto">
                  <a:xfrm flipH="1" flipV="1">
                    <a:off x="10204" y="12719"/>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1" name="Arc 33"/>
                  <p:cNvSpPr>
                    <a:spLocks noChangeAspect="1"/>
                  </p:cNvSpPr>
                  <p:nvPr/>
                </p:nvSpPr>
                <p:spPr bwMode="auto">
                  <a:xfrm>
                    <a:off x="10177" y="12699"/>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2" name="Arc 34"/>
                  <p:cNvSpPr>
                    <a:spLocks noChangeAspect="1"/>
                  </p:cNvSpPr>
                  <p:nvPr/>
                </p:nvSpPr>
                <p:spPr bwMode="auto">
                  <a:xfrm>
                    <a:off x="10231" y="12700"/>
                    <a:ext cx="46" cy="90"/>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3" name="Freeform 35"/>
                  <p:cNvSpPr>
                    <a:spLocks noChangeAspect="1"/>
                  </p:cNvSpPr>
                  <p:nvPr/>
                </p:nvSpPr>
                <p:spPr bwMode="auto">
                  <a:xfrm>
                    <a:off x="10276" y="12764"/>
                    <a:ext cx="79" cy="1"/>
                  </a:xfrm>
                  <a:custGeom>
                    <a:avLst/>
                    <a:gdLst/>
                    <a:ahLst/>
                    <a:cxnLst>
                      <a:cxn ang="0">
                        <a:pos x="0" y="3"/>
                      </a:cxn>
                      <a:cxn ang="0">
                        <a:pos x="330" y="0"/>
                      </a:cxn>
                    </a:cxnLst>
                    <a:rect l="0" t="0" r="r" b="b"/>
                    <a:pathLst>
                      <a:path w="330" h="3">
                        <a:moveTo>
                          <a:pt x="0" y="3"/>
                        </a:moveTo>
                        <a:lnTo>
                          <a:pt x="330" y="0"/>
                        </a:lnTo>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2084" name="Group 36"/>
                <p:cNvGrpSpPr>
                  <a:grpSpLocks/>
                </p:cNvGrpSpPr>
                <p:nvPr/>
              </p:nvGrpSpPr>
              <p:grpSpPr bwMode="auto">
                <a:xfrm>
                  <a:off x="9954" y="12699"/>
                  <a:ext cx="176" cy="169"/>
                  <a:chOff x="9954" y="12446"/>
                  <a:chExt cx="176" cy="169"/>
                </a:xfrm>
              </p:grpSpPr>
              <p:grpSp>
                <p:nvGrpSpPr>
                  <p:cNvPr id="2085" name="Group 37"/>
                  <p:cNvGrpSpPr>
                    <a:grpSpLocks/>
                  </p:cNvGrpSpPr>
                  <p:nvPr/>
                </p:nvGrpSpPr>
                <p:grpSpPr bwMode="auto">
                  <a:xfrm>
                    <a:off x="9954" y="12446"/>
                    <a:ext cx="176" cy="169"/>
                    <a:chOff x="9954" y="12446"/>
                    <a:chExt cx="176" cy="169"/>
                  </a:xfrm>
                </p:grpSpPr>
                <p:sp>
                  <p:nvSpPr>
                    <p:cNvPr id="2086" name="Arc 38"/>
                    <p:cNvSpPr>
                      <a:spLocks noChangeAspect="1"/>
                    </p:cNvSpPr>
                    <p:nvPr/>
                  </p:nvSpPr>
                  <p:spPr bwMode="auto">
                    <a:xfrm flipH="1" flipV="1">
                      <a:off x="9981"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7" name="Arc 39"/>
                    <p:cNvSpPr>
                      <a:spLocks noChangeAspect="1"/>
                    </p:cNvSpPr>
                    <p:nvPr/>
                  </p:nvSpPr>
                  <p:spPr bwMode="auto">
                    <a:xfrm>
                      <a:off x="9954"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8" name="Arc 40"/>
                    <p:cNvSpPr>
                      <a:spLocks noChangeAspect="1"/>
                    </p:cNvSpPr>
                    <p:nvPr/>
                  </p:nvSpPr>
                  <p:spPr bwMode="auto">
                    <a:xfrm flipH="1" flipV="1">
                      <a:off x="10035" y="12466"/>
                      <a:ext cx="41"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89" name="Arc 41"/>
                    <p:cNvSpPr>
                      <a:spLocks noChangeAspect="1"/>
                    </p:cNvSpPr>
                    <p:nvPr/>
                  </p:nvSpPr>
                  <p:spPr bwMode="auto">
                    <a:xfrm>
                      <a:off x="10009" y="12446"/>
                      <a:ext cx="66"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090" name="Arc 42"/>
                    <p:cNvSpPr>
                      <a:spLocks noChangeAspect="1"/>
                    </p:cNvSpPr>
                    <p:nvPr/>
                  </p:nvSpPr>
                  <p:spPr bwMode="auto">
                    <a:xfrm flipH="1" flipV="1">
                      <a:off x="10090" y="12466"/>
                      <a:ext cx="40" cy="149"/>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091" name="Arc 43"/>
                  <p:cNvSpPr>
                    <a:spLocks noChangeAspect="1"/>
                  </p:cNvSpPr>
                  <p:nvPr/>
                </p:nvSpPr>
                <p:spPr bwMode="auto">
                  <a:xfrm>
                    <a:off x="10062" y="12446"/>
                    <a:ext cx="67" cy="9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158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grpSp>
        <p:grpSp>
          <p:nvGrpSpPr>
            <p:cNvPr id="2092" name="Group 44"/>
            <p:cNvGrpSpPr>
              <a:grpSpLocks/>
            </p:cNvGrpSpPr>
            <p:nvPr/>
          </p:nvGrpSpPr>
          <p:grpSpPr bwMode="auto">
            <a:xfrm rot="16227476">
              <a:off x="2311921" y="1554144"/>
              <a:ext cx="196063" cy="633408"/>
              <a:chOff x="8603" y="12411"/>
              <a:chExt cx="87" cy="739"/>
            </a:xfrm>
          </p:grpSpPr>
          <p:sp>
            <p:nvSpPr>
              <p:cNvPr id="2093" name="Line 45"/>
              <p:cNvSpPr>
                <a:spLocks noChangeAspect="1" noChangeShapeType="1"/>
              </p:cNvSpPr>
              <p:nvPr/>
            </p:nvSpPr>
            <p:spPr bwMode="auto">
              <a:xfrm rot="16200000" flipH="1" flipV="1">
                <a:off x="8634" y="1305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4" name="Line 46"/>
              <p:cNvSpPr>
                <a:spLocks noChangeAspect="1" noChangeShapeType="1"/>
              </p:cNvSpPr>
              <p:nvPr/>
            </p:nvSpPr>
            <p:spPr bwMode="auto">
              <a:xfrm rot="16200000" flipH="1">
                <a:off x="8620" y="13096"/>
                <a:ext cx="14" cy="42"/>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5" name="Line 47"/>
              <p:cNvSpPr>
                <a:spLocks noChangeAspect="1" noChangeShapeType="1"/>
              </p:cNvSpPr>
              <p:nvPr/>
            </p:nvSpPr>
            <p:spPr bwMode="auto">
              <a:xfrm rot="16200000">
                <a:off x="8634" y="13137"/>
                <a:ext cx="27" cy="0"/>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6" name="Line 48"/>
              <p:cNvSpPr>
                <a:spLocks noChangeAspect="1" noChangeShapeType="1"/>
              </p:cNvSpPr>
              <p:nvPr/>
            </p:nvSpPr>
            <p:spPr bwMode="auto">
              <a:xfrm rot="16200000" flipH="1" flipV="1">
                <a:off x="8632" y="1238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7" name="Line 49"/>
              <p:cNvSpPr>
                <a:spLocks noChangeAspect="1" noChangeShapeType="1"/>
              </p:cNvSpPr>
              <p:nvPr/>
            </p:nvSpPr>
            <p:spPr bwMode="auto">
              <a:xfrm rot="16200000" flipH="1">
                <a:off x="8632" y="12410"/>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8" name="Line 50"/>
              <p:cNvSpPr>
                <a:spLocks noChangeAspect="1" noChangeShapeType="1"/>
              </p:cNvSpPr>
              <p:nvPr/>
            </p:nvSpPr>
            <p:spPr bwMode="auto">
              <a:xfrm rot="16200000" flipH="1" flipV="1">
                <a:off x="8632" y="12437"/>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99" name="Line 51"/>
              <p:cNvSpPr>
                <a:spLocks noChangeAspect="1" noChangeShapeType="1"/>
              </p:cNvSpPr>
              <p:nvPr/>
            </p:nvSpPr>
            <p:spPr bwMode="auto">
              <a:xfrm rot="16200000" flipH="1">
                <a:off x="8632" y="1246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0" name="Line 52"/>
              <p:cNvSpPr>
                <a:spLocks noChangeAspect="1" noChangeShapeType="1"/>
              </p:cNvSpPr>
              <p:nvPr/>
            </p:nvSpPr>
            <p:spPr bwMode="auto">
              <a:xfrm rot="16200000" flipH="1" flipV="1">
                <a:off x="8632" y="12491"/>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1" name="Line 53"/>
              <p:cNvSpPr>
                <a:spLocks noChangeAspect="1" noChangeShapeType="1"/>
              </p:cNvSpPr>
              <p:nvPr/>
            </p:nvSpPr>
            <p:spPr bwMode="auto">
              <a:xfrm rot="16200000" flipH="1">
                <a:off x="8632" y="1251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2" name="Line 54"/>
              <p:cNvSpPr>
                <a:spLocks noChangeAspect="1" noChangeShapeType="1"/>
              </p:cNvSpPr>
              <p:nvPr/>
            </p:nvSpPr>
            <p:spPr bwMode="auto">
              <a:xfrm rot="16200000" flipH="1" flipV="1">
                <a:off x="8632" y="1254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3" name="Line 55"/>
              <p:cNvSpPr>
                <a:spLocks noChangeAspect="1" noChangeShapeType="1"/>
              </p:cNvSpPr>
              <p:nvPr/>
            </p:nvSpPr>
            <p:spPr bwMode="auto">
              <a:xfrm rot="16200000" flipH="1">
                <a:off x="8632" y="1257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4" name="Line 56"/>
              <p:cNvSpPr>
                <a:spLocks noChangeAspect="1" noChangeShapeType="1"/>
              </p:cNvSpPr>
              <p:nvPr/>
            </p:nvSpPr>
            <p:spPr bwMode="auto">
              <a:xfrm rot="16200000" flipH="1" flipV="1">
                <a:off x="8631" y="1260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5" name="Line 57"/>
              <p:cNvSpPr>
                <a:spLocks noChangeAspect="1" noChangeShapeType="1"/>
              </p:cNvSpPr>
              <p:nvPr/>
            </p:nvSpPr>
            <p:spPr bwMode="auto">
              <a:xfrm rot="16200000" flipH="1">
                <a:off x="8631" y="1263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6" name="Line 58"/>
              <p:cNvSpPr>
                <a:spLocks noChangeAspect="1" noChangeShapeType="1"/>
              </p:cNvSpPr>
              <p:nvPr/>
            </p:nvSpPr>
            <p:spPr bwMode="auto">
              <a:xfrm rot="16200000" flipH="1" flipV="1">
                <a:off x="8631" y="1266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7" name="Line 59"/>
              <p:cNvSpPr>
                <a:spLocks noChangeAspect="1" noChangeShapeType="1"/>
              </p:cNvSpPr>
              <p:nvPr/>
            </p:nvSpPr>
            <p:spPr bwMode="auto">
              <a:xfrm rot="16200000" flipH="1">
                <a:off x="8631" y="12689"/>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8" name="Line 60"/>
              <p:cNvSpPr>
                <a:spLocks noChangeAspect="1" noChangeShapeType="1"/>
              </p:cNvSpPr>
              <p:nvPr/>
            </p:nvSpPr>
            <p:spPr bwMode="auto">
              <a:xfrm rot="16200000" flipH="1" flipV="1">
                <a:off x="8631" y="12716"/>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09" name="Line 61"/>
              <p:cNvSpPr>
                <a:spLocks noChangeAspect="1" noChangeShapeType="1"/>
              </p:cNvSpPr>
              <p:nvPr/>
            </p:nvSpPr>
            <p:spPr bwMode="auto">
              <a:xfrm rot="16200000" flipH="1">
                <a:off x="8631" y="1274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0" name="Line 62"/>
              <p:cNvSpPr>
                <a:spLocks noChangeAspect="1" noChangeShapeType="1"/>
              </p:cNvSpPr>
              <p:nvPr/>
            </p:nvSpPr>
            <p:spPr bwMode="auto">
              <a:xfrm rot="16200000" flipH="1" flipV="1">
                <a:off x="8631" y="12770"/>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1" name="Line 63"/>
              <p:cNvSpPr>
                <a:spLocks noChangeAspect="1" noChangeShapeType="1"/>
              </p:cNvSpPr>
              <p:nvPr/>
            </p:nvSpPr>
            <p:spPr bwMode="auto">
              <a:xfrm rot="16200000" flipH="1">
                <a:off x="8631" y="12797"/>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2" name="Line 64"/>
              <p:cNvSpPr>
                <a:spLocks noChangeAspect="1" noChangeShapeType="1"/>
              </p:cNvSpPr>
              <p:nvPr/>
            </p:nvSpPr>
            <p:spPr bwMode="auto">
              <a:xfrm rot="16200000" flipH="1" flipV="1">
                <a:off x="8631" y="12824"/>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3" name="Line 65"/>
              <p:cNvSpPr>
                <a:spLocks noChangeAspect="1" noChangeShapeType="1"/>
              </p:cNvSpPr>
              <p:nvPr/>
            </p:nvSpPr>
            <p:spPr bwMode="auto">
              <a:xfrm rot="16200000" flipH="1">
                <a:off x="8631" y="12851"/>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4" name="Line 66"/>
              <p:cNvSpPr>
                <a:spLocks noChangeAspect="1" noChangeShapeType="1"/>
              </p:cNvSpPr>
              <p:nvPr/>
            </p:nvSpPr>
            <p:spPr bwMode="auto">
              <a:xfrm rot="16200000" flipH="1" flipV="1">
                <a:off x="8631" y="12878"/>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5" name="Line 67"/>
              <p:cNvSpPr>
                <a:spLocks noChangeAspect="1" noChangeShapeType="1"/>
              </p:cNvSpPr>
              <p:nvPr/>
            </p:nvSpPr>
            <p:spPr bwMode="auto">
              <a:xfrm rot="16200000" flipH="1">
                <a:off x="8631" y="12905"/>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6" name="Line 68"/>
              <p:cNvSpPr>
                <a:spLocks noChangeAspect="1" noChangeShapeType="1"/>
              </p:cNvSpPr>
              <p:nvPr/>
            </p:nvSpPr>
            <p:spPr bwMode="auto">
              <a:xfrm rot="16200000" flipH="1" flipV="1">
                <a:off x="8631" y="12932"/>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7" name="Line 69"/>
              <p:cNvSpPr>
                <a:spLocks noChangeAspect="1" noChangeShapeType="1"/>
              </p:cNvSpPr>
              <p:nvPr/>
            </p:nvSpPr>
            <p:spPr bwMode="auto">
              <a:xfrm rot="16200000" flipH="1">
                <a:off x="8631" y="12959"/>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8" name="Line 70"/>
              <p:cNvSpPr>
                <a:spLocks noChangeAspect="1" noChangeShapeType="1"/>
              </p:cNvSpPr>
              <p:nvPr/>
            </p:nvSpPr>
            <p:spPr bwMode="auto">
              <a:xfrm rot="16200000" flipH="1" flipV="1">
                <a:off x="8631" y="12986"/>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19" name="Line 71"/>
              <p:cNvSpPr>
                <a:spLocks noChangeAspect="1" noChangeShapeType="1"/>
              </p:cNvSpPr>
              <p:nvPr/>
            </p:nvSpPr>
            <p:spPr bwMode="auto">
              <a:xfrm rot="16200000" flipH="1">
                <a:off x="8631" y="13013"/>
                <a:ext cx="27" cy="84"/>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2120" name="Freeform 72"/>
            <p:cNvSpPr>
              <a:spLocks noChangeAspect="1"/>
            </p:cNvSpPr>
            <p:nvPr/>
          </p:nvSpPr>
          <p:spPr bwMode="auto">
            <a:xfrm>
              <a:off x="2825598" y="2671605"/>
              <a:ext cx="971970" cy="7718"/>
            </a:xfrm>
            <a:custGeom>
              <a:avLst/>
              <a:gdLst/>
              <a:ahLst/>
              <a:cxnLst>
                <a:cxn ang="0">
                  <a:pos x="0" y="0"/>
                </a:cxn>
                <a:cxn ang="0">
                  <a:pos x="1134" y="9"/>
                </a:cxn>
              </a:cxnLst>
              <a:rect l="0" t="0" r="r" b="b"/>
              <a:pathLst>
                <a:path w="1134" h="9">
                  <a:moveTo>
                    <a:pt x="0" y="0"/>
                  </a:moveTo>
                  <a:lnTo>
                    <a:pt x="1134" y="9"/>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1" name="Freeform 73"/>
            <p:cNvSpPr>
              <a:spLocks noChangeAspect="1"/>
            </p:cNvSpPr>
            <p:nvPr/>
          </p:nvSpPr>
          <p:spPr bwMode="auto">
            <a:xfrm>
              <a:off x="1784202" y="1856025"/>
              <a:ext cx="857" cy="828445"/>
            </a:xfrm>
            <a:custGeom>
              <a:avLst/>
              <a:gdLst/>
              <a:ahLst/>
              <a:cxnLst>
                <a:cxn ang="0">
                  <a:pos x="0" y="966"/>
                </a:cxn>
                <a:cxn ang="0">
                  <a:pos x="0" y="0"/>
                </a:cxn>
              </a:cxnLst>
              <a:rect l="0" t="0" r="r" b="b"/>
              <a:pathLst>
                <a:path w="1" h="966">
                  <a:moveTo>
                    <a:pt x="0" y="966"/>
                  </a:moveTo>
                  <a:lnTo>
                    <a:pt x="0" y="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2" name="Freeform 74"/>
            <p:cNvSpPr>
              <a:spLocks noChangeAspect="1"/>
            </p:cNvSpPr>
            <p:nvPr/>
          </p:nvSpPr>
          <p:spPr bwMode="auto">
            <a:xfrm>
              <a:off x="2463037" y="2488936"/>
              <a:ext cx="857" cy="360193"/>
            </a:xfrm>
            <a:custGeom>
              <a:avLst/>
              <a:gdLst/>
              <a:ahLst/>
              <a:cxnLst>
                <a:cxn ang="0">
                  <a:pos x="0" y="0"/>
                </a:cxn>
                <a:cxn ang="0">
                  <a:pos x="1" y="420"/>
                </a:cxn>
              </a:cxnLst>
              <a:rect l="0" t="0" r="r" b="b"/>
              <a:pathLst>
                <a:path w="1" h="420">
                  <a:moveTo>
                    <a:pt x="0" y="0"/>
                  </a:moveTo>
                  <a:lnTo>
                    <a:pt x="1" y="42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3" name="Freeform 75"/>
            <p:cNvSpPr>
              <a:spLocks noChangeAspect="1"/>
            </p:cNvSpPr>
            <p:nvPr/>
          </p:nvSpPr>
          <p:spPr bwMode="auto">
            <a:xfrm>
              <a:off x="2540179" y="2566978"/>
              <a:ext cx="857" cy="205825"/>
            </a:xfrm>
            <a:custGeom>
              <a:avLst/>
              <a:gdLst/>
              <a:ahLst/>
              <a:cxnLst>
                <a:cxn ang="0">
                  <a:pos x="0" y="0"/>
                </a:cxn>
                <a:cxn ang="0">
                  <a:pos x="1" y="240"/>
                </a:cxn>
              </a:cxnLst>
              <a:rect l="0" t="0" r="r" b="b"/>
              <a:pathLst>
                <a:path w="1" h="240">
                  <a:moveTo>
                    <a:pt x="0" y="0"/>
                  </a:moveTo>
                  <a:lnTo>
                    <a:pt x="1" y="240"/>
                  </a:ln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4" name="Freeform 76"/>
            <p:cNvSpPr>
              <a:spLocks noChangeAspect="1"/>
            </p:cNvSpPr>
            <p:nvPr/>
          </p:nvSpPr>
          <p:spPr bwMode="auto">
            <a:xfrm>
              <a:off x="1784202" y="2678466"/>
              <a:ext cx="677121" cy="7718"/>
            </a:xfrm>
            <a:custGeom>
              <a:avLst/>
              <a:gdLst/>
              <a:ahLst/>
              <a:cxnLst>
                <a:cxn ang="0">
                  <a:pos x="790" y="9"/>
                </a:cxn>
                <a:cxn ang="0">
                  <a:pos x="0" y="0"/>
                </a:cxn>
              </a:cxnLst>
              <a:rect l="0" t="0" r="r" b="b"/>
              <a:pathLst>
                <a:path w="790" h="9">
                  <a:moveTo>
                    <a:pt x="790" y="9"/>
                  </a:moveTo>
                  <a:lnTo>
                    <a:pt x="0" y="0"/>
                  </a:lnTo>
                </a:path>
              </a:pathLst>
            </a:custGeom>
            <a:noFill/>
            <a:ln w="31750"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l-GR"/>
            </a:p>
          </p:txBody>
        </p:sp>
        <p:sp>
          <p:nvSpPr>
            <p:cNvPr id="2125" name="Line 77"/>
            <p:cNvSpPr>
              <a:spLocks noChangeShapeType="1"/>
            </p:cNvSpPr>
            <p:nvPr/>
          </p:nvSpPr>
          <p:spPr bwMode="auto">
            <a:xfrm>
              <a:off x="2715888" y="1865459"/>
              <a:ext cx="147424" cy="0"/>
            </a:xfrm>
            <a:prstGeom prst="line">
              <a:avLst/>
            </a:pr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126" name="Rectangle 78"/>
            <p:cNvSpPr>
              <a:spLocks noChangeArrowheads="1"/>
            </p:cNvSpPr>
            <p:nvPr/>
          </p:nvSpPr>
          <p:spPr bwMode="auto">
            <a:xfrm>
              <a:off x="2211046" y="2386881"/>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E</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127" name="Rectangle 79"/>
            <p:cNvSpPr>
              <a:spLocks noChangeArrowheads="1"/>
            </p:cNvSpPr>
            <p:nvPr/>
          </p:nvSpPr>
          <p:spPr bwMode="auto">
            <a:xfrm>
              <a:off x="1419071" y="2087578"/>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I</a:t>
              </a:r>
              <a:endParaRPr kumimoji="0" lang="el-GR"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8" name="Line 80"/>
            <p:cNvSpPr>
              <a:spLocks noChangeShapeType="1"/>
            </p:cNvSpPr>
            <p:nvPr/>
          </p:nvSpPr>
          <p:spPr bwMode="auto">
            <a:xfrm flipV="1">
              <a:off x="1717347" y="2010393"/>
              <a:ext cx="0" cy="418511"/>
            </a:xfrm>
            <a:prstGeom prst="line">
              <a:avLst/>
            </a:prstGeom>
            <a:noFill/>
            <a:ln w="31750">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l-GR"/>
            </a:p>
          </p:txBody>
        </p:sp>
        <p:sp>
          <p:nvSpPr>
            <p:cNvPr id="2129" name="Line 81"/>
            <p:cNvSpPr>
              <a:spLocks noChangeShapeType="1"/>
            </p:cNvSpPr>
            <p:nvPr/>
          </p:nvSpPr>
          <p:spPr bwMode="auto">
            <a:xfrm flipV="1">
              <a:off x="3810424" y="1857741"/>
              <a:ext cx="0" cy="385922"/>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130" name="Line 82"/>
            <p:cNvSpPr>
              <a:spLocks noChangeShapeType="1"/>
            </p:cNvSpPr>
            <p:nvPr/>
          </p:nvSpPr>
          <p:spPr bwMode="auto">
            <a:xfrm>
              <a:off x="3717856" y="1862885"/>
              <a:ext cx="82284" cy="0"/>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131" name="Line 83"/>
            <p:cNvSpPr>
              <a:spLocks noChangeShapeType="1"/>
            </p:cNvSpPr>
            <p:nvPr/>
          </p:nvSpPr>
          <p:spPr bwMode="auto">
            <a:xfrm>
              <a:off x="2553892" y="2651881"/>
              <a:ext cx="164566" cy="0"/>
            </a:xfrm>
            <a:prstGeom prst="line">
              <a:avLst/>
            </a:pr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132" name="Line 84"/>
            <p:cNvSpPr>
              <a:spLocks noChangeShapeType="1"/>
            </p:cNvSpPr>
            <p:nvPr/>
          </p:nvSpPr>
          <p:spPr bwMode="auto">
            <a:xfrm flipV="1">
              <a:off x="2699792" y="2569551"/>
              <a:ext cx="113139" cy="82330"/>
            </a:xfrm>
            <a:prstGeom prst="line">
              <a:avLst/>
            </a:prstGeom>
            <a:noFill/>
            <a:ln w="25400">
              <a:solidFill>
                <a:srgbClr val="000000"/>
              </a:solidFill>
              <a:round/>
              <a:headEnd/>
              <a:tailEnd type="oval" w="sm" len="sm"/>
            </a:ln>
            <a:effectLst/>
          </p:spPr>
          <p:txBody>
            <a:bodyPr vert="horz" wrap="square" lIns="91440" tIns="45720" rIns="91440" bIns="45720" numCol="1" anchor="t" anchorCtr="0" compatLnSpc="1">
              <a:prstTxWarp prst="textNoShape">
                <a:avLst/>
              </a:prstTxWarp>
            </a:bodyPr>
            <a:lstStyle/>
            <a:p>
              <a:endParaRPr lang="el-GR"/>
            </a:p>
          </p:txBody>
        </p:sp>
        <p:sp>
          <p:nvSpPr>
            <p:cNvPr id="2133" name="Rectangle 85"/>
            <p:cNvSpPr>
              <a:spLocks noChangeArrowheads="1"/>
            </p:cNvSpPr>
            <p:nvPr/>
          </p:nvSpPr>
          <p:spPr bwMode="auto">
            <a:xfrm>
              <a:off x="2761314" y="2360296"/>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cs typeface="Arial" pitchFamily="34" charset="0"/>
                </a:rPr>
                <a:t>Δ</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4" name="Oval 86"/>
            <p:cNvSpPr>
              <a:spLocks noChangeArrowheads="1"/>
            </p:cNvSpPr>
            <p:nvPr/>
          </p:nvSpPr>
          <p:spPr bwMode="auto">
            <a:xfrm>
              <a:off x="3666429" y="2169908"/>
              <a:ext cx="308562" cy="308737"/>
            </a:xfrm>
            <a:prstGeom prst="ellipse">
              <a:avLst/>
            </a:prstGeom>
            <a:solidFill>
              <a:srgbClr val="FFFFFF"/>
            </a:solid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135" name="Rectangle 87"/>
            <p:cNvSpPr>
              <a:spLocks noChangeArrowheads="1"/>
            </p:cNvSpPr>
            <p:nvPr/>
          </p:nvSpPr>
          <p:spPr bwMode="auto">
            <a:xfrm>
              <a:off x="3671910" y="2166332"/>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Α</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6" name="Freeform 88"/>
            <p:cNvSpPr>
              <a:spLocks noChangeAspect="1"/>
            </p:cNvSpPr>
            <p:nvPr/>
          </p:nvSpPr>
          <p:spPr bwMode="auto">
            <a:xfrm>
              <a:off x="1791059" y="1842303"/>
              <a:ext cx="279420" cy="857"/>
            </a:xfrm>
            <a:custGeom>
              <a:avLst/>
              <a:gdLst/>
              <a:ahLst/>
              <a:cxnLst>
                <a:cxn ang="0">
                  <a:pos x="326" y="0"/>
                </a:cxn>
                <a:cxn ang="0">
                  <a:pos x="0" y="0"/>
                </a:cxn>
              </a:cxnLst>
              <a:rect l="0" t="0" r="r" b="b"/>
              <a:pathLst>
                <a:path w="326" h="1">
                  <a:moveTo>
                    <a:pt x="326" y="0"/>
                  </a:moveTo>
                  <a:lnTo>
                    <a:pt x="0" y="0"/>
                  </a:lnTo>
                </a:path>
              </a:pathLst>
            </a:custGeom>
            <a:noFill/>
            <a:ln w="222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el-GR"/>
            </a:p>
          </p:txBody>
        </p:sp>
        <p:sp>
          <p:nvSpPr>
            <p:cNvPr id="2137" name="Rectangle 89"/>
            <p:cNvSpPr>
              <a:spLocks noChangeArrowheads="1"/>
            </p:cNvSpPr>
            <p:nvPr/>
          </p:nvSpPr>
          <p:spPr bwMode="auto">
            <a:xfrm>
              <a:off x="2118478" y="1876607"/>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R</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8" name="Freeform 90"/>
            <p:cNvSpPr>
              <a:spLocks/>
            </p:cNvSpPr>
            <p:nvPr/>
          </p:nvSpPr>
          <p:spPr bwMode="auto">
            <a:xfrm>
              <a:off x="3809567" y="2478645"/>
              <a:ext cx="1714" cy="205825"/>
            </a:xfrm>
            <a:custGeom>
              <a:avLst/>
              <a:gdLst/>
              <a:ahLst/>
              <a:cxnLst>
                <a:cxn ang="0">
                  <a:pos x="0" y="240"/>
                </a:cxn>
                <a:cxn ang="0">
                  <a:pos x="2" y="0"/>
                </a:cxn>
              </a:cxnLst>
              <a:rect l="0" t="0" r="r" b="b"/>
              <a:pathLst>
                <a:path w="2" h="240">
                  <a:moveTo>
                    <a:pt x="0" y="240"/>
                  </a:moveTo>
                  <a:lnTo>
                    <a:pt x="2" y="0"/>
                  </a:lnTo>
                </a:path>
              </a:pathLst>
            </a:custGeom>
            <a:noFill/>
            <a:ln w="317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cxnSp>
          <p:nvCxnSpPr>
            <p:cNvPr id="98" name="97 - Ευθεία γραμμή σύνδεσης"/>
            <p:cNvCxnSpPr/>
            <p:nvPr/>
          </p:nvCxnSpPr>
          <p:spPr>
            <a:xfrm rot="20880000" flipH="1">
              <a:off x="2058164" y="1775926"/>
              <a:ext cx="42696" cy="663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2" name="Rectangle 87"/>
            <p:cNvSpPr>
              <a:spLocks noChangeArrowheads="1"/>
            </p:cNvSpPr>
            <p:nvPr/>
          </p:nvSpPr>
          <p:spPr bwMode="auto">
            <a:xfrm>
              <a:off x="3527884" y="1520788"/>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b="1" i="0" u="none" strike="noStrike" cap="none" normalizeH="0" baseline="0" dirty="0" smtClean="0">
                  <a:ln>
                    <a:noFill/>
                  </a:ln>
                  <a:solidFill>
                    <a:srgbClr val="FF0000"/>
                  </a:solidFill>
                  <a:effectLst/>
                  <a:latin typeface="Calibri" pitchFamily="34" charset="0"/>
                  <a:cs typeface="Arial" pitchFamily="34" charset="0"/>
                </a:rPr>
                <a:t>+</a:t>
              </a:r>
              <a:endParaRPr kumimoji="0" lang="el-GR" sz="4400" b="1" i="0" u="none" strike="noStrike" cap="none" normalizeH="0" baseline="0" dirty="0" smtClean="0">
                <a:ln>
                  <a:noFill/>
                </a:ln>
                <a:solidFill>
                  <a:srgbClr val="FF0000"/>
                </a:solidFill>
                <a:effectLst/>
                <a:latin typeface="Arial" pitchFamily="34" charset="0"/>
                <a:cs typeface="Arial" pitchFamily="34" charset="0"/>
              </a:endParaRPr>
            </a:p>
          </p:txBody>
        </p:sp>
        <p:sp>
          <p:nvSpPr>
            <p:cNvPr id="213" name="Rectangle 87"/>
            <p:cNvSpPr>
              <a:spLocks noChangeArrowheads="1"/>
            </p:cNvSpPr>
            <p:nvPr/>
          </p:nvSpPr>
          <p:spPr bwMode="auto">
            <a:xfrm>
              <a:off x="2771800" y="1448780"/>
              <a:ext cx="507413" cy="475969"/>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dirty="0" smtClean="0">
                  <a:ln>
                    <a:noFill/>
                  </a:ln>
                  <a:solidFill>
                    <a:srgbClr val="0070C0"/>
                  </a:solidFill>
                  <a:effectLst/>
                  <a:latin typeface="Calibri" pitchFamily="34" charset="0"/>
                  <a:cs typeface="Arial" pitchFamily="34" charset="0"/>
                </a:rPr>
                <a:t>-</a:t>
              </a:r>
              <a:endParaRPr kumimoji="0" lang="el-GR" sz="5400" b="1" i="0" u="none" strike="noStrike" cap="none" normalizeH="0" baseline="0" dirty="0" smtClean="0">
                <a:ln>
                  <a:noFill/>
                </a:ln>
                <a:solidFill>
                  <a:srgbClr val="0070C0"/>
                </a:solidFill>
                <a:effectLst/>
                <a:latin typeface="Arial" pitchFamily="34" charset="0"/>
                <a:cs typeface="Arial" pitchFamily="34" charset="0"/>
              </a:endParaRPr>
            </a:p>
          </p:txBody>
        </p:sp>
      </p:grpSp>
      <p:grpSp>
        <p:nvGrpSpPr>
          <p:cNvPr id="247" name="246 - Ομάδα"/>
          <p:cNvGrpSpPr/>
          <p:nvPr/>
        </p:nvGrpSpPr>
        <p:grpSpPr>
          <a:xfrm>
            <a:off x="251520" y="4869156"/>
            <a:ext cx="4117925" cy="1825538"/>
            <a:chOff x="251520" y="4869156"/>
            <a:chExt cx="4117925" cy="1825538"/>
          </a:xfrm>
        </p:grpSpPr>
        <p:grpSp>
          <p:nvGrpSpPr>
            <p:cNvPr id="2151" name="Group 103"/>
            <p:cNvGrpSpPr>
              <a:grpSpLocks noChangeAspect="1"/>
            </p:cNvGrpSpPr>
            <p:nvPr/>
          </p:nvGrpSpPr>
          <p:grpSpPr bwMode="auto">
            <a:xfrm>
              <a:off x="2417088" y="4869156"/>
              <a:ext cx="1952357" cy="1825538"/>
              <a:chOff x="9324" y="1398"/>
              <a:chExt cx="1578" cy="1476"/>
            </a:xfrm>
          </p:grpSpPr>
          <p:grpSp>
            <p:nvGrpSpPr>
              <p:cNvPr id="2152" name="Group 104"/>
              <p:cNvGrpSpPr>
                <a:grpSpLocks/>
              </p:cNvGrpSpPr>
              <p:nvPr/>
            </p:nvGrpSpPr>
            <p:grpSpPr bwMode="auto">
              <a:xfrm>
                <a:off x="9324" y="1578"/>
                <a:ext cx="1416" cy="1289"/>
                <a:chOff x="7776" y="5118"/>
                <a:chExt cx="1416" cy="1289"/>
              </a:xfrm>
            </p:grpSpPr>
            <p:sp>
              <p:nvSpPr>
                <p:cNvPr id="2153" name="Line 105"/>
                <p:cNvSpPr>
                  <a:spLocks noChangeAspect="1" noChangeShapeType="1"/>
                </p:cNvSpPr>
                <p:nvPr/>
              </p:nvSpPr>
              <p:spPr bwMode="auto">
                <a:xfrm>
                  <a:off x="7776" y="6227"/>
                  <a:ext cx="1416" cy="3"/>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l-GR"/>
                </a:p>
              </p:txBody>
            </p:sp>
            <p:sp>
              <p:nvSpPr>
                <p:cNvPr id="2154" name="Line 106"/>
                <p:cNvSpPr>
                  <a:spLocks noChangeAspect="1" noChangeShapeType="1"/>
                </p:cNvSpPr>
                <p:nvPr/>
              </p:nvSpPr>
              <p:spPr bwMode="auto">
                <a:xfrm rot="16200000">
                  <a:off x="7199" y="5761"/>
                  <a:ext cx="1289" cy="4"/>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l-GR"/>
                </a:p>
              </p:txBody>
            </p:sp>
            <p:sp>
              <p:nvSpPr>
                <p:cNvPr id="2155" name="Arc 107"/>
                <p:cNvSpPr>
                  <a:spLocks noChangeAspect="1"/>
                </p:cNvSpPr>
                <p:nvPr/>
              </p:nvSpPr>
              <p:spPr bwMode="auto">
                <a:xfrm flipH="1" flipV="1">
                  <a:off x="7846" y="5424"/>
                  <a:ext cx="1040" cy="7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156" name="Rectangle 108"/>
              <p:cNvSpPr>
                <a:spLocks noChangeArrowheads="1"/>
              </p:cNvSpPr>
              <p:nvPr/>
            </p:nvSpPr>
            <p:spPr bwMode="auto">
              <a:xfrm>
                <a:off x="10488" y="2376"/>
                <a:ext cx="414"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t</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157" name="Rectangle 109"/>
              <p:cNvSpPr>
                <a:spLocks noChangeArrowheads="1"/>
              </p:cNvSpPr>
              <p:nvPr/>
            </p:nvSpPr>
            <p:spPr bwMode="auto">
              <a:xfrm>
                <a:off x="9372" y="1398"/>
                <a:ext cx="642" cy="498"/>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E</a:t>
                </a:r>
                <a:r>
                  <a:rPr kumimoji="0" lang="el-GR" sz="1400" b="1" i="0" u="none" strike="noStrike" cap="none" normalizeH="0" baseline="-25000" dirty="0" err="1" smtClean="0">
                    <a:ln>
                      <a:noFill/>
                    </a:ln>
                    <a:solidFill>
                      <a:schemeClr val="tx1"/>
                    </a:solidFill>
                    <a:effectLst/>
                    <a:latin typeface="Calibri" pitchFamily="34" charset="0"/>
                    <a:cs typeface="Arial" pitchFamily="34" charset="0"/>
                  </a:rPr>
                  <a:t>αυτ</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16" name="Group 104"/>
            <p:cNvGrpSpPr>
              <a:grpSpLocks noChangeAspect="1"/>
            </p:cNvGrpSpPr>
            <p:nvPr/>
          </p:nvGrpSpPr>
          <p:grpSpPr bwMode="auto">
            <a:xfrm>
              <a:off x="539551" y="5103935"/>
              <a:ext cx="1736282" cy="1580020"/>
              <a:chOff x="7776" y="5118"/>
              <a:chExt cx="1416" cy="1289"/>
            </a:xfrm>
          </p:grpSpPr>
          <p:sp>
            <p:nvSpPr>
              <p:cNvPr id="219" name="Line 105"/>
              <p:cNvSpPr>
                <a:spLocks noChangeAspect="1" noChangeShapeType="1"/>
              </p:cNvSpPr>
              <p:nvPr/>
            </p:nvSpPr>
            <p:spPr bwMode="auto">
              <a:xfrm>
                <a:off x="7776" y="6227"/>
                <a:ext cx="1416" cy="3"/>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l-GR"/>
              </a:p>
            </p:txBody>
          </p:sp>
          <p:sp>
            <p:nvSpPr>
              <p:cNvPr id="220" name="Line 106"/>
              <p:cNvSpPr>
                <a:spLocks noChangeAspect="1" noChangeShapeType="1"/>
              </p:cNvSpPr>
              <p:nvPr/>
            </p:nvSpPr>
            <p:spPr bwMode="auto">
              <a:xfrm rot="16200000">
                <a:off x="7199" y="5761"/>
                <a:ext cx="1289" cy="4"/>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l-GR"/>
              </a:p>
            </p:txBody>
          </p:sp>
          <p:sp>
            <p:nvSpPr>
              <p:cNvPr id="221" name="Arc 107"/>
              <p:cNvSpPr>
                <a:spLocks noChangeAspect="1"/>
              </p:cNvSpPr>
              <p:nvPr/>
            </p:nvSpPr>
            <p:spPr bwMode="auto">
              <a:xfrm flipH="1" flipV="1">
                <a:off x="7846" y="5424"/>
                <a:ext cx="1040" cy="7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17" name="Rectangle 108"/>
            <p:cNvSpPr>
              <a:spLocks noChangeArrowheads="1"/>
            </p:cNvSpPr>
            <p:nvPr/>
          </p:nvSpPr>
          <p:spPr bwMode="auto">
            <a:xfrm>
              <a:off x="1825392" y="5985168"/>
              <a:ext cx="457335" cy="549941"/>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t</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18" name="Rectangle 109"/>
            <p:cNvSpPr>
              <a:spLocks noChangeArrowheads="1"/>
            </p:cNvSpPr>
            <p:nvPr/>
          </p:nvSpPr>
          <p:spPr bwMode="auto">
            <a:xfrm>
              <a:off x="592576" y="4905164"/>
              <a:ext cx="709200" cy="549941"/>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400" b="1" dirty="0" err="1" smtClean="0">
                  <a:latin typeface="Calibri" pitchFamily="34" charset="0"/>
                  <a:cs typeface="Arial" pitchFamily="34" charset="0"/>
                </a:rPr>
                <a:t>i</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09"/>
            <p:cNvSpPr>
              <a:spLocks noChangeArrowheads="1"/>
            </p:cNvSpPr>
            <p:nvPr/>
          </p:nvSpPr>
          <p:spPr bwMode="auto">
            <a:xfrm>
              <a:off x="251520" y="5301208"/>
              <a:ext cx="709200" cy="549941"/>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400" b="1" dirty="0" smtClean="0">
                  <a:latin typeface="Calibri" pitchFamily="34" charset="0"/>
                  <a:cs typeface="Arial" pitchFamily="34" charset="0"/>
                </a:rPr>
                <a:t>I</a:t>
              </a:r>
              <a:endParaRPr kumimoji="0" lang="el-GR" sz="36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41" name="Rectangle 110"/>
          <p:cNvSpPr>
            <a:spLocks noChangeArrowheads="1"/>
          </p:cNvSpPr>
          <p:nvPr/>
        </p:nvSpPr>
        <p:spPr bwMode="auto">
          <a:xfrm>
            <a:off x="4211960" y="5013176"/>
            <a:ext cx="4680012" cy="1231106"/>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spAutoFit/>
          </a:bodyPr>
          <a:lstStyle/>
          <a:p>
            <a:pPr lvl="0" fontAlgn="base">
              <a:spcBef>
                <a:spcPct val="0"/>
              </a:spcBef>
            </a:pPr>
            <a:r>
              <a:rPr kumimoji="0" lang="el-GR" b="1" i="0" u="none" strike="noStrike" cap="none" normalizeH="0" baseline="0" dirty="0" smtClean="0">
                <a:ln>
                  <a:noFill/>
                </a:ln>
                <a:solidFill>
                  <a:schemeClr val="tx1"/>
                </a:solidFill>
                <a:effectLst/>
                <a:latin typeface="Calibri" pitchFamily="34" charset="0"/>
                <a:cs typeface="Arial" pitchFamily="34" charset="0"/>
              </a:rPr>
              <a:t>Γραφικές παραστάσεις Ι-</a:t>
            </a:r>
            <a:r>
              <a:rPr kumimoji="0" lang="en-US" b="1" i="0" u="none" strike="noStrike" cap="none" normalizeH="0" baseline="0" dirty="0" smtClean="0">
                <a:ln>
                  <a:noFill/>
                </a:ln>
                <a:solidFill>
                  <a:schemeClr val="tx1"/>
                </a:solidFill>
                <a:effectLst/>
                <a:latin typeface="Calibri" pitchFamily="34" charset="0"/>
                <a:cs typeface="Arial" pitchFamily="34" charset="0"/>
              </a:rPr>
              <a:t>t</a:t>
            </a:r>
            <a:r>
              <a:rPr kumimoji="0" lang="el-GR" b="1" i="0" u="none" strike="noStrike" cap="none" normalizeH="0" baseline="0" dirty="0" smtClean="0">
                <a:ln>
                  <a:noFill/>
                </a:ln>
                <a:solidFill>
                  <a:schemeClr val="tx1"/>
                </a:solidFill>
                <a:effectLst/>
                <a:latin typeface="Calibri" pitchFamily="34" charset="0"/>
                <a:cs typeface="Arial" pitchFamily="34" charset="0"/>
              </a:rPr>
              <a:t> και </a:t>
            </a:r>
            <a:r>
              <a:rPr kumimoji="0" lang="el-GR" b="1" i="0" u="none" strike="noStrike" cap="none" normalizeH="0" baseline="0" dirty="0" err="1" smtClean="0">
                <a:ln>
                  <a:noFill/>
                </a:ln>
                <a:solidFill>
                  <a:schemeClr val="tx1"/>
                </a:solidFill>
                <a:effectLst/>
                <a:latin typeface="Calibri" pitchFamily="34" charset="0"/>
                <a:cs typeface="Arial" pitchFamily="34" charset="0"/>
              </a:rPr>
              <a:t>Ε</a:t>
            </a:r>
            <a:r>
              <a:rPr kumimoji="0" lang="el-GR" b="1" i="0" u="none" strike="noStrike" cap="none" normalizeH="0" baseline="-25000" dirty="0" err="1" smtClean="0">
                <a:ln>
                  <a:noFill/>
                </a:ln>
                <a:solidFill>
                  <a:schemeClr val="tx1"/>
                </a:solidFill>
                <a:effectLst/>
                <a:latin typeface="Calibri" pitchFamily="34" charset="0"/>
                <a:cs typeface="Arial" pitchFamily="34" charset="0"/>
              </a:rPr>
              <a:t>αυτ</a:t>
            </a:r>
            <a:r>
              <a:rPr kumimoji="0" lang="el-GR" b="1" i="0" u="none" strike="noStrike" cap="none" normalizeH="0" baseline="0" dirty="0" smtClean="0">
                <a:ln>
                  <a:noFill/>
                </a:ln>
                <a:solidFill>
                  <a:schemeClr val="tx1"/>
                </a:solidFill>
                <a:effectLst/>
                <a:latin typeface="Times New Roman" pitchFamily="18" charset="0"/>
                <a:cs typeface="Arial" pitchFamily="34" charset="0"/>
              </a:rPr>
              <a:t>-</a:t>
            </a:r>
            <a:r>
              <a:rPr kumimoji="0" lang="en-US" b="1" i="0" u="none" strike="noStrike" cap="none" normalizeH="0" baseline="0" dirty="0" smtClean="0">
                <a:ln>
                  <a:noFill/>
                </a:ln>
                <a:solidFill>
                  <a:schemeClr val="tx1"/>
                </a:solidFill>
                <a:effectLst/>
                <a:latin typeface="Calibri" pitchFamily="34" charset="0"/>
                <a:cs typeface="Arial" pitchFamily="34" charset="0"/>
              </a:rPr>
              <a:t>t</a:t>
            </a:r>
            <a:r>
              <a:rPr kumimoji="0" lang="el-GR" b="1" i="0" u="none" strike="noStrike" cap="none" normalizeH="0" baseline="0" dirty="0" smtClean="0">
                <a:ln>
                  <a:noFill/>
                </a:ln>
                <a:solidFill>
                  <a:schemeClr val="tx1"/>
                </a:solidFill>
                <a:effectLst/>
                <a:latin typeface="Calibri" pitchFamily="34" charset="0"/>
                <a:cs typeface="Arial" pitchFamily="34" charset="0"/>
              </a:rPr>
              <a:t>  στην περίπτωση του προηγούμενου  κυκλώματος</a:t>
            </a:r>
            <a:r>
              <a:rPr kumimoji="0" lang="el-GR" sz="2000" b="0" i="0" u="none" strike="noStrike" cap="none" normalizeH="0" baseline="0" dirty="0" smtClean="0">
                <a:ln>
                  <a:noFill/>
                </a:ln>
                <a:solidFill>
                  <a:schemeClr val="tx1"/>
                </a:solidFill>
                <a:effectLst/>
                <a:latin typeface="Calibri" pitchFamily="34" charset="0"/>
                <a:cs typeface="Arial" pitchFamily="34" charset="0"/>
              </a:rPr>
              <a:t>. </a:t>
            </a:r>
          </a:p>
          <a:p>
            <a:pPr lvl="0" fontAlgn="base">
              <a:spcBef>
                <a:spcPct val="0"/>
              </a:spcBef>
            </a:pPr>
            <a:r>
              <a:rPr kumimoji="0" lang="en-US" b="0" i="0" u="none" strike="noStrike" cap="none" normalizeH="0" baseline="0" dirty="0" smtClean="0">
                <a:ln>
                  <a:noFill/>
                </a:ln>
                <a:solidFill>
                  <a:schemeClr val="tx1"/>
                </a:solidFill>
                <a:effectLst/>
                <a:latin typeface="Calibri" pitchFamily="34" charset="0"/>
                <a:cs typeface="Arial" pitchFamily="34" charset="0"/>
              </a:rPr>
              <a:t>H</a:t>
            </a:r>
            <a:r>
              <a:rPr kumimoji="0" lang="el-GR" b="0" i="0" u="none" strike="noStrike" cap="none" normalizeH="0" baseline="0" dirty="0" smtClean="0">
                <a:ln>
                  <a:noFill/>
                </a:ln>
                <a:solidFill>
                  <a:schemeClr val="tx1"/>
                </a:solidFill>
                <a:effectLst/>
                <a:latin typeface="Calibri" pitchFamily="34" charset="0"/>
                <a:cs typeface="Arial" pitchFamily="34" charset="0"/>
              </a:rPr>
              <a:t> ένταση του ρεύματος </a:t>
            </a:r>
            <a:r>
              <a:rPr lang="el-GR" dirty="0" smtClean="0">
                <a:latin typeface="Calibri" pitchFamily="34" charset="0"/>
                <a:cs typeface="Arial" pitchFamily="34" charset="0"/>
              </a:rPr>
              <a:t>και η αυτεπαγωγική ΗΕΔ ελαττώνονται </a:t>
            </a:r>
            <a:r>
              <a:rPr kumimoji="0" lang="el-GR" b="0" i="0" u="none" strike="noStrike" cap="none" normalizeH="0" baseline="0" dirty="0" smtClean="0">
                <a:ln>
                  <a:noFill/>
                </a:ln>
                <a:solidFill>
                  <a:schemeClr val="tx1"/>
                </a:solidFill>
                <a:effectLst/>
                <a:latin typeface="Calibri" pitchFamily="34" charset="0"/>
                <a:cs typeface="Arial" pitchFamily="34" charset="0"/>
              </a:rPr>
              <a:t>μέχρι να </a:t>
            </a:r>
            <a:r>
              <a:rPr lang="el-GR" dirty="0" smtClean="0">
                <a:latin typeface="Calibri" pitchFamily="34" charset="0"/>
                <a:cs typeface="Arial" pitchFamily="34" charset="0"/>
              </a:rPr>
              <a:t>μηδενιστούν.</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42" name="1 - Τίτλος"/>
          <p:cNvSpPr txBox="1">
            <a:spLocks/>
          </p:cNvSpPr>
          <p:nvPr/>
        </p:nvSpPr>
        <p:spPr>
          <a:xfrm>
            <a:off x="3095836" y="453589"/>
            <a:ext cx="6048164" cy="877163"/>
          </a:xfrm>
          <a:prstGeom prst="rect">
            <a:avLst/>
          </a:prstGeom>
        </p:spPr>
        <p:txBody>
          <a:bodyPr vert="horz" wrap="square" lIns="91440" tIns="45720" rIns="91440" bIns="45720" rtlCol="0" anchor="ctr">
            <a:spAutoFit/>
          </a:bodyPr>
          <a:lstStyle/>
          <a:p>
            <a:pPr lvl="0">
              <a:spcBef>
                <a:spcPct val="0"/>
              </a:spcBef>
              <a:defRPr/>
            </a:pPr>
            <a:r>
              <a:rPr lang="el-GR" sz="1700" b="1" dirty="0" smtClean="0">
                <a:solidFill>
                  <a:srgbClr val="0000FB"/>
                </a:solidFill>
                <a:latin typeface="+mj-lt"/>
                <a:ea typeface="+mj-ea"/>
                <a:cs typeface="+mj-cs"/>
              </a:rPr>
              <a:t>Εδώ </a:t>
            </a:r>
            <a:r>
              <a:rPr kumimoji="0" lang="el-GR" sz="1700" b="1" i="0" u="none" strike="noStrike" kern="1200" cap="none" spc="0" normalizeH="0" noProof="0" dirty="0" smtClean="0">
                <a:ln>
                  <a:noFill/>
                </a:ln>
                <a:solidFill>
                  <a:srgbClr val="0000FB"/>
                </a:solidFill>
                <a:effectLst/>
                <a:uLnTx/>
                <a:uFillTx/>
                <a:latin typeface="+mj-lt"/>
                <a:ea typeface="+mj-ea"/>
                <a:cs typeface="+mj-cs"/>
              </a:rPr>
              <a:t>περιμένουμε ότι </a:t>
            </a:r>
            <a:r>
              <a:rPr kumimoji="0" lang="el-GR" sz="1700" b="1" i="0" u="none" strike="noStrike" kern="1200" cap="none" spc="0" normalizeH="0" baseline="0" noProof="0" dirty="0" smtClean="0">
                <a:ln>
                  <a:noFill/>
                </a:ln>
                <a:solidFill>
                  <a:srgbClr val="0000FB"/>
                </a:solidFill>
                <a:effectLst/>
                <a:uLnTx/>
                <a:uFillTx/>
                <a:latin typeface="+mj-lt"/>
                <a:ea typeface="+mj-ea"/>
                <a:cs typeface="+mj-cs"/>
              </a:rPr>
              <a:t>το ρεύμα στο</a:t>
            </a:r>
            <a:r>
              <a:rPr kumimoji="0" lang="el-GR" sz="1700" b="1" i="0" u="none" strike="noStrike" kern="1200" cap="none" spc="0" normalizeH="0" noProof="0" dirty="0" smtClean="0">
                <a:ln>
                  <a:noFill/>
                </a:ln>
                <a:solidFill>
                  <a:srgbClr val="0000FB"/>
                </a:solidFill>
                <a:effectLst/>
                <a:uLnTx/>
                <a:uFillTx/>
                <a:latin typeface="+mj-lt"/>
                <a:ea typeface="+mj-ea"/>
                <a:cs typeface="+mj-cs"/>
              </a:rPr>
              <a:t> πηνίο να μηδενιστεί ακαριαία , όμως</a:t>
            </a:r>
            <a:r>
              <a:rPr lang="el-GR" sz="1700" b="1" dirty="0" smtClean="0">
                <a:solidFill>
                  <a:srgbClr val="0000FB"/>
                </a:solidFill>
              </a:rPr>
              <a:t> εξαιτίας του φαινομένου της αυτεπαγωγής</a:t>
            </a:r>
            <a:r>
              <a:rPr kumimoji="0" lang="el-GR" sz="1700" b="1" i="0" u="none" strike="noStrike" kern="1200" cap="none" spc="0" normalizeH="0" noProof="0" dirty="0" smtClean="0">
                <a:ln>
                  <a:noFill/>
                </a:ln>
                <a:solidFill>
                  <a:srgbClr val="0000FB"/>
                </a:solidFill>
                <a:effectLst/>
                <a:uLnTx/>
                <a:uFillTx/>
                <a:latin typeface="+mj-lt"/>
                <a:ea typeface="+mj-ea"/>
                <a:cs typeface="+mj-cs"/>
              </a:rPr>
              <a:t>  το ρεύμα ελαττώνεται βαθμιαία μέχρι να μηδενιστεί. </a:t>
            </a:r>
            <a:endParaRPr kumimoji="0" lang="el-GR" sz="1700" b="1" i="0" u="none" strike="noStrike" kern="1200" cap="none" spc="0" normalizeH="0" baseline="0" noProof="0" dirty="0" smtClean="0">
              <a:ln>
                <a:noFill/>
              </a:ln>
              <a:solidFill>
                <a:srgbClr val="0000FB"/>
              </a:solidFill>
              <a:effectLst/>
              <a:uLnTx/>
              <a:uFillTx/>
              <a:latin typeface="+mj-lt"/>
              <a:ea typeface="+mj-ea"/>
              <a:cs typeface="+mj-cs"/>
            </a:endParaRPr>
          </a:p>
        </p:txBody>
      </p:sp>
      <p:sp>
        <p:nvSpPr>
          <p:cNvPr id="243" name="1 - Τίτλος"/>
          <p:cNvSpPr txBox="1">
            <a:spLocks/>
          </p:cNvSpPr>
          <p:nvPr/>
        </p:nvSpPr>
        <p:spPr>
          <a:xfrm>
            <a:off x="2843808" y="1412776"/>
            <a:ext cx="5364596" cy="2092881"/>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0000FB"/>
                </a:solidFill>
                <a:effectLst/>
                <a:uLnTx/>
                <a:uFillTx/>
                <a:latin typeface="+mj-lt"/>
                <a:ea typeface="+mj-ea"/>
                <a:cs typeface="+mj-cs"/>
              </a:rPr>
              <a:t>Με το κλείσιμο</a:t>
            </a:r>
            <a:r>
              <a:rPr kumimoji="0" lang="el-GR" b="1" i="0" u="none" strike="noStrike" kern="1200" cap="none" spc="0" normalizeH="0" noProof="0" dirty="0" smtClean="0">
                <a:ln>
                  <a:noFill/>
                </a:ln>
                <a:solidFill>
                  <a:srgbClr val="0000FB"/>
                </a:solidFill>
                <a:effectLst/>
                <a:uLnTx/>
                <a:uFillTx/>
                <a:latin typeface="+mj-lt"/>
                <a:ea typeface="+mj-ea"/>
                <a:cs typeface="+mj-cs"/>
              </a:rPr>
              <a:t> του διακόπτη το ρεύμα τείνει να </a:t>
            </a:r>
            <a:r>
              <a:rPr kumimoji="0" lang="el-GR" b="1" i="0" u="none" strike="noStrike" kern="1200" cap="none" spc="0" normalizeH="0" noProof="0" dirty="0" smtClean="0">
                <a:ln>
                  <a:noFill/>
                </a:ln>
                <a:solidFill>
                  <a:srgbClr val="C00000"/>
                </a:solidFill>
                <a:effectLst/>
                <a:uLnTx/>
                <a:uFillTx/>
                <a:latin typeface="+mj-lt"/>
                <a:ea typeface="+mj-ea"/>
                <a:cs typeface="+mj-cs"/>
              </a:rPr>
              <a:t>ελαττωθεί </a:t>
            </a:r>
            <a:r>
              <a:rPr kumimoji="0" lang="el-GR" b="1" i="0" u="none" strike="noStrike" kern="1200" cap="none" spc="0" normalizeH="0" noProof="0" dirty="0" smtClean="0">
                <a:ln>
                  <a:noFill/>
                </a:ln>
                <a:solidFill>
                  <a:srgbClr val="0000FB"/>
                </a:solidFill>
                <a:effectLst/>
                <a:uLnTx/>
                <a:uFillTx/>
                <a:latin typeface="+mj-lt"/>
                <a:ea typeface="+mj-ea"/>
                <a:cs typeface="+mj-cs"/>
              </a:rPr>
              <a:t>. Αυτό σημαίνει ότι η ένταση του μαγνητικού πεδίου στο πηνίο τείνει να </a:t>
            </a:r>
            <a:r>
              <a:rPr kumimoji="0" lang="el-GR" b="1" i="0" u="none" strike="noStrike" kern="1200" cap="none" spc="0" normalizeH="0" noProof="0" dirty="0" smtClean="0">
                <a:ln>
                  <a:noFill/>
                </a:ln>
                <a:solidFill>
                  <a:srgbClr val="C00000"/>
                </a:solidFill>
                <a:effectLst/>
                <a:uLnTx/>
                <a:uFillTx/>
                <a:latin typeface="+mj-lt"/>
                <a:ea typeface="+mj-ea"/>
                <a:cs typeface="+mj-cs"/>
              </a:rPr>
              <a:t>ελαττωθεί</a:t>
            </a:r>
            <a:r>
              <a:rPr kumimoji="0" lang="el-GR" b="1" i="0" u="none" strike="noStrike" kern="1200" cap="none" spc="0" normalizeH="0" noProof="0" dirty="0" smtClean="0">
                <a:ln>
                  <a:noFill/>
                </a:ln>
                <a:solidFill>
                  <a:srgbClr val="0000FB"/>
                </a:solidFill>
                <a:effectLst/>
                <a:uLnTx/>
                <a:uFillTx/>
                <a:latin typeface="+mj-lt"/>
                <a:ea typeface="+mj-ea"/>
                <a:cs typeface="+mj-cs"/>
              </a:rPr>
              <a:t>.  Άρα και η μαγνητική ροή τείνει να </a:t>
            </a:r>
            <a:r>
              <a:rPr kumimoji="0" lang="el-GR" b="1" i="0" u="none" strike="noStrike" kern="1200" cap="none" spc="0" normalizeH="0" noProof="0" dirty="0" smtClean="0">
                <a:ln>
                  <a:noFill/>
                </a:ln>
                <a:solidFill>
                  <a:srgbClr val="C00000"/>
                </a:solidFill>
                <a:effectLst/>
                <a:uLnTx/>
                <a:uFillTx/>
                <a:latin typeface="+mj-lt"/>
                <a:ea typeface="+mj-ea"/>
                <a:cs typeface="+mj-cs"/>
              </a:rPr>
              <a:t>ελαττωθεί</a:t>
            </a:r>
            <a:r>
              <a:rPr kumimoji="0" lang="el-GR" b="1" i="0" u="none" strike="noStrike" kern="1200" cap="none" spc="0" normalizeH="0" noProof="0" dirty="0" smtClean="0">
                <a:ln>
                  <a:noFill/>
                </a:ln>
                <a:solidFill>
                  <a:srgbClr val="0000FB"/>
                </a:solidFill>
                <a:effectLst/>
                <a:uLnTx/>
                <a:uFillTx/>
                <a:latin typeface="+mj-lt"/>
                <a:ea typeface="+mj-ea"/>
                <a:cs typeface="+mj-cs"/>
              </a:rPr>
              <a:t>. Και πάλι σύμφωνα με το νόμο του </a:t>
            </a:r>
            <a:r>
              <a:rPr kumimoji="0" lang="en-US" b="1" i="0" u="none" strike="noStrike" kern="1200" cap="none" spc="0" normalizeH="0" noProof="0" dirty="0" smtClean="0">
                <a:ln>
                  <a:noFill/>
                </a:ln>
                <a:solidFill>
                  <a:srgbClr val="0000FB"/>
                </a:solidFill>
                <a:effectLst/>
                <a:uLnTx/>
                <a:uFillTx/>
                <a:latin typeface="+mj-lt"/>
                <a:ea typeface="+mj-ea"/>
                <a:cs typeface="+mj-cs"/>
              </a:rPr>
              <a:t>Faraday </a:t>
            </a:r>
            <a:r>
              <a:rPr kumimoji="0" lang="el-GR" b="1" i="0" u="none" strike="noStrike" kern="1200" cap="none" spc="0" normalizeH="0" noProof="0" dirty="0" smtClean="0">
                <a:ln>
                  <a:noFill/>
                </a:ln>
                <a:solidFill>
                  <a:srgbClr val="0000FB"/>
                </a:solidFill>
                <a:effectLst/>
                <a:uLnTx/>
                <a:uFillTx/>
                <a:latin typeface="+mj-lt"/>
                <a:ea typeface="+mj-ea"/>
                <a:cs typeface="+mj-cs"/>
              </a:rPr>
              <a:t>το πηνίο εμφανίζει μια αυτεπαγωγική ΗΕΔ που </a:t>
            </a:r>
            <a:r>
              <a:rPr kumimoji="0" lang="el-GR" sz="2000" b="1" i="0" u="sng" strike="noStrike" kern="1200" cap="none" spc="0" normalizeH="0" noProof="0" dirty="0" smtClean="0">
                <a:ln>
                  <a:noFill/>
                </a:ln>
                <a:solidFill>
                  <a:srgbClr val="0000FB"/>
                </a:solidFill>
                <a:effectLst/>
                <a:uLnTx/>
                <a:uFillTx/>
                <a:latin typeface="+mj-lt"/>
                <a:ea typeface="+mj-ea"/>
                <a:cs typeface="+mj-cs"/>
              </a:rPr>
              <a:t>εμποδίζει την απότομη ελάττωση του ρεύματος </a:t>
            </a:r>
            <a:endParaRPr kumimoji="0" lang="el-GR" b="1" i="0" u="sng" strike="noStrike" kern="1200" cap="none" spc="0" normalizeH="0" baseline="0" noProof="0" dirty="0" smtClean="0">
              <a:ln>
                <a:noFill/>
              </a:ln>
              <a:solidFill>
                <a:srgbClr val="0000FB"/>
              </a:solidFill>
              <a:effectLst/>
              <a:uLnTx/>
              <a:uFillTx/>
              <a:latin typeface="+mj-lt"/>
              <a:ea typeface="+mj-ea"/>
              <a:cs typeface="+mj-cs"/>
            </a:endParaRPr>
          </a:p>
        </p:txBody>
      </p:sp>
      <p:pic>
        <p:nvPicPr>
          <p:cNvPr id="244" name="Picture 57" descr="http://school.phillipmartin.info/school_soweek_girl2.gif"/>
          <p:cNvPicPr preferRelativeResize="0">
            <a:picLocks noChangeAspect="1" noChangeArrowheads="1"/>
          </p:cNvPicPr>
          <p:nvPr/>
        </p:nvPicPr>
        <p:blipFill>
          <a:blip r:embed="rId2" cstate="print"/>
          <a:srcRect/>
          <a:stretch>
            <a:fillRect/>
          </a:stretch>
        </p:blipFill>
        <p:spPr bwMode="auto">
          <a:xfrm>
            <a:off x="8136396" y="1556792"/>
            <a:ext cx="820891" cy="1481903"/>
          </a:xfrm>
          <a:prstGeom prst="rect">
            <a:avLst/>
          </a:prstGeom>
          <a:noFill/>
        </p:spPr>
      </p:pic>
      <p:sp>
        <p:nvSpPr>
          <p:cNvPr id="245" name="1 - Τίτλος"/>
          <p:cNvSpPr txBox="1">
            <a:spLocks/>
          </p:cNvSpPr>
          <p:nvPr/>
        </p:nvSpPr>
        <p:spPr>
          <a:xfrm>
            <a:off x="0" y="3573016"/>
            <a:ext cx="9144000" cy="769441"/>
          </a:xfrm>
          <a:prstGeom prst="rect">
            <a:avLst/>
          </a:prstGeom>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2200" b="1" i="0" u="none" strike="noStrike" kern="1200" cap="none" spc="0" normalizeH="0" baseline="0" noProof="0" dirty="0" smtClean="0">
                <a:ln>
                  <a:noFill/>
                </a:ln>
                <a:solidFill>
                  <a:srgbClr val="008000"/>
                </a:solidFill>
                <a:effectLst/>
                <a:uLnTx/>
                <a:uFillTx/>
                <a:latin typeface="+mj-lt"/>
                <a:ea typeface="+mj-ea"/>
                <a:cs typeface="+mj-cs"/>
              </a:rPr>
              <a:t>Τώρα η πολικότητα</a:t>
            </a:r>
            <a:r>
              <a:rPr kumimoji="0" lang="el-GR" sz="2200" b="1" i="0" u="none" strike="noStrike" kern="1200" cap="none" spc="0" normalizeH="0" noProof="0" dirty="0" smtClean="0">
                <a:ln>
                  <a:noFill/>
                </a:ln>
                <a:solidFill>
                  <a:srgbClr val="008000"/>
                </a:solidFill>
                <a:effectLst/>
                <a:uLnTx/>
                <a:uFillTx/>
                <a:latin typeface="+mj-lt"/>
                <a:ea typeface="+mj-ea"/>
                <a:cs typeface="+mj-cs"/>
              </a:rPr>
              <a:t> στο πηνίο είναι τέτοια που αντιστέκεται στην ελάττωση του </a:t>
            </a:r>
            <a:r>
              <a:rPr kumimoji="0" lang="el-GR" sz="2200" b="1" i="0" u="none" strike="noStrike" kern="1200" cap="none" spc="0" normalizeH="0" noProof="0" dirty="0" smtClean="0">
                <a:ln>
                  <a:noFill/>
                </a:ln>
                <a:solidFill>
                  <a:srgbClr val="008000"/>
                </a:solidFill>
                <a:effectLst/>
                <a:uLnTx/>
                <a:uFillTx/>
                <a:latin typeface="+mj-lt"/>
                <a:ea typeface="+mj-ea"/>
                <a:cs typeface="+mj-cs"/>
              </a:rPr>
              <a:t>ρεύματος.</a:t>
            </a:r>
            <a:endParaRPr kumimoji="0" lang="el-GR" sz="2200" b="1" i="0" u="none" strike="noStrike" kern="1200" cap="none" spc="0" normalizeH="0" baseline="0" noProof="0" dirty="0" smtClean="0">
              <a:ln>
                <a:noFill/>
              </a:ln>
              <a:solidFill>
                <a:srgbClr val="008000"/>
              </a:solidFill>
              <a:effectLst/>
              <a:uLnTx/>
              <a:uFillTx/>
              <a:latin typeface="+mj-lt"/>
              <a:ea typeface="+mj-ea"/>
              <a:cs typeface="+mj-cs"/>
            </a:endParaRPr>
          </a:p>
        </p:txBody>
      </p:sp>
      <p:sp>
        <p:nvSpPr>
          <p:cNvPr id="246" name="1 - Τίτλος"/>
          <p:cNvSpPr txBox="1">
            <a:spLocks/>
          </p:cNvSpPr>
          <p:nvPr/>
        </p:nvSpPr>
        <p:spPr>
          <a:xfrm>
            <a:off x="0" y="4365104"/>
            <a:ext cx="9144000" cy="369332"/>
          </a:xfrm>
          <a:prstGeom prst="rect">
            <a:avLst/>
          </a:prstGeom>
          <a:solidFill>
            <a:srgbClr val="FF0000"/>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b="1" i="0" u="none" strike="noStrike" kern="1200" cap="none" spc="0" normalizeH="0" baseline="0" noProof="0" dirty="0" smtClean="0">
                <a:ln>
                  <a:noFill/>
                </a:ln>
                <a:solidFill>
                  <a:srgbClr val="FFFF00"/>
                </a:solidFill>
                <a:effectLst/>
                <a:uLnTx/>
                <a:uFillTx/>
                <a:latin typeface="+mj-lt"/>
                <a:ea typeface="+mj-ea"/>
                <a:cs typeface="+mj-cs"/>
              </a:rPr>
              <a:t>Η χρονική εξέλιξη του φαινομένου με γραφικές παραστάσεις</a:t>
            </a:r>
            <a:r>
              <a:rPr kumimoji="0" lang="el-GR" b="1" i="0" u="none" strike="noStrike" kern="1200" cap="none" spc="0" normalizeH="0" noProof="0" dirty="0" smtClean="0">
                <a:ln>
                  <a:noFill/>
                </a:ln>
                <a:solidFill>
                  <a:srgbClr val="FFFF00"/>
                </a:solidFill>
                <a:effectLst/>
                <a:uLnTx/>
                <a:uFillTx/>
                <a:latin typeface="+mj-lt"/>
                <a:ea typeface="+mj-ea"/>
                <a:cs typeface="+mj-cs"/>
              </a:rPr>
              <a:t> </a:t>
            </a:r>
            <a:endParaRPr kumimoji="0" lang="el-GR" b="1" i="0" u="none" strike="noStrike" kern="1200" cap="none" spc="0" normalizeH="0" baseline="0" noProof="0" dirty="0" smtClean="0">
              <a:ln>
                <a:noFill/>
              </a:ln>
              <a:solidFill>
                <a:srgbClr val="FFFF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211"/>
                                        </p:tgtEl>
                                        <p:attrNameLst>
                                          <p:attrName>style.visibility</p:attrName>
                                        </p:attrNameLst>
                                      </p:cBhvr>
                                      <p:to>
                                        <p:strVal val="visible"/>
                                      </p:to>
                                    </p:set>
                                    <p:animEffect transition="in" filter="fade">
                                      <p:cBhvr>
                                        <p:cTn id="10" dur="2000"/>
                                        <p:tgtEl>
                                          <p:spTgt spid="2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42"/>
                                        </p:tgtEl>
                                        <p:attrNameLst>
                                          <p:attrName>style.visibility</p:attrName>
                                        </p:attrNameLst>
                                      </p:cBhvr>
                                      <p:to>
                                        <p:strVal val="visible"/>
                                      </p:to>
                                    </p:set>
                                    <p:animEffect transition="in" filter="fade">
                                      <p:cBhvr>
                                        <p:cTn id="15" dur="2000"/>
                                        <p:tgtEl>
                                          <p:spTgt spid="24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3"/>
                                        </p:tgtEl>
                                        <p:attrNameLst>
                                          <p:attrName>style.visibility</p:attrName>
                                        </p:attrNameLst>
                                      </p:cBhvr>
                                      <p:to>
                                        <p:strVal val="visible"/>
                                      </p:to>
                                    </p:set>
                                    <p:animEffect transition="in" filter="fade">
                                      <p:cBhvr>
                                        <p:cTn id="20" dur="2000"/>
                                        <p:tgtEl>
                                          <p:spTgt spid="243"/>
                                        </p:tgtEl>
                                      </p:cBhvr>
                                    </p:animEffect>
                                  </p:childTnLst>
                                </p:cTn>
                              </p:par>
                              <p:par>
                                <p:cTn id="21" presetID="10" presetClass="entr" presetSubtype="0" fill="hold" nodeType="withEffect">
                                  <p:stCondLst>
                                    <p:cond delay="0"/>
                                  </p:stCondLst>
                                  <p:childTnLst>
                                    <p:set>
                                      <p:cBhvr>
                                        <p:cTn id="22" dur="1" fill="hold">
                                          <p:stCondLst>
                                            <p:cond delay="0"/>
                                          </p:stCondLst>
                                        </p:cTn>
                                        <p:tgtEl>
                                          <p:spTgt spid="244"/>
                                        </p:tgtEl>
                                        <p:attrNameLst>
                                          <p:attrName>style.visibility</p:attrName>
                                        </p:attrNameLst>
                                      </p:cBhvr>
                                      <p:to>
                                        <p:strVal val="visible"/>
                                      </p:to>
                                    </p:set>
                                    <p:animEffect transition="in" filter="fade">
                                      <p:cBhvr>
                                        <p:cTn id="23" dur="2000"/>
                                        <p:tgtEl>
                                          <p:spTgt spid="24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45"/>
                                        </p:tgtEl>
                                        <p:attrNameLst>
                                          <p:attrName>style.visibility</p:attrName>
                                        </p:attrNameLst>
                                      </p:cBhvr>
                                      <p:to>
                                        <p:strVal val="visible"/>
                                      </p:to>
                                    </p:set>
                                    <p:animEffect transition="in" filter="fade">
                                      <p:cBhvr>
                                        <p:cTn id="28" dur="2000"/>
                                        <p:tgtEl>
                                          <p:spTgt spid="245"/>
                                        </p:tgtEl>
                                      </p:cBhvr>
                                    </p:animEffect>
                                  </p:childTnLst>
                                </p:cTn>
                              </p:par>
                              <p:par>
                                <p:cTn id="29" presetID="10" presetClass="entr" presetSubtype="0" fill="hold" nodeType="withEffect">
                                  <p:stCondLst>
                                    <p:cond delay="0"/>
                                  </p:stCondLst>
                                  <p:childTnLst>
                                    <p:set>
                                      <p:cBhvr>
                                        <p:cTn id="30" dur="1" fill="hold">
                                          <p:stCondLst>
                                            <p:cond delay="0"/>
                                          </p:stCondLst>
                                        </p:cTn>
                                        <p:tgtEl>
                                          <p:spTgt spid="214"/>
                                        </p:tgtEl>
                                        <p:attrNameLst>
                                          <p:attrName>style.visibility</p:attrName>
                                        </p:attrNameLst>
                                      </p:cBhvr>
                                      <p:to>
                                        <p:strVal val="visible"/>
                                      </p:to>
                                    </p:set>
                                    <p:animEffect transition="in" filter="fade">
                                      <p:cBhvr>
                                        <p:cTn id="31" dur="2000"/>
                                        <p:tgtEl>
                                          <p:spTgt spid="21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46"/>
                                        </p:tgtEl>
                                        <p:attrNameLst>
                                          <p:attrName>style.visibility</p:attrName>
                                        </p:attrNameLst>
                                      </p:cBhvr>
                                      <p:to>
                                        <p:strVal val="visible"/>
                                      </p:to>
                                    </p:set>
                                    <p:animEffect transition="in" filter="fade">
                                      <p:cBhvr>
                                        <p:cTn id="36" dur="2000"/>
                                        <p:tgtEl>
                                          <p:spTgt spid="24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47"/>
                                        </p:tgtEl>
                                        <p:attrNameLst>
                                          <p:attrName>style.visibility</p:attrName>
                                        </p:attrNameLst>
                                      </p:cBhvr>
                                      <p:to>
                                        <p:strVal val="visible"/>
                                      </p:to>
                                    </p:set>
                                    <p:animEffect transition="in" filter="fade">
                                      <p:cBhvr>
                                        <p:cTn id="41" dur="2000"/>
                                        <p:tgtEl>
                                          <p:spTgt spid="24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41"/>
                                        </p:tgtEl>
                                        <p:attrNameLst>
                                          <p:attrName>style.visibility</p:attrName>
                                        </p:attrNameLst>
                                      </p:cBhvr>
                                      <p:to>
                                        <p:strVal val="visible"/>
                                      </p:to>
                                    </p:set>
                                    <p:animEffect transition="in" filter="fade">
                                      <p:cBhvr>
                                        <p:cTn id="44" dur="2000"/>
                                        <p:tgtEl>
                                          <p:spTgt spid="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1" grpId="0"/>
      <p:bldP spid="242" grpId="0"/>
      <p:bldP spid="243" grpId="0"/>
      <p:bldP spid="245" grpId="0"/>
      <p:bldP spid="2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1 - Τίτλος"/>
          <p:cNvSpPr txBox="1">
            <a:spLocks/>
          </p:cNvSpPr>
          <p:nvPr/>
        </p:nvSpPr>
        <p:spPr>
          <a:xfrm>
            <a:off x="0" y="2744924"/>
            <a:ext cx="9144000" cy="461665"/>
          </a:xfrm>
          <a:prstGeom prst="rect">
            <a:avLst/>
          </a:prstGeom>
          <a:solidFill>
            <a:srgbClr val="008000"/>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2400" b="1" dirty="0" smtClean="0">
                <a:solidFill>
                  <a:srgbClr val="FFFF00"/>
                </a:solidFill>
                <a:latin typeface="+mj-lt"/>
                <a:ea typeface="+mj-ea"/>
                <a:cs typeface="+mj-cs"/>
              </a:rPr>
              <a:t>Ενεργειακή ερμηνεία της συμπεριφοράς του πηνίου </a:t>
            </a:r>
            <a:endParaRPr kumimoji="0" lang="el-GR" sz="2400" b="1" i="0" u="none" strike="noStrike" kern="1200" cap="none" spc="0" normalizeH="0" baseline="0" noProof="0" dirty="0" smtClean="0">
              <a:ln>
                <a:noFill/>
              </a:ln>
              <a:solidFill>
                <a:srgbClr val="FFFF00"/>
              </a:solidFill>
              <a:effectLst/>
              <a:uLnTx/>
              <a:uFillTx/>
              <a:latin typeface="+mj-lt"/>
              <a:ea typeface="+mj-ea"/>
              <a:cs typeface="+mj-cs"/>
            </a:endParaRPr>
          </a:p>
        </p:txBody>
      </p:sp>
      <p:sp>
        <p:nvSpPr>
          <p:cNvPr id="24" name="Rectangle 110"/>
          <p:cNvSpPr>
            <a:spLocks noChangeArrowheads="1"/>
          </p:cNvSpPr>
          <p:nvPr/>
        </p:nvSpPr>
        <p:spPr bwMode="auto">
          <a:xfrm>
            <a:off x="719572" y="3284984"/>
            <a:ext cx="7236804" cy="1631216"/>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000" b="1" i="0" u="none" strike="noStrike" cap="none" normalizeH="0" baseline="0" dirty="0" smtClean="0">
                <a:ln>
                  <a:noFill/>
                </a:ln>
                <a:solidFill>
                  <a:srgbClr val="0000FB"/>
                </a:solidFill>
                <a:effectLst/>
                <a:latin typeface="Calibri" pitchFamily="34" charset="0"/>
                <a:cs typeface="Arial" pitchFamily="34" charset="0"/>
              </a:rPr>
              <a:t>Όταν αυξάνεται το ρεύμα σε ένα</a:t>
            </a:r>
            <a:r>
              <a:rPr kumimoji="0" lang="el-GR" sz="2000" b="1" i="0" u="none" strike="noStrike" cap="none" normalizeH="0" dirty="0" smtClean="0">
                <a:ln>
                  <a:noFill/>
                </a:ln>
                <a:solidFill>
                  <a:srgbClr val="0000FB"/>
                </a:solidFill>
                <a:effectLst/>
                <a:latin typeface="Calibri" pitchFamily="34" charset="0"/>
                <a:cs typeface="Arial" pitchFamily="34" charset="0"/>
              </a:rPr>
              <a:t> πηνίο τότε αποθηκεύεται επιπλέον ενέργεια στο μαγνητικό πεδίο του πηνίου. Αντίστοιχα όταν ελαττώνεται το ρεύμα στο πηνίο ένα μέρος της αποθηκευμένης ενέργειας στο μαγνητικό του πεδίου μετατρέπεται σε μια άλλη μορφή ( π.χ. θερμική σε ένα αντιστάτη) </a:t>
            </a:r>
            <a:endParaRPr kumimoji="0" lang="el-GR" sz="3600" b="1" i="0" u="none" strike="noStrike" cap="none" normalizeH="0" baseline="0" dirty="0" smtClean="0">
              <a:ln>
                <a:noFill/>
              </a:ln>
              <a:solidFill>
                <a:srgbClr val="0000FB"/>
              </a:solidFill>
              <a:effectLst/>
              <a:latin typeface="Arial" pitchFamily="34" charset="0"/>
              <a:cs typeface="Arial" pitchFamily="34" charset="0"/>
            </a:endParaRPr>
          </a:p>
        </p:txBody>
      </p:sp>
      <p:sp>
        <p:nvSpPr>
          <p:cNvPr id="25" name="Rectangle 110"/>
          <p:cNvSpPr>
            <a:spLocks noChangeArrowheads="1"/>
          </p:cNvSpPr>
          <p:nvPr/>
        </p:nvSpPr>
        <p:spPr bwMode="auto">
          <a:xfrm>
            <a:off x="647564" y="5121188"/>
            <a:ext cx="5472608" cy="1015663"/>
          </a:xfrm>
          <a:prstGeom prst="rect">
            <a:avLst/>
          </a:prstGeom>
          <a:noFill/>
          <a:ln w="25400">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000" b="1" i="0" u="none" strike="noStrike" cap="none" normalizeH="0" baseline="0" dirty="0" smtClean="0">
                <a:ln>
                  <a:noFill/>
                </a:ln>
                <a:solidFill>
                  <a:srgbClr val="0000FB"/>
                </a:solidFill>
                <a:effectLst/>
                <a:latin typeface="Calibri" pitchFamily="34" charset="0"/>
                <a:cs typeface="Arial" pitchFamily="34" charset="0"/>
              </a:rPr>
              <a:t>Η ενέργεια</a:t>
            </a:r>
            <a:r>
              <a:rPr kumimoji="0" lang="el-GR" sz="2000" b="1" i="0" u="none" strike="noStrike" cap="none" normalizeH="0" dirty="0" smtClean="0">
                <a:ln>
                  <a:noFill/>
                </a:ln>
                <a:solidFill>
                  <a:srgbClr val="0000FB"/>
                </a:solidFill>
                <a:effectLst/>
                <a:latin typeface="Calibri" pitchFamily="34" charset="0"/>
                <a:cs typeface="Arial" pitchFamily="34" charset="0"/>
              </a:rPr>
              <a:t> που είναι αποθηκευμένη στο μαγνητικό πεδίο ενός πηνίου είναι ανάλογη του τετραγώνου του ρεύματος που το διαρρέει  </a:t>
            </a:r>
            <a:endParaRPr kumimoji="0" lang="el-GR" sz="3600" b="1" i="0" u="none" strike="noStrike" cap="none" normalizeH="0" baseline="0" dirty="0" smtClean="0">
              <a:ln>
                <a:noFill/>
              </a:ln>
              <a:solidFill>
                <a:srgbClr val="0000FB"/>
              </a:solidFill>
              <a:effectLst/>
              <a:latin typeface="Arial" pitchFamily="34" charset="0"/>
              <a:cs typeface="Arial" pitchFamily="34" charset="0"/>
            </a:endParaRPr>
          </a:p>
        </p:txBody>
      </p:sp>
      <p:graphicFrame>
        <p:nvGraphicFramePr>
          <p:cNvPr id="26" name="25 - Αντικείμενο"/>
          <p:cNvGraphicFramePr>
            <a:graphicFrameLocks noChangeAspect="1"/>
          </p:cNvGraphicFramePr>
          <p:nvPr/>
        </p:nvGraphicFramePr>
        <p:xfrm>
          <a:off x="5976156" y="5193196"/>
          <a:ext cx="2044099" cy="1152128"/>
        </p:xfrm>
        <a:graphic>
          <a:graphicData uri="http://schemas.openxmlformats.org/presentationml/2006/ole">
            <p:oleObj spid="_x0000_s18434" name="Equation" r:id="rId3" imgW="698400" imgH="393480" progId="Equation.3">
              <p:embed/>
            </p:oleObj>
          </a:graphicData>
        </a:graphic>
      </p:graphicFrame>
      <p:pic>
        <p:nvPicPr>
          <p:cNvPr id="27" name="Picture 2" descr="http://www.clipartbest.com/cliparts/ncE/74e/ncE74e57i.gif"/>
          <p:cNvPicPr preferRelativeResize="0">
            <a:picLocks noChangeArrowheads="1"/>
          </p:cNvPicPr>
          <p:nvPr/>
        </p:nvPicPr>
        <p:blipFill>
          <a:blip r:embed="rId4" cstate="print">
            <a:lum bright="-20000"/>
          </a:blip>
          <a:srcRect/>
          <a:stretch>
            <a:fillRect/>
          </a:stretch>
        </p:blipFill>
        <p:spPr bwMode="auto">
          <a:xfrm>
            <a:off x="5976156" y="656692"/>
            <a:ext cx="3155796" cy="1814645"/>
          </a:xfrm>
          <a:prstGeom prst="rect">
            <a:avLst/>
          </a:prstGeom>
          <a:noFill/>
        </p:spPr>
      </p:pic>
      <p:sp>
        <p:nvSpPr>
          <p:cNvPr id="28" name="1 - Τίτλος"/>
          <p:cNvSpPr txBox="1">
            <a:spLocks/>
          </p:cNvSpPr>
          <p:nvPr/>
        </p:nvSpPr>
        <p:spPr>
          <a:xfrm>
            <a:off x="0" y="0"/>
            <a:ext cx="9144000" cy="461665"/>
          </a:xfrm>
          <a:prstGeom prst="rect">
            <a:avLst/>
          </a:prstGeom>
          <a:solidFill>
            <a:srgbClr val="0000FB"/>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2400" b="1" dirty="0" smtClean="0">
                <a:solidFill>
                  <a:srgbClr val="FFFF00"/>
                </a:solidFill>
                <a:latin typeface="+mj-lt"/>
                <a:ea typeface="+mj-ea"/>
                <a:cs typeface="+mj-cs"/>
              </a:rPr>
              <a:t>Ποιο είναι το φυσικό νόημα της αυτεπαγωγής;</a:t>
            </a:r>
            <a:endParaRPr kumimoji="0" lang="el-GR" sz="2400" b="1" i="0" u="none" strike="noStrike" kern="1200" cap="none" spc="0" normalizeH="0" baseline="0" noProof="0" dirty="0" smtClean="0">
              <a:ln>
                <a:noFill/>
              </a:ln>
              <a:solidFill>
                <a:srgbClr val="FFFF00"/>
              </a:solidFill>
              <a:effectLst/>
              <a:uLnTx/>
              <a:uFillTx/>
              <a:latin typeface="+mj-lt"/>
              <a:ea typeface="+mj-ea"/>
              <a:cs typeface="+mj-cs"/>
            </a:endParaRPr>
          </a:p>
        </p:txBody>
      </p:sp>
      <p:sp>
        <p:nvSpPr>
          <p:cNvPr id="29" name="1 - Τίτλος"/>
          <p:cNvSpPr txBox="1">
            <a:spLocks/>
          </p:cNvSpPr>
          <p:nvPr/>
        </p:nvSpPr>
        <p:spPr>
          <a:xfrm>
            <a:off x="575556" y="740967"/>
            <a:ext cx="5904148" cy="1446550"/>
          </a:xfrm>
          <a:prstGeom prst="rect">
            <a:avLst/>
          </a:prstGeom>
          <a:solidFill>
            <a:srgbClr val="008000"/>
          </a:solid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2200" b="1" dirty="0" smtClean="0">
                <a:solidFill>
                  <a:schemeClr val="bg1"/>
                </a:solidFill>
                <a:latin typeface="+mj-lt"/>
                <a:ea typeface="+mj-ea"/>
                <a:cs typeface="+mj-cs"/>
              </a:rPr>
              <a:t>Η αυτεπαγωγή εκφράζει την ιδιότητα των πηνίων και γενικότερα των κυκλωμάτων να αντιστέκονται στις μεταβολές της έντασης του ρεύματος.</a:t>
            </a:r>
            <a:endParaRPr kumimoji="0" lang="el-GR" sz="2200" b="1" i="0" u="none" strike="noStrike" kern="120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20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2000"/>
                                        <p:tgtEl>
                                          <p:spTgt spid="29"/>
                                        </p:tgtEl>
                                      </p:cBhvr>
                                    </p:animEffect>
                                  </p:childTnLst>
                                </p:cTn>
                              </p:par>
                              <p:par>
                                <p:cTn id="13" presetID="20"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edge">
                                      <p:cBhvr>
                                        <p:cTn id="15" dur="20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20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20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2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P spid="25" grpId="0"/>
      <p:bldP spid="28"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0" y="8620"/>
            <a:ext cx="9144000" cy="523220"/>
          </a:xfrm>
          <a:prstGeom prst="rect">
            <a:avLst/>
          </a:prstGeom>
          <a:solidFill>
            <a:srgbClr val="0000FB"/>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1" i="0" u="none" strike="noStrike" kern="1200" cap="none" spc="0" normalizeH="0" baseline="0" noProof="0" dirty="0" smtClean="0">
                <a:ln>
                  <a:noFill/>
                </a:ln>
                <a:solidFill>
                  <a:srgbClr val="FFFF00"/>
                </a:solidFill>
                <a:effectLst/>
                <a:uLnTx/>
                <a:uFillTx/>
                <a:latin typeface="+mj-lt"/>
                <a:ea typeface="+mj-ea"/>
                <a:cs typeface="+mj-cs"/>
              </a:rPr>
              <a:t>Το μηχανικό ανάλογο της συμπεριφοράς του πυκνωτή </a:t>
            </a:r>
          </a:p>
        </p:txBody>
      </p:sp>
      <p:sp>
        <p:nvSpPr>
          <p:cNvPr id="5" name="1 - Τίτλος"/>
          <p:cNvSpPr txBox="1">
            <a:spLocks/>
          </p:cNvSpPr>
          <p:nvPr/>
        </p:nvSpPr>
        <p:spPr>
          <a:xfrm>
            <a:off x="0" y="692696"/>
            <a:ext cx="9144000" cy="461665"/>
          </a:xfrm>
          <a:prstGeom prst="rect">
            <a:avLst/>
          </a:prstGeom>
          <a:solidFill>
            <a:srgbClr val="008000"/>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rgbClr val="FFFF00"/>
                </a:solidFill>
                <a:effectLst/>
                <a:uLnTx/>
                <a:uFillTx/>
                <a:latin typeface="+mj-lt"/>
                <a:ea typeface="+mj-ea"/>
                <a:cs typeface="+mj-cs"/>
              </a:rPr>
              <a:t>Ένας πυκνωτής συμπεριφέρεται</a:t>
            </a:r>
            <a:r>
              <a:rPr kumimoji="0" lang="el-GR" sz="2400" b="1" i="0" u="none" strike="noStrike" kern="1200" cap="none" spc="0" normalizeH="0" noProof="0" dirty="0" smtClean="0">
                <a:ln>
                  <a:noFill/>
                </a:ln>
                <a:solidFill>
                  <a:srgbClr val="FFFF00"/>
                </a:solidFill>
                <a:effectLst/>
                <a:uLnTx/>
                <a:uFillTx/>
                <a:latin typeface="+mj-lt"/>
                <a:ea typeface="+mj-ea"/>
                <a:cs typeface="+mj-cs"/>
              </a:rPr>
              <a:t> όπως ένα ελατήριο </a:t>
            </a:r>
          </a:p>
        </p:txBody>
      </p:sp>
      <p:sp>
        <p:nvSpPr>
          <p:cNvPr id="6" name="1 - Τίτλος"/>
          <p:cNvSpPr txBox="1">
            <a:spLocks/>
          </p:cNvSpPr>
          <p:nvPr/>
        </p:nvSpPr>
        <p:spPr>
          <a:xfrm>
            <a:off x="0" y="1232756"/>
            <a:ext cx="3707904" cy="1015663"/>
          </a:xfrm>
          <a:prstGeom prst="rect">
            <a:avLst/>
          </a:prstGeom>
          <a:no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2000" b="1" baseline="0" dirty="0" smtClean="0">
                <a:solidFill>
                  <a:srgbClr val="0000FB"/>
                </a:solidFill>
                <a:latin typeface="+mj-lt"/>
                <a:ea typeface="+mj-ea"/>
                <a:cs typeface="+mj-cs"/>
              </a:rPr>
              <a:t>Όπως</a:t>
            </a:r>
            <a:r>
              <a:rPr lang="el-GR" sz="2000" b="1" dirty="0" smtClean="0">
                <a:solidFill>
                  <a:srgbClr val="0000FB"/>
                </a:solidFill>
                <a:latin typeface="+mj-lt"/>
                <a:ea typeface="+mj-ea"/>
                <a:cs typeface="+mj-cs"/>
              </a:rPr>
              <a:t> στο ελατήριο η αύξηση της </a:t>
            </a:r>
            <a:r>
              <a:rPr lang="el-GR" sz="2000" b="1" dirty="0" smtClean="0">
                <a:solidFill>
                  <a:srgbClr val="FF0000"/>
                </a:solidFill>
                <a:latin typeface="+mj-lt"/>
                <a:ea typeface="+mj-ea"/>
                <a:cs typeface="+mj-cs"/>
              </a:rPr>
              <a:t>επιμήκυνσης </a:t>
            </a:r>
            <a:r>
              <a:rPr lang="el-GR" sz="2000" b="1" dirty="0" smtClean="0">
                <a:solidFill>
                  <a:srgbClr val="0000FB"/>
                </a:solidFill>
                <a:latin typeface="+mj-lt"/>
                <a:ea typeface="+mj-ea"/>
                <a:cs typeface="+mj-cs"/>
              </a:rPr>
              <a:t>προκαλεί ανάλογα αύξηση της </a:t>
            </a:r>
            <a:r>
              <a:rPr lang="el-GR" sz="2000" b="1" dirty="0" smtClean="0">
                <a:solidFill>
                  <a:srgbClr val="008000"/>
                </a:solidFill>
                <a:latin typeface="+mj-lt"/>
                <a:ea typeface="+mj-ea"/>
                <a:cs typeface="+mj-cs"/>
              </a:rPr>
              <a:t>δύναμης ελατηρίου</a:t>
            </a:r>
            <a:endParaRPr kumimoji="0" lang="el-GR" sz="2000" b="1" i="0" u="none" strike="noStrike" kern="1200" cap="none" spc="0" normalizeH="0" baseline="0" noProof="0" dirty="0" smtClean="0">
              <a:ln>
                <a:noFill/>
              </a:ln>
              <a:solidFill>
                <a:srgbClr val="008000"/>
              </a:solidFill>
              <a:effectLst/>
              <a:uLnTx/>
              <a:uFillTx/>
              <a:latin typeface="+mj-lt"/>
              <a:ea typeface="+mj-ea"/>
              <a:cs typeface="+mj-cs"/>
            </a:endParaRPr>
          </a:p>
        </p:txBody>
      </p:sp>
      <p:sp>
        <p:nvSpPr>
          <p:cNvPr id="7" name="1 - Τίτλος"/>
          <p:cNvSpPr txBox="1">
            <a:spLocks/>
          </p:cNvSpPr>
          <p:nvPr/>
        </p:nvSpPr>
        <p:spPr>
          <a:xfrm>
            <a:off x="5256076" y="1196752"/>
            <a:ext cx="3563888" cy="1015663"/>
          </a:xfrm>
          <a:prstGeom prst="rect">
            <a:avLst/>
          </a:prstGeom>
          <a:no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2000" b="1" dirty="0" smtClean="0">
                <a:solidFill>
                  <a:srgbClr val="0000FB"/>
                </a:solidFill>
                <a:latin typeface="+mj-lt"/>
                <a:ea typeface="+mj-ea"/>
                <a:cs typeface="+mj-cs"/>
              </a:rPr>
              <a:t>έτσι και σε ένα πυκνωτή η αύξηση του </a:t>
            </a:r>
            <a:r>
              <a:rPr lang="el-GR" sz="2000" b="1" dirty="0" smtClean="0">
                <a:solidFill>
                  <a:srgbClr val="FF0000"/>
                </a:solidFill>
                <a:latin typeface="+mj-lt"/>
                <a:ea typeface="+mj-ea"/>
                <a:cs typeface="+mj-cs"/>
              </a:rPr>
              <a:t>φορτίου</a:t>
            </a:r>
            <a:r>
              <a:rPr lang="el-GR" sz="2000" b="1" dirty="0" smtClean="0">
                <a:solidFill>
                  <a:srgbClr val="0000FB"/>
                </a:solidFill>
                <a:latin typeface="+mj-lt"/>
                <a:ea typeface="+mj-ea"/>
                <a:cs typeface="+mj-cs"/>
              </a:rPr>
              <a:t> προκαλεί ανάλογα αύξηση της </a:t>
            </a:r>
            <a:r>
              <a:rPr lang="el-GR" sz="2000" b="1" dirty="0" smtClean="0">
                <a:solidFill>
                  <a:srgbClr val="008000"/>
                </a:solidFill>
                <a:latin typeface="+mj-lt"/>
                <a:ea typeface="+mj-ea"/>
                <a:cs typeface="+mj-cs"/>
              </a:rPr>
              <a:t>τάσης </a:t>
            </a:r>
            <a:endParaRPr kumimoji="0" lang="el-GR" sz="2000" b="1" i="0" u="none" strike="noStrike" kern="1200" cap="none" spc="0" normalizeH="0" baseline="0" noProof="0" dirty="0" smtClean="0">
              <a:ln>
                <a:noFill/>
              </a:ln>
              <a:solidFill>
                <a:srgbClr val="008000"/>
              </a:solidFill>
              <a:effectLst/>
              <a:uLnTx/>
              <a:uFillTx/>
              <a:latin typeface="+mj-lt"/>
              <a:ea typeface="+mj-ea"/>
              <a:cs typeface="+mj-cs"/>
            </a:endParaRPr>
          </a:p>
        </p:txBody>
      </p:sp>
      <p:sp>
        <p:nvSpPr>
          <p:cNvPr id="8" name="1 - Τίτλος"/>
          <p:cNvSpPr txBox="1">
            <a:spLocks/>
          </p:cNvSpPr>
          <p:nvPr/>
        </p:nvSpPr>
        <p:spPr>
          <a:xfrm>
            <a:off x="0" y="2276872"/>
            <a:ext cx="6336196" cy="769441"/>
          </a:xfrm>
          <a:prstGeom prst="rect">
            <a:avLst/>
          </a:prstGeom>
          <a:no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2200" b="1" baseline="0" dirty="0" smtClean="0">
                <a:solidFill>
                  <a:srgbClr val="0000FB"/>
                </a:solidFill>
                <a:latin typeface="+mj-lt"/>
                <a:ea typeface="+mj-ea"/>
                <a:cs typeface="+mj-cs"/>
              </a:rPr>
              <a:t>Το</a:t>
            </a:r>
            <a:r>
              <a:rPr lang="el-GR" sz="2200" b="1" dirty="0" smtClean="0">
                <a:solidFill>
                  <a:srgbClr val="0000FB"/>
                </a:solidFill>
                <a:latin typeface="+mj-lt"/>
                <a:ea typeface="+mj-ea"/>
                <a:cs typeface="+mj-cs"/>
              </a:rPr>
              <a:t> αντίστοιχο μέγεθος της σταθεράς του ελατηρίου είναι το αντίστροφο της χωρητικότητας </a:t>
            </a:r>
            <a:endParaRPr kumimoji="0" lang="el-GR" sz="2200" b="1" i="0" u="none" strike="noStrike" kern="1200" cap="none" spc="0" normalizeH="0" baseline="0" noProof="0" dirty="0" smtClean="0">
              <a:ln>
                <a:noFill/>
              </a:ln>
              <a:solidFill>
                <a:srgbClr val="008000"/>
              </a:solidFill>
              <a:effectLst/>
              <a:uLnTx/>
              <a:uFillTx/>
              <a:latin typeface="+mj-lt"/>
              <a:ea typeface="+mj-ea"/>
              <a:cs typeface="+mj-cs"/>
            </a:endParaRPr>
          </a:p>
        </p:txBody>
      </p:sp>
      <p:graphicFrame>
        <p:nvGraphicFramePr>
          <p:cNvPr id="9" name="8 - Αντικείμενο"/>
          <p:cNvGraphicFramePr>
            <a:graphicFrameLocks noChangeAspect="1"/>
          </p:cNvGraphicFramePr>
          <p:nvPr/>
        </p:nvGraphicFramePr>
        <p:xfrm>
          <a:off x="6552220" y="2240868"/>
          <a:ext cx="1728192" cy="955840"/>
        </p:xfrm>
        <a:graphic>
          <a:graphicData uri="http://schemas.openxmlformats.org/presentationml/2006/ole">
            <p:oleObj spid="_x0000_s20482" name="Equation" r:id="rId3" imgW="495000" imgH="393480" progId="Equation.3">
              <p:embed/>
            </p:oleObj>
          </a:graphicData>
        </a:graphic>
      </p:graphicFrame>
      <p:sp>
        <p:nvSpPr>
          <p:cNvPr id="10" name="1 - Τίτλος"/>
          <p:cNvSpPr txBox="1">
            <a:spLocks/>
          </p:cNvSpPr>
          <p:nvPr/>
        </p:nvSpPr>
        <p:spPr>
          <a:xfrm>
            <a:off x="0" y="3969060"/>
            <a:ext cx="9144000" cy="461665"/>
          </a:xfrm>
          <a:prstGeom prst="rect">
            <a:avLst/>
          </a:prstGeom>
          <a:solidFill>
            <a:srgbClr val="FF0000"/>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rgbClr val="FFFF00"/>
                </a:solidFill>
                <a:effectLst/>
                <a:uLnTx/>
                <a:uFillTx/>
                <a:latin typeface="+mj-lt"/>
                <a:ea typeface="+mj-ea"/>
                <a:cs typeface="+mj-cs"/>
              </a:rPr>
              <a:t>Ένας πηνίο συμπεριφέρεται</a:t>
            </a:r>
            <a:r>
              <a:rPr kumimoji="0" lang="el-GR" sz="2400" b="1" i="0" u="none" strike="noStrike" kern="1200" cap="none" spc="0" normalizeH="0" noProof="0" dirty="0" smtClean="0">
                <a:ln>
                  <a:noFill/>
                </a:ln>
                <a:solidFill>
                  <a:srgbClr val="FFFF00"/>
                </a:solidFill>
                <a:effectLst/>
                <a:uLnTx/>
                <a:uFillTx/>
                <a:latin typeface="+mj-lt"/>
                <a:ea typeface="+mj-ea"/>
                <a:cs typeface="+mj-cs"/>
              </a:rPr>
              <a:t> όπως η μάζα </a:t>
            </a:r>
          </a:p>
        </p:txBody>
      </p:sp>
      <p:sp>
        <p:nvSpPr>
          <p:cNvPr id="11" name="1 - Τίτλος"/>
          <p:cNvSpPr txBox="1">
            <a:spLocks/>
          </p:cNvSpPr>
          <p:nvPr/>
        </p:nvSpPr>
        <p:spPr>
          <a:xfrm>
            <a:off x="0" y="4437112"/>
            <a:ext cx="4211960" cy="1046440"/>
          </a:xfrm>
          <a:prstGeom prst="rect">
            <a:avLst/>
          </a:prstGeom>
          <a:no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2000" b="1" baseline="0" dirty="0" smtClean="0">
                <a:solidFill>
                  <a:srgbClr val="0000FB"/>
                </a:solidFill>
                <a:latin typeface="+mj-lt"/>
                <a:ea typeface="+mj-ea"/>
                <a:cs typeface="+mj-cs"/>
              </a:rPr>
              <a:t>Όπως</a:t>
            </a:r>
            <a:r>
              <a:rPr lang="el-GR" sz="2000" b="1" dirty="0" smtClean="0">
                <a:solidFill>
                  <a:srgbClr val="0000FB"/>
                </a:solidFill>
                <a:latin typeface="+mj-lt"/>
                <a:ea typeface="+mj-ea"/>
                <a:cs typeface="+mj-cs"/>
              </a:rPr>
              <a:t> στις κινήσεις η μάζα εκφράζει την </a:t>
            </a:r>
            <a:r>
              <a:rPr lang="el-GR" sz="2000" b="1" dirty="0" smtClean="0">
                <a:solidFill>
                  <a:srgbClr val="008000"/>
                </a:solidFill>
                <a:latin typeface="+mj-lt"/>
                <a:ea typeface="+mj-ea"/>
                <a:cs typeface="+mj-cs"/>
              </a:rPr>
              <a:t>αντίσταση στις αλλαγές της ταχύτητας ( αδράνεια</a:t>
            </a:r>
            <a:r>
              <a:rPr lang="el-GR" sz="2200" b="1" dirty="0" smtClean="0">
                <a:solidFill>
                  <a:srgbClr val="008000"/>
                </a:solidFill>
                <a:latin typeface="+mj-lt"/>
                <a:ea typeface="+mj-ea"/>
                <a:cs typeface="+mj-cs"/>
              </a:rPr>
              <a:t>)</a:t>
            </a:r>
            <a:endParaRPr kumimoji="0" lang="el-GR" sz="2200" b="1" i="0" u="none" strike="noStrike" kern="1200" cap="none" spc="0" normalizeH="0" baseline="0" noProof="0" dirty="0" smtClean="0">
              <a:ln>
                <a:noFill/>
              </a:ln>
              <a:solidFill>
                <a:srgbClr val="008000"/>
              </a:solidFill>
              <a:effectLst/>
              <a:uLnTx/>
              <a:uFillTx/>
              <a:latin typeface="+mj-lt"/>
              <a:ea typeface="+mj-ea"/>
              <a:cs typeface="+mj-cs"/>
            </a:endParaRPr>
          </a:p>
        </p:txBody>
      </p:sp>
      <p:sp>
        <p:nvSpPr>
          <p:cNvPr id="12" name="1 - Τίτλος"/>
          <p:cNvSpPr txBox="1">
            <a:spLocks/>
          </p:cNvSpPr>
          <p:nvPr/>
        </p:nvSpPr>
        <p:spPr>
          <a:xfrm>
            <a:off x="508" y="3248980"/>
            <a:ext cx="9144000" cy="523220"/>
          </a:xfrm>
          <a:prstGeom prst="rect">
            <a:avLst/>
          </a:prstGeom>
          <a:solidFill>
            <a:srgbClr val="0000FB"/>
          </a:solidFill>
        </p:spPr>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1" i="0" u="none" strike="noStrike" kern="1200" cap="none" spc="0" normalizeH="0" baseline="0" noProof="0" dirty="0" smtClean="0">
                <a:ln>
                  <a:noFill/>
                </a:ln>
                <a:solidFill>
                  <a:srgbClr val="FFFF00"/>
                </a:solidFill>
                <a:effectLst/>
                <a:uLnTx/>
                <a:uFillTx/>
                <a:latin typeface="+mj-lt"/>
                <a:ea typeface="+mj-ea"/>
                <a:cs typeface="+mj-cs"/>
              </a:rPr>
              <a:t>Το μηχανικό ανάλογο της αυτεπαγωγή του πηνίου</a:t>
            </a:r>
          </a:p>
        </p:txBody>
      </p:sp>
      <p:sp>
        <p:nvSpPr>
          <p:cNvPr id="13" name="1 - Τίτλος"/>
          <p:cNvSpPr txBox="1">
            <a:spLocks/>
          </p:cNvSpPr>
          <p:nvPr/>
        </p:nvSpPr>
        <p:spPr>
          <a:xfrm>
            <a:off x="4752020" y="4429561"/>
            <a:ext cx="4391980" cy="1015663"/>
          </a:xfrm>
          <a:prstGeom prst="rect">
            <a:avLst/>
          </a:prstGeom>
          <a:no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2000" b="1" baseline="0" dirty="0" smtClean="0">
                <a:solidFill>
                  <a:srgbClr val="0000FB"/>
                </a:solidFill>
                <a:latin typeface="+mj-lt"/>
                <a:ea typeface="+mj-ea"/>
                <a:cs typeface="+mj-cs"/>
              </a:rPr>
              <a:t>έτσι </a:t>
            </a:r>
            <a:r>
              <a:rPr lang="el-GR" sz="2000" b="1" baseline="0" dirty="0" smtClean="0">
                <a:solidFill>
                  <a:srgbClr val="0000FB"/>
                </a:solidFill>
                <a:latin typeface="+mj-lt"/>
                <a:ea typeface="+mj-ea"/>
                <a:cs typeface="+mj-cs"/>
              </a:rPr>
              <a:t>και η αυτεπαγωγή του πηνίου εκφράζει την </a:t>
            </a:r>
            <a:r>
              <a:rPr lang="el-GR" sz="2000" b="1" baseline="0" dirty="0" smtClean="0">
                <a:solidFill>
                  <a:srgbClr val="008000"/>
                </a:solidFill>
                <a:latin typeface="+mj-lt"/>
                <a:ea typeface="+mj-ea"/>
                <a:cs typeface="+mj-cs"/>
              </a:rPr>
              <a:t>αντίσταση στι</a:t>
            </a:r>
            <a:r>
              <a:rPr lang="el-GR" sz="2000" b="1" dirty="0" smtClean="0">
                <a:solidFill>
                  <a:srgbClr val="008000"/>
                </a:solidFill>
                <a:latin typeface="+mj-lt"/>
                <a:ea typeface="+mj-ea"/>
                <a:cs typeface="+mj-cs"/>
              </a:rPr>
              <a:t>ς αλλαγές του ρεύματος</a:t>
            </a:r>
            <a:endParaRPr kumimoji="0" lang="el-GR" sz="2000" b="1" i="0" u="none" strike="noStrike" kern="1200" cap="none" spc="0" normalizeH="0" baseline="0" noProof="0" dirty="0" smtClean="0">
              <a:ln>
                <a:noFill/>
              </a:ln>
              <a:solidFill>
                <a:srgbClr val="008000"/>
              </a:solidFill>
              <a:effectLst/>
              <a:uLnTx/>
              <a:uFillTx/>
              <a:latin typeface="+mj-lt"/>
              <a:ea typeface="+mj-ea"/>
              <a:cs typeface="+mj-cs"/>
            </a:endParaRPr>
          </a:p>
        </p:txBody>
      </p:sp>
      <p:sp>
        <p:nvSpPr>
          <p:cNvPr id="14" name="1 - Τίτλος"/>
          <p:cNvSpPr txBox="1">
            <a:spLocks/>
          </p:cNvSpPr>
          <p:nvPr/>
        </p:nvSpPr>
        <p:spPr>
          <a:xfrm>
            <a:off x="0" y="5661248"/>
            <a:ext cx="6336196" cy="769441"/>
          </a:xfrm>
          <a:prstGeom prst="rect">
            <a:avLst/>
          </a:prstGeom>
          <a:noFill/>
        </p:spPr>
        <p:txBody>
          <a:bodyPr vert="horz" wrap="square" lIns="91440" tIns="45720" rIns="91440" bIns="4572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2200" b="1" baseline="0" dirty="0" smtClean="0">
                <a:solidFill>
                  <a:srgbClr val="0000FB"/>
                </a:solidFill>
                <a:latin typeface="+mj-lt"/>
                <a:ea typeface="+mj-ea"/>
                <a:cs typeface="+mj-cs"/>
              </a:rPr>
              <a:t>Το</a:t>
            </a:r>
            <a:r>
              <a:rPr lang="el-GR" sz="2200" b="1" dirty="0" smtClean="0">
                <a:solidFill>
                  <a:srgbClr val="0000FB"/>
                </a:solidFill>
                <a:latin typeface="+mj-lt"/>
                <a:ea typeface="+mj-ea"/>
                <a:cs typeface="+mj-cs"/>
              </a:rPr>
              <a:t> αντίστοιχο μέγεθος της μάζας είναι ο συντελεστής αυτεπαγωγής </a:t>
            </a:r>
            <a:endParaRPr kumimoji="0" lang="el-GR" sz="2200" b="1" i="0" u="none" strike="noStrike" kern="1200" cap="none" spc="0" normalizeH="0" baseline="0" noProof="0" dirty="0" smtClean="0">
              <a:ln>
                <a:noFill/>
              </a:ln>
              <a:solidFill>
                <a:srgbClr val="008000"/>
              </a:solidFill>
              <a:effectLst/>
              <a:uLnTx/>
              <a:uFillTx/>
              <a:latin typeface="+mj-lt"/>
              <a:ea typeface="+mj-ea"/>
              <a:cs typeface="+mj-cs"/>
            </a:endParaRPr>
          </a:p>
        </p:txBody>
      </p:sp>
      <p:graphicFrame>
        <p:nvGraphicFramePr>
          <p:cNvPr id="15" name="14 - Αντικείμενο"/>
          <p:cNvGraphicFramePr>
            <a:graphicFrameLocks noChangeAspect="1"/>
          </p:cNvGraphicFramePr>
          <p:nvPr/>
        </p:nvGraphicFramePr>
        <p:xfrm>
          <a:off x="6380163" y="5743574"/>
          <a:ext cx="2285318" cy="601749"/>
        </p:xfrm>
        <a:graphic>
          <a:graphicData uri="http://schemas.openxmlformats.org/presentationml/2006/ole">
            <p:oleObj spid="_x0000_s20483" name="Equation" r:id="rId4" imgW="469800" imgH="177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edge">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0" presetClass="entr" presetSubtype="0"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edge">
                                      <p:cBhvr>
                                        <p:cTn id="6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10" grpId="0" animBg="1"/>
      <p:bldP spid="11" grpId="0"/>
      <p:bldP spid="12" grpId="0" animBg="1"/>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a:xfrm>
            <a:off x="0" y="-27384"/>
            <a:ext cx="9144000" cy="400110"/>
          </a:xfrm>
          <a:prstGeom prst="rect">
            <a:avLst/>
          </a:prstGeom>
          <a:solidFill>
            <a:srgbClr val="0000FB"/>
          </a:solidFill>
        </p:spPr>
        <p:txBody>
          <a:bodyPr vert="horz" wrap="square" lIns="91440" tIns="45720" rIns="91440" bIns="45720" rtlCol="0" anchor="ctr">
            <a:spAutoFit/>
          </a:bodyPr>
          <a:lstStyle/>
          <a:p>
            <a:pPr lvl="0" algn="ctr">
              <a:spcBef>
                <a:spcPct val="0"/>
              </a:spcBef>
            </a:pPr>
            <a:r>
              <a:rPr lang="el-GR" sz="2000" b="1" dirty="0">
                <a:solidFill>
                  <a:srgbClr val="FFFF00"/>
                </a:solidFill>
              </a:rPr>
              <a:t>Μελέτη της χρονικής εξέλιξης μιας ηλεκτρικής ταλάντωσης</a:t>
            </a:r>
            <a:endParaRPr kumimoji="0" lang="el-GR" sz="2000" b="1" i="0" u="none" strike="noStrike" kern="1200" cap="none" spc="0" normalizeH="0" baseline="0" noProof="0" dirty="0" smtClean="0">
              <a:ln>
                <a:noFill/>
              </a:ln>
              <a:solidFill>
                <a:srgbClr val="FFFF00"/>
              </a:solidFill>
              <a:effectLst/>
              <a:uLnTx/>
              <a:uFillTx/>
              <a:latin typeface="+mj-lt"/>
              <a:ea typeface="+mj-ea"/>
              <a:cs typeface="+mj-cs"/>
            </a:endParaRPr>
          </a:p>
        </p:txBody>
      </p:sp>
      <p:grpSp>
        <p:nvGrpSpPr>
          <p:cNvPr id="497" name="496 - Ομάδα"/>
          <p:cNvGrpSpPr>
            <a:grpSpLocks noChangeAspect="1"/>
          </p:cNvGrpSpPr>
          <p:nvPr/>
        </p:nvGrpSpPr>
        <p:grpSpPr>
          <a:xfrm>
            <a:off x="6444211" y="404664"/>
            <a:ext cx="2428469" cy="1332090"/>
            <a:chOff x="6444208" y="404664"/>
            <a:chExt cx="2556284" cy="1402200"/>
          </a:xfrm>
        </p:grpSpPr>
        <p:grpSp>
          <p:nvGrpSpPr>
            <p:cNvPr id="392" name="391 - Ομάδα"/>
            <p:cNvGrpSpPr>
              <a:grpSpLocks noChangeAspect="1"/>
            </p:cNvGrpSpPr>
            <p:nvPr/>
          </p:nvGrpSpPr>
          <p:grpSpPr>
            <a:xfrm>
              <a:off x="7234497" y="404664"/>
              <a:ext cx="1765995" cy="1402200"/>
              <a:chOff x="7237288" y="512676"/>
              <a:chExt cx="1541733" cy="1224136"/>
            </a:xfrm>
          </p:grpSpPr>
          <p:grpSp>
            <p:nvGrpSpPr>
              <p:cNvPr id="3078" name="Group 6"/>
              <p:cNvGrpSpPr>
                <a:grpSpLocks/>
              </p:cNvGrpSpPr>
              <p:nvPr/>
            </p:nvGrpSpPr>
            <p:grpSpPr bwMode="auto">
              <a:xfrm>
                <a:off x="7237288" y="512676"/>
                <a:ext cx="1541733" cy="974615"/>
                <a:chOff x="9048" y="12519"/>
                <a:chExt cx="1227" cy="777"/>
              </a:xfrm>
            </p:grpSpPr>
            <p:grpSp>
              <p:nvGrpSpPr>
                <p:cNvPr id="3079" name="Group 7"/>
                <p:cNvGrpSpPr>
                  <a:grpSpLocks noChangeAspect="1"/>
                </p:cNvGrpSpPr>
                <p:nvPr/>
              </p:nvGrpSpPr>
              <p:grpSpPr bwMode="auto">
                <a:xfrm rot="5400000">
                  <a:off x="9979" y="12817"/>
                  <a:ext cx="457" cy="134"/>
                  <a:chOff x="9175" y="9378"/>
                  <a:chExt cx="821" cy="197"/>
                </a:xfrm>
              </p:grpSpPr>
              <p:sp>
                <p:nvSpPr>
                  <p:cNvPr id="3080" name="Arc 8"/>
                  <p:cNvSpPr>
                    <a:spLocks noChangeAspect="1"/>
                  </p:cNvSpPr>
                  <p:nvPr/>
                </p:nvSpPr>
                <p:spPr bwMode="auto">
                  <a:xfrm flipH="1" flipV="1">
                    <a:off x="9221" y="9401"/>
                    <a:ext cx="70" cy="174"/>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81" name="Arc 9"/>
                  <p:cNvSpPr>
                    <a:spLocks noChangeAspect="1"/>
                  </p:cNvSpPr>
                  <p:nvPr/>
                </p:nvSpPr>
                <p:spPr bwMode="auto">
                  <a:xfrm>
                    <a:off x="9175" y="9378"/>
                    <a:ext cx="115" cy="107"/>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82" name="Arc 10"/>
                  <p:cNvSpPr>
                    <a:spLocks noChangeAspect="1"/>
                  </p:cNvSpPr>
                  <p:nvPr/>
                </p:nvSpPr>
                <p:spPr bwMode="auto">
                  <a:xfrm flipH="1" flipV="1">
                    <a:off x="9313" y="9401"/>
                    <a:ext cx="70" cy="174"/>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83" name="Arc 11"/>
                  <p:cNvSpPr>
                    <a:spLocks noChangeAspect="1"/>
                  </p:cNvSpPr>
                  <p:nvPr/>
                </p:nvSpPr>
                <p:spPr bwMode="auto">
                  <a:xfrm>
                    <a:off x="9267" y="9378"/>
                    <a:ext cx="115" cy="107"/>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84" name="Arc 12"/>
                  <p:cNvSpPr>
                    <a:spLocks noChangeAspect="1"/>
                  </p:cNvSpPr>
                  <p:nvPr/>
                </p:nvSpPr>
                <p:spPr bwMode="auto">
                  <a:xfrm flipH="1" flipV="1">
                    <a:off x="9406" y="9401"/>
                    <a:ext cx="70" cy="174"/>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85" name="Arc 13"/>
                  <p:cNvSpPr>
                    <a:spLocks noChangeAspect="1"/>
                  </p:cNvSpPr>
                  <p:nvPr/>
                </p:nvSpPr>
                <p:spPr bwMode="auto">
                  <a:xfrm>
                    <a:off x="9360" y="9378"/>
                    <a:ext cx="115" cy="107"/>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86" name="Arc 14"/>
                  <p:cNvSpPr>
                    <a:spLocks noChangeAspect="1"/>
                  </p:cNvSpPr>
                  <p:nvPr/>
                </p:nvSpPr>
                <p:spPr bwMode="auto">
                  <a:xfrm flipH="1" flipV="1">
                    <a:off x="9498" y="9401"/>
                    <a:ext cx="70" cy="174"/>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87" name="Arc 15"/>
                  <p:cNvSpPr>
                    <a:spLocks noChangeAspect="1"/>
                  </p:cNvSpPr>
                  <p:nvPr/>
                </p:nvSpPr>
                <p:spPr bwMode="auto">
                  <a:xfrm>
                    <a:off x="9452" y="9378"/>
                    <a:ext cx="115" cy="107"/>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3088" name="Group 16"/>
                  <p:cNvGrpSpPr>
                    <a:grpSpLocks noChangeAspect="1"/>
                  </p:cNvGrpSpPr>
                  <p:nvPr/>
                </p:nvGrpSpPr>
                <p:grpSpPr bwMode="auto">
                  <a:xfrm>
                    <a:off x="9546" y="9378"/>
                    <a:ext cx="116" cy="197"/>
                    <a:chOff x="7056" y="4896"/>
                    <a:chExt cx="1440" cy="2423"/>
                  </a:xfrm>
                </p:grpSpPr>
                <p:sp>
                  <p:nvSpPr>
                    <p:cNvPr id="3089" name="Arc 17"/>
                    <p:cNvSpPr>
                      <a:spLocks noChangeAspect="1"/>
                    </p:cNvSpPr>
                    <p:nvPr/>
                  </p:nvSpPr>
                  <p:spPr bwMode="auto">
                    <a:xfrm flipH="1" flipV="1">
                      <a:off x="7632" y="5184"/>
                      <a:ext cx="864" cy="2135"/>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90" name="Arc 18"/>
                    <p:cNvSpPr>
                      <a:spLocks noChangeAspect="1"/>
                    </p:cNvSpPr>
                    <p:nvPr/>
                  </p:nvSpPr>
                  <p:spPr bwMode="auto">
                    <a:xfrm>
                      <a:off x="7056" y="4896"/>
                      <a:ext cx="1426" cy="131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091" name="Group 19"/>
                  <p:cNvGrpSpPr>
                    <a:grpSpLocks noChangeAspect="1"/>
                  </p:cNvGrpSpPr>
                  <p:nvPr/>
                </p:nvGrpSpPr>
                <p:grpSpPr bwMode="auto">
                  <a:xfrm>
                    <a:off x="9639" y="9378"/>
                    <a:ext cx="116" cy="197"/>
                    <a:chOff x="7056" y="4896"/>
                    <a:chExt cx="1440" cy="2423"/>
                  </a:xfrm>
                </p:grpSpPr>
                <p:sp>
                  <p:nvSpPr>
                    <p:cNvPr id="3092" name="Arc 20"/>
                    <p:cNvSpPr>
                      <a:spLocks noChangeAspect="1"/>
                    </p:cNvSpPr>
                    <p:nvPr/>
                  </p:nvSpPr>
                  <p:spPr bwMode="auto">
                    <a:xfrm flipH="1" flipV="1">
                      <a:off x="7632" y="5184"/>
                      <a:ext cx="864" cy="2135"/>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93" name="Arc 21"/>
                    <p:cNvSpPr>
                      <a:spLocks noChangeAspect="1"/>
                    </p:cNvSpPr>
                    <p:nvPr/>
                  </p:nvSpPr>
                  <p:spPr bwMode="auto">
                    <a:xfrm>
                      <a:off x="7056" y="4896"/>
                      <a:ext cx="1426" cy="131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094" name="Group 22"/>
                  <p:cNvGrpSpPr>
                    <a:grpSpLocks noChangeAspect="1"/>
                  </p:cNvGrpSpPr>
                  <p:nvPr/>
                </p:nvGrpSpPr>
                <p:grpSpPr bwMode="auto">
                  <a:xfrm>
                    <a:off x="9731" y="9378"/>
                    <a:ext cx="116" cy="197"/>
                    <a:chOff x="7056" y="4896"/>
                    <a:chExt cx="1440" cy="2423"/>
                  </a:xfrm>
                </p:grpSpPr>
                <p:sp>
                  <p:nvSpPr>
                    <p:cNvPr id="3095" name="Arc 23"/>
                    <p:cNvSpPr>
                      <a:spLocks noChangeAspect="1"/>
                    </p:cNvSpPr>
                    <p:nvPr/>
                  </p:nvSpPr>
                  <p:spPr bwMode="auto">
                    <a:xfrm flipH="1" flipV="1">
                      <a:off x="7632" y="5184"/>
                      <a:ext cx="864" cy="2135"/>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96" name="Arc 24"/>
                    <p:cNvSpPr>
                      <a:spLocks noChangeAspect="1"/>
                    </p:cNvSpPr>
                    <p:nvPr/>
                  </p:nvSpPr>
                  <p:spPr bwMode="auto">
                    <a:xfrm>
                      <a:off x="7056" y="4896"/>
                      <a:ext cx="1426" cy="131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097" name="Group 25"/>
                  <p:cNvGrpSpPr>
                    <a:grpSpLocks noChangeAspect="1"/>
                  </p:cNvGrpSpPr>
                  <p:nvPr/>
                </p:nvGrpSpPr>
                <p:grpSpPr bwMode="auto">
                  <a:xfrm>
                    <a:off x="9824" y="9378"/>
                    <a:ext cx="116" cy="197"/>
                    <a:chOff x="7056" y="4896"/>
                    <a:chExt cx="1440" cy="2423"/>
                  </a:xfrm>
                </p:grpSpPr>
                <p:sp>
                  <p:nvSpPr>
                    <p:cNvPr id="3098" name="Arc 26"/>
                    <p:cNvSpPr>
                      <a:spLocks noChangeAspect="1"/>
                    </p:cNvSpPr>
                    <p:nvPr/>
                  </p:nvSpPr>
                  <p:spPr bwMode="auto">
                    <a:xfrm flipH="1" flipV="1">
                      <a:off x="7632" y="5184"/>
                      <a:ext cx="864" cy="2135"/>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099" name="Arc 27"/>
                    <p:cNvSpPr>
                      <a:spLocks noChangeAspect="1"/>
                    </p:cNvSpPr>
                    <p:nvPr/>
                  </p:nvSpPr>
                  <p:spPr bwMode="auto">
                    <a:xfrm>
                      <a:off x="7056" y="4896"/>
                      <a:ext cx="1426" cy="1312"/>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100" name="Arc 28"/>
                  <p:cNvSpPr>
                    <a:spLocks noChangeAspect="1"/>
                  </p:cNvSpPr>
                  <p:nvPr/>
                </p:nvSpPr>
                <p:spPr bwMode="auto">
                  <a:xfrm>
                    <a:off x="9918" y="9378"/>
                    <a:ext cx="78" cy="106"/>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101" name="Line 29"/>
                <p:cNvSpPr>
                  <a:spLocks noChangeAspect="1" noChangeShapeType="1"/>
                </p:cNvSpPr>
                <p:nvPr/>
              </p:nvSpPr>
              <p:spPr bwMode="auto">
                <a:xfrm rot="5400000">
                  <a:off x="9255" y="12652"/>
                  <a:ext cx="0" cy="414"/>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02" name="Line 30"/>
                <p:cNvSpPr>
                  <a:spLocks noChangeAspect="1" noChangeShapeType="1"/>
                </p:cNvSpPr>
                <p:nvPr/>
              </p:nvSpPr>
              <p:spPr bwMode="auto">
                <a:xfrm rot="5400000">
                  <a:off x="9249" y="12740"/>
                  <a:ext cx="0" cy="39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03" name="Line 31"/>
                <p:cNvSpPr>
                  <a:spLocks noChangeAspect="1" noChangeShapeType="1"/>
                </p:cNvSpPr>
                <p:nvPr/>
              </p:nvSpPr>
              <p:spPr bwMode="auto">
                <a:xfrm rot="5400000">
                  <a:off x="9085" y="13118"/>
                  <a:ext cx="354" cy="2"/>
                </a:xfrm>
                <a:prstGeom prst="line">
                  <a:avLst/>
                </a:prstGeom>
                <a:noFill/>
                <a:ln w="25400">
                  <a:solidFill>
                    <a:srgbClr val="00206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3104" name="Line 32"/>
                <p:cNvSpPr>
                  <a:spLocks noChangeAspect="1" noChangeShapeType="1"/>
                </p:cNvSpPr>
                <p:nvPr/>
              </p:nvSpPr>
              <p:spPr bwMode="auto">
                <a:xfrm>
                  <a:off x="9261" y="13293"/>
                  <a:ext cx="482"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05" name="Line 33"/>
                <p:cNvSpPr>
                  <a:spLocks noChangeAspect="1" noChangeShapeType="1"/>
                </p:cNvSpPr>
                <p:nvPr/>
              </p:nvSpPr>
              <p:spPr bwMode="auto">
                <a:xfrm flipV="1">
                  <a:off x="9268" y="12519"/>
                  <a:ext cx="1004"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06" name="Line 34"/>
                <p:cNvSpPr>
                  <a:spLocks noChangeAspect="1" noChangeShapeType="1"/>
                </p:cNvSpPr>
                <p:nvPr/>
              </p:nvSpPr>
              <p:spPr bwMode="auto">
                <a:xfrm flipV="1">
                  <a:off x="10267" y="12522"/>
                  <a:ext cx="0" cy="13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07" name="Freeform 35"/>
                <p:cNvSpPr>
                  <a:spLocks noChangeAspect="1"/>
                </p:cNvSpPr>
                <p:nvPr/>
              </p:nvSpPr>
              <p:spPr bwMode="auto">
                <a:xfrm>
                  <a:off x="9727" y="13260"/>
                  <a:ext cx="167" cy="33"/>
                </a:xfrm>
                <a:custGeom>
                  <a:avLst/>
                  <a:gdLst/>
                  <a:ahLst/>
                  <a:cxnLst>
                    <a:cxn ang="0">
                      <a:pos x="0" y="39"/>
                    </a:cxn>
                    <a:cxn ang="0">
                      <a:pos x="167" y="0"/>
                    </a:cxn>
                  </a:cxnLst>
                  <a:rect l="0" t="0" r="r" b="b"/>
                  <a:pathLst>
                    <a:path w="167" h="39">
                      <a:moveTo>
                        <a:pt x="0" y="39"/>
                      </a:moveTo>
                      <a:lnTo>
                        <a:pt x="167" y="0"/>
                      </a:lnTo>
                    </a:path>
                  </a:pathLst>
                </a:custGeom>
                <a:noFill/>
                <a:ln w="25400">
                  <a:solidFill>
                    <a:srgbClr val="00206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3108" name="Line 36"/>
                <p:cNvSpPr>
                  <a:spLocks noChangeAspect="1" noChangeShapeType="1"/>
                </p:cNvSpPr>
                <p:nvPr/>
              </p:nvSpPr>
              <p:spPr bwMode="auto">
                <a:xfrm flipV="1">
                  <a:off x="9866" y="13289"/>
                  <a:ext cx="361" cy="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09" name="Line 37"/>
                <p:cNvSpPr>
                  <a:spLocks noChangeAspect="1" noChangeShapeType="1"/>
                </p:cNvSpPr>
                <p:nvPr/>
              </p:nvSpPr>
              <p:spPr bwMode="auto">
                <a:xfrm>
                  <a:off x="10227" y="13109"/>
                  <a:ext cx="0" cy="18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10" name="Line 38"/>
                <p:cNvSpPr>
                  <a:spLocks noChangeAspect="1" noChangeShapeType="1"/>
                </p:cNvSpPr>
                <p:nvPr/>
              </p:nvSpPr>
              <p:spPr bwMode="auto">
                <a:xfrm>
                  <a:off x="9268" y="12522"/>
                  <a:ext cx="0" cy="327"/>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3111" name="Rectangle 39"/>
              <p:cNvSpPr>
                <a:spLocks noChangeAspect="1" noChangeArrowheads="1"/>
              </p:cNvSpPr>
              <p:nvPr/>
            </p:nvSpPr>
            <p:spPr bwMode="auto">
              <a:xfrm>
                <a:off x="8034816" y="1253895"/>
                <a:ext cx="605636" cy="482917"/>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1" i="0" u="none" strike="noStrike" cap="none" normalizeH="0" baseline="0" dirty="0" smtClean="0">
                    <a:ln>
                      <a:noFill/>
                    </a:ln>
                    <a:solidFill>
                      <a:schemeClr val="tx1"/>
                    </a:solidFill>
                    <a:effectLst/>
                    <a:latin typeface="Calibri" pitchFamily="34" charset="0"/>
                    <a:cs typeface="Arial" pitchFamily="34" charset="0"/>
                  </a:rPr>
                  <a:t>Δ</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112" name="Rectangle 40"/>
            <p:cNvSpPr>
              <a:spLocks noChangeAspect="1" noChangeArrowheads="1"/>
            </p:cNvSpPr>
            <p:nvPr/>
          </p:nvSpPr>
          <p:spPr bwMode="auto">
            <a:xfrm>
              <a:off x="7130944" y="575683"/>
              <a:ext cx="645782" cy="411107"/>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+Q</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113" name="Rectangle 41"/>
            <p:cNvSpPr>
              <a:spLocks noChangeAspect="1" noChangeArrowheads="1"/>
            </p:cNvSpPr>
            <p:nvPr/>
          </p:nvSpPr>
          <p:spPr bwMode="auto">
            <a:xfrm>
              <a:off x="7199352" y="1020332"/>
              <a:ext cx="626683" cy="427790"/>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-Q</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114" name="Rectangle 42"/>
            <p:cNvSpPr>
              <a:spLocks noChangeArrowheads="1"/>
            </p:cNvSpPr>
            <p:nvPr/>
          </p:nvSpPr>
          <p:spPr bwMode="auto">
            <a:xfrm>
              <a:off x="6444208" y="438868"/>
              <a:ext cx="688482" cy="738664"/>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buClrTx/>
                <a:buSzTx/>
                <a:buFontTx/>
                <a:buNone/>
                <a:tabLst/>
              </a:pPr>
              <a:r>
                <a:rPr kumimoji="0" lang="en-US" sz="1400" b="1" i="0" u="none" strike="noStrike" cap="none" normalizeH="0" baseline="0" dirty="0" smtClean="0">
                  <a:ln>
                    <a:noFill/>
                  </a:ln>
                  <a:solidFill>
                    <a:srgbClr val="0000FB"/>
                  </a:solidFill>
                  <a:effectLst/>
                  <a:latin typeface="Calibri" pitchFamily="34" charset="0"/>
                  <a:cs typeface="Arial" pitchFamily="34" charset="0"/>
                </a:rPr>
                <a:t>t=0  </a:t>
              </a:r>
              <a:endParaRPr kumimoji="0" lang="el-GR" sz="1400" b="1" i="0" u="none" strike="noStrike" cap="none" normalizeH="0" baseline="0" dirty="0" smtClean="0">
                <a:ln>
                  <a:noFill/>
                </a:ln>
                <a:solidFill>
                  <a:srgbClr val="0000FB"/>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kumimoji="0" lang="en-US" sz="1400" b="1" i="0" u="none" strike="noStrike" cap="none" normalizeH="0" baseline="0" dirty="0" smtClean="0">
                  <a:ln>
                    <a:noFill/>
                  </a:ln>
                  <a:solidFill>
                    <a:srgbClr val="0000FB"/>
                  </a:solidFill>
                  <a:effectLst/>
                  <a:latin typeface="Calibri" pitchFamily="34" charset="0"/>
                  <a:cs typeface="Arial" pitchFamily="34" charset="0"/>
                </a:rPr>
                <a:t>q=+Q  </a:t>
              </a:r>
              <a:r>
                <a:rPr kumimoji="0" lang="en-US" sz="1400" b="1" i="0" u="none" strike="noStrike" cap="none" normalizeH="0" baseline="0" dirty="0" err="1" smtClean="0">
                  <a:ln>
                    <a:noFill/>
                  </a:ln>
                  <a:solidFill>
                    <a:srgbClr val="0000FB"/>
                  </a:solidFill>
                  <a:effectLst/>
                  <a:latin typeface="Calibri" pitchFamily="34" charset="0"/>
                  <a:cs typeface="Arial" pitchFamily="34" charset="0"/>
                </a:rPr>
                <a:t>i</a:t>
              </a:r>
              <a:r>
                <a:rPr kumimoji="0" lang="en-US" sz="1400" b="1" i="0" u="none" strike="noStrike" cap="none" normalizeH="0" baseline="0" dirty="0" smtClean="0">
                  <a:ln>
                    <a:noFill/>
                  </a:ln>
                  <a:solidFill>
                    <a:srgbClr val="0000FB"/>
                  </a:solidFill>
                  <a:effectLst/>
                  <a:latin typeface="Calibri" pitchFamily="34" charset="0"/>
                  <a:cs typeface="Arial" pitchFamily="34" charset="0"/>
                </a:rPr>
                <a:t>=0</a:t>
              </a:r>
              <a:endParaRPr kumimoji="0" lang="el-GR" sz="3600" b="0" i="0" u="none" strike="noStrike" cap="none" normalizeH="0" baseline="0" dirty="0" smtClean="0">
                <a:ln>
                  <a:noFill/>
                </a:ln>
                <a:solidFill>
                  <a:srgbClr val="0000FB"/>
                </a:solidFill>
                <a:effectLst/>
                <a:latin typeface="Arial" pitchFamily="34" charset="0"/>
                <a:cs typeface="Arial" pitchFamily="34" charset="0"/>
              </a:endParaRPr>
            </a:p>
          </p:txBody>
        </p:sp>
      </p:grpSp>
      <p:grpSp>
        <p:nvGrpSpPr>
          <p:cNvPr id="386" name="385 - Ομάδα"/>
          <p:cNvGrpSpPr/>
          <p:nvPr/>
        </p:nvGrpSpPr>
        <p:grpSpPr>
          <a:xfrm>
            <a:off x="6516216" y="4365104"/>
            <a:ext cx="2408082" cy="1300951"/>
            <a:chOff x="6552220" y="4342791"/>
            <a:chExt cx="2408082" cy="1300951"/>
          </a:xfrm>
        </p:grpSpPr>
        <p:sp>
          <p:nvSpPr>
            <p:cNvPr id="3161" name="Freeform 89"/>
            <p:cNvSpPr>
              <a:spLocks/>
            </p:cNvSpPr>
            <p:nvPr/>
          </p:nvSpPr>
          <p:spPr bwMode="auto">
            <a:xfrm rot="16200000">
              <a:off x="7472959" y="5208562"/>
              <a:ext cx="270548" cy="383833"/>
            </a:xfrm>
            <a:custGeom>
              <a:avLst/>
              <a:gdLst/>
              <a:ahLst/>
              <a:cxnLst>
                <a:cxn ang="0">
                  <a:pos x="0" y="348"/>
                </a:cxn>
                <a:cxn ang="0">
                  <a:pos x="0" y="3"/>
                </a:cxn>
                <a:cxn ang="0">
                  <a:pos x="245" y="0"/>
                </a:cxn>
              </a:cxnLst>
              <a:rect l="0" t="0" r="r" b="b"/>
              <a:pathLst>
                <a:path w="245" h="348">
                  <a:moveTo>
                    <a:pt x="0" y="348"/>
                  </a:moveTo>
                  <a:lnTo>
                    <a:pt x="0" y="3"/>
                  </a:lnTo>
                  <a:lnTo>
                    <a:pt x="245" y="0"/>
                  </a:lnTo>
                </a:path>
              </a:pathLst>
            </a:custGeom>
            <a:noFill/>
            <a:ln w="25400">
              <a:solidFill>
                <a:srgbClr val="FF0000"/>
              </a:solidFill>
              <a:round/>
              <a:headEnd type="triangle" w="med" len="med"/>
              <a:tailEnd type="none" w="lg" len="med"/>
            </a:ln>
          </p:spPr>
          <p:txBody>
            <a:bodyPr vert="horz" wrap="square" lIns="91440" tIns="45720" rIns="91440" bIns="45720" numCol="1" anchor="t" anchorCtr="0" compatLnSpc="1">
              <a:prstTxWarp prst="textNoShape">
                <a:avLst/>
              </a:prstTxWarp>
            </a:bodyPr>
            <a:lstStyle/>
            <a:p>
              <a:endParaRPr lang="el-GR"/>
            </a:p>
          </p:txBody>
        </p:sp>
        <p:grpSp>
          <p:nvGrpSpPr>
            <p:cNvPr id="500" name="499 - Ομάδα"/>
            <p:cNvGrpSpPr/>
            <p:nvPr/>
          </p:nvGrpSpPr>
          <p:grpSpPr>
            <a:xfrm>
              <a:off x="6552220" y="4342791"/>
              <a:ext cx="2408082" cy="1300951"/>
              <a:chOff x="6552220" y="4342791"/>
              <a:chExt cx="2408082" cy="1300951"/>
            </a:xfrm>
          </p:grpSpPr>
          <p:sp>
            <p:nvSpPr>
              <p:cNvPr id="3162" name="Rectangle 90"/>
              <p:cNvSpPr>
                <a:spLocks noChangeAspect="1" noChangeArrowheads="1"/>
              </p:cNvSpPr>
              <p:nvPr/>
            </p:nvSpPr>
            <p:spPr bwMode="auto">
              <a:xfrm>
                <a:off x="7236296" y="5193196"/>
                <a:ext cx="611045" cy="450546"/>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I</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94" name="493 - Ομάδα"/>
              <p:cNvGrpSpPr/>
              <p:nvPr/>
            </p:nvGrpSpPr>
            <p:grpSpPr>
              <a:xfrm>
                <a:off x="6552220" y="4342791"/>
                <a:ext cx="2408082" cy="1282453"/>
                <a:chOff x="6444208" y="4581128"/>
                <a:chExt cx="2482559" cy="1349950"/>
              </a:xfrm>
            </p:grpSpPr>
            <p:grpSp>
              <p:nvGrpSpPr>
                <p:cNvPr id="493" name="492 - Ομάδα"/>
                <p:cNvGrpSpPr/>
                <p:nvPr/>
              </p:nvGrpSpPr>
              <p:grpSpPr>
                <a:xfrm>
                  <a:off x="7092280" y="4581128"/>
                  <a:ext cx="1834487" cy="1349950"/>
                  <a:chOff x="7092280" y="4581128"/>
                  <a:chExt cx="1834487" cy="1349950"/>
                </a:xfrm>
              </p:grpSpPr>
              <p:grpSp>
                <p:nvGrpSpPr>
                  <p:cNvPr id="3165" name="Group 93"/>
                  <p:cNvGrpSpPr>
                    <a:grpSpLocks/>
                  </p:cNvGrpSpPr>
                  <p:nvPr/>
                </p:nvGrpSpPr>
                <p:grpSpPr bwMode="auto">
                  <a:xfrm>
                    <a:off x="7092280" y="4581128"/>
                    <a:ext cx="1834487" cy="1148225"/>
                    <a:chOff x="8754" y="4583"/>
                    <a:chExt cx="1226" cy="789"/>
                  </a:xfrm>
                </p:grpSpPr>
                <p:grpSp>
                  <p:nvGrpSpPr>
                    <p:cNvPr id="3166" name="Group 94"/>
                    <p:cNvGrpSpPr>
                      <a:grpSpLocks/>
                    </p:cNvGrpSpPr>
                    <p:nvPr/>
                  </p:nvGrpSpPr>
                  <p:grpSpPr bwMode="auto">
                    <a:xfrm>
                      <a:off x="9845" y="4720"/>
                      <a:ext cx="135" cy="464"/>
                      <a:chOff x="9845" y="4720"/>
                      <a:chExt cx="135" cy="464"/>
                    </a:xfrm>
                  </p:grpSpPr>
                  <p:sp>
                    <p:nvSpPr>
                      <p:cNvPr id="3167" name="Arc 95"/>
                      <p:cNvSpPr>
                        <a:spLocks noChangeAspect="1"/>
                      </p:cNvSpPr>
                      <p:nvPr/>
                    </p:nvSpPr>
                    <p:spPr bwMode="auto">
                      <a:xfrm rot="5400000" flipH="1" flipV="1">
                        <a:off x="9885" y="47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68" name="Arc 96"/>
                      <p:cNvSpPr>
                        <a:spLocks noChangeAspect="1"/>
                      </p:cNvSpPr>
                      <p:nvPr/>
                    </p:nvSpPr>
                    <p:spPr bwMode="auto">
                      <a:xfrm rot="5400000">
                        <a:off x="9910" y="4716"/>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69" name="Arc 97"/>
                      <p:cNvSpPr>
                        <a:spLocks noChangeAspect="1"/>
                      </p:cNvSpPr>
                      <p:nvPr/>
                    </p:nvSpPr>
                    <p:spPr bwMode="auto">
                      <a:xfrm rot="5400000" flipH="1" flipV="1">
                        <a:off x="9885" y="47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70" name="Arc 98"/>
                      <p:cNvSpPr>
                        <a:spLocks noChangeAspect="1"/>
                      </p:cNvSpPr>
                      <p:nvPr/>
                    </p:nvSpPr>
                    <p:spPr bwMode="auto">
                      <a:xfrm rot="5400000">
                        <a:off x="9910" y="47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71" name="Arc 99"/>
                      <p:cNvSpPr>
                        <a:spLocks noChangeAspect="1"/>
                      </p:cNvSpPr>
                      <p:nvPr/>
                    </p:nvSpPr>
                    <p:spPr bwMode="auto">
                      <a:xfrm rot="5400000" flipH="1" flipV="1">
                        <a:off x="9885" y="4812"/>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72" name="Arc 100"/>
                      <p:cNvSpPr>
                        <a:spLocks noChangeAspect="1"/>
                      </p:cNvSpPr>
                      <p:nvPr/>
                    </p:nvSpPr>
                    <p:spPr bwMode="auto">
                      <a:xfrm rot="5400000">
                        <a:off x="9910" y="48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73" name="Arc 101"/>
                      <p:cNvSpPr>
                        <a:spLocks noChangeAspect="1"/>
                      </p:cNvSpPr>
                      <p:nvPr/>
                    </p:nvSpPr>
                    <p:spPr bwMode="auto">
                      <a:xfrm rot="5400000" flipH="1" flipV="1">
                        <a:off x="9885" y="4864"/>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74" name="Arc 102"/>
                      <p:cNvSpPr>
                        <a:spLocks noChangeAspect="1"/>
                      </p:cNvSpPr>
                      <p:nvPr/>
                    </p:nvSpPr>
                    <p:spPr bwMode="auto">
                      <a:xfrm rot="5400000">
                        <a:off x="9910" y="487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3175" name="Group 103"/>
                      <p:cNvGrpSpPr>
                        <a:grpSpLocks/>
                      </p:cNvGrpSpPr>
                      <p:nvPr/>
                    </p:nvGrpSpPr>
                    <p:grpSpPr bwMode="auto">
                      <a:xfrm>
                        <a:off x="9845" y="4929"/>
                        <a:ext cx="133" cy="65"/>
                        <a:chOff x="9845" y="4929"/>
                        <a:chExt cx="133" cy="65"/>
                      </a:xfrm>
                    </p:grpSpPr>
                    <p:sp>
                      <p:nvSpPr>
                        <p:cNvPr id="3176" name="Arc 104"/>
                        <p:cNvSpPr>
                          <a:spLocks noChangeAspect="1"/>
                        </p:cNvSpPr>
                        <p:nvPr/>
                      </p:nvSpPr>
                      <p:spPr bwMode="auto">
                        <a:xfrm rot="5400000" flipH="1" flipV="1">
                          <a:off x="9884" y="4916"/>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77" name="Arc 105"/>
                        <p:cNvSpPr>
                          <a:spLocks noChangeAspect="1"/>
                        </p:cNvSpPr>
                        <p:nvPr/>
                      </p:nvSpPr>
                      <p:spPr bwMode="auto">
                        <a:xfrm rot="5400000">
                          <a:off x="9910" y="4924"/>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178" name="Group 106"/>
                      <p:cNvGrpSpPr>
                        <a:grpSpLocks/>
                      </p:cNvGrpSpPr>
                      <p:nvPr/>
                    </p:nvGrpSpPr>
                    <p:grpSpPr bwMode="auto">
                      <a:xfrm>
                        <a:off x="9845" y="4981"/>
                        <a:ext cx="133" cy="66"/>
                        <a:chOff x="9845" y="4981"/>
                        <a:chExt cx="133" cy="66"/>
                      </a:xfrm>
                    </p:grpSpPr>
                    <p:sp>
                      <p:nvSpPr>
                        <p:cNvPr id="3179" name="Arc 107"/>
                        <p:cNvSpPr>
                          <a:spLocks noChangeAspect="1"/>
                        </p:cNvSpPr>
                        <p:nvPr/>
                      </p:nvSpPr>
                      <p:spPr bwMode="auto">
                        <a:xfrm rot="5400000" flipH="1" flipV="1">
                          <a:off x="9884" y="496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80" name="Arc 108"/>
                        <p:cNvSpPr>
                          <a:spLocks noChangeAspect="1"/>
                        </p:cNvSpPr>
                        <p:nvPr/>
                      </p:nvSpPr>
                      <p:spPr bwMode="auto">
                        <a:xfrm rot="5400000">
                          <a:off x="9909" y="497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181" name="Group 109"/>
                      <p:cNvGrpSpPr>
                        <a:grpSpLocks/>
                      </p:cNvGrpSpPr>
                      <p:nvPr/>
                    </p:nvGrpSpPr>
                    <p:grpSpPr bwMode="auto">
                      <a:xfrm>
                        <a:off x="9845" y="5033"/>
                        <a:ext cx="133" cy="66"/>
                        <a:chOff x="9845" y="5033"/>
                        <a:chExt cx="133" cy="66"/>
                      </a:xfrm>
                    </p:grpSpPr>
                    <p:sp>
                      <p:nvSpPr>
                        <p:cNvPr id="3182" name="Arc 110"/>
                        <p:cNvSpPr>
                          <a:spLocks noChangeAspect="1"/>
                        </p:cNvSpPr>
                        <p:nvPr/>
                      </p:nvSpPr>
                      <p:spPr bwMode="auto">
                        <a:xfrm rot="5400000" flipH="1" flipV="1">
                          <a:off x="9884" y="5020"/>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83" name="Arc 111"/>
                        <p:cNvSpPr>
                          <a:spLocks noChangeAspect="1"/>
                        </p:cNvSpPr>
                        <p:nvPr/>
                      </p:nvSpPr>
                      <p:spPr bwMode="auto">
                        <a:xfrm rot="5400000">
                          <a:off x="9909" y="5029"/>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184" name="Group 112"/>
                      <p:cNvGrpSpPr>
                        <a:grpSpLocks/>
                      </p:cNvGrpSpPr>
                      <p:nvPr/>
                    </p:nvGrpSpPr>
                    <p:grpSpPr bwMode="auto">
                      <a:xfrm>
                        <a:off x="9845" y="5086"/>
                        <a:ext cx="133" cy="65"/>
                        <a:chOff x="9845" y="5086"/>
                        <a:chExt cx="133" cy="65"/>
                      </a:xfrm>
                    </p:grpSpPr>
                    <p:sp>
                      <p:nvSpPr>
                        <p:cNvPr id="3185" name="Arc 113"/>
                        <p:cNvSpPr>
                          <a:spLocks noChangeAspect="1"/>
                        </p:cNvSpPr>
                        <p:nvPr/>
                      </p:nvSpPr>
                      <p:spPr bwMode="auto">
                        <a:xfrm rot="5400000" flipH="1" flipV="1">
                          <a:off x="9884" y="5073"/>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86" name="Arc 114"/>
                        <p:cNvSpPr>
                          <a:spLocks noChangeAspect="1"/>
                        </p:cNvSpPr>
                        <p:nvPr/>
                      </p:nvSpPr>
                      <p:spPr bwMode="auto">
                        <a:xfrm rot="5400000">
                          <a:off x="9910" y="5081"/>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187" name="Arc 115"/>
                      <p:cNvSpPr>
                        <a:spLocks noChangeAspect="1"/>
                      </p:cNvSpPr>
                      <p:nvPr/>
                    </p:nvSpPr>
                    <p:spPr bwMode="auto">
                      <a:xfrm rot="5400000">
                        <a:off x="9922" y="5126"/>
                        <a:ext cx="44"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188" name="Line 116"/>
                    <p:cNvSpPr>
                      <a:spLocks noChangeAspect="1" noChangeShapeType="1"/>
                    </p:cNvSpPr>
                    <p:nvPr/>
                  </p:nvSpPr>
                  <p:spPr bwMode="auto">
                    <a:xfrm rot="5400000">
                      <a:off x="8961" y="4722"/>
                      <a:ext cx="0" cy="414"/>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89" name="Line 117"/>
                    <p:cNvSpPr>
                      <a:spLocks noChangeAspect="1" noChangeShapeType="1"/>
                    </p:cNvSpPr>
                    <p:nvPr/>
                  </p:nvSpPr>
                  <p:spPr bwMode="auto">
                    <a:xfrm rot="5400000">
                      <a:off x="8955" y="4810"/>
                      <a:ext cx="0" cy="39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90" name="Line 118"/>
                    <p:cNvSpPr>
                      <a:spLocks noChangeAspect="1" noChangeShapeType="1"/>
                    </p:cNvSpPr>
                    <p:nvPr/>
                  </p:nvSpPr>
                  <p:spPr bwMode="auto">
                    <a:xfrm rot="5400000">
                      <a:off x="8788" y="5192"/>
                      <a:ext cx="359" cy="2"/>
                    </a:xfrm>
                    <a:prstGeom prst="line">
                      <a:avLst/>
                    </a:prstGeom>
                    <a:noFill/>
                    <a:ln w="25400">
                      <a:solidFill>
                        <a:srgbClr val="00206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3191" name="Line 119"/>
                    <p:cNvSpPr>
                      <a:spLocks noChangeAspect="1" noChangeShapeType="1"/>
                    </p:cNvSpPr>
                    <p:nvPr/>
                  </p:nvSpPr>
                  <p:spPr bwMode="auto">
                    <a:xfrm>
                      <a:off x="8967" y="5369"/>
                      <a:ext cx="482"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92" name="Line 120"/>
                    <p:cNvSpPr>
                      <a:spLocks noChangeAspect="1" noChangeShapeType="1"/>
                    </p:cNvSpPr>
                    <p:nvPr/>
                  </p:nvSpPr>
                  <p:spPr bwMode="auto">
                    <a:xfrm flipV="1">
                      <a:off x="8974" y="4583"/>
                      <a:ext cx="1004"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93" name="Line 121"/>
                    <p:cNvSpPr>
                      <a:spLocks noChangeAspect="1" noChangeShapeType="1"/>
                    </p:cNvSpPr>
                    <p:nvPr/>
                  </p:nvSpPr>
                  <p:spPr bwMode="auto">
                    <a:xfrm flipV="1">
                      <a:off x="9973" y="4586"/>
                      <a:ext cx="0" cy="135"/>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94" name="Freeform 122"/>
                    <p:cNvSpPr>
                      <a:spLocks noChangeAspect="1"/>
                    </p:cNvSpPr>
                    <p:nvPr/>
                  </p:nvSpPr>
                  <p:spPr bwMode="auto">
                    <a:xfrm>
                      <a:off x="9433" y="5336"/>
                      <a:ext cx="167" cy="33"/>
                    </a:xfrm>
                    <a:custGeom>
                      <a:avLst/>
                      <a:gdLst/>
                      <a:ahLst/>
                      <a:cxnLst>
                        <a:cxn ang="0">
                          <a:pos x="0" y="39"/>
                        </a:cxn>
                        <a:cxn ang="0">
                          <a:pos x="167" y="0"/>
                        </a:cxn>
                      </a:cxnLst>
                      <a:rect l="0" t="0" r="r" b="b"/>
                      <a:pathLst>
                        <a:path w="167" h="39">
                          <a:moveTo>
                            <a:pt x="0" y="39"/>
                          </a:moveTo>
                          <a:lnTo>
                            <a:pt x="167" y="0"/>
                          </a:lnTo>
                        </a:path>
                      </a:pathLst>
                    </a:custGeom>
                    <a:noFill/>
                    <a:ln w="25400">
                      <a:solidFill>
                        <a:srgbClr val="00206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3195" name="Line 123"/>
                    <p:cNvSpPr>
                      <a:spLocks noChangeAspect="1" noChangeShapeType="1"/>
                    </p:cNvSpPr>
                    <p:nvPr/>
                  </p:nvSpPr>
                  <p:spPr bwMode="auto">
                    <a:xfrm flipV="1">
                      <a:off x="9572" y="5365"/>
                      <a:ext cx="361" cy="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96" name="Line 124"/>
                    <p:cNvSpPr>
                      <a:spLocks noChangeAspect="1" noChangeShapeType="1"/>
                    </p:cNvSpPr>
                    <p:nvPr/>
                  </p:nvSpPr>
                  <p:spPr bwMode="auto">
                    <a:xfrm>
                      <a:off x="9933" y="5182"/>
                      <a:ext cx="0" cy="18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97" name="Line 125"/>
                    <p:cNvSpPr>
                      <a:spLocks noChangeAspect="1" noChangeShapeType="1"/>
                    </p:cNvSpPr>
                    <p:nvPr/>
                  </p:nvSpPr>
                  <p:spPr bwMode="auto">
                    <a:xfrm>
                      <a:off x="8974" y="4586"/>
                      <a:ext cx="0" cy="332"/>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3198" name="Rectangle 126"/>
                  <p:cNvSpPr>
                    <a:spLocks noChangeAspect="1" noChangeArrowheads="1"/>
                  </p:cNvSpPr>
                  <p:nvPr/>
                </p:nvSpPr>
                <p:spPr bwMode="auto">
                  <a:xfrm>
                    <a:off x="7992380" y="5373216"/>
                    <a:ext cx="686881" cy="557862"/>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1" i="0" u="none" strike="noStrike" cap="none" normalizeH="0" baseline="0" dirty="0" smtClean="0">
                        <a:ln>
                          <a:noFill/>
                        </a:ln>
                        <a:solidFill>
                          <a:schemeClr val="tx1"/>
                        </a:solidFill>
                        <a:effectLst/>
                        <a:latin typeface="Calibri" pitchFamily="34" charset="0"/>
                        <a:cs typeface="Arial" pitchFamily="34" charset="0"/>
                      </a:rPr>
                      <a:t>Δ</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199" name="Rectangle 127"/>
                <p:cNvSpPr>
                  <a:spLocks noChangeArrowheads="1"/>
                </p:cNvSpPr>
                <p:nvPr/>
              </p:nvSpPr>
              <p:spPr bwMode="auto">
                <a:xfrm>
                  <a:off x="6444208" y="4761148"/>
                  <a:ext cx="660026" cy="692497"/>
                </a:xfrm>
                <a:prstGeom prst="rect">
                  <a:avLst/>
                </a:prstGeom>
                <a:solidFill>
                  <a:srgbClr val="FFFF00"/>
                </a:solidFill>
                <a:ln w="25400">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buClrTx/>
                    <a:buSzTx/>
                    <a:buFontTx/>
                    <a:buNone/>
                    <a:tabLst/>
                  </a:pPr>
                  <a:r>
                    <a:rPr kumimoji="0" lang="en-US" sz="1300" b="1" i="0" u="none" strike="noStrike" cap="none" normalizeH="0" baseline="0" dirty="0" smtClean="0">
                      <a:ln>
                        <a:noFill/>
                      </a:ln>
                      <a:solidFill>
                        <a:srgbClr val="0000FB"/>
                      </a:solidFill>
                      <a:effectLst/>
                      <a:latin typeface="Calibri" pitchFamily="34" charset="0"/>
                      <a:cs typeface="Arial" pitchFamily="34" charset="0"/>
                    </a:rPr>
                    <a:t>t=3T/4  </a:t>
                  </a:r>
                  <a:endParaRPr kumimoji="0" lang="el-GR" sz="1300" b="1" i="0" u="none" strike="noStrike" cap="none" normalizeH="0" baseline="0" dirty="0" smtClean="0">
                    <a:ln>
                      <a:noFill/>
                    </a:ln>
                    <a:solidFill>
                      <a:srgbClr val="0000FB"/>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kumimoji="0" lang="en-US" sz="1300" b="1" i="0" u="none" strike="noStrike" cap="none" normalizeH="0" baseline="0" dirty="0" smtClean="0">
                      <a:ln>
                        <a:noFill/>
                      </a:ln>
                      <a:solidFill>
                        <a:srgbClr val="0000FB"/>
                      </a:solidFill>
                      <a:effectLst/>
                      <a:latin typeface="Calibri" pitchFamily="34" charset="0"/>
                      <a:cs typeface="Arial" pitchFamily="34" charset="0"/>
                    </a:rPr>
                    <a:t>q = 0 </a:t>
                  </a:r>
                  <a:endParaRPr kumimoji="0" lang="el-GR" sz="1300" b="1" i="0" u="none" strike="noStrike" cap="none" normalizeH="0" baseline="0" dirty="0" smtClean="0">
                    <a:ln>
                      <a:noFill/>
                    </a:ln>
                    <a:solidFill>
                      <a:srgbClr val="0000FB"/>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kumimoji="0" lang="en-US" sz="1300" b="1" i="0" u="none" strike="noStrike" cap="none" normalizeH="0" baseline="0" dirty="0" smtClean="0">
                      <a:ln>
                        <a:noFill/>
                      </a:ln>
                      <a:solidFill>
                        <a:srgbClr val="0000FB"/>
                      </a:solidFill>
                      <a:effectLst/>
                      <a:latin typeface="Calibri" pitchFamily="34" charset="0"/>
                      <a:cs typeface="Arial" pitchFamily="34" charset="0"/>
                    </a:rPr>
                    <a:t> </a:t>
                  </a:r>
                  <a:r>
                    <a:rPr kumimoji="0" lang="en-US" sz="1300" b="1" i="0" u="none" strike="noStrike" cap="none" normalizeH="0" baseline="0" dirty="0" err="1" smtClean="0">
                      <a:ln>
                        <a:noFill/>
                      </a:ln>
                      <a:solidFill>
                        <a:srgbClr val="0000FB"/>
                      </a:solidFill>
                      <a:effectLst/>
                      <a:latin typeface="Calibri" pitchFamily="34" charset="0"/>
                      <a:cs typeface="Arial" pitchFamily="34" charset="0"/>
                    </a:rPr>
                    <a:t>i</a:t>
                  </a:r>
                  <a:r>
                    <a:rPr kumimoji="0" lang="en-US" sz="1300" b="1" i="0" u="none" strike="noStrike" cap="none" normalizeH="0" baseline="0" dirty="0" smtClean="0">
                      <a:ln>
                        <a:noFill/>
                      </a:ln>
                      <a:solidFill>
                        <a:srgbClr val="0000FB"/>
                      </a:solidFill>
                      <a:effectLst/>
                      <a:latin typeface="Calibri" pitchFamily="34" charset="0"/>
                      <a:cs typeface="Arial" pitchFamily="34" charset="0"/>
                    </a:rPr>
                    <a:t>= -I</a:t>
                  </a:r>
                  <a:endParaRPr kumimoji="0" lang="el-GR" sz="1300" b="0" i="0" u="none" strike="noStrike" cap="none" normalizeH="0" baseline="0" dirty="0" smtClean="0">
                    <a:ln>
                      <a:noFill/>
                    </a:ln>
                    <a:solidFill>
                      <a:srgbClr val="0000FB"/>
                    </a:solidFill>
                    <a:effectLst/>
                    <a:latin typeface="Arial" pitchFamily="34" charset="0"/>
                    <a:cs typeface="Arial" pitchFamily="34" charset="0"/>
                  </a:endParaRPr>
                </a:p>
              </p:txBody>
            </p:sp>
          </p:grpSp>
        </p:grpSp>
      </p:grpSp>
      <p:grpSp>
        <p:nvGrpSpPr>
          <p:cNvPr id="504" name="503 - Ομάδα"/>
          <p:cNvGrpSpPr/>
          <p:nvPr/>
        </p:nvGrpSpPr>
        <p:grpSpPr>
          <a:xfrm>
            <a:off x="6552220" y="5618406"/>
            <a:ext cx="2389357" cy="1239594"/>
            <a:chOff x="6552220" y="5681794"/>
            <a:chExt cx="2389357" cy="1239594"/>
          </a:xfrm>
        </p:grpSpPr>
        <p:grpSp>
          <p:nvGrpSpPr>
            <p:cNvPr id="501" name="500 - Ομάδα"/>
            <p:cNvGrpSpPr>
              <a:grpSpLocks/>
            </p:cNvGrpSpPr>
            <p:nvPr/>
          </p:nvGrpSpPr>
          <p:grpSpPr>
            <a:xfrm>
              <a:off x="6884119" y="5681794"/>
              <a:ext cx="2057458" cy="1239594"/>
              <a:chOff x="7664357" y="5841269"/>
              <a:chExt cx="1213841" cy="787044"/>
            </a:xfrm>
          </p:grpSpPr>
          <p:grpSp>
            <p:nvGrpSpPr>
              <p:cNvPr id="3204" name="Group 132"/>
              <p:cNvGrpSpPr>
                <a:grpSpLocks noChangeAspect="1"/>
              </p:cNvGrpSpPr>
              <p:nvPr/>
            </p:nvGrpSpPr>
            <p:grpSpPr bwMode="auto">
              <a:xfrm>
                <a:off x="7854539" y="5841269"/>
                <a:ext cx="1023659" cy="787044"/>
                <a:chOff x="8880" y="6115"/>
                <a:chExt cx="1226" cy="871"/>
              </a:xfrm>
            </p:grpSpPr>
            <p:grpSp>
              <p:nvGrpSpPr>
                <p:cNvPr id="3205" name="Group 133"/>
                <p:cNvGrpSpPr>
                  <a:grpSpLocks/>
                </p:cNvGrpSpPr>
                <p:nvPr/>
              </p:nvGrpSpPr>
              <p:grpSpPr bwMode="auto">
                <a:xfrm>
                  <a:off x="8880" y="6115"/>
                  <a:ext cx="1226" cy="777"/>
                  <a:chOff x="8880" y="6115"/>
                  <a:chExt cx="1226" cy="777"/>
                </a:xfrm>
              </p:grpSpPr>
              <p:grpSp>
                <p:nvGrpSpPr>
                  <p:cNvPr id="3206" name="Group 134"/>
                  <p:cNvGrpSpPr>
                    <a:grpSpLocks/>
                  </p:cNvGrpSpPr>
                  <p:nvPr/>
                </p:nvGrpSpPr>
                <p:grpSpPr bwMode="auto">
                  <a:xfrm>
                    <a:off x="9971" y="6250"/>
                    <a:ext cx="135" cy="457"/>
                    <a:chOff x="9971" y="6250"/>
                    <a:chExt cx="135" cy="457"/>
                  </a:xfrm>
                </p:grpSpPr>
                <p:sp>
                  <p:nvSpPr>
                    <p:cNvPr id="3207" name="Arc 135"/>
                    <p:cNvSpPr>
                      <a:spLocks noChangeAspect="1"/>
                    </p:cNvSpPr>
                    <p:nvPr/>
                  </p:nvSpPr>
                  <p:spPr bwMode="auto">
                    <a:xfrm rot="5400000" flipH="1" flipV="1">
                      <a:off x="10011" y="6237"/>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08" name="Arc 136"/>
                    <p:cNvSpPr>
                      <a:spLocks noChangeAspect="1"/>
                    </p:cNvSpPr>
                    <p:nvPr/>
                  </p:nvSpPr>
                  <p:spPr bwMode="auto">
                    <a:xfrm rot="5400000">
                      <a:off x="10037" y="6245"/>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09" name="Arc 137"/>
                    <p:cNvSpPr>
                      <a:spLocks noChangeAspect="1"/>
                    </p:cNvSpPr>
                    <p:nvPr/>
                  </p:nvSpPr>
                  <p:spPr bwMode="auto">
                    <a:xfrm rot="5400000" flipH="1" flipV="1">
                      <a:off x="10011" y="6288"/>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10" name="Arc 138"/>
                    <p:cNvSpPr>
                      <a:spLocks noChangeAspect="1"/>
                    </p:cNvSpPr>
                    <p:nvPr/>
                  </p:nvSpPr>
                  <p:spPr bwMode="auto">
                    <a:xfrm rot="5400000">
                      <a:off x="10037" y="6296"/>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11" name="Arc 139"/>
                    <p:cNvSpPr>
                      <a:spLocks noChangeAspect="1"/>
                    </p:cNvSpPr>
                    <p:nvPr/>
                  </p:nvSpPr>
                  <p:spPr bwMode="auto">
                    <a:xfrm rot="5400000" flipH="1" flipV="1">
                      <a:off x="10011" y="6340"/>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12" name="Arc 140"/>
                    <p:cNvSpPr>
                      <a:spLocks noChangeAspect="1"/>
                    </p:cNvSpPr>
                    <p:nvPr/>
                  </p:nvSpPr>
                  <p:spPr bwMode="auto">
                    <a:xfrm rot="5400000">
                      <a:off x="10037" y="6348"/>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13" name="Arc 141"/>
                    <p:cNvSpPr>
                      <a:spLocks noChangeAspect="1"/>
                    </p:cNvSpPr>
                    <p:nvPr/>
                  </p:nvSpPr>
                  <p:spPr bwMode="auto">
                    <a:xfrm rot="5400000" flipH="1" flipV="1">
                      <a:off x="10011" y="6391"/>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14" name="Arc 142"/>
                    <p:cNvSpPr>
                      <a:spLocks noChangeAspect="1"/>
                    </p:cNvSpPr>
                    <p:nvPr/>
                  </p:nvSpPr>
                  <p:spPr bwMode="auto">
                    <a:xfrm rot="5400000">
                      <a:off x="10037" y="6399"/>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3215" name="Group 143"/>
                    <p:cNvGrpSpPr>
                      <a:grpSpLocks/>
                    </p:cNvGrpSpPr>
                    <p:nvPr/>
                  </p:nvGrpSpPr>
                  <p:grpSpPr bwMode="auto">
                    <a:xfrm>
                      <a:off x="9971" y="6456"/>
                      <a:ext cx="133" cy="64"/>
                      <a:chOff x="9971" y="6456"/>
                      <a:chExt cx="133" cy="64"/>
                    </a:xfrm>
                  </p:grpSpPr>
                  <p:sp>
                    <p:nvSpPr>
                      <p:cNvPr id="3216" name="Arc 144"/>
                      <p:cNvSpPr>
                        <a:spLocks noChangeAspect="1"/>
                      </p:cNvSpPr>
                      <p:nvPr/>
                    </p:nvSpPr>
                    <p:spPr bwMode="auto">
                      <a:xfrm rot="5400000" flipH="1" flipV="1">
                        <a:off x="10011" y="6442"/>
                        <a:ext cx="38"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17" name="Arc 145"/>
                      <p:cNvSpPr>
                        <a:spLocks noChangeAspect="1"/>
                      </p:cNvSpPr>
                      <p:nvPr/>
                    </p:nvSpPr>
                    <p:spPr bwMode="auto">
                      <a:xfrm rot="5400000">
                        <a:off x="10036" y="6451"/>
                        <a:ext cx="63"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218" name="Group 146"/>
                    <p:cNvGrpSpPr>
                      <a:grpSpLocks/>
                    </p:cNvGrpSpPr>
                    <p:nvPr/>
                  </p:nvGrpSpPr>
                  <p:grpSpPr bwMode="auto">
                    <a:xfrm>
                      <a:off x="9971" y="6507"/>
                      <a:ext cx="133" cy="65"/>
                      <a:chOff x="9971" y="6507"/>
                      <a:chExt cx="133" cy="65"/>
                    </a:xfrm>
                  </p:grpSpPr>
                  <p:sp>
                    <p:nvSpPr>
                      <p:cNvPr id="3219" name="Arc 147"/>
                      <p:cNvSpPr>
                        <a:spLocks noChangeAspect="1"/>
                      </p:cNvSpPr>
                      <p:nvPr/>
                    </p:nvSpPr>
                    <p:spPr bwMode="auto">
                      <a:xfrm rot="5400000" flipH="1" flipV="1">
                        <a:off x="10010" y="6494"/>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20" name="Arc 148"/>
                      <p:cNvSpPr>
                        <a:spLocks noChangeAspect="1"/>
                      </p:cNvSpPr>
                      <p:nvPr/>
                    </p:nvSpPr>
                    <p:spPr bwMode="auto">
                      <a:xfrm rot="5400000">
                        <a:off x="10036" y="6502"/>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221" name="Group 149"/>
                    <p:cNvGrpSpPr>
                      <a:grpSpLocks/>
                    </p:cNvGrpSpPr>
                    <p:nvPr/>
                  </p:nvGrpSpPr>
                  <p:grpSpPr bwMode="auto">
                    <a:xfrm>
                      <a:off x="9971" y="6558"/>
                      <a:ext cx="133" cy="65"/>
                      <a:chOff x="9971" y="6558"/>
                      <a:chExt cx="133" cy="65"/>
                    </a:xfrm>
                  </p:grpSpPr>
                  <p:sp>
                    <p:nvSpPr>
                      <p:cNvPr id="3222" name="Arc 150"/>
                      <p:cNvSpPr>
                        <a:spLocks noChangeAspect="1"/>
                      </p:cNvSpPr>
                      <p:nvPr/>
                    </p:nvSpPr>
                    <p:spPr bwMode="auto">
                      <a:xfrm rot="5400000" flipH="1" flipV="1">
                        <a:off x="10010" y="6545"/>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23" name="Arc 151"/>
                      <p:cNvSpPr>
                        <a:spLocks noChangeAspect="1"/>
                      </p:cNvSpPr>
                      <p:nvPr/>
                    </p:nvSpPr>
                    <p:spPr bwMode="auto">
                      <a:xfrm rot="5400000">
                        <a:off x="10036" y="6553"/>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224" name="Group 152"/>
                    <p:cNvGrpSpPr>
                      <a:grpSpLocks/>
                    </p:cNvGrpSpPr>
                    <p:nvPr/>
                  </p:nvGrpSpPr>
                  <p:grpSpPr bwMode="auto">
                    <a:xfrm>
                      <a:off x="9971" y="6610"/>
                      <a:ext cx="133" cy="65"/>
                      <a:chOff x="9971" y="6610"/>
                      <a:chExt cx="133" cy="65"/>
                    </a:xfrm>
                  </p:grpSpPr>
                  <p:sp>
                    <p:nvSpPr>
                      <p:cNvPr id="3225" name="Arc 153"/>
                      <p:cNvSpPr>
                        <a:spLocks noChangeAspect="1"/>
                      </p:cNvSpPr>
                      <p:nvPr/>
                    </p:nvSpPr>
                    <p:spPr bwMode="auto">
                      <a:xfrm rot="5400000" flipH="1" flipV="1">
                        <a:off x="10010" y="6597"/>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26" name="Arc 154"/>
                      <p:cNvSpPr>
                        <a:spLocks noChangeAspect="1"/>
                      </p:cNvSpPr>
                      <p:nvPr/>
                    </p:nvSpPr>
                    <p:spPr bwMode="auto">
                      <a:xfrm rot="5400000">
                        <a:off x="10036" y="6605"/>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227" name="Arc 155"/>
                    <p:cNvSpPr>
                      <a:spLocks noChangeAspect="1"/>
                    </p:cNvSpPr>
                    <p:nvPr/>
                  </p:nvSpPr>
                  <p:spPr bwMode="auto">
                    <a:xfrm rot="5400000">
                      <a:off x="10048" y="6650"/>
                      <a:ext cx="43"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228" name="Line 156"/>
                  <p:cNvSpPr>
                    <a:spLocks noChangeAspect="1" noChangeShapeType="1"/>
                  </p:cNvSpPr>
                  <p:nvPr/>
                </p:nvSpPr>
                <p:spPr bwMode="auto">
                  <a:xfrm rot="5400000">
                    <a:off x="9087" y="6248"/>
                    <a:ext cx="0" cy="414"/>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29" name="Line 157"/>
                  <p:cNvSpPr>
                    <a:spLocks noChangeAspect="1" noChangeShapeType="1"/>
                  </p:cNvSpPr>
                  <p:nvPr/>
                </p:nvSpPr>
                <p:spPr bwMode="auto">
                  <a:xfrm rot="5400000">
                    <a:off x="9081" y="6336"/>
                    <a:ext cx="0" cy="39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30" name="Line 158"/>
                  <p:cNvSpPr>
                    <a:spLocks noChangeAspect="1" noChangeShapeType="1"/>
                  </p:cNvSpPr>
                  <p:nvPr/>
                </p:nvSpPr>
                <p:spPr bwMode="auto">
                  <a:xfrm rot="5400000">
                    <a:off x="8917" y="6714"/>
                    <a:ext cx="354" cy="2"/>
                  </a:xfrm>
                  <a:prstGeom prst="line">
                    <a:avLst/>
                  </a:prstGeom>
                  <a:noFill/>
                  <a:ln w="25400">
                    <a:solidFill>
                      <a:srgbClr val="00206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3231" name="Line 159"/>
                  <p:cNvSpPr>
                    <a:spLocks noChangeAspect="1" noChangeShapeType="1"/>
                  </p:cNvSpPr>
                  <p:nvPr/>
                </p:nvSpPr>
                <p:spPr bwMode="auto">
                  <a:xfrm>
                    <a:off x="9093" y="6889"/>
                    <a:ext cx="482"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32" name="Line 160"/>
                  <p:cNvSpPr>
                    <a:spLocks noChangeAspect="1" noChangeShapeType="1"/>
                  </p:cNvSpPr>
                  <p:nvPr/>
                </p:nvSpPr>
                <p:spPr bwMode="auto">
                  <a:xfrm flipV="1">
                    <a:off x="9100" y="6115"/>
                    <a:ext cx="1004"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33" name="Line 161"/>
                  <p:cNvSpPr>
                    <a:spLocks noChangeAspect="1" noChangeShapeType="1"/>
                  </p:cNvSpPr>
                  <p:nvPr/>
                </p:nvSpPr>
                <p:spPr bwMode="auto">
                  <a:xfrm flipV="1">
                    <a:off x="10099" y="6118"/>
                    <a:ext cx="0" cy="13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34" name="Freeform 162"/>
                  <p:cNvSpPr>
                    <a:spLocks noChangeAspect="1"/>
                  </p:cNvSpPr>
                  <p:nvPr/>
                </p:nvSpPr>
                <p:spPr bwMode="auto">
                  <a:xfrm>
                    <a:off x="9559" y="6856"/>
                    <a:ext cx="167" cy="33"/>
                  </a:xfrm>
                  <a:custGeom>
                    <a:avLst/>
                    <a:gdLst/>
                    <a:ahLst/>
                    <a:cxnLst>
                      <a:cxn ang="0">
                        <a:pos x="0" y="39"/>
                      </a:cxn>
                      <a:cxn ang="0">
                        <a:pos x="167" y="0"/>
                      </a:cxn>
                    </a:cxnLst>
                    <a:rect l="0" t="0" r="r" b="b"/>
                    <a:pathLst>
                      <a:path w="167" h="39">
                        <a:moveTo>
                          <a:pt x="0" y="39"/>
                        </a:moveTo>
                        <a:lnTo>
                          <a:pt x="167" y="0"/>
                        </a:lnTo>
                      </a:path>
                    </a:pathLst>
                  </a:custGeom>
                  <a:noFill/>
                  <a:ln w="25400">
                    <a:solidFill>
                      <a:srgbClr val="00206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3235" name="Line 163"/>
                  <p:cNvSpPr>
                    <a:spLocks noChangeAspect="1" noChangeShapeType="1"/>
                  </p:cNvSpPr>
                  <p:nvPr/>
                </p:nvSpPr>
                <p:spPr bwMode="auto">
                  <a:xfrm flipV="1">
                    <a:off x="9698" y="6885"/>
                    <a:ext cx="361" cy="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36" name="Line 164"/>
                  <p:cNvSpPr>
                    <a:spLocks noChangeAspect="1" noChangeShapeType="1"/>
                  </p:cNvSpPr>
                  <p:nvPr/>
                </p:nvSpPr>
                <p:spPr bwMode="auto">
                  <a:xfrm>
                    <a:off x="10059" y="6705"/>
                    <a:ext cx="0" cy="18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37" name="Line 165"/>
                  <p:cNvSpPr>
                    <a:spLocks noChangeAspect="1" noChangeShapeType="1"/>
                  </p:cNvSpPr>
                  <p:nvPr/>
                </p:nvSpPr>
                <p:spPr bwMode="auto">
                  <a:xfrm>
                    <a:off x="9105" y="6120"/>
                    <a:ext cx="0" cy="327"/>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3238" name="Rectangle 166"/>
                <p:cNvSpPr>
                  <a:spLocks noChangeAspect="1" noChangeArrowheads="1"/>
                </p:cNvSpPr>
                <p:nvPr/>
              </p:nvSpPr>
              <p:spPr bwMode="auto">
                <a:xfrm>
                  <a:off x="9512" y="6601"/>
                  <a:ext cx="482" cy="385"/>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1" i="0" u="none" strike="noStrike" cap="none" normalizeH="0" baseline="0" dirty="0" smtClean="0">
                      <a:ln>
                        <a:noFill/>
                      </a:ln>
                      <a:solidFill>
                        <a:schemeClr val="tx1"/>
                      </a:solidFill>
                      <a:effectLst/>
                      <a:latin typeface="Calibri" pitchFamily="34" charset="0"/>
                      <a:cs typeface="Arial" pitchFamily="34" charset="0"/>
                    </a:rPr>
                    <a:t>Δ</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239" name="Rectangle 167"/>
              <p:cNvSpPr>
                <a:spLocks noChangeAspect="1" noChangeArrowheads="1"/>
              </p:cNvSpPr>
              <p:nvPr/>
            </p:nvSpPr>
            <p:spPr bwMode="auto">
              <a:xfrm>
                <a:off x="7787166" y="5960229"/>
                <a:ext cx="418253" cy="288653"/>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+Q</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240" name="Rectangle 168"/>
              <p:cNvSpPr>
                <a:spLocks noChangeAspect="1" noChangeArrowheads="1"/>
              </p:cNvSpPr>
              <p:nvPr/>
            </p:nvSpPr>
            <p:spPr bwMode="auto">
              <a:xfrm>
                <a:off x="7664357" y="6157533"/>
                <a:ext cx="390420" cy="288653"/>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Calibri" pitchFamily="34" charset="0"/>
                    <a:cs typeface="Arial" pitchFamily="34" charset="0"/>
                  </a:rPr>
                  <a:t>-Q</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98" name="Rectangle 167"/>
              <p:cNvSpPr>
                <a:spLocks noChangeAspect="1" noChangeArrowheads="1"/>
              </p:cNvSpPr>
              <p:nvPr/>
            </p:nvSpPr>
            <p:spPr bwMode="auto">
              <a:xfrm>
                <a:off x="7829649" y="6188825"/>
                <a:ext cx="418253" cy="288653"/>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cs typeface="Arial" pitchFamily="34" charset="0"/>
                  </a:rPr>
                  <a:t>-</a:t>
                </a:r>
                <a:r>
                  <a:rPr kumimoji="0" lang="en-US" sz="1600" b="1" i="0" u="none" strike="noStrike" cap="none" normalizeH="0" baseline="0" dirty="0" smtClean="0">
                    <a:ln>
                      <a:noFill/>
                    </a:ln>
                    <a:solidFill>
                      <a:schemeClr val="tx1"/>
                    </a:solidFill>
                    <a:effectLst/>
                    <a:latin typeface="Calibri" pitchFamily="34" charset="0"/>
                    <a:cs typeface="Arial" pitchFamily="34" charset="0"/>
                  </a:rPr>
                  <a:t>Q</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241" name="Rectangle 169"/>
            <p:cNvSpPr>
              <a:spLocks noChangeAspect="1" noChangeArrowheads="1"/>
            </p:cNvSpPr>
            <p:nvPr/>
          </p:nvSpPr>
          <p:spPr bwMode="auto">
            <a:xfrm>
              <a:off x="6552220" y="5941165"/>
              <a:ext cx="610521" cy="738664"/>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buClrTx/>
                <a:buSzTx/>
                <a:buFontTx/>
                <a:buNone/>
                <a:tabLst/>
              </a:pPr>
              <a:r>
                <a:rPr kumimoji="0" lang="en-US" sz="1400" b="1" i="0" u="none" strike="noStrike" cap="none" normalizeH="0" baseline="0" dirty="0" smtClean="0">
                  <a:ln>
                    <a:noFill/>
                  </a:ln>
                  <a:solidFill>
                    <a:srgbClr val="0000FB"/>
                  </a:solidFill>
                  <a:effectLst/>
                  <a:latin typeface="Calibri" pitchFamily="34" charset="0"/>
                  <a:cs typeface="Arial" pitchFamily="34" charset="0"/>
                </a:rPr>
                <a:t>t=T   </a:t>
              </a:r>
            </a:p>
            <a:p>
              <a:pPr marL="0" marR="0" lvl="0" indent="0" algn="l" defTabSz="914400" rtl="0" eaLnBrk="1" fontAlgn="base" latinLnBrk="0" hangingPunct="1">
                <a:lnSpc>
                  <a:spcPct val="100000"/>
                </a:lnSpc>
                <a:spcBef>
                  <a:spcPct val="0"/>
                </a:spcBef>
                <a:buClrTx/>
                <a:buSzTx/>
                <a:buFontTx/>
                <a:buNone/>
                <a:tabLst/>
              </a:pPr>
              <a:r>
                <a:rPr kumimoji="0" lang="en-US" sz="1400" b="1" i="0" u="none" strike="noStrike" cap="none" normalizeH="0" baseline="0" dirty="0" smtClean="0">
                  <a:ln>
                    <a:noFill/>
                  </a:ln>
                  <a:solidFill>
                    <a:srgbClr val="0000FB"/>
                  </a:solidFill>
                  <a:effectLst/>
                  <a:latin typeface="Calibri" pitchFamily="34" charset="0"/>
                  <a:cs typeface="Arial" pitchFamily="34" charset="0"/>
                </a:rPr>
                <a:t>q=+Q  </a:t>
              </a:r>
              <a:r>
                <a:rPr kumimoji="0" lang="en-US" sz="1400" b="1" i="0" u="none" strike="noStrike" cap="none" normalizeH="0" baseline="0" dirty="0" err="1" smtClean="0">
                  <a:ln>
                    <a:noFill/>
                  </a:ln>
                  <a:solidFill>
                    <a:srgbClr val="0000FB"/>
                  </a:solidFill>
                  <a:effectLst/>
                  <a:latin typeface="Calibri" pitchFamily="34" charset="0"/>
                  <a:cs typeface="Arial" pitchFamily="34" charset="0"/>
                </a:rPr>
                <a:t>i</a:t>
              </a:r>
              <a:r>
                <a:rPr kumimoji="0" lang="en-US" sz="1400" b="1" i="0" u="none" strike="noStrike" cap="none" normalizeH="0" baseline="0" dirty="0" smtClean="0">
                  <a:ln>
                    <a:noFill/>
                  </a:ln>
                  <a:solidFill>
                    <a:srgbClr val="0000FB"/>
                  </a:solidFill>
                  <a:effectLst/>
                  <a:latin typeface="Calibri" pitchFamily="34" charset="0"/>
                  <a:cs typeface="Arial" pitchFamily="34" charset="0"/>
                </a:rPr>
                <a:t>=0</a:t>
              </a:r>
              <a:endParaRPr kumimoji="0" lang="el-GR" sz="3600" b="0" i="0" u="none" strike="noStrike" cap="none" normalizeH="0" baseline="0" dirty="0" smtClean="0">
                <a:ln>
                  <a:noFill/>
                </a:ln>
                <a:solidFill>
                  <a:srgbClr val="0000FB"/>
                </a:solidFill>
                <a:effectLst/>
                <a:latin typeface="Arial" pitchFamily="34" charset="0"/>
                <a:cs typeface="Arial" pitchFamily="34" charset="0"/>
              </a:endParaRPr>
            </a:p>
          </p:txBody>
        </p:sp>
      </p:grpSp>
      <p:grpSp>
        <p:nvGrpSpPr>
          <p:cNvPr id="496" name="495 - Ομάδα"/>
          <p:cNvGrpSpPr>
            <a:grpSpLocks noChangeAspect="1"/>
          </p:cNvGrpSpPr>
          <p:nvPr/>
        </p:nvGrpSpPr>
        <p:grpSpPr>
          <a:xfrm>
            <a:off x="6568421" y="1556792"/>
            <a:ext cx="2360063" cy="1415398"/>
            <a:chOff x="6480212" y="1662478"/>
            <a:chExt cx="2484276" cy="1489893"/>
          </a:xfrm>
        </p:grpSpPr>
        <p:sp>
          <p:nvSpPr>
            <p:cNvPr id="3156" name="Rectangle 84"/>
            <p:cNvSpPr>
              <a:spLocks noChangeArrowheads="1"/>
            </p:cNvSpPr>
            <p:nvPr/>
          </p:nvSpPr>
          <p:spPr bwMode="auto">
            <a:xfrm>
              <a:off x="6480212" y="1854730"/>
              <a:ext cx="623648" cy="738664"/>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buClrTx/>
                <a:buSzTx/>
                <a:buFontTx/>
                <a:buNone/>
                <a:tabLst/>
              </a:pPr>
              <a:r>
                <a:rPr kumimoji="0" lang="en-US" sz="1400" b="1" i="0" u="none" strike="noStrike" cap="none" normalizeH="0" baseline="0" dirty="0" smtClean="0">
                  <a:ln>
                    <a:noFill/>
                  </a:ln>
                  <a:solidFill>
                    <a:srgbClr val="0000FB"/>
                  </a:solidFill>
                  <a:effectLst/>
                  <a:latin typeface="Calibri" pitchFamily="34" charset="0"/>
                  <a:cs typeface="Arial" pitchFamily="34" charset="0"/>
                </a:rPr>
                <a:t>t=T/4 </a:t>
              </a:r>
              <a:endParaRPr kumimoji="0" lang="el-GR" sz="1400" b="1" i="0" u="none" strike="noStrike" cap="none" normalizeH="0" baseline="0" dirty="0" smtClean="0">
                <a:ln>
                  <a:noFill/>
                </a:ln>
                <a:solidFill>
                  <a:srgbClr val="0000FB"/>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kumimoji="0" lang="en-US" sz="1400" b="1" i="0" u="none" strike="noStrike" cap="none" normalizeH="0" baseline="0" dirty="0" smtClean="0">
                  <a:ln>
                    <a:noFill/>
                  </a:ln>
                  <a:solidFill>
                    <a:srgbClr val="0000FB"/>
                  </a:solidFill>
                  <a:effectLst/>
                  <a:latin typeface="Calibri" pitchFamily="34" charset="0"/>
                  <a:cs typeface="Arial" pitchFamily="34" charset="0"/>
                </a:rPr>
                <a:t> q =0  </a:t>
              </a:r>
              <a:r>
                <a:rPr kumimoji="0" lang="en-US" sz="1400" b="1" i="0" u="none" strike="noStrike" cap="none" normalizeH="0" baseline="0" dirty="0" err="1" smtClean="0">
                  <a:ln>
                    <a:noFill/>
                  </a:ln>
                  <a:solidFill>
                    <a:srgbClr val="0000FB"/>
                  </a:solidFill>
                  <a:effectLst/>
                  <a:latin typeface="Calibri" pitchFamily="34" charset="0"/>
                  <a:cs typeface="Arial" pitchFamily="34" charset="0"/>
                </a:rPr>
                <a:t>i</a:t>
              </a:r>
              <a:r>
                <a:rPr kumimoji="0" lang="en-US" sz="1400" b="1" i="0" u="none" strike="noStrike" cap="none" normalizeH="0" baseline="0" dirty="0" smtClean="0">
                  <a:ln>
                    <a:noFill/>
                  </a:ln>
                  <a:solidFill>
                    <a:srgbClr val="0000FB"/>
                  </a:solidFill>
                  <a:effectLst/>
                  <a:latin typeface="Calibri" pitchFamily="34" charset="0"/>
                  <a:cs typeface="Arial" pitchFamily="34" charset="0"/>
                </a:rPr>
                <a:t>=+I</a:t>
              </a:r>
              <a:endParaRPr kumimoji="0" lang="el-GR" sz="1400" b="0" i="0" u="none" strike="noStrike" cap="none" normalizeH="0" baseline="0" dirty="0" smtClean="0">
                <a:ln>
                  <a:noFill/>
                </a:ln>
                <a:solidFill>
                  <a:srgbClr val="0000FB"/>
                </a:solidFill>
                <a:effectLst/>
                <a:latin typeface="Arial" pitchFamily="34" charset="0"/>
                <a:cs typeface="Arial" pitchFamily="34" charset="0"/>
              </a:endParaRPr>
            </a:p>
          </p:txBody>
        </p:sp>
        <p:grpSp>
          <p:nvGrpSpPr>
            <p:cNvPr id="495" name="494 - Ομάδα"/>
            <p:cNvGrpSpPr/>
            <p:nvPr/>
          </p:nvGrpSpPr>
          <p:grpSpPr>
            <a:xfrm>
              <a:off x="7188334" y="1662478"/>
              <a:ext cx="1776154" cy="1489893"/>
              <a:chOff x="7188334" y="1662478"/>
              <a:chExt cx="1776154" cy="1489893"/>
            </a:xfrm>
          </p:grpSpPr>
          <p:grpSp>
            <p:nvGrpSpPr>
              <p:cNvPr id="3120" name="Group 48"/>
              <p:cNvGrpSpPr>
                <a:grpSpLocks/>
              </p:cNvGrpSpPr>
              <p:nvPr/>
            </p:nvGrpSpPr>
            <p:grpSpPr bwMode="auto">
              <a:xfrm>
                <a:off x="7188334" y="1739810"/>
                <a:ext cx="1776154" cy="1134294"/>
                <a:chOff x="8802" y="1922"/>
                <a:chExt cx="1226" cy="797"/>
              </a:xfrm>
            </p:grpSpPr>
            <p:grpSp>
              <p:nvGrpSpPr>
                <p:cNvPr id="3121" name="Group 49"/>
                <p:cNvGrpSpPr>
                  <a:grpSpLocks/>
                </p:cNvGrpSpPr>
                <p:nvPr/>
              </p:nvGrpSpPr>
              <p:grpSpPr bwMode="auto">
                <a:xfrm>
                  <a:off x="9893" y="2061"/>
                  <a:ext cx="135" cy="469"/>
                  <a:chOff x="9893" y="2061"/>
                  <a:chExt cx="135" cy="469"/>
                </a:xfrm>
              </p:grpSpPr>
              <p:sp>
                <p:nvSpPr>
                  <p:cNvPr id="3122" name="Arc 50"/>
                  <p:cNvSpPr>
                    <a:spLocks noChangeAspect="1"/>
                  </p:cNvSpPr>
                  <p:nvPr/>
                </p:nvSpPr>
                <p:spPr bwMode="auto">
                  <a:xfrm rot="5400000" flipH="1" flipV="1">
                    <a:off x="9933" y="204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23" name="Arc 51"/>
                  <p:cNvSpPr>
                    <a:spLocks noChangeAspect="1"/>
                  </p:cNvSpPr>
                  <p:nvPr/>
                </p:nvSpPr>
                <p:spPr bwMode="auto">
                  <a:xfrm rot="5400000">
                    <a:off x="9958" y="2057"/>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24" name="Arc 52"/>
                  <p:cNvSpPr>
                    <a:spLocks noChangeAspect="1"/>
                  </p:cNvSpPr>
                  <p:nvPr/>
                </p:nvSpPr>
                <p:spPr bwMode="auto">
                  <a:xfrm rot="5400000" flipH="1" flipV="1">
                    <a:off x="9933" y="2101"/>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25" name="Arc 53"/>
                  <p:cNvSpPr>
                    <a:spLocks noChangeAspect="1"/>
                  </p:cNvSpPr>
                  <p:nvPr/>
                </p:nvSpPr>
                <p:spPr bwMode="auto">
                  <a:xfrm rot="5400000">
                    <a:off x="9958" y="2110"/>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26" name="Arc 54"/>
                  <p:cNvSpPr>
                    <a:spLocks noChangeAspect="1"/>
                  </p:cNvSpPr>
                  <p:nvPr/>
                </p:nvSpPr>
                <p:spPr bwMode="auto">
                  <a:xfrm rot="5400000" flipH="1" flipV="1">
                    <a:off x="9933" y="2154"/>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27" name="Arc 55"/>
                  <p:cNvSpPr>
                    <a:spLocks noChangeAspect="1"/>
                  </p:cNvSpPr>
                  <p:nvPr/>
                </p:nvSpPr>
                <p:spPr bwMode="auto">
                  <a:xfrm rot="5400000">
                    <a:off x="9958" y="216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28" name="Arc 56"/>
                  <p:cNvSpPr>
                    <a:spLocks noChangeAspect="1"/>
                  </p:cNvSpPr>
                  <p:nvPr/>
                </p:nvSpPr>
                <p:spPr bwMode="auto">
                  <a:xfrm rot="5400000" flipH="1" flipV="1">
                    <a:off x="9933" y="22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29" name="Arc 57"/>
                  <p:cNvSpPr>
                    <a:spLocks noChangeAspect="1"/>
                  </p:cNvSpPr>
                  <p:nvPr/>
                </p:nvSpPr>
                <p:spPr bwMode="auto">
                  <a:xfrm rot="5400000">
                    <a:off x="9958" y="2215"/>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3130" name="Group 58"/>
                  <p:cNvGrpSpPr>
                    <a:grpSpLocks/>
                  </p:cNvGrpSpPr>
                  <p:nvPr/>
                </p:nvGrpSpPr>
                <p:grpSpPr bwMode="auto">
                  <a:xfrm>
                    <a:off x="9893" y="2272"/>
                    <a:ext cx="133" cy="66"/>
                    <a:chOff x="9893" y="2272"/>
                    <a:chExt cx="133" cy="66"/>
                  </a:xfrm>
                </p:grpSpPr>
                <p:sp>
                  <p:nvSpPr>
                    <p:cNvPr id="3131" name="Arc 59"/>
                    <p:cNvSpPr>
                      <a:spLocks noChangeAspect="1"/>
                    </p:cNvSpPr>
                    <p:nvPr/>
                  </p:nvSpPr>
                  <p:spPr bwMode="auto">
                    <a:xfrm rot="5400000" flipH="1" flipV="1">
                      <a:off x="9932" y="22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32" name="Arc 60"/>
                    <p:cNvSpPr>
                      <a:spLocks noChangeAspect="1"/>
                    </p:cNvSpPr>
                    <p:nvPr/>
                  </p:nvSpPr>
                  <p:spPr bwMode="auto">
                    <a:xfrm rot="5400000">
                      <a:off x="9957" y="22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133" name="Group 61"/>
                  <p:cNvGrpSpPr>
                    <a:grpSpLocks/>
                  </p:cNvGrpSpPr>
                  <p:nvPr/>
                </p:nvGrpSpPr>
                <p:grpSpPr bwMode="auto">
                  <a:xfrm>
                    <a:off x="9893" y="2325"/>
                    <a:ext cx="133" cy="66"/>
                    <a:chOff x="9893" y="2325"/>
                    <a:chExt cx="133" cy="66"/>
                  </a:xfrm>
                </p:grpSpPr>
                <p:sp>
                  <p:nvSpPr>
                    <p:cNvPr id="3134" name="Arc 62"/>
                    <p:cNvSpPr>
                      <a:spLocks noChangeAspect="1"/>
                    </p:cNvSpPr>
                    <p:nvPr/>
                  </p:nvSpPr>
                  <p:spPr bwMode="auto">
                    <a:xfrm rot="5400000" flipH="1" flipV="1">
                      <a:off x="9932" y="2312"/>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35" name="Arc 63"/>
                    <p:cNvSpPr>
                      <a:spLocks noChangeAspect="1"/>
                    </p:cNvSpPr>
                    <p:nvPr/>
                  </p:nvSpPr>
                  <p:spPr bwMode="auto">
                    <a:xfrm rot="5400000">
                      <a:off x="9957" y="23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136" name="Group 64"/>
                  <p:cNvGrpSpPr>
                    <a:grpSpLocks/>
                  </p:cNvGrpSpPr>
                  <p:nvPr/>
                </p:nvGrpSpPr>
                <p:grpSpPr bwMode="auto">
                  <a:xfrm>
                    <a:off x="9893" y="2378"/>
                    <a:ext cx="133" cy="66"/>
                    <a:chOff x="9893" y="2378"/>
                    <a:chExt cx="133" cy="66"/>
                  </a:xfrm>
                </p:grpSpPr>
                <p:sp>
                  <p:nvSpPr>
                    <p:cNvPr id="3137" name="Arc 65"/>
                    <p:cNvSpPr>
                      <a:spLocks noChangeAspect="1"/>
                    </p:cNvSpPr>
                    <p:nvPr/>
                  </p:nvSpPr>
                  <p:spPr bwMode="auto">
                    <a:xfrm rot="5400000" flipH="1" flipV="1">
                      <a:off x="9932" y="2365"/>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38" name="Arc 66"/>
                    <p:cNvSpPr>
                      <a:spLocks noChangeAspect="1"/>
                    </p:cNvSpPr>
                    <p:nvPr/>
                  </p:nvSpPr>
                  <p:spPr bwMode="auto">
                    <a:xfrm rot="5400000">
                      <a:off x="9957" y="2374"/>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139" name="Group 67"/>
                  <p:cNvGrpSpPr>
                    <a:grpSpLocks/>
                  </p:cNvGrpSpPr>
                  <p:nvPr/>
                </p:nvGrpSpPr>
                <p:grpSpPr bwMode="auto">
                  <a:xfrm>
                    <a:off x="9893" y="2431"/>
                    <a:ext cx="133" cy="66"/>
                    <a:chOff x="9893" y="2431"/>
                    <a:chExt cx="133" cy="66"/>
                  </a:xfrm>
                </p:grpSpPr>
                <p:sp>
                  <p:nvSpPr>
                    <p:cNvPr id="3140" name="Arc 68"/>
                    <p:cNvSpPr>
                      <a:spLocks noChangeAspect="1"/>
                    </p:cNvSpPr>
                    <p:nvPr/>
                  </p:nvSpPr>
                  <p:spPr bwMode="auto">
                    <a:xfrm rot="5400000" flipH="1" flipV="1">
                      <a:off x="9932" y="241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141" name="Arc 69"/>
                    <p:cNvSpPr>
                      <a:spLocks noChangeAspect="1"/>
                    </p:cNvSpPr>
                    <p:nvPr/>
                  </p:nvSpPr>
                  <p:spPr bwMode="auto">
                    <a:xfrm rot="5400000">
                      <a:off x="9957" y="242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142" name="Arc 70"/>
                  <p:cNvSpPr>
                    <a:spLocks noChangeAspect="1"/>
                  </p:cNvSpPr>
                  <p:nvPr/>
                </p:nvSpPr>
                <p:spPr bwMode="auto">
                  <a:xfrm rot="5400000">
                    <a:off x="9969" y="2472"/>
                    <a:ext cx="45"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143" name="Line 71"/>
                <p:cNvSpPr>
                  <a:spLocks noChangeAspect="1" noChangeShapeType="1"/>
                </p:cNvSpPr>
                <p:nvPr/>
              </p:nvSpPr>
              <p:spPr bwMode="auto">
                <a:xfrm rot="5400000">
                  <a:off x="9009" y="2064"/>
                  <a:ext cx="0" cy="414"/>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44" name="Line 72"/>
                <p:cNvSpPr>
                  <a:spLocks noChangeAspect="1" noChangeShapeType="1"/>
                </p:cNvSpPr>
                <p:nvPr/>
              </p:nvSpPr>
              <p:spPr bwMode="auto">
                <a:xfrm rot="5400000">
                  <a:off x="9003" y="2153"/>
                  <a:ext cx="0" cy="39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45" name="Line 73"/>
                <p:cNvSpPr>
                  <a:spLocks noChangeAspect="1" noChangeShapeType="1"/>
                </p:cNvSpPr>
                <p:nvPr/>
              </p:nvSpPr>
              <p:spPr bwMode="auto">
                <a:xfrm rot="5400000">
                  <a:off x="8834" y="2537"/>
                  <a:ext cx="363" cy="2"/>
                </a:xfrm>
                <a:prstGeom prst="line">
                  <a:avLst/>
                </a:prstGeom>
                <a:noFill/>
                <a:ln w="25400">
                  <a:solidFill>
                    <a:srgbClr val="00206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3146" name="Line 74"/>
                <p:cNvSpPr>
                  <a:spLocks noChangeAspect="1" noChangeShapeType="1"/>
                </p:cNvSpPr>
                <p:nvPr/>
              </p:nvSpPr>
              <p:spPr bwMode="auto">
                <a:xfrm>
                  <a:off x="9015" y="2716"/>
                  <a:ext cx="482"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47" name="Line 75"/>
                <p:cNvSpPr>
                  <a:spLocks noChangeAspect="1" noChangeShapeType="1"/>
                </p:cNvSpPr>
                <p:nvPr/>
              </p:nvSpPr>
              <p:spPr bwMode="auto">
                <a:xfrm flipV="1">
                  <a:off x="9022" y="1922"/>
                  <a:ext cx="1004"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48" name="Line 76"/>
                <p:cNvSpPr>
                  <a:spLocks noChangeAspect="1" noChangeShapeType="1"/>
                </p:cNvSpPr>
                <p:nvPr/>
              </p:nvSpPr>
              <p:spPr bwMode="auto">
                <a:xfrm flipV="1">
                  <a:off x="10021" y="1925"/>
                  <a:ext cx="0" cy="137"/>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49" name="Freeform 77"/>
                <p:cNvSpPr>
                  <a:spLocks noChangeAspect="1"/>
                </p:cNvSpPr>
                <p:nvPr/>
              </p:nvSpPr>
              <p:spPr bwMode="auto">
                <a:xfrm>
                  <a:off x="9481" y="2683"/>
                  <a:ext cx="167" cy="33"/>
                </a:xfrm>
                <a:custGeom>
                  <a:avLst/>
                  <a:gdLst/>
                  <a:ahLst/>
                  <a:cxnLst>
                    <a:cxn ang="0">
                      <a:pos x="0" y="39"/>
                    </a:cxn>
                    <a:cxn ang="0">
                      <a:pos x="167" y="0"/>
                    </a:cxn>
                  </a:cxnLst>
                  <a:rect l="0" t="0" r="r" b="b"/>
                  <a:pathLst>
                    <a:path w="167" h="39">
                      <a:moveTo>
                        <a:pt x="0" y="39"/>
                      </a:moveTo>
                      <a:lnTo>
                        <a:pt x="167" y="0"/>
                      </a:lnTo>
                    </a:path>
                  </a:pathLst>
                </a:custGeom>
                <a:noFill/>
                <a:ln w="25400">
                  <a:solidFill>
                    <a:srgbClr val="00206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3150" name="Line 78"/>
                <p:cNvSpPr>
                  <a:spLocks noChangeAspect="1" noChangeShapeType="1"/>
                </p:cNvSpPr>
                <p:nvPr/>
              </p:nvSpPr>
              <p:spPr bwMode="auto">
                <a:xfrm flipV="1">
                  <a:off x="9620" y="2712"/>
                  <a:ext cx="361" cy="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51" name="Line 79"/>
                <p:cNvSpPr>
                  <a:spLocks noChangeAspect="1" noChangeShapeType="1"/>
                </p:cNvSpPr>
                <p:nvPr/>
              </p:nvSpPr>
              <p:spPr bwMode="auto">
                <a:xfrm>
                  <a:off x="9981" y="2527"/>
                  <a:ext cx="0" cy="185"/>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152" name="Line 80"/>
                <p:cNvSpPr>
                  <a:spLocks noChangeAspect="1" noChangeShapeType="1"/>
                </p:cNvSpPr>
                <p:nvPr/>
              </p:nvSpPr>
              <p:spPr bwMode="auto">
                <a:xfrm>
                  <a:off x="9022" y="1925"/>
                  <a:ext cx="0" cy="336"/>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3154" name="Rectangle 82"/>
              <p:cNvSpPr>
                <a:spLocks noChangeAspect="1" noChangeArrowheads="1"/>
              </p:cNvSpPr>
              <p:nvPr/>
            </p:nvSpPr>
            <p:spPr bwMode="auto">
              <a:xfrm>
                <a:off x="7280620" y="1662478"/>
                <a:ext cx="783768" cy="503814"/>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I</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155" name="Freeform 83"/>
              <p:cNvSpPr>
                <a:spLocks/>
              </p:cNvSpPr>
              <p:nvPr/>
            </p:nvSpPr>
            <p:spPr bwMode="auto">
              <a:xfrm>
                <a:off x="7457419" y="1667044"/>
                <a:ext cx="354941" cy="429808"/>
              </a:xfrm>
              <a:custGeom>
                <a:avLst/>
                <a:gdLst/>
                <a:ahLst/>
                <a:cxnLst>
                  <a:cxn ang="0">
                    <a:pos x="0" y="348"/>
                  </a:cxn>
                  <a:cxn ang="0">
                    <a:pos x="0" y="3"/>
                  </a:cxn>
                  <a:cxn ang="0">
                    <a:pos x="245" y="0"/>
                  </a:cxn>
                </a:cxnLst>
                <a:rect l="0" t="0" r="r" b="b"/>
                <a:pathLst>
                  <a:path w="245" h="348">
                    <a:moveTo>
                      <a:pt x="0" y="348"/>
                    </a:moveTo>
                    <a:lnTo>
                      <a:pt x="0" y="3"/>
                    </a:lnTo>
                    <a:lnTo>
                      <a:pt x="245" y="0"/>
                    </a:lnTo>
                  </a:path>
                </a:pathLst>
              </a:custGeom>
              <a:noFill/>
              <a:ln w="25400">
                <a:solidFill>
                  <a:srgbClr val="FF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3280" name="Rectangle 208"/>
              <p:cNvSpPr>
                <a:spLocks noChangeAspect="1" noChangeArrowheads="1"/>
              </p:cNvSpPr>
              <p:nvPr/>
            </p:nvSpPr>
            <p:spPr bwMode="auto">
              <a:xfrm>
                <a:off x="8048281" y="2566197"/>
                <a:ext cx="724024" cy="586174"/>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200" b="1" i="0" u="none" strike="noStrike" cap="none" normalizeH="0" baseline="0" dirty="0" smtClean="0">
                    <a:ln>
                      <a:noFill/>
                    </a:ln>
                    <a:solidFill>
                      <a:schemeClr val="tx1"/>
                    </a:solidFill>
                    <a:effectLst/>
                    <a:latin typeface="Calibri" pitchFamily="34" charset="0"/>
                    <a:cs typeface="Arial" pitchFamily="34" charset="0"/>
                  </a:rPr>
                  <a:t>Δ</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grpSp>
      </p:grpSp>
      <p:grpSp>
        <p:nvGrpSpPr>
          <p:cNvPr id="219" name="Group 46"/>
          <p:cNvGrpSpPr>
            <a:grpSpLocks/>
          </p:cNvGrpSpPr>
          <p:nvPr/>
        </p:nvGrpSpPr>
        <p:grpSpPr bwMode="auto">
          <a:xfrm>
            <a:off x="5040052" y="1052736"/>
            <a:ext cx="934013" cy="860416"/>
            <a:chOff x="8802" y="1656"/>
            <a:chExt cx="1226" cy="1128"/>
          </a:xfrm>
        </p:grpSpPr>
        <p:grpSp>
          <p:nvGrpSpPr>
            <p:cNvPr id="221" name="Group 47"/>
            <p:cNvGrpSpPr>
              <a:grpSpLocks/>
            </p:cNvGrpSpPr>
            <p:nvPr/>
          </p:nvGrpSpPr>
          <p:grpSpPr bwMode="auto">
            <a:xfrm>
              <a:off x="8802" y="1922"/>
              <a:ext cx="1226" cy="862"/>
              <a:chOff x="8802" y="1922"/>
              <a:chExt cx="1226" cy="862"/>
            </a:xfrm>
          </p:grpSpPr>
          <p:grpSp>
            <p:nvGrpSpPr>
              <p:cNvPr id="224" name="Group 48"/>
              <p:cNvGrpSpPr>
                <a:grpSpLocks/>
              </p:cNvGrpSpPr>
              <p:nvPr/>
            </p:nvGrpSpPr>
            <p:grpSpPr bwMode="auto">
              <a:xfrm>
                <a:off x="8802" y="1922"/>
                <a:ext cx="1226" cy="797"/>
                <a:chOff x="8802" y="1922"/>
                <a:chExt cx="1226" cy="797"/>
              </a:xfrm>
            </p:grpSpPr>
            <p:grpSp>
              <p:nvGrpSpPr>
                <p:cNvPr id="226" name="Group 49"/>
                <p:cNvGrpSpPr>
                  <a:grpSpLocks/>
                </p:cNvGrpSpPr>
                <p:nvPr/>
              </p:nvGrpSpPr>
              <p:grpSpPr bwMode="auto">
                <a:xfrm>
                  <a:off x="9893" y="2061"/>
                  <a:ext cx="135" cy="469"/>
                  <a:chOff x="9893" y="2061"/>
                  <a:chExt cx="135" cy="469"/>
                </a:xfrm>
              </p:grpSpPr>
              <p:sp>
                <p:nvSpPr>
                  <p:cNvPr id="237" name="Arc 50"/>
                  <p:cNvSpPr>
                    <a:spLocks noChangeAspect="1"/>
                  </p:cNvSpPr>
                  <p:nvPr/>
                </p:nvSpPr>
                <p:spPr bwMode="auto">
                  <a:xfrm rot="5400000" flipH="1" flipV="1">
                    <a:off x="9933" y="204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38" name="Arc 51"/>
                  <p:cNvSpPr>
                    <a:spLocks noChangeAspect="1"/>
                  </p:cNvSpPr>
                  <p:nvPr/>
                </p:nvSpPr>
                <p:spPr bwMode="auto">
                  <a:xfrm rot="5400000">
                    <a:off x="9958" y="2057"/>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39" name="Arc 52"/>
                  <p:cNvSpPr>
                    <a:spLocks noChangeAspect="1"/>
                  </p:cNvSpPr>
                  <p:nvPr/>
                </p:nvSpPr>
                <p:spPr bwMode="auto">
                  <a:xfrm rot="5400000" flipH="1" flipV="1">
                    <a:off x="9933" y="2101"/>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40" name="Arc 53"/>
                  <p:cNvSpPr>
                    <a:spLocks noChangeAspect="1"/>
                  </p:cNvSpPr>
                  <p:nvPr/>
                </p:nvSpPr>
                <p:spPr bwMode="auto">
                  <a:xfrm rot="5400000">
                    <a:off x="9958" y="2110"/>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41" name="Arc 54"/>
                  <p:cNvSpPr>
                    <a:spLocks noChangeAspect="1"/>
                  </p:cNvSpPr>
                  <p:nvPr/>
                </p:nvSpPr>
                <p:spPr bwMode="auto">
                  <a:xfrm rot="5400000" flipH="1" flipV="1">
                    <a:off x="9933" y="2154"/>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42" name="Arc 55"/>
                  <p:cNvSpPr>
                    <a:spLocks noChangeAspect="1"/>
                  </p:cNvSpPr>
                  <p:nvPr/>
                </p:nvSpPr>
                <p:spPr bwMode="auto">
                  <a:xfrm rot="5400000">
                    <a:off x="9958" y="216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43" name="Arc 56"/>
                  <p:cNvSpPr>
                    <a:spLocks noChangeAspect="1"/>
                  </p:cNvSpPr>
                  <p:nvPr/>
                </p:nvSpPr>
                <p:spPr bwMode="auto">
                  <a:xfrm rot="5400000" flipH="1" flipV="1">
                    <a:off x="9933" y="22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44" name="Arc 57"/>
                  <p:cNvSpPr>
                    <a:spLocks noChangeAspect="1"/>
                  </p:cNvSpPr>
                  <p:nvPr/>
                </p:nvSpPr>
                <p:spPr bwMode="auto">
                  <a:xfrm rot="5400000">
                    <a:off x="9958" y="2215"/>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245" name="Group 58"/>
                  <p:cNvGrpSpPr>
                    <a:grpSpLocks/>
                  </p:cNvGrpSpPr>
                  <p:nvPr/>
                </p:nvGrpSpPr>
                <p:grpSpPr bwMode="auto">
                  <a:xfrm>
                    <a:off x="9893" y="2272"/>
                    <a:ext cx="133" cy="66"/>
                    <a:chOff x="9893" y="2272"/>
                    <a:chExt cx="133" cy="66"/>
                  </a:xfrm>
                </p:grpSpPr>
                <p:sp>
                  <p:nvSpPr>
                    <p:cNvPr id="256" name="Arc 59"/>
                    <p:cNvSpPr>
                      <a:spLocks noChangeAspect="1"/>
                    </p:cNvSpPr>
                    <p:nvPr/>
                  </p:nvSpPr>
                  <p:spPr bwMode="auto">
                    <a:xfrm rot="5400000" flipH="1" flipV="1">
                      <a:off x="9932" y="22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57" name="Arc 60"/>
                    <p:cNvSpPr>
                      <a:spLocks noChangeAspect="1"/>
                    </p:cNvSpPr>
                    <p:nvPr/>
                  </p:nvSpPr>
                  <p:spPr bwMode="auto">
                    <a:xfrm rot="5400000">
                      <a:off x="9957" y="22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246" name="Group 61"/>
                  <p:cNvGrpSpPr>
                    <a:grpSpLocks/>
                  </p:cNvGrpSpPr>
                  <p:nvPr/>
                </p:nvGrpSpPr>
                <p:grpSpPr bwMode="auto">
                  <a:xfrm>
                    <a:off x="9893" y="2325"/>
                    <a:ext cx="133" cy="66"/>
                    <a:chOff x="9893" y="2325"/>
                    <a:chExt cx="133" cy="66"/>
                  </a:xfrm>
                </p:grpSpPr>
                <p:sp>
                  <p:nvSpPr>
                    <p:cNvPr id="254" name="Arc 62"/>
                    <p:cNvSpPr>
                      <a:spLocks noChangeAspect="1"/>
                    </p:cNvSpPr>
                    <p:nvPr/>
                  </p:nvSpPr>
                  <p:spPr bwMode="auto">
                    <a:xfrm rot="5400000" flipH="1" flipV="1">
                      <a:off x="9932" y="2312"/>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55" name="Arc 63"/>
                    <p:cNvSpPr>
                      <a:spLocks noChangeAspect="1"/>
                    </p:cNvSpPr>
                    <p:nvPr/>
                  </p:nvSpPr>
                  <p:spPr bwMode="auto">
                    <a:xfrm rot="5400000">
                      <a:off x="9957" y="23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247" name="Group 64"/>
                  <p:cNvGrpSpPr>
                    <a:grpSpLocks/>
                  </p:cNvGrpSpPr>
                  <p:nvPr/>
                </p:nvGrpSpPr>
                <p:grpSpPr bwMode="auto">
                  <a:xfrm>
                    <a:off x="9893" y="2378"/>
                    <a:ext cx="133" cy="66"/>
                    <a:chOff x="9893" y="2378"/>
                    <a:chExt cx="133" cy="66"/>
                  </a:xfrm>
                </p:grpSpPr>
                <p:sp>
                  <p:nvSpPr>
                    <p:cNvPr id="252" name="Arc 65"/>
                    <p:cNvSpPr>
                      <a:spLocks noChangeAspect="1"/>
                    </p:cNvSpPr>
                    <p:nvPr/>
                  </p:nvSpPr>
                  <p:spPr bwMode="auto">
                    <a:xfrm rot="5400000" flipH="1" flipV="1">
                      <a:off x="9932" y="2365"/>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53" name="Arc 66"/>
                    <p:cNvSpPr>
                      <a:spLocks noChangeAspect="1"/>
                    </p:cNvSpPr>
                    <p:nvPr/>
                  </p:nvSpPr>
                  <p:spPr bwMode="auto">
                    <a:xfrm rot="5400000">
                      <a:off x="9957" y="2374"/>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248" name="Group 67"/>
                  <p:cNvGrpSpPr>
                    <a:grpSpLocks/>
                  </p:cNvGrpSpPr>
                  <p:nvPr/>
                </p:nvGrpSpPr>
                <p:grpSpPr bwMode="auto">
                  <a:xfrm>
                    <a:off x="9893" y="2431"/>
                    <a:ext cx="133" cy="66"/>
                    <a:chOff x="9893" y="2431"/>
                    <a:chExt cx="133" cy="66"/>
                  </a:xfrm>
                </p:grpSpPr>
                <p:sp>
                  <p:nvSpPr>
                    <p:cNvPr id="250" name="Arc 68"/>
                    <p:cNvSpPr>
                      <a:spLocks noChangeAspect="1"/>
                    </p:cNvSpPr>
                    <p:nvPr/>
                  </p:nvSpPr>
                  <p:spPr bwMode="auto">
                    <a:xfrm rot="5400000" flipH="1" flipV="1">
                      <a:off x="9932" y="241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251" name="Arc 69"/>
                    <p:cNvSpPr>
                      <a:spLocks noChangeAspect="1"/>
                    </p:cNvSpPr>
                    <p:nvPr/>
                  </p:nvSpPr>
                  <p:spPr bwMode="auto">
                    <a:xfrm rot="5400000">
                      <a:off x="9957" y="242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49" name="Arc 70"/>
                  <p:cNvSpPr>
                    <a:spLocks noChangeAspect="1"/>
                  </p:cNvSpPr>
                  <p:nvPr/>
                </p:nvSpPr>
                <p:spPr bwMode="auto">
                  <a:xfrm rot="5400000">
                    <a:off x="9969" y="2472"/>
                    <a:ext cx="45"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227" name="Line 71"/>
                <p:cNvSpPr>
                  <a:spLocks noChangeAspect="1" noChangeShapeType="1"/>
                </p:cNvSpPr>
                <p:nvPr/>
              </p:nvSpPr>
              <p:spPr bwMode="auto">
                <a:xfrm rot="5400000">
                  <a:off x="9009" y="2064"/>
                  <a:ext cx="0" cy="414"/>
                </a:xfrm>
                <a:prstGeom prst="line">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28" name="Line 72"/>
                <p:cNvSpPr>
                  <a:spLocks noChangeAspect="1" noChangeShapeType="1"/>
                </p:cNvSpPr>
                <p:nvPr/>
              </p:nvSpPr>
              <p:spPr bwMode="auto">
                <a:xfrm rot="5400000">
                  <a:off x="9003" y="2153"/>
                  <a:ext cx="0" cy="390"/>
                </a:xfrm>
                <a:prstGeom prst="line">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29" name="Line 73"/>
                <p:cNvSpPr>
                  <a:spLocks noChangeAspect="1" noChangeShapeType="1"/>
                </p:cNvSpPr>
                <p:nvPr/>
              </p:nvSpPr>
              <p:spPr bwMode="auto">
                <a:xfrm rot="5400000">
                  <a:off x="8834" y="2537"/>
                  <a:ext cx="363" cy="2"/>
                </a:xfrm>
                <a:prstGeom prst="line">
                  <a:avLst/>
                </a:prstGeom>
                <a:noFill/>
                <a:ln w="12700">
                  <a:solidFill>
                    <a:srgbClr val="FF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30" name="Line 74"/>
                <p:cNvSpPr>
                  <a:spLocks noChangeAspect="1" noChangeShapeType="1"/>
                </p:cNvSpPr>
                <p:nvPr/>
              </p:nvSpPr>
              <p:spPr bwMode="auto">
                <a:xfrm>
                  <a:off x="9015" y="2716"/>
                  <a:ext cx="482" cy="3"/>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31" name="Line 75"/>
                <p:cNvSpPr>
                  <a:spLocks noChangeAspect="1" noChangeShapeType="1"/>
                </p:cNvSpPr>
                <p:nvPr/>
              </p:nvSpPr>
              <p:spPr bwMode="auto">
                <a:xfrm flipV="1">
                  <a:off x="9022" y="1922"/>
                  <a:ext cx="1004" cy="3"/>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32" name="Line 76"/>
                <p:cNvSpPr>
                  <a:spLocks noChangeAspect="1" noChangeShapeType="1"/>
                </p:cNvSpPr>
                <p:nvPr/>
              </p:nvSpPr>
              <p:spPr bwMode="auto">
                <a:xfrm flipV="1">
                  <a:off x="10021" y="1925"/>
                  <a:ext cx="0" cy="137"/>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33" name="Freeform 77"/>
                <p:cNvSpPr>
                  <a:spLocks noChangeAspect="1"/>
                </p:cNvSpPr>
                <p:nvPr/>
              </p:nvSpPr>
              <p:spPr bwMode="auto">
                <a:xfrm>
                  <a:off x="9481" y="2683"/>
                  <a:ext cx="167" cy="33"/>
                </a:xfrm>
                <a:custGeom>
                  <a:avLst/>
                  <a:gdLst/>
                  <a:ahLst/>
                  <a:cxnLst>
                    <a:cxn ang="0">
                      <a:pos x="0" y="39"/>
                    </a:cxn>
                    <a:cxn ang="0">
                      <a:pos x="167" y="0"/>
                    </a:cxn>
                  </a:cxnLst>
                  <a:rect l="0" t="0" r="r" b="b"/>
                  <a:pathLst>
                    <a:path w="167" h="39">
                      <a:moveTo>
                        <a:pt x="0" y="39"/>
                      </a:moveTo>
                      <a:lnTo>
                        <a:pt x="167" y="0"/>
                      </a:lnTo>
                    </a:path>
                  </a:pathLst>
                </a:custGeom>
                <a:noFill/>
                <a:ln w="9525">
                  <a:solidFill>
                    <a:srgbClr val="FF000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234" name="Line 78"/>
                <p:cNvSpPr>
                  <a:spLocks noChangeAspect="1" noChangeShapeType="1"/>
                </p:cNvSpPr>
                <p:nvPr/>
              </p:nvSpPr>
              <p:spPr bwMode="auto">
                <a:xfrm flipV="1">
                  <a:off x="9620" y="2712"/>
                  <a:ext cx="361" cy="0"/>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35" name="Line 79"/>
                <p:cNvSpPr>
                  <a:spLocks noChangeAspect="1" noChangeShapeType="1"/>
                </p:cNvSpPr>
                <p:nvPr/>
              </p:nvSpPr>
              <p:spPr bwMode="auto">
                <a:xfrm>
                  <a:off x="9981" y="2527"/>
                  <a:ext cx="0" cy="185"/>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36" name="Line 80"/>
                <p:cNvSpPr>
                  <a:spLocks noChangeAspect="1" noChangeShapeType="1"/>
                </p:cNvSpPr>
                <p:nvPr/>
              </p:nvSpPr>
              <p:spPr bwMode="auto">
                <a:xfrm>
                  <a:off x="9022" y="1925"/>
                  <a:ext cx="0" cy="336"/>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225" name="Rectangle 81"/>
              <p:cNvSpPr>
                <a:spLocks noChangeAspect="1" noChangeArrowheads="1"/>
              </p:cNvSpPr>
              <p:nvPr/>
            </p:nvSpPr>
            <p:spPr bwMode="auto">
              <a:xfrm>
                <a:off x="9360" y="2389"/>
                <a:ext cx="482" cy="3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1" i="0" u="none" strike="noStrike" cap="none" normalizeH="0" baseline="0" smtClean="0">
                    <a:ln>
                      <a:noFill/>
                    </a:ln>
                    <a:solidFill>
                      <a:schemeClr val="tx1"/>
                    </a:solidFill>
                    <a:effectLst/>
                    <a:latin typeface="Calibri" pitchFamily="34" charset="0"/>
                    <a:cs typeface="Arial" pitchFamily="34" charset="0"/>
                  </a:rPr>
                  <a:t>Δ</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2" name="Rectangle 82"/>
            <p:cNvSpPr>
              <a:spLocks noChangeAspect="1" noChangeArrowheads="1"/>
            </p:cNvSpPr>
            <p:nvPr/>
          </p:nvSpPr>
          <p:spPr bwMode="auto">
            <a:xfrm>
              <a:off x="9126" y="1656"/>
              <a:ext cx="541" cy="3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Calibri" pitchFamily="34" charset="0"/>
                  <a:cs typeface="Arial" pitchFamily="34" charset="0"/>
                </a:rPr>
                <a:t>I</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Freeform 83"/>
            <p:cNvSpPr>
              <a:spLocks/>
            </p:cNvSpPr>
            <p:nvPr/>
          </p:nvSpPr>
          <p:spPr bwMode="auto">
            <a:xfrm>
              <a:off x="8934" y="1844"/>
              <a:ext cx="245" cy="302"/>
            </a:xfrm>
            <a:custGeom>
              <a:avLst/>
              <a:gdLst/>
              <a:ahLst/>
              <a:cxnLst>
                <a:cxn ang="0">
                  <a:pos x="0" y="348"/>
                </a:cxn>
                <a:cxn ang="0">
                  <a:pos x="0" y="3"/>
                </a:cxn>
                <a:cxn ang="0">
                  <a:pos x="245" y="0"/>
                </a:cxn>
              </a:cxnLst>
              <a:rect l="0" t="0" r="r" b="b"/>
              <a:pathLst>
                <a:path w="245" h="348">
                  <a:moveTo>
                    <a:pt x="0" y="348"/>
                  </a:moveTo>
                  <a:lnTo>
                    <a:pt x="0" y="3"/>
                  </a:lnTo>
                  <a:lnTo>
                    <a:pt x="245" y="0"/>
                  </a:lnTo>
                </a:path>
              </a:pathLst>
            </a:custGeom>
            <a:noFill/>
            <a:ln w="9525">
              <a:solidFill>
                <a:srgbClr val="FF0000"/>
              </a:solidFill>
              <a:round/>
              <a:headEnd type="none" w="med" len="med"/>
              <a:tailEnd type="triangle" w="sm" len="sm"/>
            </a:ln>
          </p:spPr>
          <p:txBody>
            <a:bodyPr vert="horz" wrap="square" lIns="91440" tIns="45720" rIns="91440" bIns="45720" numCol="1" anchor="t" anchorCtr="0" compatLnSpc="1">
              <a:prstTxWarp prst="textNoShape">
                <a:avLst/>
              </a:prstTxWarp>
            </a:bodyPr>
            <a:lstStyle/>
            <a:p>
              <a:endParaRPr lang="el-GR"/>
            </a:p>
          </p:txBody>
        </p:sp>
      </p:grpSp>
      <p:grpSp>
        <p:nvGrpSpPr>
          <p:cNvPr id="439" name="438 - Ομάδα"/>
          <p:cNvGrpSpPr>
            <a:grpSpLocks noChangeAspect="1"/>
          </p:cNvGrpSpPr>
          <p:nvPr/>
        </p:nvGrpSpPr>
        <p:grpSpPr>
          <a:xfrm>
            <a:off x="4752020" y="5381836"/>
            <a:ext cx="1158144" cy="897048"/>
            <a:chOff x="4968044" y="4113076"/>
            <a:chExt cx="1092589" cy="846272"/>
          </a:xfrm>
        </p:grpSpPr>
        <p:grpSp>
          <p:nvGrpSpPr>
            <p:cNvPr id="345" name="Group 88"/>
            <p:cNvGrpSpPr>
              <a:grpSpLocks/>
            </p:cNvGrpSpPr>
            <p:nvPr/>
          </p:nvGrpSpPr>
          <p:grpSpPr bwMode="auto">
            <a:xfrm>
              <a:off x="5148064" y="4545124"/>
              <a:ext cx="384588" cy="414224"/>
              <a:chOff x="8760" y="5183"/>
              <a:chExt cx="541" cy="582"/>
            </a:xfrm>
            <a:noFill/>
          </p:grpSpPr>
          <p:sp>
            <p:nvSpPr>
              <p:cNvPr id="383" name="Freeform 89"/>
              <p:cNvSpPr>
                <a:spLocks/>
              </p:cNvSpPr>
              <p:nvPr/>
            </p:nvSpPr>
            <p:spPr bwMode="auto">
              <a:xfrm rot="-5400000">
                <a:off x="8901" y="5132"/>
                <a:ext cx="245" cy="348"/>
              </a:xfrm>
              <a:custGeom>
                <a:avLst/>
                <a:gdLst/>
                <a:ahLst/>
                <a:cxnLst>
                  <a:cxn ang="0">
                    <a:pos x="0" y="348"/>
                  </a:cxn>
                  <a:cxn ang="0">
                    <a:pos x="0" y="3"/>
                  </a:cxn>
                  <a:cxn ang="0">
                    <a:pos x="245" y="0"/>
                  </a:cxn>
                </a:cxnLst>
                <a:rect l="0" t="0" r="r" b="b"/>
                <a:pathLst>
                  <a:path w="245" h="348">
                    <a:moveTo>
                      <a:pt x="0" y="348"/>
                    </a:moveTo>
                    <a:lnTo>
                      <a:pt x="0" y="3"/>
                    </a:lnTo>
                    <a:lnTo>
                      <a:pt x="245" y="0"/>
                    </a:lnTo>
                  </a:path>
                </a:pathLst>
              </a:custGeom>
              <a:grpFill/>
              <a:ln w="9525">
                <a:solidFill>
                  <a:srgbClr val="FF0000"/>
                </a:solidFill>
                <a:round/>
                <a:headEnd type="triangle" w="sm" len="sm"/>
                <a:tailEnd type="none" w="sm" len="sm"/>
              </a:ln>
            </p:spPr>
            <p:txBody>
              <a:bodyPr vert="horz" wrap="square" lIns="91440" tIns="45720" rIns="91440" bIns="45720" numCol="1" anchor="t" anchorCtr="0" compatLnSpc="1">
                <a:prstTxWarp prst="textNoShape">
                  <a:avLst/>
                </a:prstTxWarp>
              </a:bodyPr>
              <a:lstStyle/>
              <a:p>
                <a:endParaRPr lang="el-GR"/>
              </a:p>
            </p:txBody>
          </p:sp>
          <p:sp>
            <p:nvSpPr>
              <p:cNvPr id="384" name="Rectangle 90"/>
              <p:cNvSpPr>
                <a:spLocks noChangeAspect="1" noChangeArrowheads="1"/>
              </p:cNvSpPr>
              <p:nvPr/>
            </p:nvSpPr>
            <p:spPr bwMode="auto">
              <a:xfrm>
                <a:off x="8760" y="5357"/>
                <a:ext cx="541" cy="40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dirty="0" smtClean="0">
                    <a:ln>
                      <a:noFill/>
                    </a:ln>
                    <a:solidFill>
                      <a:schemeClr val="tx1"/>
                    </a:solidFill>
                    <a:effectLst/>
                    <a:latin typeface="Calibri" pitchFamily="34" charset="0"/>
                    <a:cs typeface="Arial" pitchFamily="34" charset="0"/>
                  </a:rPr>
                  <a:t>I</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438" name="437 - Ομάδα"/>
            <p:cNvGrpSpPr/>
            <p:nvPr/>
          </p:nvGrpSpPr>
          <p:grpSpPr>
            <a:xfrm>
              <a:off x="4968044" y="4113076"/>
              <a:ext cx="1092589" cy="602321"/>
              <a:chOff x="5904148" y="4041068"/>
              <a:chExt cx="1092589" cy="602321"/>
            </a:xfrm>
          </p:grpSpPr>
          <p:grpSp>
            <p:nvGrpSpPr>
              <p:cNvPr id="349" name="Group 93"/>
              <p:cNvGrpSpPr>
                <a:grpSpLocks/>
              </p:cNvGrpSpPr>
              <p:nvPr/>
            </p:nvGrpSpPr>
            <p:grpSpPr bwMode="auto">
              <a:xfrm>
                <a:off x="6125193" y="4041068"/>
                <a:ext cx="871544" cy="561552"/>
                <a:chOff x="8754" y="4583"/>
                <a:chExt cx="1226" cy="789"/>
              </a:xfrm>
              <a:noFill/>
            </p:grpSpPr>
            <p:grpSp>
              <p:nvGrpSpPr>
                <p:cNvPr id="351" name="Group 94"/>
                <p:cNvGrpSpPr>
                  <a:grpSpLocks/>
                </p:cNvGrpSpPr>
                <p:nvPr/>
              </p:nvGrpSpPr>
              <p:grpSpPr bwMode="auto">
                <a:xfrm>
                  <a:off x="9845" y="4720"/>
                  <a:ext cx="135" cy="464"/>
                  <a:chOff x="9845" y="4720"/>
                  <a:chExt cx="135" cy="464"/>
                </a:xfrm>
                <a:grpFill/>
              </p:grpSpPr>
              <p:sp>
                <p:nvSpPr>
                  <p:cNvPr id="362" name="Arc 95"/>
                  <p:cNvSpPr>
                    <a:spLocks noChangeAspect="1"/>
                  </p:cNvSpPr>
                  <p:nvPr/>
                </p:nvSpPr>
                <p:spPr bwMode="auto">
                  <a:xfrm rot="5400000" flipH="1" flipV="1">
                    <a:off x="9885" y="47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63" name="Arc 96"/>
                  <p:cNvSpPr>
                    <a:spLocks noChangeAspect="1"/>
                  </p:cNvSpPr>
                  <p:nvPr/>
                </p:nvSpPr>
                <p:spPr bwMode="auto">
                  <a:xfrm rot="5400000">
                    <a:off x="9910" y="4716"/>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64" name="Arc 97"/>
                  <p:cNvSpPr>
                    <a:spLocks noChangeAspect="1"/>
                  </p:cNvSpPr>
                  <p:nvPr/>
                </p:nvSpPr>
                <p:spPr bwMode="auto">
                  <a:xfrm rot="5400000" flipH="1" flipV="1">
                    <a:off x="9885" y="47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65" name="Arc 98"/>
                  <p:cNvSpPr>
                    <a:spLocks noChangeAspect="1"/>
                  </p:cNvSpPr>
                  <p:nvPr/>
                </p:nvSpPr>
                <p:spPr bwMode="auto">
                  <a:xfrm rot="5400000">
                    <a:off x="9910" y="47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66" name="Arc 99"/>
                  <p:cNvSpPr>
                    <a:spLocks noChangeAspect="1"/>
                  </p:cNvSpPr>
                  <p:nvPr/>
                </p:nvSpPr>
                <p:spPr bwMode="auto">
                  <a:xfrm rot="5400000" flipH="1" flipV="1">
                    <a:off x="9885" y="4812"/>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67" name="Arc 100"/>
                  <p:cNvSpPr>
                    <a:spLocks noChangeAspect="1"/>
                  </p:cNvSpPr>
                  <p:nvPr/>
                </p:nvSpPr>
                <p:spPr bwMode="auto">
                  <a:xfrm rot="5400000">
                    <a:off x="9910" y="48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68" name="Arc 101"/>
                  <p:cNvSpPr>
                    <a:spLocks noChangeAspect="1"/>
                  </p:cNvSpPr>
                  <p:nvPr/>
                </p:nvSpPr>
                <p:spPr bwMode="auto">
                  <a:xfrm rot="5400000" flipH="1" flipV="1">
                    <a:off x="9885" y="4864"/>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69" name="Arc 102"/>
                  <p:cNvSpPr>
                    <a:spLocks noChangeAspect="1"/>
                  </p:cNvSpPr>
                  <p:nvPr/>
                </p:nvSpPr>
                <p:spPr bwMode="auto">
                  <a:xfrm rot="5400000">
                    <a:off x="9910" y="487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370" name="Group 103"/>
                  <p:cNvGrpSpPr>
                    <a:grpSpLocks/>
                  </p:cNvGrpSpPr>
                  <p:nvPr/>
                </p:nvGrpSpPr>
                <p:grpSpPr bwMode="auto">
                  <a:xfrm>
                    <a:off x="9845" y="4929"/>
                    <a:ext cx="133" cy="65"/>
                    <a:chOff x="9845" y="4929"/>
                    <a:chExt cx="133" cy="65"/>
                  </a:xfrm>
                  <a:grpFill/>
                </p:grpSpPr>
                <p:sp>
                  <p:nvSpPr>
                    <p:cNvPr id="381" name="Arc 104"/>
                    <p:cNvSpPr>
                      <a:spLocks noChangeAspect="1"/>
                    </p:cNvSpPr>
                    <p:nvPr/>
                  </p:nvSpPr>
                  <p:spPr bwMode="auto">
                    <a:xfrm rot="5400000" flipH="1" flipV="1">
                      <a:off x="9884" y="4916"/>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82" name="Arc 105"/>
                    <p:cNvSpPr>
                      <a:spLocks noChangeAspect="1"/>
                    </p:cNvSpPr>
                    <p:nvPr/>
                  </p:nvSpPr>
                  <p:spPr bwMode="auto">
                    <a:xfrm rot="5400000">
                      <a:off x="9910" y="4924"/>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71" name="Group 106"/>
                  <p:cNvGrpSpPr>
                    <a:grpSpLocks/>
                  </p:cNvGrpSpPr>
                  <p:nvPr/>
                </p:nvGrpSpPr>
                <p:grpSpPr bwMode="auto">
                  <a:xfrm>
                    <a:off x="9845" y="4981"/>
                    <a:ext cx="133" cy="66"/>
                    <a:chOff x="9845" y="4981"/>
                    <a:chExt cx="133" cy="66"/>
                  </a:xfrm>
                  <a:grpFill/>
                </p:grpSpPr>
                <p:sp>
                  <p:nvSpPr>
                    <p:cNvPr id="379" name="Arc 107"/>
                    <p:cNvSpPr>
                      <a:spLocks noChangeAspect="1"/>
                    </p:cNvSpPr>
                    <p:nvPr/>
                  </p:nvSpPr>
                  <p:spPr bwMode="auto">
                    <a:xfrm rot="5400000" flipH="1" flipV="1">
                      <a:off x="9884" y="496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80" name="Arc 108"/>
                    <p:cNvSpPr>
                      <a:spLocks noChangeAspect="1"/>
                    </p:cNvSpPr>
                    <p:nvPr/>
                  </p:nvSpPr>
                  <p:spPr bwMode="auto">
                    <a:xfrm rot="5400000">
                      <a:off x="9909" y="497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72" name="Group 109"/>
                  <p:cNvGrpSpPr>
                    <a:grpSpLocks/>
                  </p:cNvGrpSpPr>
                  <p:nvPr/>
                </p:nvGrpSpPr>
                <p:grpSpPr bwMode="auto">
                  <a:xfrm>
                    <a:off x="9845" y="5033"/>
                    <a:ext cx="133" cy="66"/>
                    <a:chOff x="9845" y="5033"/>
                    <a:chExt cx="133" cy="66"/>
                  </a:xfrm>
                  <a:grpFill/>
                </p:grpSpPr>
                <p:sp>
                  <p:nvSpPr>
                    <p:cNvPr id="377" name="Arc 110"/>
                    <p:cNvSpPr>
                      <a:spLocks noChangeAspect="1"/>
                    </p:cNvSpPr>
                    <p:nvPr/>
                  </p:nvSpPr>
                  <p:spPr bwMode="auto">
                    <a:xfrm rot="5400000" flipH="1" flipV="1">
                      <a:off x="9884" y="5020"/>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78" name="Arc 111"/>
                    <p:cNvSpPr>
                      <a:spLocks noChangeAspect="1"/>
                    </p:cNvSpPr>
                    <p:nvPr/>
                  </p:nvSpPr>
                  <p:spPr bwMode="auto">
                    <a:xfrm rot="5400000">
                      <a:off x="9909" y="5029"/>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73" name="Group 112"/>
                  <p:cNvGrpSpPr>
                    <a:grpSpLocks/>
                  </p:cNvGrpSpPr>
                  <p:nvPr/>
                </p:nvGrpSpPr>
                <p:grpSpPr bwMode="auto">
                  <a:xfrm>
                    <a:off x="9845" y="5086"/>
                    <a:ext cx="133" cy="65"/>
                    <a:chOff x="9845" y="5086"/>
                    <a:chExt cx="133" cy="65"/>
                  </a:xfrm>
                  <a:grpFill/>
                </p:grpSpPr>
                <p:sp>
                  <p:nvSpPr>
                    <p:cNvPr id="375" name="Arc 113"/>
                    <p:cNvSpPr>
                      <a:spLocks noChangeAspect="1"/>
                    </p:cNvSpPr>
                    <p:nvPr/>
                  </p:nvSpPr>
                  <p:spPr bwMode="auto">
                    <a:xfrm rot="5400000" flipH="1" flipV="1">
                      <a:off x="9884" y="5073"/>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76" name="Arc 114"/>
                    <p:cNvSpPr>
                      <a:spLocks noChangeAspect="1"/>
                    </p:cNvSpPr>
                    <p:nvPr/>
                  </p:nvSpPr>
                  <p:spPr bwMode="auto">
                    <a:xfrm rot="5400000">
                      <a:off x="9910" y="5081"/>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74" name="Arc 115"/>
                  <p:cNvSpPr>
                    <a:spLocks noChangeAspect="1"/>
                  </p:cNvSpPr>
                  <p:nvPr/>
                </p:nvSpPr>
                <p:spPr bwMode="auto">
                  <a:xfrm rot="5400000">
                    <a:off x="9922" y="5126"/>
                    <a:ext cx="44"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52" name="Line 116"/>
                <p:cNvSpPr>
                  <a:spLocks noChangeAspect="1" noChangeShapeType="1"/>
                </p:cNvSpPr>
                <p:nvPr/>
              </p:nvSpPr>
              <p:spPr bwMode="auto">
                <a:xfrm rot="5400000">
                  <a:off x="8961" y="4722"/>
                  <a:ext cx="0" cy="414"/>
                </a:xfrm>
                <a:prstGeom prst="line">
                  <a:avLst/>
                </a:prstGeom>
                <a:grp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53" name="Line 117"/>
                <p:cNvSpPr>
                  <a:spLocks noChangeAspect="1" noChangeShapeType="1"/>
                </p:cNvSpPr>
                <p:nvPr/>
              </p:nvSpPr>
              <p:spPr bwMode="auto">
                <a:xfrm rot="5400000">
                  <a:off x="8955" y="4810"/>
                  <a:ext cx="0" cy="390"/>
                </a:xfrm>
                <a:prstGeom prst="line">
                  <a:avLst/>
                </a:prstGeom>
                <a:grp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54" name="Line 118"/>
                <p:cNvSpPr>
                  <a:spLocks noChangeAspect="1" noChangeShapeType="1"/>
                </p:cNvSpPr>
                <p:nvPr/>
              </p:nvSpPr>
              <p:spPr bwMode="auto">
                <a:xfrm rot="5400000">
                  <a:off x="8788" y="5192"/>
                  <a:ext cx="359" cy="2"/>
                </a:xfrm>
                <a:prstGeom prst="line">
                  <a:avLst/>
                </a:prstGeom>
                <a:grpFill/>
                <a:ln w="12700">
                  <a:solidFill>
                    <a:srgbClr val="FF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355" name="Line 119"/>
                <p:cNvSpPr>
                  <a:spLocks noChangeAspect="1" noChangeShapeType="1"/>
                </p:cNvSpPr>
                <p:nvPr/>
              </p:nvSpPr>
              <p:spPr bwMode="auto">
                <a:xfrm>
                  <a:off x="8967" y="5369"/>
                  <a:ext cx="482" cy="3"/>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56" name="Line 120"/>
                <p:cNvSpPr>
                  <a:spLocks noChangeAspect="1" noChangeShapeType="1"/>
                </p:cNvSpPr>
                <p:nvPr/>
              </p:nvSpPr>
              <p:spPr bwMode="auto">
                <a:xfrm flipV="1">
                  <a:off x="8974" y="4583"/>
                  <a:ext cx="1004" cy="3"/>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57" name="Line 121"/>
                <p:cNvSpPr>
                  <a:spLocks noChangeAspect="1" noChangeShapeType="1"/>
                </p:cNvSpPr>
                <p:nvPr/>
              </p:nvSpPr>
              <p:spPr bwMode="auto">
                <a:xfrm flipV="1">
                  <a:off x="9973" y="4586"/>
                  <a:ext cx="0" cy="135"/>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58" name="Freeform 122"/>
                <p:cNvSpPr>
                  <a:spLocks noChangeAspect="1"/>
                </p:cNvSpPr>
                <p:nvPr/>
              </p:nvSpPr>
              <p:spPr bwMode="auto">
                <a:xfrm>
                  <a:off x="9433" y="5336"/>
                  <a:ext cx="167" cy="33"/>
                </a:xfrm>
                <a:custGeom>
                  <a:avLst/>
                  <a:gdLst/>
                  <a:ahLst/>
                  <a:cxnLst>
                    <a:cxn ang="0">
                      <a:pos x="0" y="39"/>
                    </a:cxn>
                    <a:cxn ang="0">
                      <a:pos x="167" y="0"/>
                    </a:cxn>
                  </a:cxnLst>
                  <a:rect l="0" t="0" r="r" b="b"/>
                  <a:pathLst>
                    <a:path w="167" h="39">
                      <a:moveTo>
                        <a:pt x="0" y="39"/>
                      </a:moveTo>
                      <a:lnTo>
                        <a:pt x="167" y="0"/>
                      </a:lnTo>
                    </a:path>
                  </a:pathLst>
                </a:custGeom>
                <a:grpFill/>
                <a:ln w="9525">
                  <a:solidFill>
                    <a:srgbClr val="FF000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359" name="Line 123"/>
                <p:cNvSpPr>
                  <a:spLocks noChangeAspect="1" noChangeShapeType="1"/>
                </p:cNvSpPr>
                <p:nvPr/>
              </p:nvSpPr>
              <p:spPr bwMode="auto">
                <a:xfrm flipV="1">
                  <a:off x="9572" y="5365"/>
                  <a:ext cx="361" cy="0"/>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60" name="Line 124"/>
                <p:cNvSpPr>
                  <a:spLocks noChangeAspect="1" noChangeShapeType="1"/>
                </p:cNvSpPr>
                <p:nvPr/>
              </p:nvSpPr>
              <p:spPr bwMode="auto">
                <a:xfrm>
                  <a:off x="9933" y="5182"/>
                  <a:ext cx="0" cy="183"/>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61" name="Line 125"/>
                <p:cNvSpPr>
                  <a:spLocks noChangeAspect="1" noChangeShapeType="1"/>
                </p:cNvSpPr>
                <p:nvPr/>
              </p:nvSpPr>
              <p:spPr bwMode="auto">
                <a:xfrm>
                  <a:off x="8974" y="4586"/>
                  <a:ext cx="0" cy="332"/>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350" name="Rectangle 126"/>
              <p:cNvSpPr>
                <a:spLocks noChangeAspect="1" noChangeArrowheads="1"/>
              </p:cNvSpPr>
              <p:nvPr/>
            </p:nvSpPr>
            <p:spPr bwMode="auto">
              <a:xfrm>
                <a:off x="5904148" y="4365104"/>
                <a:ext cx="342646" cy="2782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1" i="0" u="none" strike="noStrike" cap="none" normalizeH="0" baseline="0" dirty="0" smtClean="0">
                    <a:ln>
                      <a:noFill/>
                    </a:ln>
                    <a:solidFill>
                      <a:schemeClr val="tx1"/>
                    </a:solidFill>
                    <a:effectLst/>
                    <a:latin typeface="Calibri" pitchFamily="34" charset="0"/>
                    <a:cs typeface="Arial" pitchFamily="34" charset="0"/>
                  </a:rPr>
                  <a:t>Δ</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385" name="384 - Ορθογώνιο"/>
          <p:cNvSpPr/>
          <p:nvPr/>
        </p:nvSpPr>
        <p:spPr>
          <a:xfrm>
            <a:off x="0" y="368660"/>
            <a:ext cx="5040052" cy="738664"/>
          </a:xfrm>
          <a:prstGeom prst="rect">
            <a:avLst/>
          </a:prstGeom>
        </p:spPr>
        <p:txBody>
          <a:bodyPr wrap="square">
            <a:spAutoFit/>
          </a:bodyPr>
          <a:lstStyle/>
          <a:p>
            <a:r>
              <a:rPr lang="el-GR" sz="1400" b="1" dirty="0">
                <a:solidFill>
                  <a:srgbClr val="0000FB"/>
                </a:solidFill>
              </a:rPr>
              <a:t>Θεωρούμε ότι  ο πυκνωτής έχει αποθηκευμένο </a:t>
            </a:r>
            <a:r>
              <a:rPr lang="el-GR" sz="1400" b="1" dirty="0" smtClean="0">
                <a:solidFill>
                  <a:srgbClr val="0000FB"/>
                </a:solidFill>
              </a:rPr>
              <a:t>αρχικά ηλεκτρικό </a:t>
            </a:r>
            <a:r>
              <a:rPr lang="el-GR" sz="1400" b="1" dirty="0">
                <a:solidFill>
                  <a:srgbClr val="0000FB"/>
                </a:solidFill>
              </a:rPr>
              <a:t>φορτίο </a:t>
            </a:r>
            <a:r>
              <a:rPr lang="el-GR" sz="1400" b="1" dirty="0" smtClean="0">
                <a:solidFill>
                  <a:srgbClr val="0000FB"/>
                </a:solidFill>
              </a:rPr>
              <a:t>Q. Τη χρονική </a:t>
            </a:r>
            <a:r>
              <a:rPr lang="el-GR" sz="1400" b="1" dirty="0">
                <a:solidFill>
                  <a:srgbClr val="0000FB"/>
                </a:solidFill>
              </a:rPr>
              <a:t>στιγμή t=0 κλείνουμε το </a:t>
            </a:r>
            <a:r>
              <a:rPr lang="el-GR" sz="1400" b="1" dirty="0" smtClean="0">
                <a:solidFill>
                  <a:srgbClr val="0000FB"/>
                </a:solidFill>
              </a:rPr>
              <a:t>διακόπτη. Εκείνη </a:t>
            </a:r>
            <a:r>
              <a:rPr lang="el-GR" sz="1400" b="1" dirty="0">
                <a:solidFill>
                  <a:srgbClr val="0000FB"/>
                </a:solidFill>
              </a:rPr>
              <a:t>τη στιγμή το κύκλωμα δεν διαρρέεται από ρεύμα.</a:t>
            </a:r>
          </a:p>
        </p:txBody>
      </p:sp>
      <p:sp>
        <p:nvSpPr>
          <p:cNvPr id="387" name="386 - Ορθογώνιο"/>
          <p:cNvSpPr/>
          <p:nvPr/>
        </p:nvSpPr>
        <p:spPr>
          <a:xfrm>
            <a:off x="0" y="1160748"/>
            <a:ext cx="5076056" cy="692497"/>
          </a:xfrm>
          <a:prstGeom prst="rect">
            <a:avLst/>
          </a:prstGeom>
          <a:solidFill>
            <a:schemeClr val="accent5">
              <a:lumMod val="40000"/>
              <a:lumOff val="60000"/>
            </a:schemeClr>
          </a:solidFill>
        </p:spPr>
        <p:txBody>
          <a:bodyPr wrap="square">
            <a:spAutoFit/>
          </a:bodyPr>
          <a:lstStyle/>
          <a:p>
            <a:r>
              <a:rPr lang="el-GR" sz="1300" b="1" dirty="0" smtClean="0">
                <a:solidFill>
                  <a:srgbClr val="C00000"/>
                </a:solidFill>
              </a:rPr>
              <a:t>Ο πυκνωτής </a:t>
            </a:r>
            <a:r>
              <a:rPr lang="el-GR" sz="1300" b="1" dirty="0">
                <a:solidFill>
                  <a:srgbClr val="C00000"/>
                </a:solidFill>
              </a:rPr>
              <a:t>αρχίζει να εκφορτίζεται. </a:t>
            </a:r>
            <a:r>
              <a:rPr lang="el-GR" sz="1300" b="1" dirty="0" smtClean="0">
                <a:solidFill>
                  <a:srgbClr val="C00000"/>
                </a:solidFill>
              </a:rPr>
              <a:t>Το </a:t>
            </a:r>
            <a:r>
              <a:rPr lang="el-GR" sz="1300" b="1" dirty="0">
                <a:solidFill>
                  <a:srgbClr val="C00000"/>
                </a:solidFill>
              </a:rPr>
              <a:t>φορτίο στον πυκνωτή ελαττώνεται ενώ η ένταση του </a:t>
            </a:r>
            <a:r>
              <a:rPr lang="el-GR" sz="1300" b="1" dirty="0" smtClean="0">
                <a:solidFill>
                  <a:srgbClr val="C00000"/>
                </a:solidFill>
              </a:rPr>
              <a:t>ρεύματος </a:t>
            </a:r>
            <a:r>
              <a:rPr lang="el-GR" sz="1300" b="1" dirty="0">
                <a:solidFill>
                  <a:srgbClr val="C00000"/>
                </a:solidFill>
              </a:rPr>
              <a:t>αυξάνεται βαθμιαία. </a:t>
            </a:r>
            <a:r>
              <a:rPr lang="el-GR" sz="1300" b="1" dirty="0" smtClean="0">
                <a:solidFill>
                  <a:srgbClr val="C00000"/>
                </a:solidFill>
              </a:rPr>
              <a:t>Η αυτεπαγωγή </a:t>
            </a:r>
            <a:r>
              <a:rPr lang="el-GR" sz="1300" b="1" dirty="0">
                <a:solidFill>
                  <a:srgbClr val="C00000"/>
                </a:solidFill>
              </a:rPr>
              <a:t>δεν </a:t>
            </a:r>
            <a:r>
              <a:rPr lang="el-GR" sz="1300" b="1" dirty="0" smtClean="0">
                <a:solidFill>
                  <a:srgbClr val="C00000"/>
                </a:solidFill>
              </a:rPr>
              <a:t>επιτρέπει </a:t>
            </a:r>
            <a:r>
              <a:rPr lang="el-GR" sz="1300" b="1" dirty="0">
                <a:solidFill>
                  <a:srgbClr val="C00000"/>
                </a:solidFill>
              </a:rPr>
              <a:t>στο ρεύμα να μεγιστοποιηθεί ακαριαία.</a:t>
            </a:r>
          </a:p>
        </p:txBody>
      </p:sp>
      <p:sp>
        <p:nvSpPr>
          <p:cNvPr id="389" name="388 - Ορθογώνιο"/>
          <p:cNvSpPr/>
          <p:nvPr/>
        </p:nvSpPr>
        <p:spPr>
          <a:xfrm>
            <a:off x="0" y="1952836"/>
            <a:ext cx="5184068" cy="523220"/>
          </a:xfrm>
          <a:prstGeom prst="rect">
            <a:avLst/>
          </a:prstGeom>
        </p:spPr>
        <p:txBody>
          <a:bodyPr wrap="square">
            <a:spAutoFit/>
          </a:bodyPr>
          <a:lstStyle/>
          <a:p>
            <a:r>
              <a:rPr lang="el-GR" sz="1400" b="1" dirty="0" smtClean="0">
                <a:solidFill>
                  <a:srgbClr val="0000FB"/>
                </a:solidFill>
              </a:rPr>
              <a:t>Τη χρονική </a:t>
            </a:r>
            <a:r>
              <a:rPr lang="el-GR" sz="1400" b="1" dirty="0">
                <a:solidFill>
                  <a:srgbClr val="0000FB"/>
                </a:solidFill>
              </a:rPr>
              <a:t>στιγμή που το φορτίο στον πυκνωτή μηδενίζεται </a:t>
            </a:r>
            <a:r>
              <a:rPr lang="el-GR" sz="1400" b="1" dirty="0" smtClean="0">
                <a:solidFill>
                  <a:srgbClr val="0000FB"/>
                </a:solidFill>
              </a:rPr>
              <a:t> </a:t>
            </a:r>
            <a:r>
              <a:rPr lang="el-GR" sz="1400" b="1" dirty="0">
                <a:solidFill>
                  <a:srgbClr val="0000FB"/>
                </a:solidFill>
              </a:rPr>
              <a:t>η ένταση του ρεύματος παίρνει τη μέγιστη τιμή του Ι.</a:t>
            </a:r>
          </a:p>
        </p:txBody>
      </p:sp>
      <p:grpSp>
        <p:nvGrpSpPr>
          <p:cNvPr id="391" name="Group 46"/>
          <p:cNvGrpSpPr>
            <a:grpSpLocks noChangeAspect="1"/>
          </p:cNvGrpSpPr>
          <p:nvPr/>
        </p:nvGrpSpPr>
        <p:grpSpPr bwMode="auto">
          <a:xfrm>
            <a:off x="5004048" y="2492896"/>
            <a:ext cx="1008734" cy="929249"/>
            <a:chOff x="8802" y="1656"/>
            <a:chExt cx="1226" cy="1128"/>
          </a:xfrm>
        </p:grpSpPr>
        <p:grpSp>
          <p:nvGrpSpPr>
            <p:cNvPr id="393" name="Group 47"/>
            <p:cNvGrpSpPr>
              <a:grpSpLocks/>
            </p:cNvGrpSpPr>
            <p:nvPr/>
          </p:nvGrpSpPr>
          <p:grpSpPr bwMode="auto">
            <a:xfrm>
              <a:off x="8802" y="1922"/>
              <a:ext cx="1226" cy="862"/>
              <a:chOff x="8802" y="1922"/>
              <a:chExt cx="1226" cy="862"/>
            </a:xfrm>
          </p:grpSpPr>
          <p:grpSp>
            <p:nvGrpSpPr>
              <p:cNvPr id="396" name="Group 48"/>
              <p:cNvGrpSpPr>
                <a:grpSpLocks/>
              </p:cNvGrpSpPr>
              <p:nvPr/>
            </p:nvGrpSpPr>
            <p:grpSpPr bwMode="auto">
              <a:xfrm>
                <a:off x="8802" y="1922"/>
                <a:ext cx="1226" cy="797"/>
                <a:chOff x="8802" y="1922"/>
                <a:chExt cx="1226" cy="797"/>
              </a:xfrm>
            </p:grpSpPr>
            <p:grpSp>
              <p:nvGrpSpPr>
                <p:cNvPr id="398" name="Group 49"/>
                <p:cNvGrpSpPr>
                  <a:grpSpLocks/>
                </p:cNvGrpSpPr>
                <p:nvPr/>
              </p:nvGrpSpPr>
              <p:grpSpPr bwMode="auto">
                <a:xfrm>
                  <a:off x="9893" y="2061"/>
                  <a:ext cx="135" cy="469"/>
                  <a:chOff x="9893" y="2061"/>
                  <a:chExt cx="135" cy="469"/>
                </a:xfrm>
              </p:grpSpPr>
              <p:sp>
                <p:nvSpPr>
                  <p:cNvPr id="409" name="Arc 50"/>
                  <p:cNvSpPr>
                    <a:spLocks noChangeAspect="1"/>
                  </p:cNvSpPr>
                  <p:nvPr/>
                </p:nvSpPr>
                <p:spPr bwMode="auto">
                  <a:xfrm rot="5400000" flipH="1" flipV="1">
                    <a:off x="9933" y="204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10" name="Arc 51"/>
                  <p:cNvSpPr>
                    <a:spLocks noChangeAspect="1"/>
                  </p:cNvSpPr>
                  <p:nvPr/>
                </p:nvSpPr>
                <p:spPr bwMode="auto">
                  <a:xfrm rot="5400000">
                    <a:off x="9958" y="2057"/>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11" name="Arc 52"/>
                  <p:cNvSpPr>
                    <a:spLocks noChangeAspect="1"/>
                  </p:cNvSpPr>
                  <p:nvPr/>
                </p:nvSpPr>
                <p:spPr bwMode="auto">
                  <a:xfrm rot="5400000" flipH="1" flipV="1">
                    <a:off x="9933" y="2101"/>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12" name="Arc 53"/>
                  <p:cNvSpPr>
                    <a:spLocks noChangeAspect="1"/>
                  </p:cNvSpPr>
                  <p:nvPr/>
                </p:nvSpPr>
                <p:spPr bwMode="auto">
                  <a:xfrm rot="5400000">
                    <a:off x="9958" y="2110"/>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13" name="Arc 54"/>
                  <p:cNvSpPr>
                    <a:spLocks noChangeAspect="1"/>
                  </p:cNvSpPr>
                  <p:nvPr/>
                </p:nvSpPr>
                <p:spPr bwMode="auto">
                  <a:xfrm rot="5400000" flipH="1" flipV="1">
                    <a:off x="9933" y="2154"/>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14" name="Arc 55"/>
                  <p:cNvSpPr>
                    <a:spLocks noChangeAspect="1"/>
                  </p:cNvSpPr>
                  <p:nvPr/>
                </p:nvSpPr>
                <p:spPr bwMode="auto">
                  <a:xfrm rot="5400000">
                    <a:off x="9958" y="216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15" name="Arc 56"/>
                  <p:cNvSpPr>
                    <a:spLocks noChangeAspect="1"/>
                  </p:cNvSpPr>
                  <p:nvPr/>
                </p:nvSpPr>
                <p:spPr bwMode="auto">
                  <a:xfrm rot="5400000" flipH="1" flipV="1">
                    <a:off x="9933" y="22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16" name="Arc 57"/>
                  <p:cNvSpPr>
                    <a:spLocks noChangeAspect="1"/>
                  </p:cNvSpPr>
                  <p:nvPr/>
                </p:nvSpPr>
                <p:spPr bwMode="auto">
                  <a:xfrm rot="5400000">
                    <a:off x="9958" y="2215"/>
                    <a:ext cx="66"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417" name="Group 58"/>
                  <p:cNvGrpSpPr>
                    <a:grpSpLocks/>
                  </p:cNvGrpSpPr>
                  <p:nvPr/>
                </p:nvGrpSpPr>
                <p:grpSpPr bwMode="auto">
                  <a:xfrm>
                    <a:off x="9893" y="2272"/>
                    <a:ext cx="133" cy="66"/>
                    <a:chOff x="9893" y="2272"/>
                    <a:chExt cx="133" cy="66"/>
                  </a:xfrm>
                </p:grpSpPr>
                <p:sp>
                  <p:nvSpPr>
                    <p:cNvPr id="428" name="Arc 59"/>
                    <p:cNvSpPr>
                      <a:spLocks noChangeAspect="1"/>
                    </p:cNvSpPr>
                    <p:nvPr/>
                  </p:nvSpPr>
                  <p:spPr bwMode="auto">
                    <a:xfrm rot="5400000" flipH="1" flipV="1">
                      <a:off x="9932" y="22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29" name="Arc 60"/>
                    <p:cNvSpPr>
                      <a:spLocks noChangeAspect="1"/>
                    </p:cNvSpPr>
                    <p:nvPr/>
                  </p:nvSpPr>
                  <p:spPr bwMode="auto">
                    <a:xfrm rot="5400000">
                      <a:off x="9957" y="22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418" name="Group 61"/>
                  <p:cNvGrpSpPr>
                    <a:grpSpLocks/>
                  </p:cNvGrpSpPr>
                  <p:nvPr/>
                </p:nvGrpSpPr>
                <p:grpSpPr bwMode="auto">
                  <a:xfrm>
                    <a:off x="9893" y="2325"/>
                    <a:ext cx="133" cy="66"/>
                    <a:chOff x="9893" y="2325"/>
                    <a:chExt cx="133" cy="66"/>
                  </a:xfrm>
                </p:grpSpPr>
                <p:sp>
                  <p:nvSpPr>
                    <p:cNvPr id="426" name="Arc 62"/>
                    <p:cNvSpPr>
                      <a:spLocks noChangeAspect="1"/>
                    </p:cNvSpPr>
                    <p:nvPr/>
                  </p:nvSpPr>
                  <p:spPr bwMode="auto">
                    <a:xfrm rot="5400000" flipH="1" flipV="1">
                      <a:off x="9932" y="2312"/>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27" name="Arc 63"/>
                    <p:cNvSpPr>
                      <a:spLocks noChangeAspect="1"/>
                    </p:cNvSpPr>
                    <p:nvPr/>
                  </p:nvSpPr>
                  <p:spPr bwMode="auto">
                    <a:xfrm rot="5400000">
                      <a:off x="9957" y="23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419" name="Group 64"/>
                  <p:cNvGrpSpPr>
                    <a:grpSpLocks/>
                  </p:cNvGrpSpPr>
                  <p:nvPr/>
                </p:nvGrpSpPr>
                <p:grpSpPr bwMode="auto">
                  <a:xfrm>
                    <a:off x="9893" y="2378"/>
                    <a:ext cx="133" cy="66"/>
                    <a:chOff x="9893" y="2378"/>
                    <a:chExt cx="133" cy="66"/>
                  </a:xfrm>
                </p:grpSpPr>
                <p:sp>
                  <p:nvSpPr>
                    <p:cNvPr id="424" name="Arc 65"/>
                    <p:cNvSpPr>
                      <a:spLocks noChangeAspect="1"/>
                    </p:cNvSpPr>
                    <p:nvPr/>
                  </p:nvSpPr>
                  <p:spPr bwMode="auto">
                    <a:xfrm rot="5400000" flipH="1" flipV="1">
                      <a:off x="9932" y="2365"/>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25" name="Arc 66"/>
                    <p:cNvSpPr>
                      <a:spLocks noChangeAspect="1"/>
                    </p:cNvSpPr>
                    <p:nvPr/>
                  </p:nvSpPr>
                  <p:spPr bwMode="auto">
                    <a:xfrm rot="5400000">
                      <a:off x="9957" y="2374"/>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420" name="Group 67"/>
                  <p:cNvGrpSpPr>
                    <a:grpSpLocks/>
                  </p:cNvGrpSpPr>
                  <p:nvPr/>
                </p:nvGrpSpPr>
                <p:grpSpPr bwMode="auto">
                  <a:xfrm>
                    <a:off x="9893" y="2431"/>
                    <a:ext cx="133" cy="66"/>
                    <a:chOff x="9893" y="2431"/>
                    <a:chExt cx="133" cy="66"/>
                  </a:xfrm>
                </p:grpSpPr>
                <p:sp>
                  <p:nvSpPr>
                    <p:cNvPr id="422" name="Arc 68"/>
                    <p:cNvSpPr>
                      <a:spLocks noChangeAspect="1"/>
                    </p:cNvSpPr>
                    <p:nvPr/>
                  </p:nvSpPr>
                  <p:spPr bwMode="auto">
                    <a:xfrm rot="5400000" flipH="1" flipV="1">
                      <a:off x="9932" y="241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23" name="Arc 69"/>
                    <p:cNvSpPr>
                      <a:spLocks noChangeAspect="1"/>
                    </p:cNvSpPr>
                    <p:nvPr/>
                  </p:nvSpPr>
                  <p:spPr bwMode="auto">
                    <a:xfrm rot="5400000">
                      <a:off x="9957" y="242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421" name="Arc 70"/>
                  <p:cNvSpPr>
                    <a:spLocks noChangeAspect="1"/>
                  </p:cNvSpPr>
                  <p:nvPr/>
                </p:nvSpPr>
                <p:spPr bwMode="auto">
                  <a:xfrm rot="5400000">
                    <a:off x="9969" y="2472"/>
                    <a:ext cx="45"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99" name="Line 71"/>
                <p:cNvSpPr>
                  <a:spLocks noChangeAspect="1" noChangeShapeType="1"/>
                </p:cNvSpPr>
                <p:nvPr/>
              </p:nvSpPr>
              <p:spPr bwMode="auto">
                <a:xfrm rot="5400000">
                  <a:off x="9009" y="2064"/>
                  <a:ext cx="0" cy="414"/>
                </a:xfrm>
                <a:prstGeom prst="line">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00" name="Line 72"/>
                <p:cNvSpPr>
                  <a:spLocks noChangeAspect="1" noChangeShapeType="1"/>
                </p:cNvSpPr>
                <p:nvPr/>
              </p:nvSpPr>
              <p:spPr bwMode="auto">
                <a:xfrm rot="5400000">
                  <a:off x="9003" y="2153"/>
                  <a:ext cx="0" cy="390"/>
                </a:xfrm>
                <a:prstGeom prst="line">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01" name="Line 73"/>
                <p:cNvSpPr>
                  <a:spLocks noChangeAspect="1" noChangeShapeType="1"/>
                </p:cNvSpPr>
                <p:nvPr/>
              </p:nvSpPr>
              <p:spPr bwMode="auto">
                <a:xfrm rot="5400000">
                  <a:off x="8834" y="2537"/>
                  <a:ext cx="363" cy="2"/>
                </a:xfrm>
                <a:prstGeom prst="line">
                  <a:avLst/>
                </a:prstGeom>
                <a:noFill/>
                <a:ln w="12700">
                  <a:solidFill>
                    <a:srgbClr val="FF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402" name="Line 74"/>
                <p:cNvSpPr>
                  <a:spLocks noChangeAspect="1" noChangeShapeType="1"/>
                </p:cNvSpPr>
                <p:nvPr/>
              </p:nvSpPr>
              <p:spPr bwMode="auto">
                <a:xfrm>
                  <a:off x="9015" y="2716"/>
                  <a:ext cx="482" cy="3"/>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03" name="Line 75"/>
                <p:cNvSpPr>
                  <a:spLocks noChangeAspect="1" noChangeShapeType="1"/>
                </p:cNvSpPr>
                <p:nvPr/>
              </p:nvSpPr>
              <p:spPr bwMode="auto">
                <a:xfrm flipV="1">
                  <a:off x="9022" y="1922"/>
                  <a:ext cx="1004" cy="3"/>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04" name="Line 76"/>
                <p:cNvSpPr>
                  <a:spLocks noChangeAspect="1" noChangeShapeType="1"/>
                </p:cNvSpPr>
                <p:nvPr/>
              </p:nvSpPr>
              <p:spPr bwMode="auto">
                <a:xfrm flipV="1">
                  <a:off x="10021" y="1925"/>
                  <a:ext cx="0" cy="137"/>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05" name="Freeform 77"/>
                <p:cNvSpPr>
                  <a:spLocks noChangeAspect="1"/>
                </p:cNvSpPr>
                <p:nvPr/>
              </p:nvSpPr>
              <p:spPr bwMode="auto">
                <a:xfrm>
                  <a:off x="9481" y="2683"/>
                  <a:ext cx="167" cy="33"/>
                </a:xfrm>
                <a:custGeom>
                  <a:avLst/>
                  <a:gdLst/>
                  <a:ahLst/>
                  <a:cxnLst>
                    <a:cxn ang="0">
                      <a:pos x="0" y="39"/>
                    </a:cxn>
                    <a:cxn ang="0">
                      <a:pos x="167" y="0"/>
                    </a:cxn>
                  </a:cxnLst>
                  <a:rect l="0" t="0" r="r" b="b"/>
                  <a:pathLst>
                    <a:path w="167" h="39">
                      <a:moveTo>
                        <a:pt x="0" y="39"/>
                      </a:moveTo>
                      <a:lnTo>
                        <a:pt x="167" y="0"/>
                      </a:lnTo>
                    </a:path>
                  </a:pathLst>
                </a:custGeom>
                <a:noFill/>
                <a:ln w="9525">
                  <a:solidFill>
                    <a:srgbClr val="FF000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406" name="Line 78"/>
                <p:cNvSpPr>
                  <a:spLocks noChangeAspect="1" noChangeShapeType="1"/>
                </p:cNvSpPr>
                <p:nvPr/>
              </p:nvSpPr>
              <p:spPr bwMode="auto">
                <a:xfrm flipV="1">
                  <a:off x="9620" y="2712"/>
                  <a:ext cx="361" cy="0"/>
                </a:xfrm>
                <a:prstGeom prst="line">
                  <a:avLst/>
                </a:prstGeom>
                <a:no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07" name="Line 79"/>
                <p:cNvSpPr>
                  <a:spLocks noChangeAspect="1" noChangeShapeType="1"/>
                </p:cNvSpPr>
                <p:nvPr/>
              </p:nvSpPr>
              <p:spPr bwMode="auto">
                <a:xfrm>
                  <a:off x="9981" y="2527"/>
                  <a:ext cx="0" cy="185"/>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08" name="Line 80"/>
                <p:cNvSpPr>
                  <a:spLocks noChangeAspect="1" noChangeShapeType="1"/>
                </p:cNvSpPr>
                <p:nvPr/>
              </p:nvSpPr>
              <p:spPr bwMode="auto">
                <a:xfrm>
                  <a:off x="9022" y="1925"/>
                  <a:ext cx="0" cy="336"/>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397" name="Rectangle 81"/>
              <p:cNvSpPr>
                <a:spLocks noChangeAspect="1" noChangeArrowheads="1"/>
              </p:cNvSpPr>
              <p:nvPr/>
            </p:nvSpPr>
            <p:spPr bwMode="auto">
              <a:xfrm>
                <a:off x="9360" y="2389"/>
                <a:ext cx="482" cy="3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1" i="0" u="none" strike="noStrike" cap="none" normalizeH="0" baseline="0" smtClean="0">
                    <a:ln>
                      <a:noFill/>
                    </a:ln>
                    <a:solidFill>
                      <a:schemeClr val="tx1"/>
                    </a:solidFill>
                    <a:effectLst/>
                    <a:latin typeface="Calibri" pitchFamily="34" charset="0"/>
                    <a:cs typeface="Arial" pitchFamily="34" charset="0"/>
                  </a:rPr>
                  <a:t>Δ</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94" name="Rectangle 82"/>
            <p:cNvSpPr>
              <a:spLocks noChangeAspect="1" noChangeArrowheads="1"/>
            </p:cNvSpPr>
            <p:nvPr/>
          </p:nvSpPr>
          <p:spPr bwMode="auto">
            <a:xfrm>
              <a:off x="9126" y="1656"/>
              <a:ext cx="541" cy="3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Calibri" pitchFamily="34" charset="0"/>
                  <a:cs typeface="Arial" pitchFamily="34" charset="0"/>
                </a:rPr>
                <a:t>I</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95" name="Freeform 83"/>
            <p:cNvSpPr>
              <a:spLocks/>
            </p:cNvSpPr>
            <p:nvPr/>
          </p:nvSpPr>
          <p:spPr bwMode="auto">
            <a:xfrm>
              <a:off x="8934" y="1844"/>
              <a:ext cx="245" cy="302"/>
            </a:xfrm>
            <a:custGeom>
              <a:avLst/>
              <a:gdLst/>
              <a:ahLst/>
              <a:cxnLst>
                <a:cxn ang="0">
                  <a:pos x="0" y="348"/>
                </a:cxn>
                <a:cxn ang="0">
                  <a:pos x="0" y="3"/>
                </a:cxn>
                <a:cxn ang="0">
                  <a:pos x="245" y="0"/>
                </a:cxn>
              </a:cxnLst>
              <a:rect l="0" t="0" r="r" b="b"/>
              <a:pathLst>
                <a:path w="245" h="348">
                  <a:moveTo>
                    <a:pt x="0" y="348"/>
                  </a:moveTo>
                  <a:lnTo>
                    <a:pt x="0" y="3"/>
                  </a:lnTo>
                  <a:lnTo>
                    <a:pt x="245" y="0"/>
                  </a:lnTo>
                </a:path>
              </a:pathLst>
            </a:custGeom>
            <a:noFill/>
            <a:ln w="9525">
              <a:solidFill>
                <a:srgbClr val="FF0000"/>
              </a:solidFill>
              <a:round/>
              <a:headEnd type="none" w="med" len="med"/>
              <a:tailEnd type="triangle" w="sm" len="sm"/>
            </a:ln>
          </p:spPr>
          <p:txBody>
            <a:bodyPr vert="horz" wrap="square" lIns="91440" tIns="45720" rIns="91440" bIns="45720" numCol="1" anchor="t" anchorCtr="0" compatLnSpc="1">
              <a:prstTxWarp prst="textNoShape">
                <a:avLst/>
              </a:prstTxWarp>
            </a:bodyPr>
            <a:lstStyle/>
            <a:p>
              <a:endParaRPr lang="el-GR"/>
            </a:p>
          </p:txBody>
        </p:sp>
      </p:grpSp>
      <p:sp>
        <p:nvSpPr>
          <p:cNvPr id="430" name="429 - Ορθογώνιο"/>
          <p:cNvSpPr/>
          <p:nvPr/>
        </p:nvSpPr>
        <p:spPr>
          <a:xfrm>
            <a:off x="0" y="2672916"/>
            <a:ext cx="5004048" cy="707886"/>
          </a:xfrm>
          <a:prstGeom prst="rect">
            <a:avLst/>
          </a:prstGeom>
          <a:solidFill>
            <a:schemeClr val="accent5">
              <a:lumMod val="40000"/>
              <a:lumOff val="60000"/>
            </a:schemeClr>
          </a:solidFill>
        </p:spPr>
        <p:txBody>
          <a:bodyPr wrap="square">
            <a:spAutoFit/>
          </a:bodyPr>
          <a:lstStyle/>
          <a:p>
            <a:r>
              <a:rPr lang="el-GR" sz="1300" b="1" dirty="0">
                <a:solidFill>
                  <a:srgbClr val="C00000"/>
                </a:solidFill>
              </a:rPr>
              <a:t>Στη συνέχεια ο πυκνωτής αρχίζει να φορτίζεται με την αντίστροφη από την αρχική πολικότητα. Το ρεύμα </a:t>
            </a:r>
            <a:r>
              <a:rPr lang="el-GR" sz="1300" b="1" dirty="0" smtClean="0">
                <a:solidFill>
                  <a:srgbClr val="C00000"/>
                </a:solidFill>
              </a:rPr>
              <a:t>ελαττώνεται </a:t>
            </a:r>
            <a:r>
              <a:rPr lang="el-GR" sz="1300" b="1" dirty="0">
                <a:solidFill>
                  <a:srgbClr val="C00000"/>
                </a:solidFill>
              </a:rPr>
              <a:t>βαθμιαία επειδή πάλι </a:t>
            </a:r>
            <a:r>
              <a:rPr lang="el-GR" sz="1300" b="1" dirty="0" smtClean="0">
                <a:solidFill>
                  <a:srgbClr val="C00000"/>
                </a:solidFill>
              </a:rPr>
              <a:t>η αυτεπαγωγή </a:t>
            </a:r>
            <a:r>
              <a:rPr lang="el-GR" sz="1300" b="1" dirty="0">
                <a:solidFill>
                  <a:srgbClr val="C00000"/>
                </a:solidFill>
              </a:rPr>
              <a:t>το  εμποδίζει να μηδενιστεί ακαριαία</a:t>
            </a:r>
            <a:r>
              <a:rPr lang="el-GR" sz="1400" b="1" dirty="0">
                <a:solidFill>
                  <a:srgbClr val="C00000"/>
                </a:solidFill>
              </a:rPr>
              <a:t>. </a:t>
            </a:r>
          </a:p>
        </p:txBody>
      </p:sp>
      <p:sp>
        <p:nvSpPr>
          <p:cNvPr id="434" name="433 - Ορθογώνιο"/>
          <p:cNvSpPr/>
          <p:nvPr/>
        </p:nvSpPr>
        <p:spPr>
          <a:xfrm>
            <a:off x="0" y="3465004"/>
            <a:ext cx="4968044" cy="523220"/>
          </a:xfrm>
          <a:prstGeom prst="rect">
            <a:avLst/>
          </a:prstGeom>
        </p:spPr>
        <p:txBody>
          <a:bodyPr wrap="square">
            <a:spAutoFit/>
          </a:bodyPr>
          <a:lstStyle/>
          <a:p>
            <a:r>
              <a:rPr lang="el-GR" sz="1400" b="1" dirty="0">
                <a:solidFill>
                  <a:srgbClr val="0000FB"/>
                </a:solidFill>
              </a:rPr>
              <a:t>Κάποια στιγμή ο πυκνωτής αποκτά μέγιστο </a:t>
            </a:r>
            <a:r>
              <a:rPr lang="el-GR" sz="1400" b="1" dirty="0" smtClean="0">
                <a:solidFill>
                  <a:srgbClr val="0000FB"/>
                </a:solidFill>
              </a:rPr>
              <a:t>φορτίο στην αντίθετη πολικότητα  και </a:t>
            </a:r>
            <a:r>
              <a:rPr lang="el-GR" sz="1400" b="1" dirty="0">
                <a:solidFill>
                  <a:srgbClr val="0000FB"/>
                </a:solidFill>
              </a:rPr>
              <a:t>τα ρεύμα μηδενίζεται</a:t>
            </a:r>
            <a:r>
              <a:rPr lang="el-GR" sz="1400" dirty="0"/>
              <a:t>. </a:t>
            </a:r>
          </a:p>
        </p:txBody>
      </p:sp>
      <p:sp>
        <p:nvSpPr>
          <p:cNvPr id="3287" name="Rectangle 215"/>
          <p:cNvSpPr>
            <a:spLocks noChangeArrowheads="1"/>
          </p:cNvSpPr>
          <p:nvPr/>
        </p:nvSpPr>
        <p:spPr bwMode="auto">
          <a:xfrm>
            <a:off x="0" y="4113076"/>
            <a:ext cx="4968044" cy="523220"/>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511550" algn="l"/>
              </a:tabLst>
            </a:pPr>
            <a:r>
              <a:rPr kumimoji="0" lang="el-GR" sz="1300" b="1" i="0" u="none" strike="noStrike" cap="none" normalizeH="0" baseline="0" dirty="0" smtClean="0">
                <a:ln>
                  <a:noFill/>
                </a:ln>
                <a:solidFill>
                  <a:srgbClr val="C00000"/>
                </a:solidFill>
                <a:effectLst/>
                <a:ea typeface="Times New Roman" pitchFamily="18" charset="0"/>
                <a:cs typeface="Arial" pitchFamily="34" charset="0"/>
              </a:rPr>
              <a:t>Στη συνέχεια ο πυκνωτής αρχίζει πάλι να εκφορτίζεται, και  η ένταση του ρεύματος  αυξάνεται με αντίθετη φορά από την αρχική</a:t>
            </a:r>
            <a:r>
              <a:rPr kumimoji="0" lang="el-GR" sz="1400" b="1" i="0" u="none" strike="noStrike" cap="none" normalizeH="0" baseline="0" dirty="0" smtClean="0">
                <a:ln>
                  <a:noFill/>
                </a:ln>
                <a:solidFill>
                  <a:srgbClr val="C00000"/>
                </a:solidFill>
                <a:effectLst/>
                <a:ea typeface="Times New Roman" pitchFamily="18" charset="0"/>
                <a:cs typeface="Arial" pitchFamily="34" charset="0"/>
              </a:rPr>
              <a:t>. </a:t>
            </a:r>
            <a:endParaRPr kumimoji="0" lang="el-GR" sz="2400" b="1" i="0" u="none" strike="noStrike" cap="none" normalizeH="0" baseline="0" dirty="0" smtClean="0">
              <a:ln>
                <a:noFill/>
              </a:ln>
              <a:solidFill>
                <a:srgbClr val="C00000"/>
              </a:solidFill>
              <a:effectLst/>
              <a:cs typeface="Arial" pitchFamily="34" charset="0"/>
            </a:endParaRPr>
          </a:p>
        </p:txBody>
      </p:sp>
      <p:sp>
        <p:nvSpPr>
          <p:cNvPr id="440" name="439 - Ορθογώνιο"/>
          <p:cNvSpPr/>
          <p:nvPr/>
        </p:nvSpPr>
        <p:spPr>
          <a:xfrm>
            <a:off x="0" y="4725144"/>
            <a:ext cx="4788024" cy="523220"/>
          </a:xfrm>
          <a:prstGeom prst="rect">
            <a:avLst/>
          </a:prstGeom>
        </p:spPr>
        <p:txBody>
          <a:bodyPr wrap="square">
            <a:spAutoFit/>
          </a:bodyPr>
          <a:lstStyle/>
          <a:p>
            <a:r>
              <a:rPr lang="el-GR" sz="1400" b="1" dirty="0">
                <a:solidFill>
                  <a:srgbClr val="0000FB"/>
                </a:solidFill>
              </a:rPr>
              <a:t>Μόλις το φορτίο του πυκνωτή </a:t>
            </a:r>
            <a:r>
              <a:rPr lang="el-GR" sz="1400" b="1" dirty="0" smtClean="0">
                <a:solidFill>
                  <a:srgbClr val="0000FB"/>
                </a:solidFill>
              </a:rPr>
              <a:t>μηδενιστεί </a:t>
            </a:r>
            <a:r>
              <a:rPr lang="el-GR" sz="1400" b="1" dirty="0">
                <a:solidFill>
                  <a:srgbClr val="0000FB"/>
                </a:solidFill>
              </a:rPr>
              <a:t>το ρεύμα παίρνει πάλι τη μέγιστη τιμή </a:t>
            </a:r>
            <a:r>
              <a:rPr lang="el-GR" sz="1400" b="1" dirty="0" smtClean="0">
                <a:solidFill>
                  <a:srgbClr val="0000FB"/>
                </a:solidFill>
              </a:rPr>
              <a:t>έντασης.</a:t>
            </a:r>
            <a:endParaRPr lang="el-GR" sz="1400" b="1" dirty="0">
              <a:solidFill>
                <a:srgbClr val="0000FB"/>
              </a:solidFill>
            </a:endParaRPr>
          </a:p>
        </p:txBody>
      </p:sp>
      <p:grpSp>
        <p:nvGrpSpPr>
          <p:cNvPr id="485" name="484 - Ομάδα"/>
          <p:cNvGrpSpPr/>
          <p:nvPr/>
        </p:nvGrpSpPr>
        <p:grpSpPr>
          <a:xfrm>
            <a:off x="5004048" y="4041068"/>
            <a:ext cx="949983" cy="955560"/>
            <a:chOff x="4896036" y="4437112"/>
            <a:chExt cx="949983" cy="955560"/>
          </a:xfrm>
        </p:grpSpPr>
        <p:grpSp>
          <p:nvGrpSpPr>
            <p:cNvPr id="444" name="Group 88"/>
            <p:cNvGrpSpPr>
              <a:grpSpLocks/>
            </p:cNvGrpSpPr>
            <p:nvPr/>
          </p:nvGrpSpPr>
          <p:grpSpPr bwMode="auto">
            <a:xfrm>
              <a:off x="4944887" y="4941168"/>
              <a:ext cx="419201" cy="451504"/>
              <a:chOff x="8760" y="5183"/>
              <a:chExt cx="541" cy="582"/>
            </a:xfrm>
            <a:noFill/>
          </p:grpSpPr>
          <p:sp>
            <p:nvSpPr>
              <p:cNvPr id="480" name="Freeform 89"/>
              <p:cNvSpPr>
                <a:spLocks/>
              </p:cNvSpPr>
              <p:nvPr/>
            </p:nvSpPr>
            <p:spPr bwMode="auto">
              <a:xfrm rot="-5400000">
                <a:off x="8901" y="5132"/>
                <a:ext cx="245" cy="348"/>
              </a:xfrm>
              <a:custGeom>
                <a:avLst/>
                <a:gdLst/>
                <a:ahLst/>
                <a:cxnLst>
                  <a:cxn ang="0">
                    <a:pos x="0" y="348"/>
                  </a:cxn>
                  <a:cxn ang="0">
                    <a:pos x="0" y="3"/>
                  </a:cxn>
                  <a:cxn ang="0">
                    <a:pos x="245" y="0"/>
                  </a:cxn>
                </a:cxnLst>
                <a:rect l="0" t="0" r="r" b="b"/>
                <a:pathLst>
                  <a:path w="245" h="348">
                    <a:moveTo>
                      <a:pt x="0" y="348"/>
                    </a:moveTo>
                    <a:lnTo>
                      <a:pt x="0" y="3"/>
                    </a:lnTo>
                    <a:lnTo>
                      <a:pt x="245" y="0"/>
                    </a:lnTo>
                  </a:path>
                </a:pathLst>
              </a:custGeom>
              <a:grpFill/>
              <a:ln w="9525">
                <a:solidFill>
                  <a:srgbClr val="FF0000"/>
                </a:solidFill>
                <a:round/>
                <a:headEnd type="triangle" w="sm" len="sm"/>
                <a:tailEnd type="none" w="sm" len="sm"/>
              </a:ln>
            </p:spPr>
            <p:txBody>
              <a:bodyPr vert="horz" wrap="square" lIns="91440" tIns="45720" rIns="91440" bIns="45720" numCol="1" anchor="t" anchorCtr="0" compatLnSpc="1">
                <a:prstTxWarp prst="textNoShape">
                  <a:avLst/>
                </a:prstTxWarp>
              </a:bodyPr>
              <a:lstStyle/>
              <a:p>
                <a:endParaRPr lang="el-GR"/>
              </a:p>
            </p:txBody>
          </p:sp>
          <p:sp>
            <p:nvSpPr>
              <p:cNvPr id="481" name="Rectangle 90"/>
              <p:cNvSpPr>
                <a:spLocks noChangeAspect="1" noChangeArrowheads="1"/>
              </p:cNvSpPr>
              <p:nvPr/>
            </p:nvSpPr>
            <p:spPr bwMode="auto">
              <a:xfrm>
                <a:off x="8760" y="5357"/>
                <a:ext cx="541" cy="40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dirty="0" smtClean="0">
                    <a:ln>
                      <a:noFill/>
                    </a:ln>
                    <a:solidFill>
                      <a:schemeClr val="tx1"/>
                    </a:solidFill>
                    <a:effectLst/>
                    <a:latin typeface="Calibri" pitchFamily="34" charset="0"/>
                    <a:cs typeface="Arial" pitchFamily="34" charset="0"/>
                  </a:rPr>
                  <a:t>I</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446" name="Group 93"/>
            <p:cNvGrpSpPr>
              <a:grpSpLocks/>
            </p:cNvGrpSpPr>
            <p:nvPr/>
          </p:nvGrpSpPr>
          <p:grpSpPr bwMode="auto">
            <a:xfrm>
              <a:off x="4896036" y="4437112"/>
              <a:ext cx="949983" cy="612091"/>
              <a:chOff x="8754" y="4583"/>
              <a:chExt cx="1226" cy="789"/>
            </a:xfrm>
            <a:noFill/>
          </p:grpSpPr>
          <p:grpSp>
            <p:nvGrpSpPr>
              <p:cNvPr id="448" name="Group 94"/>
              <p:cNvGrpSpPr>
                <a:grpSpLocks/>
              </p:cNvGrpSpPr>
              <p:nvPr/>
            </p:nvGrpSpPr>
            <p:grpSpPr bwMode="auto">
              <a:xfrm>
                <a:off x="9845" y="4720"/>
                <a:ext cx="135" cy="464"/>
                <a:chOff x="9845" y="4720"/>
                <a:chExt cx="135" cy="464"/>
              </a:xfrm>
              <a:grpFill/>
            </p:grpSpPr>
            <p:sp>
              <p:nvSpPr>
                <p:cNvPr id="459" name="Arc 95"/>
                <p:cNvSpPr>
                  <a:spLocks noChangeAspect="1"/>
                </p:cNvSpPr>
                <p:nvPr/>
              </p:nvSpPr>
              <p:spPr bwMode="auto">
                <a:xfrm rot="5400000" flipH="1" flipV="1">
                  <a:off x="9885" y="4707"/>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60" name="Arc 96"/>
                <p:cNvSpPr>
                  <a:spLocks noChangeAspect="1"/>
                </p:cNvSpPr>
                <p:nvPr/>
              </p:nvSpPr>
              <p:spPr bwMode="auto">
                <a:xfrm rot="5400000">
                  <a:off x="9910" y="4716"/>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61" name="Arc 97"/>
                <p:cNvSpPr>
                  <a:spLocks noChangeAspect="1"/>
                </p:cNvSpPr>
                <p:nvPr/>
              </p:nvSpPr>
              <p:spPr bwMode="auto">
                <a:xfrm rot="5400000" flipH="1" flipV="1">
                  <a:off x="9885" y="475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62" name="Arc 98"/>
                <p:cNvSpPr>
                  <a:spLocks noChangeAspect="1"/>
                </p:cNvSpPr>
                <p:nvPr/>
              </p:nvSpPr>
              <p:spPr bwMode="auto">
                <a:xfrm rot="5400000">
                  <a:off x="9910" y="476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63" name="Arc 99"/>
                <p:cNvSpPr>
                  <a:spLocks noChangeAspect="1"/>
                </p:cNvSpPr>
                <p:nvPr/>
              </p:nvSpPr>
              <p:spPr bwMode="auto">
                <a:xfrm rot="5400000" flipH="1" flipV="1">
                  <a:off x="9885" y="4812"/>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64" name="Arc 100"/>
                <p:cNvSpPr>
                  <a:spLocks noChangeAspect="1"/>
                </p:cNvSpPr>
                <p:nvPr/>
              </p:nvSpPr>
              <p:spPr bwMode="auto">
                <a:xfrm rot="5400000">
                  <a:off x="9910" y="482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65" name="Arc 101"/>
                <p:cNvSpPr>
                  <a:spLocks noChangeAspect="1"/>
                </p:cNvSpPr>
                <p:nvPr/>
              </p:nvSpPr>
              <p:spPr bwMode="auto">
                <a:xfrm rot="5400000" flipH="1" flipV="1">
                  <a:off x="9885" y="4864"/>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66" name="Arc 102"/>
                <p:cNvSpPr>
                  <a:spLocks noChangeAspect="1"/>
                </p:cNvSpPr>
                <p:nvPr/>
              </p:nvSpPr>
              <p:spPr bwMode="auto">
                <a:xfrm rot="5400000">
                  <a:off x="9910" y="487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467" name="Group 103"/>
                <p:cNvGrpSpPr>
                  <a:grpSpLocks/>
                </p:cNvGrpSpPr>
                <p:nvPr/>
              </p:nvGrpSpPr>
              <p:grpSpPr bwMode="auto">
                <a:xfrm>
                  <a:off x="9845" y="4929"/>
                  <a:ext cx="133" cy="65"/>
                  <a:chOff x="9845" y="4929"/>
                  <a:chExt cx="133" cy="65"/>
                </a:xfrm>
                <a:grpFill/>
              </p:grpSpPr>
              <p:sp>
                <p:nvSpPr>
                  <p:cNvPr id="478" name="Arc 104"/>
                  <p:cNvSpPr>
                    <a:spLocks noChangeAspect="1"/>
                  </p:cNvSpPr>
                  <p:nvPr/>
                </p:nvSpPr>
                <p:spPr bwMode="auto">
                  <a:xfrm rot="5400000" flipH="1" flipV="1">
                    <a:off x="9884" y="4916"/>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79" name="Arc 105"/>
                  <p:cNvSpPr>
                    <a:spLocks noChangeAspect="1"/>
                  </p:cNvSpPr>
                  <p:nvPr/>
                </p:nvSpPr>
                <p:spPr bwMode="auto">
                  <a:xfrm rot="5400000">
                    <a:off x="9910" y="4924"/>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468" name="Group 106"/>
                <p:cNvGrpSpPr>
                  <a:grpSpLocks/>
                </p:cNvGrpSpPr>
                <p:nvPr/>
              </p:nvGrpSpPr>
              <p:grpSpPr bwMode="auto">
                <a:xfrm>
                  <a:off x="9845" y="4981"/>
                  <a:ext cx="133" cy="66"/>
                  <a:chOff x="9845" y="4981"/>
                  <a:chExt cx="133" cy="66"/>
                </a:xfrm>
                <a:grpFill/>
              </p:grpSpPr>
              <p:sp>
                <p:nvSpPr>
                  <p:cNvPr id="476" name="Arc 107"/>
                  <p:cNvSpPr>
                    <a:spLocks noChangeAspect="1"/>
                  </p:cNvSpPr>
                  <p:nvPr/>
                </p:nvSpPr>
                <p:spPr bwMode="auto">
                  <a:xfrm rot="5400000" flipH="1" flipV="1">
                    <a:off x="9884" y="4968"/>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77" name="Arc 108"/>
                  <p:cNvSpPr>
                    <a:spLocks noChangeAspect="1"/>
                  </p:cNvSpPr>
                  <p:nvPr/>
                </p:nvSpPr>
                <p:spPr bwMode="auto">
                  <a:xfrm rot="5400000">
                    <a:off x="9909" y="4977"/>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469" name="Group 109"/>
                <p:cNvGrpSpPr>
                  <a:grpSpLocks/>
                </p:cNvGrpSpPr>
                <p:nvPr/>
              </p:nvGrpSpPr>
              <p:grpSpPr bwMode="auto">
                <a:xfrm>
                  <a:off x="9845" y="5033"/>
                  <a:ext cx="133" cy="66"/>
                  <a:chOff x="9845" y="5033"/>
                  <a:chExt cx="133" cy="66"/>
                </a:xfrm>
                <a:grpFill/>
              </p:grpSpPr>
              <p:sp>
                <p:nvSpPr>
                  <p:cNvPr id="474" name="Arc 110"/>
                  <p:cNvSpPr>
                    <a:spLocks noChangeAspect="1"/>
                  </p:cNvSpPr>
                  <p:nvPr/>
                </p:nvSpPr>
                <p:spPr bwMode="auto">
                  <a:xfrm rot="5400000" flipH="1" flipV="1">
                    <a:off x="9884" y="5020"/>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75" name="Arc 111"/>
                  <p:cNvSpPr>
                    <a:spLocks noChangeAspect="1"/>
                  </p:cNvSpPr>
                  <p:nvPr/>
                </p:nvSpPr>
                <p:spPr bwMode="auto">
                  <a:xfrm rot="5400000">
                    <a:off x="9909" y="5029"/>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470" name="Group 112"/>
                <p:cNvGrpSpPr>
                  <a:grpSpLocks/>
                </p:cNvGrpSpPr>
                <p:nvPr/>
              </p:nvGrpSpPr>
              <p:grpSpPr bwMode="auto">
                <a:xfrm>
                  <a:off x="9845" y="5086"/>
                  <a:ext cx="133" cy="65"/>
                  <a:chOff x="9845" y="5086"/>
                  <a:chExt cx="133" cy="65"/>
                </a:xfrm>
                <a:grpFill/>
              </p:grpSpPr>
              <p:sp>
                <p:nvSpPr>
                  <p:cNvPr id="472" name="Arc 113"/>
                  <p:cNvSpPr>
                    <a:spLocks noChangeAspect="1"/>
                  </p:cNvSpPr>
                  <p:nvPr/>
                </p:nvSpPr>
                <p:spPr bwMode="auto">
                  <a:xfrm rot="5400000" flipH="1" flipV="1">
                    <a:off x="9884" y="5073"/>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473" name="Arc 114"/>
                  <p:cNvSpPr>
                    <a:spLocks noChangeAspect="1"/>
                  </p:cNvSpPr>
                  <p:nvPr/>
                </p:nvSpPr>
                <p:spPr bwMode="auto">
                  <a:xfrm rot="5400000">
                    <a:off x="9910" y="5081"/>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471" name="Arc 115"/>
                <p:cNvSpPr>
                  <a:spLocks noChangeAspect="1"/>
                </p:cNvSpPr>
                <p:nvPr/>
              </p:nvSpPr>
              <p:spPr bwMode="auto">
                <a:xfrm rot="5400000">
                  <a:off x="9922" y="5126"/>
                  <a:ext cx="44"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grpFill/>
                <a:ln w="9525">
                  <a:solidFill>
                    <a:srgbClr val="FF000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449" name="Line 116"/>
              <p:cNvSpPr>
                <a:spLocks noChangeAspect="1" noChangeShapeType="1"/>
              </p:cNvSpPr>
              <p:nvPr/>
            </p:nvSpPr>
            <p:spPr bwMode="auto">
              <a:xfrm rot="5400000">
                <a:off x="8961" y="4722"/>
                <a:ext cx="0" cy="414"/>
              </a:xfrm>
              <a:prstGeom prst="line">
                <a:avLst/>
              </a:prstGeom>
              <a:grp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50" name="Line 117"/>
              <p:cNvSpPr>
                <a:spLocks noChangeAspect="1" noChangeShapeType="1"/>
              </p:cNvSpPr>
              <p:nvPr/>
            </p:nvSpPr>
            <p:spPr bwMode="auto">
              <a:xfrm rot="5400000">
                <a:off x="8955" y="4810"/>
                <a:ext cx="0" cy="390"/>
              </a:xfrm>
              <a:prstGeom prst="line">
                <a:avLst/>
              </a:prstGeom>
              <a:grp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51" name="Line 118"/>
              <p:cNvSpPr>
                <a:spLocks noChangeAspect="1" noChangeShapeType="1"/>
              </p:cNvSpPr>
              <p:nvPr/>
            </p:nvSpPr>
            <p:spPr bwMode="auto">
              <a:xfrm rot="5400000">
                <a:off x="8788" y="5192"/>
                <a:ext cx="359" cy="2"/>
              </a:xfrm>
              <a:prstGeom prst="line">
                <a:avLst/>
              </a:prstGeom>
              <a:grpFill/>
              <a:ln w="12700">
                <a:solidFill>
                  <a:srgbClr val="FF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452" name="Line 119"/>
              <p:cNvSpPr>
                <a:spLocks noChangeAspect="1" noChangeShapeType="1"/>
              </p:cNvSpPr>
              <p:nvPr/>
            </p:nvSpPr>
            <p:spPr bwMode="auto">
              <a:xfrm>
                <a:off x="8967" y="5369"/>
                <a:ext cx="482" cy="3"/>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53" name="Line 120"/>
              <p:cNvSpPr>
                <a:spLocks noChangeAspect="1" noChangeShapeType="1"/>
              </p:cNvSpPr>
              <p:nvPr/>
            </p:nvSpPr>
            <p:spPr bwMode="auto">
              <a:xfrm flipV="1">
                <a:off x="8974" y="4583"/>
                <a:ext cx="1004" cy="3"/>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54" name="Line 121"/>
              <p:cNvSpPr>
                <a:spLocks noChangeAspect="1" noChangeShapeType="1"/>
              </p:cNvSpPr>
              <p:nvPr/>
            </p:nvSpPr>
            <p:spPr bwMode="auto">
              <a:xfrm flipV="1">
                <a:off x="9973" y="4586"/>
                <a:ext cx="0" cy="135"/>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55" name="Freeform 122"/>
              <p:cNvSpPr>
                <a:spLocks noChangeAspect="1"/>
              </p:cNvSpPr>
              <p:nvPr/>
            </p:nvSpPr>
            <p:spPr bwMode="auto">
              <a:xfrm>
                <a:off x="9433" y="5336"/>
                <a:ext cx="167" cy="33"/>
              </a:xfrm>
              <a:custGeom>
                <a:avLst/>
                <a:gdLst/>
                <a:ahLst/>
                <a:cxnLst>
                  <a:cxn ang="0">
                    <a:pos x="0" y="39"/>
                  </a:cxn>
                  <a:cxn ang="0">
                    <a:pos x="167" y="0"/>
                  </a:cxn>
                </a:cxnLst>
                <a:rect l="0" t="0" r="r" b="b"/>
                <a:pathLst>
                  <a:path w="167" h="39">
                    <a:moveTo>
                      <a:pt x="0" y="39"/>
                    </a:moveTo>
                    <a:lnTo>
                      <a:pt x="167" y="0"/>
                    </a:lnTo>
                  </a:path>
                </a:pathLst>
              </a:custGeom>
              <a:grpFill/>
              <a:ln w="9525">
                <a:solidFill>
                  <a:srgbClr val="FF000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456" name="Line 123"/>
              <p:cNvSpPr>
                <a:spLocks noChangeAspect="1" noChangeShapeType="1"/>
              </p:cNvSpPr>
              <p:nvPr/>
            </p:nvSpPr>
            <p:spPr bwMode="auto">
              <a:xfrm flipV="1">
                <a:off x="9572" y="5365"/>
                <a:ext cx="361" cy="0"/>
              </a:xfrm>
              <a:prstGeom prst="line">
                <a:avLst/>
              </a:prstGeom>
              <a:grpFill/>
              <a:ln w="12700">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57" name="Line 124"/>
              <p:cNvSpPr>
                <a:spLocks noChangeAspect="1" noChangeShapeType="1"/>
              </p:cNvSpPr>
              <p:nvPr/>
            </p:nvSpPr>
            <p:spPr bwMode="auto">
              <a:xfrm>
                <a:off x="9933" y="5182"/>
                <a:ext cx="0" cy="183"/>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458" name="Line 125"/>
              <p:cNvSpPr>
                <a:spLocks noChangeAspect="1" noChangeShapeType="1"/>
              </p:cNvSpPr>
              <p:nvPr/>
            </p:nvSpPr>
            <p:spPr bwMode="auto">
              <a:xfrm>
                <a:off x="8974" y="4586"/>
                <a:ext cx="0" cy="332"/>
              </a:xfrm>
              <a:prstGeom prst="line">
                <a:avLst/>
              </a:prstGeom>
              <a:grp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l-GR"/>
              </a:p>
            </p:txBody>
          </p:sp>
        </p:grpSp>
      </p:grpSp>
      <p:grpSp>
        <p:nvGrpSpPr>
          <p:cNvPr id="491" name="490 - Ομάδα"/>
          <p:cNvGrpSpPr/>
          <p:nvPr/>
        </p:nvGrpSpPr>
        <p:grpSpPr>
          <a:xfrm>
            <a:off x="6444208" y="2960948"/>
            <a:ext cx="2509997" cy="1233646"/>
            <a:chOff x="6516216" y="3248980"/>
            <a:chExt cx="2509997" cy="1233646"/>
          </a:xfrm>
        </p:grpSpPr>
        <p:grpSp>
          <p:nvGrpSpPr>
            <p:cNvPr id="3247" name="Group 175"/>
            <p:cNvGrpSpPr>
              <a:grpSpLocks noChangeAspect="1"/>
            </p:cNvGrpSpPr>
            <p:nvPr/>
          </p:nvGrpSpPr>
          <p:grpSpPr bwMode="auto">
            <a:xfrm>
              <a:off x="7236296" y="3248980"/>
              <a:ext cx="1789917" cy="1151131"/>
              <a:chOff x="8814" y="3215"/>
              <a:chExt cx="1226" cy="788"/>
            </a:xfrm>
          </p:grpSpPr>
          <p:grpSp>
            <p:nvGrpSpPr>
              <p:cNvPr id="3248" name="Group 176"/>
              <p:cNvGrpSpPr>
                <a:grpSpLocks/>
              </p:cNvGrpSpPr>
              <p:nvPr/>
            </p:nvGrpSpPr>
            <p:grpSpPr bwMode="auto">
              <a:xfrm>
                <a:off x="9905" y="3352"/>
                <a:ext cx="135" cy="464"/>
                <a:chOff x="9905" y="3352"/>
                <a:chExt cx="135" cy="464"/>
              </a:xfrm>
            </p:grpSpPr>
            <p:sp>
              <p:nvSpPr>
                <p:cNvPr id="3249" name="Arc 177"/>
                <p:cNvSpPr>
                  <a:spLocks noChangeAspect="1"/>
                </p:cNvSpPr>
                <p:nvPr/>
              </p:nvSpPr>
              <p:spPr bwMode="auto">
                <a:xfrm rot="5400000" flipH="1" flipV="1">
                  <a:off x="9945" y="3339"/>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50" name="Arc 178"/>
                <p:cNvSpPr>
                  <a:spLocks noChangeAspect="1"/>
                </p:cNvSpPr>
                <p:nvPr/>
              </p:nvSpPr>
              <p:spPr bwMode="auto">
                <a:xfrm rot="5400000">
                  <a:off x="9970" y="3348"/>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51" name="Arc 179"/>
                <p:cNvSpPr>
                  <a:spLocks noChangeAspect="1"/>
                </p:cNvSpPr>
                <p:nvPr/>
              </p:nvSpPr>
              <p:spPr bwMode="auto">
                <a:xfrm rot="5400000" flipH="1" flipV="1">
                  <a:off x="9945" y="3391"/>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52" name="Arc 180"/>
                <p:cNvSpPr>
                  <a:spLocks noChangeAspect="1"/>
                </p:cNvSpPr>
                <p:nvPr/>
              </p:nvSpPr>
              <p:spPr bwMode="auto">
                <a:xfrm rot="5400000">
                  <a:off x="9970" y="3400"/>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53" name="Arc 181"/>
                <p:cNvSpPr>
                  <a:spLocks noChangeAspect="1"/>
                </p:cNvSpPr>
                <p:nvPr/>
              </p:nvSpPr>
              <p:spPr bwMode="auto">
                <a:xfrm rot="5400000" flipH="1" flipV="1">
                  <a:off x="9945" y="3444"/>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54" name="Arc 182"/>
                <p:cNvSpPr>
                  <a:spLocks noChangeAspect="1"/>
                </p:cNvSpPr>
                <p:nvPr/>
              </p:nvSpPr>
              <p:spPr bwMode="auto">
                <a:xfrm rot="5400000">
                  <a:off x="9970" y="3453"/>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55" name="Arc 183"/>
                <p:cNvSpPr>
                  <a:spLocks noChangeAspect="1"/>
                </p:cNvSpPr>
                <p:nvPr/>
              </p:nvSpPr>
              <p:spPr bwMode="auto">
                <a:xfrm rot="5400000" flipH="1" flipV="1">
                  <a:off x="9945" y="3496"/>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56" name="Arc 184"/>
                <p:cNvSpPr>
                  <a:spLocks noChangeAspect="1"/>
                </p:cNvSpPr>
                <p:nvPr/>
              </p:nvSpPr>
              <p:spPr bwMode="auto">
                <a:xfrm rot="5400000">
                  <a:off x="9970" y="3505"/>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nvGrpSpPr>
                <p:cNvPr id="3257" name="Group 185"/>
                <p:cNvGrpSpPr>
                  <a:grpSpLocks/>
                </p:cNvGrpSpPr>
                <p:nvPr/>
              </p:nvGrpSpPr>
              <p:grpSpPr bwMode="auto">
                <a:xfrm>
                  <a:off x="9905" y="3561"/>
                  <a:ext cx="133" cy="65"/>
                  <a:chOff x="9905" y="3561"/>
                  <a:chExt cx="133" cy="65"/>
                </a:xfrm>
              </p:grpSpPr>
              <p:sp>
                <p:nvSpPr>
                  <p:cNvPr id="3258" name="Arc 186"/>
                  <p:cNvSpPr>
                    <a:spLocks noChangeAspect="1"/>
                  </p:cNvSpPr>
                  <p:nvPr/>
                </p:nvSpPr>
                <p:spPr bwMode="auto">
                  <a:xfrm rot="5400000" flipH="1" flipV="1">
                    <a:off x="9944" y="3548"/>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59" name="Arc 187"/>
                  <p:cNvSpPr>
                    <a:spLocks noChangeAspect="1"/>
                  </p:cNvSpPr>
                  <p:nvPr/>
                </p:nvSpPr>
                <p:spPr bwMode="auto">
                  <a:xfrm rot="5400000">
                    <a:off x="9970" y="3556"/>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260" name="Group 188"/>
                <p:cNvGrpSpPr>
                  <a:grpSpLocks/>
                </p:cNvGrpSpPr>
                <p:nvPr/>
              </p:nvGrpSpPr>
              <p:grpSpPr bwMode="auto">
                <a:xfrm>
                  <a:off x="9905" y="3613"/>
                  <a:ext cx="133" cy="66"/>
                  <a:chOff x="9905" y="3613"/>
                  <a:chExt cx="133" cy="66"/>
                </a:xfrm>
              </p:grpSpPr>
              <p:sp>
                <p:nvSpPr>
                  <p:cNvPr id="3261" name="Arc 189"/>
                  <p:cNvSpPr>
                    <a:spLocks noChangeAspect="1"/>
                  </p:cNvSpPr>
                  <p:nvPr/>
                </p:nvSpPr>
                <p:spPr bwMode="auto">
                  <a:xfrm rot="5400000" flipH="1" flipV="1">
                    <a:off x="9944" y="3600"/>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62" name="Arc 190"/>
                  <p:cNvSpPr>
                    <a:spLocks noChangeAspect="1"/>
                  </p:cNvSpPr>
                  <p:nvPr/>
                </p:nvSpPr>
                <p:spPr bwMode="auto">
                  <a:xfrm rot="5400000">
                    <a:off x="9969" y="3609"/>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263" name="Group 191"/>
                <p:cNvGrpSpPr>
                  <a:grpSpLocks/>
                </p:cNvGrpSpPr>
                <p:nvPr/>
              </p:nvGrpSpPr>
              <p:grpSpPr bwMode="auto">
                <a:xfrm>
                  <a:off x="9905" y="3665"/>
                  <a:ext cx="133" cy="66"/>
                  <a:chOff x="9905" y="3665"/>
                  <a:chExt cx="133" cy="66"/>
                </a:xfrm>
              </p:grpSpPr>
              <p:sp>
                <p:nvSpPr>
                  <p:cNvPr id="3264" name="Arc 192"/>
                  <p:cNvSpPr>
                    <a:spLocks noChangeAspect="1"/>
                  </p:cNvSpPr>
                  <p:nvPr/>
                </p:nvSpPr>
                <p:spPr bwMode="auto">
                  <a:xfrm rot="5400000" flipH="1" flipV="1">
                    <a:off x="9944" y="3652"/>
                    <a:ext cx="40"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65" name="Arc 193"/>
                  <p:cNvSpPr>
                    <a:spLocks noChangeAspect="1"/>
                  </p:cNvSpPr>
                  <p:nvPr/>
                </p:nvSpPr>
                <p:spPr bwMode="auto">
                  <a:xfrm rot="5400000">
                    <a:off x="9969" y="3661"/>
                    <a:ext cx="65"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grpSp>
              <p:nvGrpSpPr>
                <p:cNvPr id="3266" name="Group 194"/>
                <p:cNvGrpSpPr>
                  <a:grpSpLocks/>
                </p:cNvGrpSpPr>
                <p:nvPr/>
              </p:nvGrpSpPr>
              <p:grpSpPr bwMode="auto">
                <a:xfrm>
                  <a:off x="9905" y="3718"/>
                  <a:ext cx="133" cy="65"/>
                  <a:chOff x="9905" y="3718"/>
                  <a:chExt cx="133" cy="65"/>
                </a:xfrm>
              </p:grpSpPr>
              <p:sp>
                <p:nvSpPr>
                  <p:cNvPr id="3267" name="Arc 195"/>
                  <p:cNvSpPr>
                    <a:spLocks noChangeAspect="1"/>
                  </p:cNvSpPr>
                  <p:nvPr/>
                </p:nvSpPr>
                <p:spPr bwMode="auto">
                  <a:xfrm rot="5400000" flipH="1" flipV="1">
                    <a:off x="9944" y="3705"/>
                    <a:ext cx="39" cy="118"/>
                  </a:xfrm>
                  <a:custGeom>
                    <a:avLst/>
                    <a:gdLst>
                      <a:gd name="G0" fmla="+- 21600 0 0"/>
                      <a:gd name="G1" fmla="+- 21600 0 0"/>
                      <a:gd name="G2" fmla="+- 21600 0 0"/>
                      <a:gd name="T0" fmla="*/ 39 w 43200"/>
                      <a:gd name="T1" fmla="*/ 22894 h 42736"/>
                      <a:gd name="T2" fmla="*/ 26054 w 43200"/>
                      <a:gd name="T3" fmla="*/ 42736 h 42736"/>
                      <a:gd name="T4" fmla="*/ 21600 w 43200"/>
                      <a:gd name="T5" fmla="*/ 21600 h 42736"/>
                    </a:gdLst>
                    <a:ahLst/>
                    <a:cxnLst>
                      <a:cxn ang="0">
                        <a:pos x="T0" y="T1"/>
                      </a:cxn>
                      <a:cxn ang="0">
                        <a:pos x="T2" y="T3"/>
                      </a:cxn>
                      <a:cxn ang="0">
                        <a:pos x="T4" y="T5"/>
                      </a:cxn>
                    </a:cxnLst>
                    <a:rect l="0" t="0" r="r" b="b"/>
                    <a:pathLst>
                      <a:path w="43200" h="42736" fill="none"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path>
                      <a:path w="43200" h="42736" stroke="0" extrusionOk="0">
                        <a:moveTo>
                          <a:pt x="38" y="22894"/>
                        </a:moveTo>
                        <a:cubicBezTo>
                          <a:pt x="12" y="22463"/>
                          <a:pt x="0" y="22031"/>
                          <a:pt x="0" y="21600"/>
                        </a:cubicBezTo>
                        <a:cubicBezTo>
                          <a:pt x="0" y="9670"/>
                          <a:pt x="9670" y="0"/>
                          <a:pt x="21600" y="0"/>
                        </a:cubicBezTo>
                        <a:cubicBezTo>
                          <a:pt x="33529" y="0"/>
                          <a:pt x="43200" y="9670"/>
                          <a:pt x="43200" y="21600"/>
                        </a:cubicBezTo>
                        <a:cubicBezTo>
                          <a:pt x="43200" y="31812"/>
                          <a:pt x="36047" y="40629"/>
                          <a:pt x="26053" y="42735"/>
                        </a:cubicBezTo>
                        <a:lnTo>
                          <a:pt x="21600"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sp>
                <p:nvSpPr>
                  <p:cNvPr id="3268" name="Arc 196"/>
                  <p:cNvSpPr>
                    <a:spLocks noChangeAspect="1"/>
                  </p:cNvSpPr>
                  <p:nvPr/>
                </p:nvSpPr>
                <p:spPr bwMode="auto">
                  <a:xfrm rot="5400000">
                    <a:off x="9970" y="3713"/>
                    <a:ext cx="64" cy="73"/>
                  </a:xfrm>
                  <a:custGeom>
                    <a:avLst/>
                    <a:gdLst>
                      <a:gd name="G0" fmla="+- 11344 0 0"/>
                      <a:gd name="G1" fmla="+- 21600 0 0"/>
                      <a:gd name="G2" fmla="+- 21600 0 0"/>
                      <a:gd name="T0" fmla="*/ 0 w 32944"/>
                      <a:gd name="T1" fmla="*/ 3219 h 21863"/>
                      <a:gd name="T2" fmla="*/ 32942 w 32944"/>
                      <a:gd name="T3" fmla="*/ 21863 h 21863"/>
                      <a:gd name="T4" fmla="*/ 11344 w 32944"/>
                      <a:gd name="T5" fmla="*/ 21600 h 21863"/>
                    </a:gdLst>
                    <a:ahLst/>
                    <a:cxnLst>
                      <a:cxn ang="0">
                        <a:pos x="T0" y="T1"/>
                      </a:cxn>
                      <a:cxn ang="0">
                        <a:pos x="T2" y="T3"/>
                      </a:cxn>
                      <a:cxn ang="0">
                        <a:pos x="T4" y="T5"/>
                      </a:cxn>
                    </a:cxnLst>
                    <a:rect l="0" t="0" r="r" b="b"/>
                    <a:pathLst>
                      <a:path w="32944" h="21863" fill="none" extrusionOk="0">
                        <a:moveTo>
                          <a:pt x="-1" y="3218"/>
                        </a:moveTo>
                        <a:cubicBezTo>
                          <a:pt x="3409" y="1114"/>
                          <a:pt x="7337" y="-1"/>
                          <a:pt x="11344" y="0"/>
                        </a:cubicBezTo>
                        <a:cubicBezTo>
                          <a:pt x="23273" y="0"/>
                          <a:pt x="32944" y="9670"/>
                          <a:pt x="32944" y="21600"/>
                        </a:cubicBezTo>
                        <a:cubicBezTo>
                          <a:pt x="32944" y="21687"/>
                          <a:pt x="32943" y="21775"/>
                          <a:pt x="32942" y="21863"/>
                        </a:cubicBezTo>
                      </a:path>
                      <a:path w="32944" h="21863" stroke="0" extrusionOk="0">
                        <a:moveTo>
                          <a:pt x="-1" y="3218"/>
                        </a:moveTo>
                        <a:cubicBezTo>
                          <a:pt x="3409" y="1114"/>
                          <a:pt x="7337" y="-1"/>
                          <a:pt x="11344" y="0"/>
                        </a:cubicBezTo>
                        <a:cubicBezTo>
                          <a:pt x="23273" y="0"/>
                          <a:pt x="32944" y="9670"/>
                          <a:pt x="32944" y="21600"/>
                        </a:cubicBezTo>
                        <a:cubicBezTo>
                          <a:pt x="32944" y="21687"/>
                          <a:pt x="32943" y="21775"/>
                          <a:pt x="32942" y="21863"/>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269" name="Arc 197"/>
                <p:cNvSpPr>
                  <a:spLocks noChangeAspect="1"/>
                </p:cNvSpPr>
                <p:nvPr/>
              </p:nvSpPr>
              <p:spPr bwMode="auto">
                <a:xfrm rot="5400000">
                  <a:off x="9982" y="3758"/>
                  <a:ext cx="44" cy="72"/>
                </a:xfrm>
                <a:custGeom>
                  <a:avLst/>
                  <a:gdLst>
                    <a:gd name="G0" fmla="+- 11344 0 0"/>
                    <a:gd name="G1" fmla="+- 21600 0 0"/>
                    <a:gd name="G2" fmla="+- 21600 0 0"/>
                    <a:gd name="T0" fmla="*/ 0 w 32145"/>
                    <a:gd name="T1" fmla="*/ 3219 h 21600"/>
                    <a:gd name="T2" fmla="*/ 32145 w 32145"/>
                    <a:gd name="T3" fmla="*/ 15780 h 21600"/>
                    <a:gd name="T4" fmla="*/ 11344 w 32145"/>
                    <a:gd name="T5" fmla="*/ 21600 h 21600"/>
                  </a:gdLst>
                  <a:ahLst/>
                  <a:cxnLst>
                    <a:cxn ang="0">
                      <a:pos x="T0" y="T1"/>
                    </a:cxn>
                    <a:cxn ang="0">
                      <a:pos x="T2" y="T3"/>
                    </a:cxn>
                    <a:cxn ang="0">
                      <a:pos x="T4" y="T5"/>
                    </a:cxn>
                  </a:cxnLst>
                  <a:rect l="0" t="0" r="r" b="b"/>
                  <a:pathLst>
                    <a:path w="32145" h="21600" fill="none" extrusionOk="0">
                      <a:moveTo>
                        <a:pt x="-1" y="3218"/>
                      </a:moveTo>
                      <a:cubicBezTo>
                        <a:pt x="3409" y="1114"/>
                        <a:pt x="7337" y="-1"/>
                        <a:pt x="11344" y="0"/>
                      </a:cubicBezTo>
                      <a:cubicBezTo>
                        <a:pt x="21031" y="0"/>
                        <a:pt x="29534" y="6450"/>
                        <a:pt x="32145" y="15779"/>
                      </a:cubicBezTo>
                    </a:path>
                    <a:path w="32145" h="21600" stroke="0" extrusionOk="0">
                      <a:moveTo>
                        <a:pt x="-1" y="3218"/>
                      </a:moveTo>
                      <a:cubicBezTo>
                        <a:pt x="3409" y="1114"/>
                        <a:pt x="7337" y="-1"/>
                        <a:pt x="11344" y="0"/>
                      </a:cubicBezTo>
                      <a:cubicBezTo>
                        <a:pt x="21031" y="0"/>
                        <a:pt x="29534" y="6450"/>
                        <a:pt x="32145" y="15779"/>
                      </a:cubicBezTo>
                      <a:lnTo>
                        <a:pt x="11344" y="21600"/>
                      </a:lnTo>
                      <a:close/>
                    </a:path>
                  </a:pathLst>
                </a:custGeom>
                <a:noFill/>
                <a:ln w="25400">
                  <a:solidFill>
                    <a:srgbClr val="002060"/>
                  </a:solidFill>
                  <a:round/>
                  <a:headEnd/>
                  <a:tailEnd/>
                </a:ln>
                <a:effectLst/>
              </p:spPr>
              <p:txBody>
                <a:bodyPr vert="horz" wrap="square" lIns="91440" tIns="45720" rIns="91440" bIns="45720" numCol="1" anchor="t" anchorCtr="0" compatLnSpc="1">
                  <a:prstTxWarp prst="textNoShape">
                    <a:avLst/>
                  </a:prstTxWarp>
                </a:bodyPr>
                <a:lstStyle/>
                <a:p>
                  <a:endParaRPr lang="el-GR"/>
                </a:p>
              </p:txBody>
            </p:sp>
          </p:grpSp>
          <p:sp>
            <p:nvSpPr>
              <p:cNvPr id="3270" name="Line 198"/>
              <p:cNvSpPr>
                <a:spLocks noChangeAspect="1" noChangeShapeType="1"/>
              </p:cNvSpPr>
              <p:nvPr/>
            </p:nvSpPr>
            <p:spPr bwMode="auto">
              <a:xfrm rot="5400000">
                <a:off x="9021" y="3353"/>
                <a:ext cx="0" cy="414"/>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71" name="Line 199"/>
              <p:cNvSpPr>
                <a:spLocks noChangeAspect="1" noChangeShapeType="1"/>
              </p:cNvSpPr>
              <p:nvPr/>
            </p:nvSpPr>
            <p:spPr bwMode="auto">
              <a:xfrm rot="5400000">
                <a:off x="9015" y="3441"/>
                <a:ext cx="0" cy="39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72" name="Line 200"/>
              <p:cNvSpPr>
                <a:spLocks noChangeAspect="1" noChangeShapeType="1"/>
              </p:cNvSpPr>
              <p:nvPr/>
            </p:nvSpPr>
            <p:spPr bwMode="auto">
              <a:xfrm rot="5400000">
                <a:off x="8848" y="3823"/>
                <a:ext cx="359" cy="2"/>
              </a:xfrm>
              <a:prstGeom prst="line">
                <a:avLst/>
              </a:prstGeom>
              <a:noFill/>
              <a:ln w="25400">
                <a:solidFill>
                  <a:srgbClr val="00206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3273" name="Line 201"/>
              <p:cNvSpPr>
                <a:spLocks noChangeAspect="1" noChangeShapeType="1"/>
              </p:cNvSpPr>
              <p:nvPr/>
            </p:nvSpPr>
            <p:spPr bwMode="auto">
              <a:xfrm>
                <a:off x="9027" y="4000"/>
                <a:ext cx="482"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74" name="Line 202"/>
              <p:cNvSpPr>
                <a:spLocks noChangeAspect="1" noChangeShapeType="1"/>
              </p:cNvSpPr>
              <p:nvPr/>
            </p:nvSpPr>
            <p:spPr bwMode="auto">
              <a:xfrm flipV="1">
                <a:off x="9034" y="3215"/>
                <a:ext cx="1004" cy="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75" name="Line 203"/>
              <p:cNvSpPr>
                <a:spLocks noChangeAspect="1" noChangeShapeType="1"/>
              </p:cNvSpPr>
              <p:nvPr/>
            </p:nvSpPr>
            <p:spPr bwMode="auto">
              <a:xfrm flipV="1">
                <a:off x="10033" y="3218"/>
                <a:ext cx="0" cy="135"/>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76" name="Freeform 204"/>
              <p:cNvSpPr>
                <a:spLocks noChangeAspect="1"/>
              </p:cNvSpPr>
              <p:nvPr/>
            </p:nvSpPr>
            <p:spPr bwMode="auto">
              <a:xfrm>
                <a:off x="9493" y="3967"/>
                <a:ext cx="167" cy="33"/>
              </a:xfrm>
              <a:custGeom>
                <a:avLst/>
                <a:gdLst/>
                <a:ahLst/>
                <a:cxnLst>
                  <a:cxn ang="0">
                    <a:pos x="0" y="39"/>
                  </a:cxn>
                  <a:cxn ang="0">
                    <a:pos x="167" y="0"/>
                  </a:cxn>
                </a:cxnLst>
                <a:rect l="0" t="0" r="r" b="b"/>
                <a:pathLst>
                  <a:path w="167" h="39">
                    <a:moveTo>
                      <a:pt x="0" y="39"/>
                    </a:moveTo>
                    <a:lnTo>
                      <a:pt x="167" y="0"/>
                    </a:lnTo>
                  </a:path>
                </a:pathLst>
              </a:custGeom>
              <a:noFill/>
              <a:ln w="25400">
                <a:solidFill>
                  <a:srgbClr val="002060"/>
                </a:solidFill>
                <a:round/>
                <a:headEnd/>
                <a:tailEnd type="oval" w="sm" len="sm"/>
              </a:ln>
            </p:spPr>
            <p:txBody>
              <a:bodyPr vert="horz" wrap="square" lIns="91440" tIns="45720" rIns="91440" bIns="45720" numCol="1" anchor="t" anchorCtr="0" compatLnSpc="1">
                <a:prstTxWarp prst="textNoShape">
                  <a:avLst/>
                </a:prstTxWarp>
              </a:bodyPr>
              <a:lstStyle/>
              <a:p>
                <a:endParaRPr lang="el-GR"/>
              </a:p>
            </p:txBody>
          </p:sp>
          <p:sp>
            <p:nvSpPr>
              <p:cNvPr id="3277" name="Line 205"/>
              <p:cNvSpPr>
                <a:spLocks noChangeAspect="1" noChangeShapeType="1"/>
              </p:cNvSpPr>
              <p:nvPr/>
            </p:nvSpPr>
            <p:spPr bwMode="auto">
              <a:xfrm flipV="1">
                <a:off x="9632" y="3996"/>
                <a:ext cx="361" cy="0"/>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78" name="Line 206"/>
              <p:cNvSpPr>
                <a:spLocks noChangeAspect="1" noChangeShapeType="1"/>
              </p:cNvSpPr>
              <p:nvPr/>
            </p:nvSpPr>
            <p:spPr bwMode="auto">
              <a:xfrm>
                <a:off x="9993" y="3813"/>
                <a:ext cx="0" cy="183"/>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3279" name="Line 207"/>
              <p:cNvSpPr>
                <a:spLocks noChangeAspect="1" noChangeShapeType="1"/>
              </p:cNvSpPr>
              <p:nvPr/>
            </p:nvSpPr>
            <p:spPr bwMode="auto">
              <a:xfrm>
                <a:off x="9034" y="3218"/>
                <a:ext cx="0" cy="332"/>
              </a:xfrm>
              <a:prstGeom prst="line">
                <a:avLst/>
              </a:prstGeom>
              <a:noFill/>
              <a:ln w="25400">
                <a:solidFill>
                  <a:srgbClr val="002060"/>
                </a:solidFill>
                <a:round/>
                <a:headEnd/>
                <a:tailEnd/>
              </a:ln>
            </p:spPr>
            <p:txBody>
              <a:bodyPr vert="horz" wrap="square" lIns="91440" tIns="45720" rIns="91440" bIns="45720" numCol="1" anchor="t" anchorCtr="0" compatLnSpc="1">
                <a:prstTxWarp prst="textNoShape">
                  <a:avLst/>
                </a:prstTxWarp>
              </a:bodyPr>
              <a:lstStyle/>
              <a:p>
                <a:endParaRPr lang="el-GR"/>
              </a:p>
            </p:txBody>
          </p:sp>
        </p:grpSp>
        <p:sp>
          <p:nvSpPr>
            <p:cNvPr id="3281" name="Rectangle 209"/>
            <p:cNvSpPr>
              <a:spLocks noChangeAspect="1" noChangeArrowheads="1"/>
            </p:cNvSpPr>
            <p:nvPr/>
          </p:nvSpPr>
          <p:spPr bwMode="auto">
            <a:xfrm>
              <a:off x="7200292" y="3430800"/>
              <a:ext cx="738169" cy="477841"/>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pitchFamily="34" charset="0"/>
                </a:rPr>
                <a:t>-</a:t>
              </a:r>
              <a:r>
                <a:rPr kumimoji="0" lang="en-US" sz="1600" b="1" i="0" u="none" strike="noStrike" cap="none" normalizeH="0" baseline="0" dirty="0" smtClean="0">
                  <a:ln>
                    <a:noFill/>
                  </a:ln>
                  <a:solidFill>
                    <a:schemeClr val="tx1"/>
                  </a:solidFill>
                  <a:effectLst/>
                  <a:latin typeface="Calibri" pitchFamily="34" charset="0"/>
                  <a:cs typeface="Arial" pitchFamily="34" charset="0"/>
                </a:rPr>
                <a:t>Q</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2" name="Rectangle 210"/>
            <p:cNvSpPr>
              <a:spLocks noChangeAspect="1" noChangeArrowheads="1"/>
            </p:cNvSpPr>
            <p:nvPr/>
          </p:nvSpPr>
          <p:spPr bwMode="auto">
            <a:xfrm>
              <a:off x="7200295" y="3790843"/>
              <a:ext cx="716817" cy="496749"/>
            </a:xfrm>
            <a:prstGeom prst="rect">
              <a:avLst/>
            </a:prstGeom>
            <a:noFill/>
            <a:ln w="2540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+Q</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3" name="Rectangle 211"/>
            <p:cNvSpPr>
              <a:spLocks noChangeArrowheads="1"/>
            </p:cNvSpPr>
            <p:nvPr/>
          </p:nvSpPr>
          <p:spPr bwMode="auto">
            <a:xfrm>
              <a:off x="6516216" y="3502808"/>
              <a:ext cx="648072" cy="738664"/>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buClrTx/>
                <a:buSzTx/>
                <a:buFontTx/>
                <a:buNone/>
                <a:tabLst/>
              </a:pPr>
              <a:r>
                <a:rPr kumimoji="0" lang="en-US" sz="1400" b="1" i="0" u="none" strike="noStrike" cap="none" normalizeH="0" baseline="0" dirty="0" smtClean="0">
                  <a:ln>
                    <a:noFill/>
                  </a:ln>
                  <a:solidFill>
                    <a:srgbClr val="0000FB"/>
                  </a:solidFill>
                  <a:effectLst/>
                  <a:latin typeface="Calibri" pitchFamily="34" charset="0"/>
                  <a:cs typeface="Arial" pitchFamily="34" charset="0"/>
                </a:rPr>
                <a:t>t=T/2 </a:t>
              </a:r>
              <a:endParaRPr kumimoji="0" lang="el-GR" sz="1400" b="1" i="0" u="none" strike="noStrike" cap="none" normalizeH="0" baseline="0" dirty="0" smtClean="0">
                <a:ln>
                  <a:noFill/>
                </a:ln>
                <a:solidFill>
                  <a:srgbClr val="0000FB"/>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kumimoji="0" lang="en-US" sz="1400" b="1" i="0" u="none" strike="noStrike" cap="none" normalizeH="0" baseline="0" dirty="0" smtClean="0">
                  <a:ln>
                    <a:noFill/>
                  </a:ln>
                  <a:solidFill>
                    <a:srgbClr val="0000FB"/>
                  </a:solidFill>
                  <a:effectLst/>
                  <a:latin typeface="Calibri" pitchFamily="34" charset="0"/>
                  <a:cs typeface="Arial" pitchFamily="34" charset="0"/>
                </a:rPr>
                <a:t>q = -Q  </a:t>
              </a:r>
              <a:r>
                <a:rPr kumimoji="0" lang="en-US" sz="1400" b="1" i="0" u="none" strike="noStrike" cap="none" normalizeH="0" baseline="0" dirty="0" err="1" smtClean="0">
                  <a:ln>
                    <a:noFill/>
                  </a:ln>
                  <a:solidFill>
                    <a:srgbClr val="0000FB"/>
                  </a:solidFill>
                  <a:effectLst/>
                  <a:latin typeface="Calibri" pitchFamily="34" charset="0"/>
                  <a:cs typeface="Arial" pitchFamily="34" charset="0"/>
                </a:rPr>
                <a:t>i</a:t>
              </a:r>
              <a:r>
                <a:rPr kumimoji="0" lang="en-US" sz="1400" b="1" i="0" u="none" strike="noStrike" cap="none" normalizeH="0" baseline="0" dirty="0" smtClean="0">
                  <a:ln>
                    <a:noFill/>
                  </a:ln>
                  <a:solidFill>
                    <a:srgbClr val="0000FB"/>
                  </a:solidFill>
                  <a:effectLst/>
                  <a:latin typeface="Calibri" pitchFamily="34" charset="0"/>
                  <a:cs typeface="Arial" pitchFamily="34" charset="0"/>
                </a:rPr>
                <a:t>=0</a:t>
              </a:r>
              <a:endParaRPr kumimoji="0" lang="el-GR" sz="3600" b="0" i="0" u="none" strike="noStrike" cap="none" normalizeH="0" baseline="0" dirty="0" smtClean="0">
                <a:ln>
                  <a:noFill/>
                </a:ln>
                <a:solidFill>
                  <a:srgbClr val="0000FB"/>
                </a:solidFill>
                <a:effectLst/>
                <a:latin typeface="Arial" pitchFamily="34" charset="0"/>
                <a:cs typeface="Arial" pitchFamily="34" charset="0"/>
              </a:endParaRPr>
            </a:p>
          </p:txBody>
        </p:sp>
        <p:sp>
          <p:nvSpPr>
            <p:cNvPr id="447" name="Rectangle 126"/>
            <p:cNvSpPr>
              <a:spLocks noChangeAspect="1" noChangeArrowheads="1"/>
            </p:cNvSpPr>
            <p:nvPr/>
          </p:nvSpPr>
          <p:spPr bwMode="auto">
            <a:xfrm>
              <a:off x="8288905" y="4102275"/>
              <a:ext cx="468319" cy="380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1" i="0" u="none" strike="noStrike" cap="none" normalizeH="0" baseline="0" dirty="0" smtClean="0">
                  <a:ln>
                    <a:noFill/>
                  </a:ln>
                  <a:solidFill>
                    <a:schemeClr val="tx1"/>
                  </a:solidFill>
                  <a:effectLst/>
                  <a:latin typeface="Calibri" pitchFamily="34" charset="0"/>
                  <a:cs typeface="Arial" pitchFamily="34" charset="0"/>
                </a:rPr>
                <a:t>Δ</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82" name="481 - Ορθογώνιο"/>
          <p:cNvSpPr/>
          <p:nvPr/>
        </p:nvSpPr>
        <p:spPr>
          <a:xfrm>
            <a:off x="0" y="5525852"/>
            <a:ext cx="4896036" cy="292388"/>
          </a:xfrm>
          <a:prstGeom prst="rect">
            <a:avLst/>
          </a:prstGeom>
          <a:solidFill>
            <a:schemeClr val="accent5">
              <a:lumMod val="40000"/>
              <a:lumOff val="60000"/>
            </a:schemeClr>
          </a:solidFill>
        </p:spPr>
        <p:txBody>
          <a:bodyPr wrap="square">
            <a:spAutoFit/>
          </a:bodyPr>
          <a:lstStyle/>
          <a:p>
            <a:r>
              <a:rPr lang="el-GR" sz="1300" b="1" dirty="0">
                <a:solidFill>
                  <a:srgbClr val="C00000"/>
                </a:solidFill>
              </a:rPr>
              <a:t>Τότε ο πυκνωτής αρχίζει να φορτίζεται </a:t>
            </a:r>
          </a:p>
        </p:txBody>
      </p:sp>
      <p:sp>
        <p:nvSpPr>
          <p:cNvPr id="3288" name="Rectangle 216"/>
          <p:cNvSpPr>
            <a:spLocks noChangeArrowheads="1"/>
          </p:cNvSpPr>
          <p:nvPr/>
        </p:nvSpPr>
        <p:spPr bwMode="auto">
          <a:xfrm>
            <a:off x="0" y="6029908"/>
            <a:ext cx="522007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511550" algn="l"/>
              </a:tabLst>
            </a:pPr>
            <a:r>
              <a:rPr kumimoji="0" lang="el-GR" sz="1400" b="1" i="0" u="none" strike="noStrike" cap="none" normalizeH="0" baseline="0" dirty="0" smtClean="0">
                <a:ln>
                  <a:noFill/>
                </a:ln>
                <a:solidFill>
                  <a:srgbClr val="0000FB"/>
                </a:solidFill>
                <a:effectLst/>
                <a:ea typeface="Times New Roman" pitchFamily="18" charset="0"/>
                <a:cs typeface="Arial" pitchFamily="34" charset="0"/>
              </a:rPr>
              <a:t>μέχρι να αποκτήσει το μέγιστο φορτίο Q (στην αρχική πολικότητα φόρτισης) και να μηδενιστεί το ρεύμα </a:t>
            </a:r>
            <a:endParaRPr kumimoji="0" lang="el-GR" sz="1800" b="1" i="0" u="none" strike="noStrike" cap="none" normalizeH="0" baseline="0" dirty="0" smtClean="0">
              <a:ln>
                <a:noFill/>
              </a:ln>
              <a:solidFill>
                <a:srgbClr val="0000FB"/>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5"/>
                                        </p:tgtEl>
                                        <p:attrNameLst>
                                          <p:attrName>style.visibility</p:attrName>
                                        </p:attrNameLst>
                                      </p:cBhvr>
                                      <p:to>
                                        <p:strVal val="visible"/>
                                      </p:to>
                                    </p:set>
                                    <p:animEffect transition="in" filter="fade">
                                      <p:cBhvr>
                                        <p:cTn id="12" dur="2000"/>
                                        <p:tgtEl>
                                          <p:spTgt spid="385"/>
                                        </p:tgtEl>
                                      </p:cBhvr>
                                    </p:animEffect>
                                  </p:childTnLst>
                                </p:cTn>
                              </p:par>
                              <p:par>
                                <p:cTn id="13" presetID="10" presetClass="entr" presetSubtype="0" fill="hold" nodeType="withEffect">
                                  <p:stCondLst>
                                    <p:cond delay="0"/>
                                  </p:stCondLst>
                                  <p:childTnLst>
                                    <p:set>
                                      <p:cBhvr>
                                        <p:cTn id="14" dur="1" fill="hold">
                                          <p:stCondLst>
                                            <p:cond delay="0"/>
                                          </p:stCondLst>
                                        </p:cTn>
                                        <p:tgtEl>
                                          <p:spTgt spid="497"/>
                                        </p:tgtEl>
                                        <p:attrNameLst>
                                          <p:attrName>style.visibility</p:attrName>
                                        </p:attrNameLst>
                                      </p:cBhvr>
                                      <p:to>
                                        <p:strVal val="visible"/>
                                      </p:to>
                                    </p:set>
                                    <p:animEffect transition="in" filter="fade">
                                      <p:cBhvr>
                                        <p:cTn id="15" dur="2000"/>
                                        <p:tgtEl>
                                          <p:spTgt spid="49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87"/>
                                        </p:tgtEl>
                                        <p:attrNameLst>
                                          <p:attrName>style.visibility</p:attrName>
                                        </p:attrNameLst>
                                      </p:cBhvr>
                                      <p:to>
                                        <p:strVal val="visible"/>
                                      </p:to>
                                    </p:set>
                                    <p:animEffect transition="in" filter="fade">
                                      <p:cBhvr>
                                        <p:cTn id="20" dur="2000"/>
                                        <p:tgtEl>
                                          <p:spTgt spid="387"/>
                                        </p:tgtEl>
                                      </p:cBhvr>
                                    </p:animEffect>
                                  </p:childTnLst>
                                </p:cTn>
                              </p:par>
                              <p:par>
                                <p:cTn id="21" presetID="10" presetClass="entr" presetSubtype="0" fill="hold" nodeType="withEffect">
                                  <p:stCondLst>
                                    <p:cond delay="0"/>
                                  </p:stCondLst>
                                  <p:childTnLst>
                                    <p:set>
                                      <p:cBhvr>
                                        <p:cTn id="22" dur="1" fill="hold">
                                          <p:stCondLst>
                                            <p:cond delay="0"/>
                                          </p:stCondLst>
                                        </p:cTn>
                                        <p:tgtEl>
                                          <p:spTgt spid="219"/>
                                        </p:tgtEl>
                                        <p:attrNameLst>
                                          <p:attrName>style.visibility</p:attrName>
                                        </p:attrNameLst>
                                      </p:cBhvr>
                                      <p:to>
                                        <p:strVal val="visible"/>
                                      </p:to>
                                    </p:set>
                                    <p:animEffect transition="in" filter="fade">
                                      <p:cBhvr>
                                        <p:cTn id="23" dur="2000"/>
                                        <p:tgtEl>
                                          <p:spTgt spid="21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89"/>
                                        </p:tgtEl>
                                        <p:attrNameLst>
                                          <p:attrName>style.visibility</p:attrName>
                                        </p:attrNameLst>
                                      </p:cBhvr>
                                      <p:to>
                                        <p:strVal val="visible"/>
                                      </p:to>
                                    </p:set>
                                    <p:animEffect transition="in" filter="fade">
                                      <p:cBhvr>
                                        <p:cTn id="28" dur="2000"/>
                                        <p:tgtEl>
                                          <p:spTgt spid="389"/>
                                        </p:tgtEl>
                                      </p:cBhvr>
                                    </p:animEffect>
                                  </p:childTnLst>
                                </p:cTn>
                              </p:par>
                              <p:par>
                                <p:cTn id="29" presetID="10" presetClass="entr" presetSubtype="0" fill="hold" nodeType="withEffect">
                                  <p:stCondLst>
                                    <p:cond delay="0"/>
                                  </p:stCondLst>
                                  <p:childTnLst>
                                    <p:set>
                                      <p:cBhvr>
                                        <p:cTn id="30" dur="1" fill="hold">
                                          <p:stCondLst>
                                            <p:cond delay="0"/>
                                          </p:stCondLst>
                                        </p:cTn>
                                        <p:tgtEl>
                                          <p:spTgt spid="496"/>
                                        </p:tgtEl>
                                        <p:attrNameLst>
                                          <p:attrName>style.visibility</p:attrName>
                                        </p:attrNameLst>
                                      </p:cBhvr>
                                      <p:to>
                                        <p:strVal val="visible"/>
                                      </p:to>
                                    </p:set>
                                    <p:animEffect transition="in" filter="fade">
                                      <p:cBhvr>
                                        <p:cTn id="31" dur="2000"/>
                                        <p:tgtEl>
                                          <p:spTgt spid="49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30"/>
                                        </p:tgtEl>
                                        <p:attrNameLst>
                                          <p:attrName>style.visibility</p:attrName>
                                        </p:attrNameLst>
                                      </p:cBhvr>
                                      <p:to>
                                        <p:strVal val="visible"/>
                                      </p:to>
                                    </p:set>
                                    <p:animEffect transition="in" filter="fade">
                                      <p:cBhvr>
                                        <p:cTn id="36" dur="2000"/>
                                        <p:tgtEl>
                                          <p:spTgt spid="430"/>
                                        </p:tgtEl>
                                      </p:cBhvr>
                                    </p:animEffect>
                                  </p:childTnLst>
                                </p:cTn>
                              </p:par>
                              <p:par>
                                <p:cTn id="37" presetID="10" presetClass="entr" presetSubtype="0" fill="hold" nodeType="withEffect">
                                  <p:stCondLst>
                                    <p:cond delay="0"/>
                                  </p:stCondLst>
                                  <p:childTnLst>
                                    <p:set>
                                      <p:cBhvr>
                                        <p:cTn id="38" dur="1" fill="hold">
                                          <p:stCondLst>
                                            <p:cond delay="0"/>
                                          </p:stCondLst>
                                        </p:cTn>
                                        <p:tgtEl>
                                          <p:spTgt spid="391"/>
                                        </p:tgtEl>
                                        <p:attrNameLst>
                                          <p:attrName>style.visibility</p:attrName>
                                        </p:attrNameLst>
                                      </p:cBhvr>
                                      <p:to>
                                        <p:strVal val="visible"/>
                                      </p:to>
                                    </p:set>
                                    <p:animEffect transition="in" filter="fade">
                                      <p:cBhvr>
                                        <p:cTn id="39" dur="2000"/>
                                        <p:tgtEl>
                                          <p:spTgt spid="39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34"/>
                                        </p:tgtEl>
                                        <p:attrNameLst>
                                          <p:attrName>style.visibility</p:attrName>
                                        </p:attrNameLst>
                                      </p:cBhvr>
                                      <p:to>
                                        <p:strVal val="visible"/>
                                      </p:to>
                                    </p:set>
                                    <p:animEffect transition="in" filter="fade">
                                      <p:cBhvr>
                                        <p:cTn id="44" dur="2000"/>
                                        <p:tgtEl>
                                          <p:spTgt spid="434"/>
                                        </p:tgtEl>
                                      </p:cBhvr>
                                    </p:animEffect>
                                  </p:childTnLst>
                                </p:cTn>
                              </p:par>
                              <p:par>
                                <p:cTn id="45" presetID="10" presetClass="entr" presetSubtype="0" fill="hold" nodeType="withEffect">
                                  <p:stCondLst>
                                    <p:cond delay="0"/>
                                  </p:stCondLst>
                                  <p:childTnLst>
                                    <p:set>
                                      <p:cBhvr>
                                        <p:cTn id="46" dur="1" fill="hold">
                                          <p:stCondLst>
                                            <p:cond delay="0"/>
                                          </p:stCondLst>
                                        </p:cTn>
                                        <p:tgtEl>
                                          <p:spTgt spid="491"/>
                                        </p:tgtEl>
                                        <p:attrNameLst>
                                          <p:attrName>style.visibility</p:attrName>
                                        </p:attrNameLst>
                                      </p:cBhvr>
                                      <p:to>
                                        <p:strVal val="visible"/>
                                      </p:to>
                                    </p:set>
                                    <p:animEffect transition="in" filter="fade">
                                      <p:cBhvr>
                                        <p:cTn id="47" dur="2000"/>
                                        <p:tgtEl>
                                          <p:spTgt spid="49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287"/>
                                        </p:tgtEl>
                                        <p:attrNameLst>
                                          <p:attrName>style.visibility</p:attrName>
                                        </p:attrNameLst>
                                      </p:cBhvr>
                                      <p:to>
                                        <p:strVal val="visible"/>
                                      </p:to>
                                    </p:set>
                                    <p:animEffect transition="in" filter="fade">
                                      <p:cBhvr>
                                        <p:cTn id="52" dur="2000"/>
                                        <p:tgtEl>
                                          <p:spTgt spid="3287"/>
                                        </p:tgtEl>
                                      </p:cBhvr>
                                    </p:animEffect>
                                  </p:childTnLst>
                                </p:cTn>
                              </p:par>
                              <p:par>
                                <p:cTn id="53" presetID="10" presetClass="entr" presetSubtype="0" fill="hold" nodeType="withEffect">
                                  <p:stCondLst>
                                    <p:cond delay="0"/>
                                  </p:stCondLst>
                                  <p:childTnLst>
                                    <p:set>
                                      <p:cBhvr>
                                        <p:cTn id="54" dur="1" fill="hold">
                                          <p:stCondLst>
                                            <p:cond delay="0"/>
                                          </p:stCondLst>
                                        </p:cTn>
                                        <p:tgtEl>
                                          <p:spTgt spid="485"/>
                                        </p:tgtEl>
                                        <p:attrNameLst>
                                          <p:attrName>style.visibility</p:attrName>
                                        </p:attrNameLst>
                                      </p:cBhvr>
                                      <p:to>
                                        <p:strVal val="visible"/>
                                      </p:to>
                                    </p:set>
                                    <p:animEffect transition="in" filter="fade">
                                      <p:cBhvr>
                                        <p:cTn id="55" dur="2000"/>
                                        <p:tgtEl>
                                          <p:spTgt spid="485"/>
                                        </p:tgtEl>
                                      </p:cBhvr>
                                    </p:animEffect>
                                  </p:childTnLst>
                                </p:cTn>
                              </p:par>
                              <p:par>
                                <p:cTn id="56" presetID="10" presetClass="entr" presetSubtype="0" fill="hold" nodeType="withEffect">
                                  <p:stCondLst>
                                    <p:cond delay="0"/>
                                  </p:stCondLst>
                                  <p:childTnLst>
                                    <p:set>
                                      <p:cBhvr>
                                        <p:cTn id="57" dur="1" fill="hold">
                                          <p:stCondLst>
                                            <p:cond delay="0"/>
                                          </p:stCondLst>
                                        </p:cTn>
                                        <p:tgtEl>
                                          <p:spTgt spid="485"/>
                                        </p:tgtEl>
                                        <p:attrNameLst>
                                          <p:attrName>style.visibility</p:attrName>
                                        </p:attrNameLst>
                                      </p:cBhvr>
                                      <p:to>
                                        <p:strVal val="visible"/>
                                      </p:to>
                                    </p:set>
                                    <p:animEffect transition="in" filter="fade">
                                      <p:cBhvr>
                                        <p:cTn id="58" dur="2000"/>
                                        <p:tgtEl>
                                          <p:spTgt spid="48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40"/>
                                        </p:tgtEl>
                                        <p:attrNameLst>
                                          <p:attrName>style.visibility</p:attrName>
                                        </p:attrNameLst>
                                      </p:cBhvr>
                                      <p:to>
                                        <p:strVal val="visible"/>
                                      </p:to>
                                    </p:set>
                                    <p:animEffect transition="in" filter="fade">
                                      <p:cBhvr>
                                        <p:cTn id="63" dur="2000"/>
                                        <p:tgtEl>
                                          <p:spTgt spid="440"/>
                                        </p:tgtEl>
                                      </p:cBhvr>
                                    </p:animEffect>
                                  </p:childTnLst>
                                </p:cTn>
                              </p:par>
                              <p:par>
                                <p:cTn id="64" presetID="10" presetClass="entr" presetSubtype="0" fill="hold" nodeType="withEffect">
                                  <p:stCondLst>
                                    <p:cond delay="0"/>
                                  </p:stCondLst>
                                  <p:childTnLst>
                                    <p:set>
                                      <p:cBhvr>
                                        <p:cTn id="65" dur="1" fill="hold">
                                          <p:stCondLst>
                                            <p:cond delay="0"/>
                                          </p:stCondLst>
                                        </p:cTn>
                                        <p:tgtEl>
                                          <p:spTgt spid="386"/>
                                        </p:tgtEl>
                                        <p:attrNameLst>
                                          <p:attrName>style.visibility</p:attrName>
                                        </p:attrNameLst>
                                      </p:cBhvr>
                                      <p:to>
                                        <p:strVal val="visible"/>
                                      </p:to>
                                    </p:set>
                                    <p:animEffect transition="in" filter="fade">
                                      <p:cBhvr>
                                        <p:cTn id="66" dur="2000"/>
                                        <p:tgtEl>
                                          <p:spTgt spid="38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82"/>
                                        </p:tgtEl>
                                        <p:attrNameLst>
                                          <p:attrName>style.visibility</p:attrName>
                                        </p:attrNameLst>
                                      </p:cBhvr>
                                      <p:to>
                                        <p:strVal val="visible"/>
                                      </p:to>
                                    </p:set>
                                    <p:animEffect transition="in" filter="fade">
                                      <p:cBhvr>
                                        <p:cTn id="71" dur="2000"/>
                                        <p:tgtEl>
                                          <p:spTgt spid="482"/>
                                        </p:tgtEl>
                                      </p:cBhvr>
                                    </p:animEffect>
                                  </p:childTnLst>
                                </p:cTn>
                              </p:par>
                              <p:par>
                                <p:cTn id="72" presetID="10" presetClass="entr" presetSubtype="0" fill="hold" nodeType="withEffect">
                                  <p:stCondLst>
                                    <p:cond delay="0"/>
                                  </p:stCondLst>
                                  <p:childTnLst>
                                    <p:set>
                                      <p:cBhvr>
                                        <p:cTn id="73" dur="1" fill="hold">
                                          <p:stCondLst>
                                            <p:cond delay="0"/>
                                          </p:stCondLst>
                                        </p:cTn>
                                        <p:tgtEl>
                                          <p:spTgt spid="439"/>
                                        </p:tgtEl>
                                        <p:attrNameLst>
                                          <p:attrName>style.visibility</p:attrName>
                                        </p:attrNameLst>
                                      </p:cBhvr>
                                      <p:to>
                                        <p:strVal val="visible"/>
                                      </p:to>
                                    </p:set>
                                    <p:animEffect transition="in" filter="fade">
                                      <p:cBhvr>
                                        <p:cTn id="74" dur="2000"/>
                                        <p:tgtEl>
                                          <p:spTgt spid="439"/>
                                        </p:tgtEl>
                                      </p:cBhvr>
                                    </p:animEffect>
                                  </p:childTnLst>
                                </p:cTn>
                              </p:par>
                              <p:par>
                                <p:cTn id="75" presetID="10" presetClass="entr" presetSubtype="0" fill="hold" nodeType="withEffect">
                                  <p:stCondLst>
                                    <p:cond delay="0"/>
                                  </p:stCondLst>
                                  <p:childTnLst>
                                    <p:set>
                                      <p:cBhvr>
                                        <p:cTn id="76" dur="1" fill="hold">
                                          <p:stCondLst>
                                            <p:cond delay="0"/>
                                          </p:stCondLst>
                                        </p:cTn>
                                        <p:tgtEl>
                                          <p:spTgt spid="439"/>
                                        </p:tgtEl>
                                        <p:attrNameLst>
                                          <p:attrName>style.visibility</p:attrName>
                                        </p:attrNameLst>
                                      </p:cBhvr>
                                      <p:to>
                                        <p:strVal val="visible"/>
                                      </p:to>
                                    </p:set>
                                    <p:animEffect transition="in" filter="fade">
                                      <p:cBhvr>
                                        <p:cTn id="77" dur="2000"/>
                                        <p:tgtEl>
                                          <p:spTgt spid="439"/>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288"/>
                                        </p:tgtEl>
                                        <p:attrNameLst>
                                          <p:attrName>style.visibility</p:attrName>
                                        </p:attrNameLst>
                                      </p:cBhvr>
                                      <p:to>
                                        <p:strVal val="visible"/>
                                      </p:to>
                                    </p:set>
                                    <p:animEffect transition="in" filter="fade">
                                      <p:cBhvr>
                                        <p:cTn id="82" dur="2000"/>
                                        <p:tgtEl>
                                          <p:spTgt spid="3288"/>
                                        </p:tgtEl>
                                      </p:cBhvr>
                                    </p:animEffect>
                                  </p:childTnLst>
                                </p:cTn>
                              </p:par>
                              <p:par>
                                <p:cTn id="83" presetID="10" presetClass="entr" presetSubtype="0" fill="hold" nodeType="withEffect">
                                  <p:stCondLst>
                                    <p:cond delay="0"/>
                                  </p:stCondLst>
                                  <p:childTnLst>
                                    <p:set>
                                      <p:cBhvr>
                                        <p:cTn id="84" dur="1" fill="hold">
                                          <p:stCondLst>
                                            <p:cond delay="0"/>
                                          </p:stCondLst>
                                        </p:cTn>
                                        <p:tgtEl>
                                          <p:spTgt spid="504"/>
                                        </p:tgtEl>
                                        <p:attrNameLst>
                                          <p:attrName>style.visibility</p:attrName>
                                        </p:attrNameLst>
                                      </p:cBhvr>
                                      <p:to>
                                        <p:strVal val="visible"/>
                                      </p:to>
                                    </p:set>
                                    <p:animEffect transition="in" filter="fade">
                                      <p:cBhvr>
                                        <p:cTn id="85" dur="2000"/>
                                        <p:tgtEl>
                                          <p:spTgt spid="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85" grpId="0"/>
      <p:bldP spid="387" grpId="0" animBg="1"/>
      <p:bldP spid="389" grpId="0"/>
      <p:bldP spid="430" grpId="0" animBg="1"/>
      <p:bldP spid="434" grpId="0"/>
      <p:bldP spid="3287" grpId="0" animBg="1"/>
      <p:bldP spid="440" grpId="0"/>
      <p:bldP spid="482" grpId="0" animBg="1"/>
      <p:bldP spid="3288"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00"/>
        </a:solidFill>
        <a:ln w="9525">
          <a:noFill/>
          <a:miter lim="800000"/>
          <a:headEnd/>
          <a:tailEnd/>
        </a:ln>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buClrTx/>
          <a:buSzTx/>
          <a:buFontTx/>
          <a:buNone/>
          <a:tabLst/>
          <a:defRPr kumimoji="0" sz="1600" b="1" i="0" u="none" strike="noStrike" cap="none" normalizeH="0" baseline="0" dirty="0" smtClean="0">
            <a:ln>
              <a:noFill/>
            </a:ln>
            <a:solidFill>
              <a:srgbClr val="0000FB"/>
            </a:solidFill>
            <a:effectLst/>
            <a:latin typeface="Calibri" pitchFamily="34" charset="0"/>
            <a:cs typeface="Arial" pitchFamily="34" charset="0"/>
          </a:defRPr>
        </a:defPPr>
      </a:lstStyle>
    </a:sp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1361</TotalTime>
  <Words>2000</Words>
  <Application>Microsoft Office PowerPoint</Application>
  <PresentationFormat>Προβολή στην οθόνη (4:3)</PresentationFormat>
  <Paragraphs>274</Paragraphs>
  <Slides>15</Slides>
  <Notes>6</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15</vt:i4>
      </vt:variant>
    </vt:vector>
  </HeadingPairs>
  <TitlesOfParts>
    <vt:vector size="17" baseType="lpstr">
      <vt:lpstr>Θέμα του Office</vt:lpstr>
      <vt:lpstr>Equation</vt:lpstr>
      <vt:lpstr>Ο πυκνωτής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πυκνωτής</dc:title>
  <dc:creator>user</dc:creator>
  <cp:lastModifiedBy>user</cp:lastModifiedBy>
  <cp:revision>10</cp:revision>
  <dcterms:created xsi:type="dcterms:W3CDTF">2014-07-08T14:58:42Z</dcterms:created>
  <dcterms:modified xsi:type="dcterms:W3CDTF">2014-07-11T20:29:56Z</dcterms:modified>
</cp:coreProperties>
</file>