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9" r:id="rId3"/>
    <p:sldId id="260" r:id="rId4"/>
    <p:sldId id="261" r:id="rId5"/>
    <p:sldId id="262"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64" autoAdjust="0"/>
    <p:restoredTop sz="86441" autoAdjust="0"/>
  </p:normalViewPr>
  <p:slideViewPr>
    <p:cSldViewPr>
      <p:cViewPr varScale="1">
        <p:scale>
          <a:sx n="101" d="100"/>
          <a:sy n="101" d="100"/>
        </p:scale>
        <p:origin x="-1914" y="-84"/>
      </p:cViewPr>
      <p:guideLst>
        <p:guide orient="horz" pos="2160"/>
        <p:guide pos="2880"/>
      </p:guideLst>
    </p:cSldViewPr>
  </p:slideViewPr>
  <p:outlineViewPr>
    <p:cViewPr>
      <p:scale>
        <a:sx n="33" d="100"/>
        <a:sy n="33" d="100"/>
      </p:scale>
      <p:origin x="234" y="1005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Τίτλος"/>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Kλικ για επεξεργασία του τίτλου</a:t>
            </a:r>
            <a:endParaRPr kumimoji="0" lang="en-US"/>
          </a:p>
        </p:txBody>
      </p:sp>
      <p:cxnSp>
        <p:nvCxnSpPr>
          <p:cNvPr id="8" name="7 - Ευθεία γραμμή σύνδεσης"/>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 Έλλειψη"/>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14 - Θέση ημερομηνίας"/>
          <p:cNvSpPr>
            <a:spLocks noGrp="1"/>
          </p:cNvSpPr>
          <p:nvPr>
            <p:ph type="dt" sz="half" idx="10"/>
          </p:nvPr>
        </p:nvSpPr>
        <p:spPr/>
        <p:txBody>
          <a:bodyPr/>
          <a:lstStyle/>
          <a:p>
            <a:fld id="{25B172AC-C516-448F-AA59-D66707552E29}" type="datetimeFigureOut">
              <a:rPr lang="el-GR" smtClean="0"/>
              <a:pPr/>
              <a:t>16/2/2014</a:t>
            </a:fld>
            <a:endParaRPr lang="el-GR" dirty="0"/>
          </a:p>
        </p:txBody>
      </p:sp>
      <p:sp>
        <p:nvSpPr>
          <p:cNvPr id="16" name="15 - Θέση αριθμού διαφάνειας"/>
          <p:cNvSpPr>
            <a:spLocks noGrp="1"/>
          </p:cNvSpPr>
          <p:nvPr>
            <p:ph type="sldNum" sz="quarter" idx="11"/>
          </p:nvPr>
        </p:nvSpPr>
        <p:spPr/>
        <p:txBody>
          <a:bodyPr/>
          <a:lstStyle/>
          <a:p>
            <a:fld id="{EA56DE17-E6B8-43E3-986F-CCE6804F3802}" type="slidenum">
              <a:rPr lang="el-GR" smtClean="0"/>
              <a:pPr/>
              <a:t>‹#›</a:t>
            </a:fld>
            <a:endParaRPr lang="el-GR" dirty="0"/>
          </a:p>
        </p:txBody>
      </p:sp>
      <p:sp>
        <p:nvSpPr>
          <p:cNvPr id="17" name="16 - Θέση υποσέλιδου"/>
          <p:cNvSpPr>
            <a:spLocks noGrp="1"/>
          </p:cNvSpPr>
          <p:nvPr>
            <p:ph type="ftr" sz="quarter" idx="12"/>
          </p:nvPr>
        </p:nvSpPr>
        <p:spPr/>
        <p:txBody>
          <a:bodyPr/>
          <a:lstStyle/>
          <a:p>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5B172AC-C516-448F-AA59-D66707552E29}" type="datetimeFigureOut">
              <a:rPr lang="el-GR" smtClean="0"/>
              <a:pPr/>
              <a:t>16/2/2014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EA56DE17-E6B8-43E3-986F-CCE6804F3802}"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5B172AC-C516-448F-AA59-D66707552E29}" type="datetimeFigureOut">
              <a:rPr lang="el-GR" smtClean="0"/>
              <a:pPr/>
              <a:t>16/2/2014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EA56DE17-E6B8-43E3-986F-CCE6804F3802}"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4" name="13 - Θέση ημερομηνίας"/>
          <p:cNvSpPr>
            <a:spLocks noGrp="1"/>
          </p:cNvSpPr>
          <p:nvPr>
            <p:ph type="dt" sz="half" idx="14"/>
          </p:nvPr>
        </p:nvSpPr>
        <p:spPr/>
        <p:txBody>
          <a:bodyPr/>
          <a:lstStyle/>
          <a:p>
            <a:fld id="{25B172AC-C516-448F-AA59-D66707552E29}" type="datetimeFigureOut">
              <a:rPr lang="el-GR" smtClean="0"/>
              <a:pPr/>
              <a:t>16/2/2014</a:t>
            </a:fld>
            <a:endParaRPr lang="el-GR" dirty="0"/>
          </a:p>
        </p:txBody>
      </p:sp>
      <p:sp>
        <p:nvSpPr>
          <p:cNvPr id="15" name="14 - Θέση αριθμού διαφάνειας"/>
          <p:cNvSpPr>
            <a:spLocks noGrp="1"/>
          </p:cNvSpPr>
          <p:nvPr>
            <p:ph type="sldNum" sz="quarter" idx="15"/>
          </p:nvPr>
        </p:nvSpPr>
        <p:spPr/>
        <p:txBody>
          <a:bodyPr/>
          <a:lstStyle>
            <a:lvl1pPr algn="ctr">
              <a:defRPr/>
            </a:lvl1pPr>
          </a:lstStyle>
          <a:p>
            <a:fld id="{EA56DE17-E6B8-43E3-986F-CCE6804F3802}" type="slidenum">
              <a:rPr lang="el-GR" smtClean="0"/>
              <a:pPr/>
              <a:t>‹#›</a:t>
            </a:fld>
            <a:endParaRPr lang="el-GR" dirty="0"/>
          </a:p>
        </p:txBody>
      </p:sp>
      <p:sp>
        <p:nvSpPr>
          <p:cNvPr id="16" name="15 - Θέση υποσέλιδου"/>
          <p:cNvSpPr>
            <a:spLocks noGrp="1"/>
          </p:cNvSpPr>
          <p:nvPr>
            <p:ph type="ftr" sz="quarter" idx="16"/>
          </p:nvPr>
        </p:nvSpPr>
        <p:spPr/>
        <p:txBody>
          <a:bodyPr/>
          <a:lstStyle/>
          <a:p>
            <a:endParaRPr lang="el-GR" dirty="0"/>
          </a:p>
        </p:txBody>
      </p:sp>
      <p:sp>
        <p:nvSpPr>
          <p:cNvPr id="17" name="16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3 - Θέση ημερομηνίας"/>
          <p:cNvSpPr>
            <a:spLocks noGrp="1"/>
          </p:cNvSpPr>
          <p:nvPr>
            <p:ph type="dt" sz="half" idx="10"/>
          </p:nvPr>
        </p:nvSpPr>
        <p:spPr/>
        <p:txBody>
          <a:bodyPr/>
          <a:lstStyle/>
          <a:p>
            <a:fld id="{25B172AC-C516-448F-AA59-D66707552E29}" type="datetimeFigureOut">
              <a:rPr lang="el-GR" smtClean="0"/>
              <a:pPr/>
              <a:t>16/2/2014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EA56DE17-E6B8-43E3-986F-CCE6804F3802}" type="slidenum">
              <a:rPr lang="el-GR" smtClean="0"/>
              <a:pPr/>
              <a:t>‹#›</a:t>
            </a:fld>
            <a:endParaRPr lang="el-GR" dirty="0"/>
          </a:p>
        </p:txBody>
      </p: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cxnSp>
        <p:nvCxnSpPr>
          <p:cNvPr id="7" name="6 - Ευθεία γραμμή σύνδεσης"/>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4 - Θέση ημερομηνίας"/>
          <p:cNvSpPr>
            <a:spLocks noGrp="1"/>
          </p:cNvSpPr>
          <p:nvPr>
            <p:ph type="dt" sz="half" idx="10"/>
          </p:nvPr>
        </p:nvSpPr>
        <p:spPr/>
        <p:txBody>
          <a:bodyPr/>
          <a:lstStyle/>
          <a:p>
            <a:fld id="{25B172AC-C516-448F-AA59-D66707552E29}" type="datetimeFigureOut">
              <a:rPr lang="el-GR" smtClean="0"/>
              <a:pPr/>
              <a:t>16/2/2014</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EA56DE17-E6B8-43E3-986F-CCE6804F3802}" type="slidenum">
              <a:rPr lang="el-GR" smtClean="0"/>
              <a:pPr/>
              <a:t>‹#›</a:t>
            </a:fld>
            <a:endParaRPr lang="el-GR" dirty="0"/>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11" name="10 - Θέση περιεχομένου"/>
          <p:cNvSpPr>
            <a:spLocks noGrp="1"/>
          </p:cNvSpPr>
          <p:nvPr>
            <p:ph sz="half" idx="1"/>
          </p:nvPr>
        </p:nvSpPr>
        <p:spPr>
          <a:xfrm>
            <a:off x="457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EA56DE17-E6B8-43E3-986F-CCE6804F3802}" type="slidenum">
              <a:rPr lang="el-GR" smtClean="0"/>
              <a:pPr/>
              <a:t>‹#›</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7" name="6 - Θέση ημερομηνίας"/>
          <p:cNvSpPr>
            <a:spLocks noGrp="1"/>
          </p:cNvSpPr>
          <p:nvPr>
            <p:ph type="dt" sz="half" idx="10"/>
          </p:nvPr>
        </p:nvSpPr>
        <p:spPr/>
        <p:txBody>
          <a:bodyPr/>
          <a:lstStyle/>
          <a:p>
            <a:fld id="{25B172AC-C516-448F-AA59-D66707552E29}" type="datetimeFigureOut">
              <a:rPr lang="el-GR" smtClean="0"/>
              <a:pPr/>
              <a:t>16/2/2014</a:t>
            </a:fld>
            <a:endParaRPr lang="el-GR" dirty="0"/>
          </a:p>
        </p:txBody>
      </p: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4" name="33 - Θέση περιεχομένου"/>
          <p:cNvSpPr>
            <a:spLocks noGrp="1"/>
          </p:cNvSpPr>
          <p:nvPr>
            <p:ph sz="quarter" idx="4"/>
          </p:nvPr>
        </p:nvSpPr>
        <p:spPr>
          <a:xfrm>
            <a:off x="4649788"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 name="1 - Τίτλος"/>
          <p:cNvSpPr>
            <a:spLocks noGrp="1"/>
          </p:cNvSpPr>
          <p:nvPr>
            <p:ph type="title"/>
          </p:nvPr>
        </p:nvSpPr>
        <p:spPr>
          <a:xfrm>
            <a:off x="457200" y="155448"/>
            <a:ext cx="8229600" cy="1143000"/>
          </a:xfrm>
        </p:spPr>
        <p:txBody>
          <a:bodyPr anchor="b" anchorCtr="0"/>
          <a:lstStyle>
            <a:lvl1pPr>
              <a:defRPr/>
            </a:lvl1pPr>
          </a:lstStyle>
          <a:p>
            <a:r>
              <a:rPr kumimoji="0" lang="el-GR" smtClean="0"/>
              <a:t>Kλικ για επεξεργασία του τίτλου</a:t>
            </a:r>
            <a:endParaRPr kumimoji="0"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cxnSp>
        <p:nvCxnSpPr>
          <p:cNvPr id="10" name="9 - Ευθεία γραμμή σύνδεσης"/>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25B172AC-C516-448F-AA59-D66707552E29}" type="datetimeFigureOut">
              <a:rPr lang="el-GR" smtClean="0"/>
              <a:pPr/>
              <a:t>16/2/2014</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EA56DE17-E6B8-43E3-986F-CCE6804F3802}" type="slidenum">
              <a:rPr lang="el-GR" smtClean="0"/>
              <a:pPr/>
              <a:t>‹#›</a:t>
            </a:fld>
            <a:endParaRPr lang="el-GR" dirty="0"/>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5B172AC-C516-448F-AA59-D66707552E29}" type="datetimeFigureOut">
              <a:rPr lang="el-GR" smtClean="0"/>
              <a:pPr/>
              <a:t>16/2/2014</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EA56DE17-E6B8-43E3-986F-CCE6804F3802}"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 name="2 - Θέση κειμένου"/>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8" name="7 - Θέση ημερομηνίας"/>
          <p:cNvSpPr>
            <a:spLocks noGrp="1"/>
          </p:cNvSpPr>
          <p:nvPr>
            <p:ph type="dt" sz="half" idx="14"/>
          </p:nvPr>
        </p:nvSpPr>
        <p:spPr/>
        <p:txBody>
          <a:bodyPr/>
          <a:lstStyle/>
          <a:p>
            <a:fld id="{25B172AC-C516-448F-AA59-D66707552E29}" type="datetimeFigureOut">
              <a:rPr lang="el-GR" smtClean="0"/>
              <a:pPr/>
              <a:t>16/2/2014</a:t>
            </a:fld>
            <a:endParaRPr lang="el-GR" dirty="0"/>
          </a:p>
        </p:txBody>
      </p:sp>
      <p:sp>
        <p:nvSpPr>
          <p:cNvPr id="9" name="8 - Θέση αριθμού διαφάνειας"/>
          <p:cNvSpPr>
            <a:spLocks noGrp="1"/>
          </p:cNvSpPr>
          <p:nvPr>
            <p:ph type="sldNum" sz="quarter" idx="15"/>
          </p:nvPr>
        </p:nvSpPr>
        <p:spPr/>
        <p:txBody>
          <a:bodyPr/>
          <a:lstStyle/>
          <a:p>
            <a:fld id="{EA56DE17-E6B8-43E3-986F-CCE6804F3802}" type="slidenum">
              <a:rPr lang="el-GR" smtClean="0"/>
              <a:pPr/>
              <a:t>‹#›</a:t>
            </a:fld>
            <a:endParaRPr lang="el-GR" dirty="0"/>
          </a:p>
        </p:txBody>
      </p:sp>
      <p:sp>
        <p:nvSpPr>
          <p:cNvPr id="10" name="9 - Θέση υποσέλιδου"/>
          <p:cNvSpPr>
            <a:spLocks noGrp="1"/>
          </p:cNvSpPr>
          <p:nvPr>
            <p:ph type="ftr" sz="quarter" idx="16"/>
          </p:nvPr>
        </p:nvSpPr>
        <p:spPr/>
        <p:txBody>
          <a:bodyPr/>
          <a:lstStyle/>
          <a:p>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dirty="0"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p:txBody>
          <a:bodyPr/>
          <a:lstStyle/>
          <a:p>
            <a:fld id="{25B172AC-C516-448F-AA59-D66707552E29}" type="datetimeFigureOut">
              <a:rPr lang="el-GR" smtClean="0"/>
              <a:pPr/>
              <a:t>16/2/2014</a:t>
            </a:fld>
            <a:endParaRPr lang="el-GR" dirty="0"/>
          </a:p>
        </p:txBody>
      </p:sp>
      <p:sp>
        <p:nvSpPr>
          <p:cNvPr id="9" name="8 - Θέση αριθμού διαφάνειας"/>
          <p:cNvSpPr>
            <a:spLocks noGrp="1"/>
          </p:cNvSpPr>
          <p:nvPr>
            <p:ph type="sldNum" sz="quarter" idx="11"/>
          </p:nvPr>
        </p:nvSpPr>
        <p:spPr/>
        <p:txBody>
          <a:bodyPr/>
          <a:lstStyle/>
          <a:p>
            <a:fld id="{EA56DE17-E6B8-43E3-986F-CCE6804F3802}" type="slidenum">
              <a:rPr lang="el-GR" smtClean="0"/>
              <a:pPr/>
              <a:t>‹#›</a:t>
            </a:fld>
            <a:endParaRPr lang="el-GR" dirty="0"/>
          </a:p>
        </p:txBody>
      </p:sp>
      <p:sp>
        <p:nvSpPr>
          <p:cNvPr id="10" name="9 - Θέση υποσέλιδου"/>
          <p:cNvSpPr>
            <a:spLocks noGrp="1"/>
          </p:cNvSpPr>
          <p:nvPr>
            <p:ph type="ftr" sz="quarter" idx="12"/>
          </p:nvPr>
        </p:nvSpPr>
        <p:spPr/>
        <p:txBody>
          <a:bodyPr/>
          <a:lstStyle/>
          <a:p>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 Θέση κειμένου"/>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5B172AC-C516-448F-AA59-D66707552E29}" type="datetimeFigureOut">
              <a:rPr lang="el-GR" smtClean="0"/>
              <a:pPr/>
              <a:t>16/2/2014</a:t>
            </a:fld>
            <a:endParaRPr lang="el-GR" dirty="0"/>
          </a:p>
        </p:txBody>
      </p:sp>
      <p:sp>
        <p:nvSpPr>
          <p:cNvPr id="10" name="9 - Θέση υποσέλιδου"/>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dirty="0"/>
          </a:p>
        </p:txBody>
      </p:sp>
      <p:sp>
        <p:nvSpPr>
          <p:cNvPr id="22" name="21 - Θέση αριθμού διαφάνειας"/>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A56DE17-E6B8-43E3-986F-CCE6804F3802}" type="slidenum">
              <a:rPr lang="el-GR" smtClean="0"/>
              <a:pPr/>
              <a:t>‹#›</a:t>
            </a:fld>
            <a:endParaRPr lang="el-GR" dirty="0"/>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smtClean="0"/>
              <a:t>Kλικ για επεξεργασία του τίτλου</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   </a:t>
            </a:r>
            <a:r>
              <a:rPr lang="el-GR" dirty="0" smtClean="0"/>
              <a:t>Λίμνη </a:t>
            </a:r>
            <a:r>
              <a:rPr lang="el-GR" dirty="0" smtClean="0"/>
              <a:t>Μικρή Πρέσπα</a:t>
            </a:r>
            <a:endParaRPr lang="el-GR" dirty="0"/>
          </a:p>
        </p:txBody>
      </p:sp>
      <p:sp>
        <p:nvSpPr>
          <p:cNvPr id="3" name="2 - Θέση περιεχομένου"/>
          <p:cNvSpPr>
            <a:spLocks noGrp="1"/>
          </p:cNvSpPr>
          <p:nvPr>
            <p:ph sz="half" idx="1"/>
          </p:nvPr>
        </p:nvSpPr>
        <p:spPr/>
        <p:txBody>
          <a:bodyPr>
            <a:normAutofit/>
          </a:bodyPr>
          <a:lstStyle/>
          <a:p>
            <a:pPr>
              <a:buNone/>
            </a:pPr>
            <a:r>
              <a:rPr lang="el-GR" dirty="0"/>
              <a:t/>
            </a:r>
            <a:br>
              <a:rPr lang="el-GR" dirty="0"/>
            </a:br>
            <a:r>
              <a:rPr lang="el-GR" dirty="0"/>
              <a:t>Βρίσκεται σε υψόμετρο 856 μ. στο νομό Φλώρινας, στο ΒΔ. άκρο της Ελλάδος και έχει συνολικό εμβαδόν περίπου 48 τ. χλμ., εκ των οποίων τα 43 τ. χλμ. ανήκουν στην Ελλάδα και τα υπόλοιπα στο νότιο άκρο της, στην Αλβανία. </a:t>
            </a:r>
          </a:p>
          <a:p>
            <a:endParaRPr lang="el-GR" dirty="0"/>
          </a:p>
        </p:txBody>
      </p:sp>
      <p:pic>
        <p:nvPicPr>
          <p:cNvPr id="5" name="4 - Θέση περιεχομένου" descr="limniPrespa.jpg"/>
          <p:cNvPicPr>
            <a:picLocks noGrp="1" noChangeAspect="1"/>
          </p:cNvPicPr>
          <p:nvPr>
            <p:ph sz="half" idx="2"/>
          </p:nvPr>
        </p:nvPicPr>
        <p:blipFill>
          <a:blip r:embed="rId2"/>
          <a:stretch>
            <a:fillRect/>
          </a:stretch>
        </p:blipFill>
        <p:spPr>
          <a:xfrm>
            <a:off x="5572132" y="2143116"/>
            <a:ext cx="2900064" cy="3147229"/>
          </a:xfrm>
        </p:spPr>
      </p:pic>
    </p:spTree>
  </p:cSld>
  <p:clrMapOvr>
    <a:masterClrMapping/>
  </p:clrMapOvr>
  <p:transition>
    <p:wheel spokes="2"/>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1700808"/>
            <a:ext cx="4402832" cy="4572000"/>
          </a:xfrm>
        </p:spPr>
        <p:txBody>
          <a:bodyPr>
            <a:normAutofit/>
          </a:bodyPr>
          <a:lstStyle/>
          <a:p>
            <a:pPr>
              <a:buNone/>
            </a:pPr>
            <a:r>
              <a:rPr lang="el-GR" dirty="0" smtClean="0"/>
              <a:t>   Το </a:t>
            </a:r>
            <a:r>
              <a:rPr lang="el-GR" dirty="0"/>
              <a:t>μεγαλύτερο μήκος της φτάνει τα 13,6 χλμ. και διαθέτει ακτές σε ορισμένα σημεία απότομες και σε άλλα επίπεδες με καλαμιώνες, Η βλάστηση είναι υδροφυτική, υγρών λιβαδιών, καλαμιώνων και (παρυδάτια) δενδρώδης.</a:t>
            </a:r>
          </a:p>
        </p:txBody>
      </p:sp>
      <p:sp>
        <p:nvSpPr>
          <p:cNvPr id="2" name="1 - Τίτλος"/>
          <p:cNvSpPr>
            <a:spLocks noGrp="1"/>
          </p:cNvSpPr>
          <p:nvPr>
            <p:ph type="title"/>
          </p:nvPr>
        </p:nvSpPr>
        <p:spPr/>
        <p:txBody>
          <a:bodyPr/>
          <a:lstStyle/>
          <a:p>
            <a:pPr algn="ctr"/>
            <a:r>
              <a:rPr lang="el-GR" dirty="0" smtClean="0"/>
              <a:t> Βλάστηση</a:t>
            </a:r>
            <a:endParaRPr lang="el-GR" dirty="0"/>
          </a:p>
        </p:txBody>
      </p:sp>
      <p:pic>
        <p:nvPicPr>
          <p:cNvPr id="5" name="4 - Εικόνα" descr="11.jpg"/>
          <p:cNvPicPr>
            <a:picLocks noChangeAspect="1"/>
          </p:cNvPicPr>
          <p:nvPr/>
        </p:nvPicPr>
        <p:blipFill>
          <a:blip r:embed="rId2"/>
          <a:stretch>
            <a:fillRect/>
          </a:stretch>
        </p:blipFill>
        <p:spPr>
          <a:xfrm>
            <a:off x="5076056" y="2143116"/>
            <a:ext cx="3445942" cy="2621625"/>
          </a:xfrm>
          <a:prstGeom prst="rect">
            <a:avLst/>
          </a:prstGeom>
        </p:spPr>
      </p:pic>
    </p:spTree>
  </p:cSld>
  <p:clrMapOvr>
    <a:masterClrMapping/>
  </p:clrMapOvr>
  <p:transition>
    <p:strips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52400"/>
            <a:ext cx="8147248" cy="1219200"/>
          </a:xfrm>
        </p:spPr>
        <p:txBody>
          <a:bodyPr/>
          <a:lstStyle/>
          <a:p>
            <a:r>
              <a:rPr lang="el-GR" dirty="0"/>
              <a:t> </a:t>
            </a:r>
            <a:r>
              <a:rPr lang="el-GR" dirty="0" smtClean="0"/>
              <a:t>Νησάκια μέσα στην λίμνη</a:t>
            </a:r>
            <a:endParaRPr lang="el-GR" dirty="0"/>
          </a:p>
        </p:txBody>
      </p:sp>
      <p:sp>
        <p:nvSpPr>
          <p:cNvPr id="3" name="2 - Θέση περιεχομένου"/>
          <p:cNvSpPr>
            <a:spLocks noGrp="1"/>
          </p:cNvSpPr>
          <p:nvPr>
            <p:ph sz="half" idx="1"/>
          </p:nvPr>
        </p:nvSpPr>
        <p:spPr/>
        <p:txBody>
          <a:bodyPr>
            <a:normAutofit fontScale="92500"/>
          </a:bodyPr>
          <a:lstStyle/>
          <a:p>
            <a:pPr>
              <a:buNone/>
            </a:pPr>
            <a:r>
              <a:rPr lang="el-GR" dirty="0" smtClean="0"/>
              <a:t>    Στην </a:t>
            </a:r>
            <a:r>
              <a:rPr lang="el-GR" dirty="0"/>
              <a:t>Μικρή Πρέσπα υπάρχουν δύο νησάκια ο </a:t>
            </a:r>
            <a:r>
              <a:rPr lang="el-GR" dirty="0" smtClean="0"/>
              <a:t>Άγιος </a:t>
            </a:r>
            <a:r>
              <a:rPr lang="el-GR" dirty="0"/>
              <a:t>Αχίλλειος και το Βιδρονήσι ή Βιτρινέτσι. Ο οικισμός που βρίσκεται στον </a:t>
            </a:r>
            <a:r>
              <a:rPr lang="el-GR" dirty="0" smtClean="0"/>
              <a:t>Άγιο </a:t>
            </a:r>
            <a:r>
              <a:rPr lang="el-GR" dirty="0"/>
              <a:t>Αχίλλειο, είναι ένας από τους δύο οικισμούς της Ελλάδας που είναι χτισμένοι σε νησιά </a:t>
            </a:r>
            <a:r>
              <a:rPr lang="el-GR" dirty="0" smtClean="0"/>
              <a:t>λιμνών. </a:t>
            </a:r>
            <a:r>
              <a:rPr lang="el-GR" dirty="0"/>
              <a:t>Πεζογέφυρα ενώνει το νησί με την απέναντι στεριά.</a:t>
            </a:r>
          </a:p>
        </p:txBody>
      </p:sp>
      <p:sp>
        <p:nvSpPr>
          <p:cNvPr id="1026" name="AutoShape 2" descr="data:image/jpeg;base64,/9j/4AAQSkZJRgABAQAAAQABAAD/2wCEAAkGBhQSERQUEhQVFRQUFRcXFxgYGBQYFRYYFBcYFBcYFRUXHCYfGRkkGRQUIC8gIycpLCwsFR4xNTAqNSYrLCkBCQoKDgwOGg8PGiwkHyUpLCwsNDAsKSwpLCwsLCwsLCwsLCwsKSwsLCwsKSwpLCwsLCwsLCwsLCwsLCwsLCwsLP/AABEIAJ4BPwMBIgACEQEDEQH/xAAbAAACAwEBAQAAAAAAAAAAAAADBAACBQEGB//EAEMQAAEDAgQDBQUGAwYFBQAAAAEAAhEDIQQSMUETUWEFInGBkQYyobHwFEJSwdHhYoKyFRYjJHLxBzNDkrMXU3Oj4v/EABsBAAMBAQEBAQAAAAAAAAAAAAECAwAEBQYH/8QAMREAAgECBQEHAwMFAQAAAAAAAAECAxEEEhMhMUEFIjJCUVJxFKHRFWGxkcHh8PEj/9oADAMBAAIRAxEAPwD3hauZUctXIXsZj53ICyqZUYMlFp4NztGn0MeqDmlyMqbfAplUyp+p2a5rczoaB5n0EpajQc4nuOEE3i1jHr0S60fUf6efoByqZUzWw+X3i0fzN+UygurMA96fr1WdaK6hWHm+hSFTiNmJErHq9oOkgudEnk2Rt4c0xgKTKryxgyTqXOOg0gCLgjn+0niPRHRHBerNMtXISOMrim+KdQuIMSdA6xMXIuAAeYQX9rPyiXNEa7ucSYAGttLDc+hVf9hXg/3NPKplSp7SIYagAcQ1rA0CcztS7LoLDb80jWx9TUE5de6Gkg7D3dDff0ATKumI8I11NfKuFqSqY17IzkCIaB3A58Cc0DSfzT4cCGxPeAIteDMfI+idVo9ScsLNcblcq5lTLsO4fdPoqOZGtlRTT4IOlJcoDkUyouVdyo3Fygcq7lRcqmVa4coLIpkRsimRC5soDIpkR8i5kRubKAyqZEfKuZFrgygci5kRy1cyo3BlA5FMiNlUyLXBkAZFMiNkUyLXNkA5FMqNkUyI3BkAZVzKj5FCxa5sgDImez2/4jfP+kquRHwLf8Rvn8ilnLusenDvr5R5jtX2sNJuUQaj7ActjY6eJ5mNFn0+3astFR5Lu84CTFtbz3nAGJJ0WDRBquOSJmxIEixnvC4MmfRaZ7Pe1jW5iSGkTNjvy5x1iy5ZZYq3U9WEZSebp09D0VD2sqMA7wd1MmI8/wBU5/fWud2+MX+a8hRp9wCZht9xp1UpYwNA3NuSg4LodSnbk9U72or/AIx5Nbb4Skq/a9Z0zVdHLMVmGs6fu5SLG/xSWP7XbTkElzh90A3m4MjQJYwb4GlOKV2arcRDgXOsn6nblKIabm08vIbr5z/atWq83idLmy1cDg8gzE316C2nXddEqKit+TkhWc5d1bHqn85kb/rzVHVTHdPMH91nYXH2g6ePn6JoPnvDltv5DW3yXJlae53KSa2ADEX5dEZoI72o3+ilMY6bi1oOkt/fT0VOzcWS94LgWOy5dZmLnoCPyVrNq6IZkpWZqjFHLlEwYkCJtMfyjp0VqWIcAS0m+t9LH11WVVxIa6L6/Fdo9r3jQ7nbzE9EMjtdBzK9mXq4OHtfLnOkgkwZ0IzW/wBRnn4pv+3nYcyA0yCCT100O2ULNxLHl+ZjiWRpOl5NuWix+0cWXnK3zJO86DwldMY52rnHUnpRdtt9j1VT24rV3xThoAtZoi13F5iPAI2J9oqjjdx+IFuQnTTWSvMYSllFhfnf6Piq4/HFoAYSCBeToDuUzgm7RRNSlGOab3PcUPaWm0DiOE6QLuJ2gC+6DV9qO8AwDrPLmYK+fYZjnCQ2ep/TWFr4Gjlvr0OnnzT92mt9yGWpWasrI9Vi/aJxP+HDW89SeoS3946gEgtd0IH5QVjmodNPP5IVQkA2EEBcyvfk9Bwjbg9HR9sYjMwHmWmPQFatH2ioOjvFs27zSL+Ur5fkLSBJIH5LXpVyW2+KtK8eDlhFTvdWPo9LFMcJa9pGliNUXKvl1WueX6LOd2jUcYDnBoOgNvHVNFNk6iUD7DCmVfJ6ftBVo2a9wPIEkSemmyd/vniy2C8DazG5vGUcrFuuD6XCHUqNb7xA8SB818wxHbuJcL1ahn+IgW8NPJIvxVR8kuLpHvEyZ6E6rWZtrn1qniWOMNe0nkCD8kXKvkFPH1KcOBtuYPrMrVwHtfVB94jobyOgn8kHmQyjF7Xsz6VkUyLxGG/4iG4LA7kbt/KExU/4jBph1EidDmsfPKtuBxSPX5VMqwsL7cYd+udh6tn+klbWDx1Or/y3td0BE+mq17cmyFsihaiVSG+8QPEgD1lWNI8igpozptdAGVHwTe+3z+RVSF3DYlgqAF7Qb2zCdCdJQk9mGEe8vk8LVja3hYHrqg0nQbzef21Qqd5adJj0QxXc05T4CR119I9VyqPQ9ZyXLCup7gX8fksqk8ucSb953P8AEY+Wi2mDMLenhy9UDE4YC9wTrHxk808JW2EnG+6BYjFZaTnA3Atyk2FuS86KJcZDiSdSZ1Ou60K5L3Q6zQ4hon3iBrbdHp4IQJ9fh5fsuiNoI5JrWl+yK4Ps9rRAHidSfNMVrCNzYfNDOIzENZaJk7EnUDwJCfwWCaxxLrvO5M20EbBRlK27OmCXEeAVHCGBOuvl9QnMMyBz/f6KYrstp9WSj9wufM5HTaKD8CTBE6cpvrPTRZ7+w+GTkMyZANnX2g6p6jVvH1ZMvcYsJHI7LKco8CyhGW7MZ+JmKbwc2xMi0bk25rPxjCwtG0wOcxIuV6Ou5mWHXFgM0kfG+oQavZ7XACO6DbeP9JV4VUuhz1KTkuTOwVZwBvpqF2pRpv78NB3IgeqaxGAvNMS48zA0ttfQLB7SdUz5SCDFxsZvbbfVVgs7utjnrT042krhMR2i1khpzD09OiXoYM1DJ92+hMjxnVGwnY5gucND52+teiu+nUpOLg0j0Hr0VrriL3OXvO0qi2G6DAIAgJlrI6hZw7WzEAsvOo/RalB02Gq55prk76NSE/CyzBKu6lP1+SrwztZWpP2Ov1+ij8HSrcMwO0cPle1rSL+O/QbLWwzIaJ80XFdntcQdxYHQ/upRouAgmY8j6KzmpRRywpOE2/UVxtCxI5LMwuHkHJfqdG+mp6LUxLHOdlkZdwDc/wCroqPeG2m42bePJUi2lYjUipSzPgRwuFhxNydJIgnqL6fojuod7MZJ2aJi3NFIc64t5X9Fc0Ibe/zKzkaEFayQjVwr3Xd/2g28zqVOEYgiBymI8LJs4dxsIHX5ojcFBBJJ9I+SDnYZUm+BWphu7AgT1KVo9nbiCdDJ9bLXrUmuaRvtOnNKHENZAdqeV/iEFJtbDzpxTVxYU3NMQANrR6kIz6driRvy5qPxoPd08dUP7PnEFx8rLfIEukdxJ1KX2cA3r8oGy0GNAGrXenyS9fs8NEiZ5kkpTJeAn8XUlfSe6NgAK+YxAcfCSFmtkJ6iet1Jqx0xmpbWKVJ3cZPMkj1TXs6wnGUyWkXdrp/y38iquHRP+zjR9ppxa7v6HIubysDpK6t6hMRSm/rAj/dLETGYSRv+hTTnmB/+r/X5IDnHlAH8MfBc0ZHVKFztOrE2uf3srfbSQRF+v6eSqaBjQmdoVeG4bWnmPrpqEbxYMrQvXNotJO4sJm/zQeGSMuaepsPgmajSZmwv6a7EzqjCi1rRGYuF9DfaQQn1LITSuzuEwLacX6dB5ck3xg+249RIkW+KWp4px2vfWQdxcEIbcI8HM3MI1kW8iTIHS6i7t3bKpWVktg9LGmzSYI0O3gbb23kSUV8ETdhtIdy+WxXKuZ3/AEzP+26UFN2nevzJM89uui2zDugx7roLQZuOgnS2p0TFPFyNBA6xyjZJcUtn7oHMfKfkqU8e133wI36Hz8LrPcC2G65nRpN2m19DzGo281epIJzQJgAt+7Aix1v1iEGmWRGd/WYudChvxtMEHIfjbW9zb90FLojOPqMMxRFiQR1+f+6jq7XG8HxAi2g1nbZBGKaSYYDEmDuP4d+S5xDN2BvIweU7dPmjewMo05zZ2GpsCQeW9vrxQMU5kG4giwIN51i35bjVDMEAA3g89jOhOunRAdg2h1500vETG41RUl6mcW+EApYRgJjfQ3PoCrsw7wZBn66rv9njm4idO7a2htEI1NxA90c7nbpf4KjqP1JRoRW1rBKdR3p9Shvc6SbxyPuyOTuoTTWhw7oA6A36CHHTfVcqUy3SPUT6T0Us6uWcHYqyvOoPLouPc4AlvjFp8p3RHUnxbNcC8MM6awfKVWrUsZgG3I6m8zERb4+BKkBwbFKOLm8AG/1KGXHTMepjVFqYdpaddrgtBmPHnOk6JfEcFvddWDIBs4sknWCHO6D1Vs8SGlK25C/nY+Kj6wAlxAA+HmsbG9pS6GPYRETbU+CX7ri41ahgNJaQC5pcNAWgS0W1gps0bXbEtK9ox/B6CjjWu91w+XRVfXcTElsbgi/w/NYr8cBAtsbST6wIH6pup2gQCAJda33dVOU4rqdME2rNDlVgkTtoZ16lZ9TFyYF3aaWHnyXK+MmGjR0XkCAf9WpnlKXfX4ZIyy4i2pzHU5i24F/gSjGtHqxalKTeysjQwuCDbk5nHX9kSuIMhYr/AGhGwM3vt++iqe1XVHNDIbm5i8XFvT0QdVXuwqkkrRRsuxgIjX4IdGi0X1KQa4tBzVGyJBnILiD0PkhfbquXMG9214IJkTOWZ52WVaL4ZnRbd5IexWLgxCI3FNjZeYrdsPzEukdABy5ePVBHbzwdXQTqYHiBaBoq5kS0pXbPb0atrStT2fxP+apgxq7x9xy8AO2g4jvObzsD581t+yuPb9sojNeXatif8J5m0RfopOS6llFnt6mEJtMu1vlnz8iFf+z32nykMP5wlKmPeb5r+AStTHvtLt+Q2XnKnXfVHourQXRmkez6wYcum0Mp7GP/AHOSq7AuBBqEm0DujroBUJ2PoUi7tV8RmIHS3yS78Y4/ePqVSNKr1aJyrU/KmPHDB0f4kWkd1gIkjbNzLfUKVMKA0uc+YgTeJ65SY0Kz34xzTqY8T9bIn9pSAJM+JTOnV9wutS9o6MBEkk6yIzaHciJuZRWYK8d+0AiTvMTbo5Jsc6LuOvMoHFeTAPiUmnN+YbVprymtX7Kd+NzR0y+O7TtKVrdlOa52apVdEEiRz27vNwsOYQqleDAcSfFDJcefqjGFTrL7CupTflIfZ7ObtqEEfiHlpT6o1LsFgOUNfIB1mDP8RpRz338EAnrErrXETB+aZxqPzCqVNeUep9iAZonUi7gdyTEtgalcqdnMAg5tAbEO9IbrZKDEEC8K1R2lvip6dT3D6lP2hKWGZOUcSQ6xyui8feiw8V2l2QCA4F3eM94iRqdHNslxVHIrmaTaU2nU9wNWn7R9vYjRNwS6L5qYiNrAckMdnhrjdxudHUzc76H6ISpkW6JepWeLxaEVSm/MK60F5TbqYdhaBz5hpI+7sARrPxVaOAAMZgRHMQdd9zP5dF512KeU1TqwNYWdGSXiCq8X5TVfh2i8CTIsWyOuullc4dg1LTp9781mDFyquxA3KXRn7h/qI+1GliTTYBDc0mLO06+Cy+0HNFN7mtAIj3pIbJbEwbi5kFWFcFddWAB069Yv+SaNGS6ivERa8Jj4tz3McARSuWkyGkAE2cc19gYDbt8kXsPskE1A7I9hpVJAa1xnKTnzl5MtIa7+XULuKIqsLSLdNQRNweeqUoUn0s5Y4ZnsNMucMzg1wggGbGJE9SqSpTtswU8TS3uhUdjNOUio0W/hAJBIm7py2B5wtFvYLP8AFLW1LCnBmmAwudDs4Dr5hZsZYPPQZLuynfim8pnBdkve54L4ApufJNjkBcGxz5eKWUJW5NGrBvgJi+yGtruoy5rWnWq5ueSGnvObvf8ADEBSrRDa1MCu0h5LTYOMNIuwOcBJ0va9pukfsD3fO8z6pggtcSANIt4hBwl6GU0ajOy6bmk2Ibna0ggEA03AjumDHvX/AA+KvhcI15IqVBlY05SzhQJg3DjO82ssSpScC0SYFrad4EEnnYwh47HOkZRZutrnRTVKbY860LBcT2TTD2n7TR55XNBBvMFpcArVOy2ACMRSuM33e8cx7zYcMojadjzhZn2es1wqAw5tw4WIvI81xoewjPpMm29z+irklbn7L8CKpH2/dmk3spji5zsVSmBfK2fIh1vOF3D9mta5zRiGlomJFPK6d4NTMY6wkXU2vzGXSbxtbp4qlMuDYawTIM/NZQk1/hG1IX4+7Nc9h4cgZ68kNgd+mJnpJska3YmHzQK4j8JLTHnm16rEr03kwREC1uiA3DVNNgddDdWjRkvMLrQ9qNt/ZlAgE1YMgSDTAIuPdzTput/2V7Iw/wBso5KsxngEsd/037scOZMQvIf2e4nvaxy5CFueyXZpGMoG/wB/T/4n/qg4u3iZtSPtR6XE4iLbpZ9aInUoIeZLj9QhlpcZPP8AZUVkczTY/REkhXNEASSlmVcotqlsR2gD3dxZDdvYNkluWrVxz3j80LOYndIYlpEvBkakcuqpS7R25K9ttjmzd6zN3Bdq5iA76haJqgC2915t7g6C2x+imMP2kQ4B+nO655RvujpjJ8M2qVOO8dT8NFKmIiwS1XFAtsUDPKmt+StrcDWeTfy6JtgEJCkOaZq1ABdBsyjY7iH8unoSP1XSbnwEdLXSNftZosLuj6+STx3a+Vv8RMRyTxi2TlJLc22xq4pPGdsMY6Pksup2iX225+qRxGFz3b1/ZVhBX7xCpOVu4eopdrNdJG31+iXxXbLYMn6+oXkhWdT5hGw8PMu0VNGK3Ja82rJbj9Ptc5jOhPonKLSXXKRltg1u+qcp1IQlJdEPTpy8zuPsgKsguSoqyi03gKV7HTluO5oQ+ICsTtHtFzXAA23R8PUsmy2VyedNuKHRiADBQalWEriyPe3CWo4ydbKiXUjJ2eVj7cSEU1YEhZRrBxjkr8WLSs0ZM0mYgdFZ8bLIdXBC4MRBEHRDKMqnQ0qlM62CRxAuIEgq1bFEjXVDpYpZBk09itB7gSNkb3rlAq4kaIb22sU3IieXbkcrODWlI08QQdbJcvMwSiDC9UySitycpSm7xGKjgUenStslmUEwwwkbXQtFO92HDAFr+y5/zVKOb/8AxvWC+utL2VxH+cpDq/8A8b0rWw+dJ2LOxTD7pB8ChsJJuLLEqUTTIMwCBB6ym6ePeWDMbyAOuqm6duB1UT5HKle8BZlUQ8nrPwCZw7zlJN4N/mpSZOoRTymazWDU2ywjmCPWywcRScwwbdV6J1AWgwANEOrRDpkTK0KuVgqUs6MfDdpbHVO5pBSWL7Hh0sNuXLophg9pgzHO6q7NXROLcXlkPYbEOhaOHcTdCwmDAElGPIabrllJN7HTFNLctWxMXWW/H1KjyD5eGiPiq4kAba+v7LuDogOLz+EDz1lPG0VcnJOTsiVAGC93H4LNqNLiJ1WmW5jJ+gi0KLdeXxRVTKCVPNsK4XDBo75hK4rtGHQ0WG6bx+FzEOJgAxHiUj2jh4aPgqRabuyU00mltYgdmuUpVYWmR5K2AcS4NPxTuJw/3XbFUzZWSy5lfqAw2MG9k7RqzdK0ewKjhLRm+fojUsC+mRmBHQoOKlwZVcjSkM/aFKmLgKtTDkWIgoBp2J6Qo7HW27COIrZjfmn8NWhvgkGYFx0uZW9hewKpbpE85V5bqyOKM4wk3J2M3EV5SDamoXsKPshPvu9FZ3sSz8R+vJPCLtwc1XFUr3ueNbVgohxd5C9xh/ZKk3W/iD+qb/u9h4jIPFPkbIPGQjsj50+oNRZQ1rdV71/srROx10kx8Ckq/sSw+66PrrK2Rmji6b5PHnEmCFWiHE2Xr8H7GNDpcbcpWxh+w6TNgfFDLLoijxdJcu54Cjh6hmGExrAJ+SP9hrGwpuE7m3zX0mm1rdGgK2ccgm0iDx9uEfP8P7I13GSI816HAexIEcR5PQW+N16AVl3jo6d+Sf1suhjYn2OYT3XED63Mo1H2TptFySfJaf2hTjoaKQHjaj6mY/2Sonb4u+Uwjdi+xzG4pj2udYut3d2OGsTuneOnex63+Mz+b+lyEoJRY1LESc0r9UeYr+zlN7S0m2xImD181i/3TqtNy1zWkZYN/EA/I816M1TsFXilP9LHoyC7Wqp7x/kUwfsqHABzw3eLEz1uFpj2FaQMlVmb8JdA6Xyk79UsKp2XRiD1UpYH0kdEe3JdYDv/AKfui5I8w707rZWZjPZOHlrKzZiwOpPKxsnR2xVAjO6BoJJCXfiSXFx946lR+hqX8SOn9do28LuYz/Z6s0wR+hv+LSbLQdhRlhzdN9U2cc+IzOjlJj0XRjzo7vDkbppYKdtmLDtyk5d6LX3PP4klpidNlXDUDVe2mLFx3WjjMKHvLpiQIHghkvGU5QHN3aTYiCJiDt8DzXLPD1IdD1aPaGHq+Gf9djMxXY76TiHAgj6sq08E8kwJAueS9K6q51OkKjg8tdLplxIIE94mbXtCmEwtAUsr82bNJjS3J0DY8kVSqteEV43Dp2zoycHhZa5x+62R6gBCw9EHU2Ngb85kDVbWGcxmSxIAcCCYnP5aAQk8RgWOcS0uYJkAEGIERcaSflyTrC1fT+CL7Vwvu+z/AAZvaPZb4zMqNc05XEaPFx92ZgExK1OzOx2gU31WyJmLg6Q3SDqZ12R6oYQ3K2CAQbm4zEgHnAgX5KGubCdLDyVo4WpLxO38nJV7Xo076acn9vz9hvFezeFeWu90hsRsRc3tM7apav2DQgQb5QN9Rvqh8VcNRdCwkVy2edLteq+IpDeEY2nGXZdq5HXIBSfEXOIrKjCPCOKeNrz5Y3iqVOoBmaLW3HySjezaf4RHK/6qcVTiIaMPQLxuIatmY1SDWgAAAIn2pIcRTiKmVI53Um92x84pc+1JDiKcRGyFzSHvtS59qSXEU4i1ka8h77UocUkOIpxFtjXkPHErn2lJcRTiLbA7w6MSocSkuIpxEdjd4dOJUGJSPEU4i2xu8PfaVz7SkuIpxFjd4dGJWj2BiJxFP+b+hyweItL2bqf5mn/N/Q5JU8D+Dow+bVh8r+TSFKNrHnrAF7bQR8UCo2JMak7crwbdP90/xpmO9NrCDlEiTMTeCOh6iU613wIdGkiWiXAHTSBbnDvFfHQx8812fqE+zKTjawscHy17066Gdz0HxQcPhHA6X8512haLmHUGQ4XiZkzMHQyJHO2+qg7ziIixiJNj3RA1nWd/Rd8O05WaZ5NXsGnmUl0/3+xj1qJGZ2gzED9vVCym/SfhZamKwwcHEACAXctSRpM+8HfBZ1drpLYuADIEA5rRZerSxsZx5PncT2PKnPZXVr/IDiKcRFGANxNxHhMGRPiI80F2DeAXEd0b7crE9SupV6b2ueZLA1oq7izvEXOIly5XoUy8wORP/aCfjHxVHJJXZGNGUnZILxFziJfMq8VG4NMa4qnESpqLnFWubTGuIucRLcVc4q1w6Y0airxEtxVzioXDpjXFU4iV4q4aqFw6Y1xVOIlOIpxFrh0xriqGqlOIu8Va5tMZ4inESpqqcVC4dMa4inEShqrhqo3NpjnEXOIlOMpxULm0xw1VOIlOKFDVRubTGuIpxEpxVOKtcOmN8RTiJPjKCstc2mN8RTiJQ1lOMtc2mNGotT2Zqf5qn/N/Q5YHFWt7L1P81T/m/ockm+6/gtRh/wCkflG5WxsNdJyOccpImGmcrdTc9wixB0sVahVzB2WBBMyCOQlpESC6NJHd3Sbnlgh2jgRls5sU3FgBBA+87XUg3uAq9rMDmgA5TFoFu646idbOvtm9Pg8qufrSbtsM4mC4BsQQJbEDvkvuIABkukC8loRqYzC0lziHA/hkgiBprNhF41mSicQTVLCe/dwgQwRDdDJmaZ/LpSj2rL6bKcgOLIkN+/TNRtzMRl6m+qFmFtWNFtUZTMOcCS6CG6w9wbNgARpfSddeOqFzYdlLqmUNMQ4ixzAQYI96PAdUgysc7gdZBjaMwvNjMONugTeHLWuDDJIY8TYTw2vEuAPekk2toNdAyk+BZQitxvBMzUzmEOguDdepBmwADh4ZlTE4VjmkAtkzoY0iJvJcNPB5S9Oq4g3ggTYm8S0CYsLeVuUo/wBoH+JaMpIMfig3E2gRYEKka0o8EJ4eE9n6Cbey2gmxc5wFpA1PfLpEwIkbw4I32ANG+bLlBuHXJDg6NCS4Dz01R6LXEOANiTE6y1tMGSNj39jqPBBNazhrIJJuD7wbGt5k3tECJ2t9ZUb5ILs+lFeFf9M6v2WGscSTe4A3lw31GgBsNUk3s4xY95sWg+9I16xOvLovTOwpbmzkESRA37wZDiRcaHQctEJphheLQ02jUBt/P3riNfTphj6iT+Tjq9k0JtO3Q807s51u64TI2mWiYgmdCw84ejVexiz3swkgD+EkWkXJuHCLab6DeLQSLGDDiJEZQGmIAuTN55lWrObkZ3dWh/WOETeIuG1BEaZfV/1Oo2R/Q8Olujyz+zyGh02M968CBmM2kGxt4c0vTpyDeCJkeAmfrT5ejqta5jSJHddN7xkdodzbedN0HE4KBmBOoa7eRUjMQPumPmei6Y9otpJ8nJPsWnFtpbJHnaZk2BjvGYt3Wl0eNkM1Prw1XpqHYQYzxzkc4DAXA+MfE6JSjggT3QO6yo8zzaQwkWMyYMHmb8+pY+LbOGXY80lwY1Y6AakDqCT+EjqCI2IIQ+KtLEYEhzGyJdTJEk290CTva0231Qndlhpn3mBwMEkTdjYt/FUbJnQFVji4WIz7LqZrKwm58WNj47KoqouHwQOZp1yyDscxyDNygybaq2M7LMtykAEAgXsCYEnc/omWKg5ZRJ9m1IxzABW+XwXDXvFvUR66JUzsYBv5QSNuQKGZg9I+KtnORUB0VlzipNjid9PzhV4pRzA0h0VVOKkuPZQ1rfXzWzB0jQfUGzgbwNbjndVNRIipMfX5rjqiGY2kPcVTipEVPmuGqjmNpD4qrnGSHFV24gCZbOkXIi4n1/NbMHRHON1XeMkjW1IH56z9eShqty/ezeUa+ukLZjaQ5xuq5xkhxVOMtmDpD/FWt7K1f83S/n/8b15rirc9lgRi6F/eDj/9bx+SWUu6x6dLvr5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dirty="0"/>
          </a:p>
        </p:txBody>
      </p:sp>
      <p:sp>
        <p:nvSpPr>
          <p:cNvPr id="1028" name="AutoShape 4" descr="data:image/jpeg;base64,/9j/4AAQSkZJRgABAQAAAQABAAD/2wCEAAkGBhQSERQUEhQVFRQUFRcXFxgYGBQYFRYYFBcYFBcYFRUXHCYfGRkkGRQUIC8gIycpLCwsFR4xNTAqNSYrLCkBCQoKDgwOGg8PGiwkHyUpLCwsNDAsKSwpLCwsLCwsLCwsLCwsKSwsLCwsKSwpLCwsLCwsLCwsLCwsLCwsLCwsLP/AABEIAJ4BPwMBIgACEQEDEQH/xAAbAAACAwEBAQAAAAAAAAAAAAADBAACBQEGB//EAEMQAAEDAgQDBQUGAwYFBQAAAAEAAhEDIQQSMUETUWEFInGBkQYyobHwFEJSwdHhYoKyFRYjJHLxBzNDkrMXU3Oj4v/EABsBAAMBAQEBAQAAAAAAAAAAAAECAwAEBQYH/8QAMREAAgECBQEHAwMFAQAAAAAAAAECAxEEEhMhMUEFIjJCUVJxFKHRFWGxkcHh8PEj/9oADAMBAAIRAxEAPwD3hauZUctXIXsZj53ICyqZUYMlFp4NztGn0MeqDmlyMqbfAplUyp+p2a5rczoaB5n0EpajQc4nuOEE3i1jHr0S60fUf6efoByqZUzWw+X3i0fzN+UygurMA96fr1WdaK6hWHm+hSFTiNmJErHq9oOkgudEnk2Rt4c0xgKTKryxgyTqXOOg0gCLgjn+0niPRHRHBerNMtXISOMrim+KdQuIMSdA6xMXIuAAeYQX9rPyiXNEa7ucSYAGttLDc+hVf9hXg/3NPKplSp7SIYagAcQ1rA0CcztS7LoLDb80jWx9TUE5de6Gkg7D3dDff0ATKumI8I11NfKuFqSqY17IzkCIaB3A58Cc0DSfzT4cCGxPeAIteDMfI+idVo9ScsLNcblcq5lTLsO4fdPoqOZGtlRTT4IOlJcoDkUyouVdyo3Fygcq7lRcqmVa4coLIpkRsimRC5soDIpkR8i5kRubKAyqZEfKuZFrgygci5kRy1cyo3BlA5FMiNlUyLXBkAZFMiNkUyLXNkA5FMqNkUyI3BkAZVzKj5FCxa5sgDImez2/4jfP+kquRHwLf8Rvn8ilnLusenDvr5R5jtX2sNJuUQaj7ActjY6eJ5mNFn0+3astFR5Lu84CTFtbz3nAGJJ0WDRBquOSJmxIEixnvC4MmfRaZ7Pe1jW5iSGkTNjvy5x1iy5ZZYq3U9WEZSebp09D0VD2sqMA7wd1MmI8/wBU5/fWud2+MX+a8hRp9wCZht9xp1UpYwNA3NuSg4LodSnbk9U72or/AIx5Nbb4Skq/a9Z0zVdHLMVmGs6fu5SLG/xSWP7XbTkElzh90A3m4MjQJYwb4GlOKV2arcRDgXOsn6nblKIabm08vIbr5z/atWq83idLmy1cDg8gzE316C2nXddEqKit+TkhWc5d1bHqn85kb/rzVHVTHdPMH91nYXH2g6ePn6JoPnvDltv5DW3yXJlae53KSa2ADEX5dEZoI72o3+ilMY6bi1oOkt/fT0VOzcWS94LgWOy5dZmLnoCPyVrNq6IZkpWZqjFHLlEwYkCJtMfyjp0VqWIcAS0m+t9LH11WVVxIa6L6/Fdo9r3jQ7nbzE9EMjtdBzK9mXq4OHtfLnOkgkwZ0IzW/wBRnn4pv+3nYcyA0yCCT100O2ULNxLHl+ZjiWRpOl5NuWix+0cWXnK3zJO86DwldMY52rnHUnpRdtt9j1VT24rV3xThoAtZoi13F5iPAI2J9oqjjdx+IFuQnTTWSvMYSllFhfnf6Piq4/HFoAYSCBeToDuUzgm7RRNSlGOab3PcUPaWm0DiOE6QLuJ2gC+6DV9qO8AwDrPLmYK+fYZjnCQ2ep/TWFr4Gjlvr0OnnzT92mt9yGWpWasrI9Vi/aJxP+HDW89SeoS3946gEgtd0IH5QVjmodNPP5IVQkA2EEBcyvfk9Bwjbg9HR9sYjMwHmWmPQFatH2ioOjvFs27zSL+Ur5fkLSBJIH5LXpVyW2+KtK8eDlhFTvdWPo9LFMcJa9pGliNUXKvl1WueX6LOd2jUcYDnBoOgNvHVNFNk6iUD7DCmVfJ6ftBVo2a9wPIEkSemmyd/vniy2C8DazG5vGUcrFuuD6XCHUqNb7xA8SB818wxHbuJcL1ahn+IgW8NPJIvxVR8kuLpHvEyZ6E6rWZtrn1qniWOMNe0nkCD8kXKvkFPH1KcOBtuYPrMrVwHtfVB94jobyOgn8kHmQyjF7Xsz6VkUyLxGG/4iG4LA7kbt/KExU/4jBph1EidDmsfPKtuBxSPX5VMqwsL7cYd+udh6tn+klbWDx1Or/y3td0BE+mq17cmyFsihaiVSG+8QPEgD1lWNI8igpozptdAGVHwTe+3z+RVSF3DYlgqAF7Qb2zCdCdJQk9mGEe8vk8LVja3hYHrqg0nQbzef21Qqd5adJj0QxXc05T4CR119I9VyqPQ9ZyXLCup7gX8fksqk8ucSb953P8AEY+Wi2mDMLenhy9UDE4YC9wTrHxk808JW2EnG+6BYjFZaTnA3Atyk2FuS86KJcZDiSdSZ1Ou60K5L3Q6zQ4hon3iBrbdHp4IQJ9fh5fsuiNoI5JrWl+yK4Ps9rRAHidSfNMVrCNzYfNDOIzENZaJk7EnUDwJCfwWCaxxLrvO5M20EbBRlK27OmCXEeAVHCGBOuvl9QnMMyBz/f6KYrstp9WSj9wufM5HTaKD8CTBE6cpvrPTRZ7+w+GTkMyZANnX2g6p6jVvH1ZMvcYsJHI7LKco8CyhGW7MZ+JmKbwc2xMi0bk25rPxjCwtG0wOcxIuV6Ou5mWHXFgM0kfG+oQavZ7XACO6DbeP9JV4VUuhz1KTkuTOwVZwBvpqF2pRpv78NB3IgeqaxGAvNMS48zA0ttfQLB7SdUz5SCDFxsZvbbfVVgs7utjnrT042krhMR2i1khpzD09OiXoYM1DJ92+hMjxnVGwnY5gucND52+teiu+nUpOLg0j0Hr0VrriL3OXvO0qi2G6DAIAgJlrI6hZw7WzEAsvOo/RalB02Gq55prk76NSE/CyzBKu6lP1+SrwztZWpP2Ov1+ij8HSrcMwO0cPle1rSL+O/QbLWwzIaJ80XFdntcQdxYHQ/upRouAgmY8j6KzmpRRywpOE2/UVxtCxI5LMwuHkHJfqdG+mp6LUxLHOdlkZdwDc/wCroqPeG2m42bePJUi2lYjUipSzPgRwuFhxNydJIgnqL6fojuod7MZJ2aJi3NFIc64t5X9Fc0Ibe/zKzkaEFayQjVwr3Xd/2g28zqVOEYgiBymI8LJs4dxsIHX5ojcFBBJJ9I+SDnYZUm+BWphu7AgT1KVo9nbiCdDJ9bLXrUmuaRvtOnNKHENZAdqeV/iEFJtbDzpxTVxYU3NMQANrR6kIz6driRvy5qPxoPd08dUP7PnEFx8rLfIEukdxJ1KX2cA3r8oGy0GNAGrXenyS9fs8NEiZ5kkpTJeAn8XUlfSe6NgAK+YxAcfCSFmtkJ6iet1Jqx0xmpbWKVJ3cZPMkj1TXs6wnGUyWkXdrp/y38iquHRP+zjR9ppxa7v6HIubysDpK6t6hMRSm/rAj/dLETGYSRv+hTTnmB/+r/X5IDnHlAH8MfBc0ZHVKFztOrE2uf3srfbSQRF+v6eSqaBjQmdoVeG4bWnmPrpqEbxYMrQvXNotJO4sJm/zQeGSMuaepsPgmajSZmwv6a7EzqjCi1rRGYuF9DfaQQn1LITSuzuEwLacX6dB5ck3xg+249RIkW+KWp4px2vfWQdxcEIbcI8HM3MI1kW8iTIHS6i7t3bKpWVktg9LGmzSYI0O3gbb23kSUV8ETdhtIdy+WxXKuZ3/AEzP+26UFN2nevzJM89uui2zDugx7roLQZuOgnS2p0TFPFyNBA6xyjZJcUtn7oHMfKfkqU8e133wI36Hz8LrPcC2G65nRpN2m19DzGo281epIJzQJgAt+7Aix1v1iEGmWRGd/WYudChvxtMEHIfjbW9zb90FLojOPqMMxRFiQR1+f+6jq7XG8HxAi2g1nbZBGKaSYYDEmDuP4d+S5xDN2BvIweU7dPmjewMo05zZ2GpsCQeW9vrxQMU5kG4giwIN51i35bjVDMEAA3g89jOhOunRAdg2h1500vETG41RUl6mcW+EApYRgJjfQ3PoCrsw7wZBn66rv9njm4idO7a2htEI1NxA90c7nbpf4KjqP1JRoRW1rBKdR3p9Shvc6SbxyPuyOTuoTTWhw7oA6A36CHHTfVcqUy3SPUT6T0Us6uWcHYqyvOoPLouPc4AlvjFp8p3RHUnxbNcC8MM6awfKVWrUsZgG3I6m8zERb4+BKkBwbFKOLm8AG/1KGXHTMepjVFqYdpaddrgtBmPHnOk6JfEcFvddWDIBs4sknWCHO6D1Vs8SGlK25C/nY+Kj6wAlxAA+HmsbG9pS6GPYRETbU+CX7ri41ahgNJaQC5pcNAWgS0W1gps0bXbEtK9ox/B6CjjWu91w+XRVfXcTElsbgi/w/NYr8cBAtsbST6wIH6pup2gQCAJda33dVOU4rqdME2rNDlVgkTtoZ16lZ9TFyYF3aaWHnyXK+MmGjR0XkCAf9WpnlKXfX4ZIyy4i2pzHU5i24F/gSjGtHqxalKTeysjQwuCDbk5nHX9kSuIMhYr/AGhGwM3vt++iqe1XVHNDIbm5i8XFvT0QdVXuwqkkrRRsuxgIjX4IdGi0X1KQa4tBzVGyJBnILiD0PkhfbquXMG9214IJkTOWZ52WVaL4ZnRbd5IexWLgxCI3FNjZeYrdsPzEukdABy5ePVBHbzwdXQTqYHiBaBoq5kS0pXbPb0atrStT2fxP+apgxq7x9xy8AO2g4jvObzsD581t+yuPb9sojNeXatif8J5m0RfopOS6llFnt6mEJtMu1vlnz8iFf+z32nykMP5wlKmPeb5r+AStTHvtLt+Q2XnKnXfVHourQXRmkez6wYcum0Mp7GP/AHOSq7AuBBqEm0DujroBUJ2PoUi7tV8RmIHS3yS78Y4/ePqVSNKr1aJyrU/KmPHDB0f4kWkd1gIkjbNzLfUKVMKA0uc+YgTeJ65SY0Kz34xzTqY8T9bIn9pSAJM+JTOnV9wutS9o6MBEkk6yIzaHciJuZRWYK8d+0AiTvMTbo5Jsc6LuOvMoHFeTAPiUmnN+YbVprymtX7Kd+NzR0y+O7TtKVrdlOa52apVdEEiRz27vNwsOYQqleDAcSfFDJcefqjGFTrL7CupTflIfZ7ObtqEEfiHlpT6o1LsFgOUNfIB1mDP8RpRz338EAnrErrXETB+aZxqPzCqVNeUep9iAZonUi7gdyTEtgalcqdnMAg5tAbEO9IbrZKDEEC8K1R2lvip6dT3D6lP2hKWGZOUcSQ6xyui8feiw8V2l2QCA4F3eM94iRqdHNslxVHIrmaTaU2nU9wNWn7R9vYjRNwS6L5qYiNrAckMdnhrjdxudHUzc76H6ISpkW6JepWeLxaEVSm/MK60F5TbqYdhaBz5hpI+7sARrPxVaOAAMZgRHMQdd9zP5dF512KeU1TqwNYWdGSXiCq8X5TVfh2i8CTIsWyOuullc4dg1LTp9781mDFyquxA3KXRn7h/qI+1GliTTYBDc0mLO06+Cy+0HNFN7mtAIj3pIbJbEwbi5kFWFcFddWAB069Yv+SaNGS6ivERa8Jj4tz3McARSuWkyGkAE2cc19gYDbt8kXsPskE1A7I9hpVJAa1xnKTnzl5MtIa7+XULuKIqsLSLdNQRNweeqUoUn0s5Y4ZnsNMucMzg1wggGbGJE9SqSpTtswU8TS3uhUdjNOUio0W/hAJBIm7py2B5wtFvYLP8AFLW1LCnBmmAwudDs4Dr5hZsZYPPQZLuynfim8pnBdkve54L4ApufJNjkBcGxz5eKWUJW5NGrBvgJi+yGtruoy5rWnWq5ueSGnvObvf8ADEBSrRDa1MCu0h5LTYOMNIuwOcBJ0va9pukfsD3fO8z6pggtcSANIt4hBwl6GU0ajOy6bmk2Ibna0ggEA03AjumDHvX/AA+KvhcI15IqVBlY05SzhQJg3DjO82ssSpScC0SYFrad4EEnnYwh47HOkZRZutrnRTVKbY860LBcT2TTD2n7TR55XNBBvMFpcArVOy2ACMRSuM33e8cx7zYcMojadjzhZn2es1wqAw5tw4WIvI81xoewjPpMm29z+irklbn7L8CKpH2/dmk3spji5zsVSmBfK2fIh1vOF3D9mta5zRiGlomJFPK6d4NTMY6wkXU2vzGXSbxtbp4qlMuDYawTIM/NZQk1/hG1IX4+7Nc9h4cgZ68kNgd+mJnpJska3YmHzQK4j8JLTHnm16rEr03kwREC1uiA3DVNNgddDdWjRkvMLrQ9qNt/ZlAgE1YMgSDTAIuPdzTput/2V7Iw/wBso5KsxngEsd/037scOZMQvIf2e4nvaxy5CFueyXZpGMoG/wB/T/4n/qg4u3iZtSPtR6XE4iLbpZ9aInUoIeZLj9QhlpcZPP8AZUVkczTY/REkhXNEASSlmVcotqlsR2gD3dxZDdvYNkluWrVxz3j80LOYndIYlpEvBkakcuqpS7R25K9ttjmzd6zN3Bdq5iA76haJqgC2915t7g6C2x+imMP2kQ4B+nO655RvujpjJ8M2qVOO8dT8NFKmIiwS1XFAtsUDPKmt+StrcDWeTfy6JtgEJCkOaZq1ABdBsyjY7iH8unoSP1XSbnwEdLXSNftZosLuj6+STx3a+Vv8RMRyTxi2TlJLc22xq4pPGdsMY6Pksup2iX225+qRxGFz3b1/ZVhBX7xCpOVu4eopdrNdJG31+iXxXbLYMn6+oXkhWdT5hGw8PMu0VNGK3Ja82rJbj9Ptc5jOhPonKLSXXKRltg1u+qcp1IQlJdEPTpy8zuPsgKsguSoqyi03gKV7HTluO5oQ+ICsTtHtFzXAA23R8PUsmy2VyedNuKHRiADBQalWEriyPe3CWo4ydbKiXUjJ2eVj7cSEU1YEhZRrBxjkr8WLSs0ZM0mYgdFZ8bLIdXBC4MRBEHRDKMqnQ0qlM62CRxAuIEgq1bFEjXVDpYpZBk09itB7gSNkb3rlAq4kaIb22sU3IieXbkcrODWlI08QQdbJcvMwSiDC9UySitycpSm7xGKjgUenStslmUEwwwkbXQtFO92HDAFr+y5/zVKOb/8AxvWC+utL2VxH+cpDq/8A8b0rWw+dJ2LOxTD7pB8ChsJJuLLEqUTTIMwCBB6ym6ePeWDMbyAOuqm6duB1UT5HKle8BZlUQ8nrPwCZw7zlJN4N/mpSZOoRTymazWDU2ywjmCPWywcRScwwbdV6J1AWgwANEOrRDpkTK0KuVgqUs6MfDdpbHVO5pBSWL7Hh0sNuXLophg9pgzHO6q7NXROLcXlkPYbEOhaOHcTdCwmDAElGPIabrllJN7HTFNLctWxMXWW/H1KjyD5eGiPiq4kAba+v7LuDogOLz+EDz1lPG0VcnJOTsiVAGC93H4LNqNLiJ1WmW5jJ+gi0KLdeXxRVTKCVPNsK4XDBo75hK4rtGHQ0WG6bx+FzEOJgAxHiUj2jh4aPgqRabuyU00mltYgdmuUpVYWmR5K2AcS4NPxTuJw/3XbFUzZWSy5lfqAw2MG9k7RqzdK0ewKjhLRm+fojUsC+mRmBHQoOKlwZVcjSkM/aFKmLgKtTDkWIgoBp2J6Qo7HW27COIrZjfmn8NWhvgkGYFx0uZW9hewKpbpE85V5bqyOKM4wk3J2M3EV5SDamoXsKPshPvu9FZ3sSz8R+vJPCLtwc1XFUr3ueNbVgohxd5C9xh/ZKk3W/iD+qb/u9h4jIPFPkbIPGQjsj50+oNRZQ1rdV71/srROx10kx8Ckq/sSw+66PrrK2Rmji6b5PHnEmCFWiHE2Xr8H7GNDpcbcpWxh+w6TNgfFDLLoijxdJcu54Cjh6hmGExrAJ+SP9hrGwpuE7m3zX0mm1rdGgK2ccgm0iDx9uEfP8P7I13GSI816HAexIEcR5PQW+N16AVl3jo6d+Sf1suhjYn2OYT3XED63Mo1H2TptFySfJaf2hTjoaKQHjaj6mY/2Sonb4u+Uwjdi+xzG4pj2udYut3d2OGsTuneOnex63+Mz+b+lyEoJRY1LESc0r9UeYr+zlN7S0m2xImD181i/3TqtNy1zWkZYN/EA/I816M1TsFXilP9LHoyC7Wqp7x/kUwfsqHABzw3eLEz1uFpj2FaQMlVmb8JdA6Xyk79UsKp2XRiD1UpYH0kdEe3JdYDv/AKfui5I8w707rZWZjPZOHlrKzZiwOpPKxsnR2xVAjO6BoJJCXfiSXFx946lR+hqX8SOn9do28LuYz/Z6s0wR+hv+LSbLQdhRlhzdN9U2cc+IzOjlJj0XRjzo7vDkbppYKdtmLDtyk5d6LX3PP4klpidNlXDUDVe2mLFx3WjjMKHvLpiQIHghkvGU5QHN3aTYiCJiDt8DzXLPD1IdD1aPaGHq+Gf9djMxXY76TiHAgj6sq08E8kwJAueS9K6q51OkKjg8tdLplxIIE94mbXtCmEwtAUsr82bNJjS3J0DY8kVSqteEV43Dp2zoycHhZa5x+62R6gBCw9EHU2Ngb85kDVbWGcxmSxIAcCCYnP5aAQk8RgWOcS0uYJkAEGIERcaSflyTrC1fT+CL7Vwvu+z/AAZvaPZb4zMqNc05XEaPFx92ZgExK1OzOx2gU31WyJmLg6Q3SDqZ12R6oYQ3K2CAQbm4zEgHnAgX5KGubCdLDyVo4WpLxO38nJV7Xo076acn9vz9hvFezeFeWu90hsRsRc3tM7apav2DQgQb5QN9Rvqh8VcNRdCwkVy2edLteq+IpDeEY2nGXZdq5HXIBSfEXOIrKjCPCOKeNrz5Y3iqVOoBmaLW3HySjezaf4RHK/6qcVTiIaMPQLxuIatmY1SDWgAAAIn2pIcRTiKmVI53Um92x84pc+1JDiKcRGyFzSHvtS59qSXEU4i1ka8h77UocUkOIpxFtjXkPHErn2lJcRTiLbA7w6MSocSkuIpxEdjd4dOJUGJSPEU4i2xu8PfaVz7SkuIpxFjd4dGJWj2BiJxFP+b+hyweItL2bqf5mn/N/Q5JU8D+Dow+bVh8r+TSFKNrHnrAF7bQR8UCo2JMak7crwbdP90/xpmO9NrCDlEiTMTeCOh6iU613wIdGkiWiXAHTSBbnDvFfHQx8812fqE+zKTjawscHy17066Gdz0HxQcPhHA6X8512haLmHUGQ4XiZkzMHQyJHO2+qg7ziIixiJNj3RA1nWd/Rd8O05WaZ5NXsGnmUl0/3+xj1qJGZ2gzED9vVCym/SfhZamKwwcHEACAXctSRpM+8HfBZ1drpLYuADIEA5rRZerSxsZx5PncT2PKnPZXVr/IDiKcRFGANxNxHhMGRPiI80F2DeAXEd0b7crE9SupV6b2ueZLA1oq7izvEXOIly5XoUy8wORP/aCfjHxVHJJXZGNGUnZILxFziJfMq8VG4NMa4qnESpqLnFWubTGuIucRLcVc4q1w6Y0airxEtxVzioXDpjXFU4iV4q4aqFw6Y1xVOIlOIpxFrh0xriqGqlOIu8Va5tMZ4inESpqqcVC4dMa4inEShqrhqo3NpjnEXOIlOMpxULm0xw1VOIlOKFDVRubTGuIpxEpxVOKtcOmN8RTiJPjKCstc2mN8RTiJQ1lOMtc2mNGotT2Zqf5qn/N/Q5YHFWt7L1P81T/m/ockm+6/gtRh/wCkflG5WxsNdJyOccpImGmcrdTc9wixB0sVahVzB2WBBMyCOQlpESC6NJHd3Sbnlgh2jgRls5sU3FgBBA+87XUg3uAq9rMDmgA5TFoFu646idbOvtm9Pg8qufrSbtsM4mC4BsQQJbEDvkvuIABkukC8loRqYzC0lziHA/hkgiBprNhF41mSicQTVLCe/dwgQwRDdDJmaZ/LpSj2rL6bKcgOLIkN+/TNRtzMRl6m+qFmFtWNFtUZTMOcCS6CG6w9wbNgARpfSddeOqFzYdlLqmUNMQ4ixzAQYI96PAdUgysc7gdZBjaMwvNjMONugTeHLWuDDJIY8TYTw2vEuAPekk2toNdAyk+BZQitxvBMzUzmEOguDdepBmwADh4ZlTE4VjmkAtkzoY0iJvJcNPB5S9Oq4g3ggTYm8S0CYsLeVuUo/wBoH+JaMpIMfig3E2gRYEKka0o8EJ4eE9n6Cbey2gmxc5wFpA1PfLpEwIkbw4I32ANG+bLlBuHXJDg6NCS4Dz01R6LXEOANiTE6y1tMGSNj39jqPBBNazhrIJJuD7wbGt5k3tECJ2t9ZUb5ILs+lFeFf9M6v2WGscSTe4A3lw31GgBsNUk3s4xY95sWg+9I16xOvLovTOwpbmzkESRA37wZDiRcaHQctEJphheLQ02jUBt/P3riNfTphj6iT+Tjq9k0JtO3Q807s51u64TI2mWiYgmdCw84ejVexiz3swkgD+EkWkXJuHCLab6DeLQSLGDDiJEZQGmIAuTN55lWrObkZ3dWh/WOETeIuG1BEaZfV/1Oo2R/Q8Olujyz+zyGh02M968CBmM2kGxt4c0vTpyDeCJkeAmfrT5ejqta5jSJHddN7xkdodzbedN0HE4KBmBOoa7eRUjMQPumPmei6Y9otpJ8nJPsWnFtpbJHnaZk2BjvGYt3Wl0eNkM1Prw1XpqHYQYzxzkc4DAXA+MfE6JSjggT3QO6yo8zzaQwkWMyYMHmb8+pY+LbOGXY80lwY1Y6AakDqCT+EjqCI2IIQ+KtLEYEhzGyJdTJEk290CTva0231Qndlhpn3mBwMEkTdjYt/FUbJnQFVji4WIz7LqZrKwm58WNj47KoqouHwQOZp1yyDscxyDNygybaq2M7LMtykAEAgXsCYEnc/omWKg5ZRJ9m1IxzABW+XwXDXvFvUR66JUzsYBv5QSNuQKGZg9I+KtnORUB0VlzipNjid9PzhV4pRzA0h0VVOKkuPZQ1rfXzWzB0jQfUGzgbwNbjndVNRIipMfX5rjqiGY2kPcVTipEVPmuGqjmNpD4qrnGSHFV24gCZbOkXIi4n1/NbMHRHON1XeMkjW1IH56z9eShqty/ezeUa+ukLZjaQ5xuq5xkhxVOMtmDpD/FWt7K1f83S/n/8b15rirc9lgRi6F/eDj/9bx+SWUu6x6dLvr5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dirty="0"/>
          </a:p>
        </p:txBody>
      </p:sp>
      <p:pic>
        <p:nvPicPr>
          <p:cNvPr id="8" name="7 - Θέση περιεχομένου" descr="αρχείο λήψης (1).jpg"/>
          <p:cNvPicPr>
            <a:picLocks noGrp="1" noChangeAspect="1"/>
          </p:cNvPicPr>
          <p:nvPr>
            <p:ph sz="half" idx="2"/>
          </p:nvPr>
        </p:nvPicPr>
        <p:blipFill>
          <a:blip r:embed="rId2"/>
          <a:stretch>
            <a:fillRect/>
          </a:stretch>
        </p:blipFill>
        <p:spPr>
          <a:xfrm>
            <a:off x="4643438" y="2428868"/>
            <a:ext cx="3533626" cy="2646809"/>
          </a:xfrm>
        </p:spPr>
      </p:pic>
    </p:spTree>
  </p:cSld>
  <p:clrMapOvr>
    <a:masterClrMapping/>
  </p:clrMapOvr>
  <p:transition>
    <p:spli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524000"/>
            <a:ext cx="5686436" cy="4572000"/>
          </a:xfrm>
        </p:spPr>
        <p:txBody>
          <a:bodyPr>
            <a:normAutofit fontScale="92500" lnSpcReduction="20000"/>
          </a:bodyPr>
          <a:lstStyle/>
          <a:p>
            <a:pPr>
              <a:buNone/>
            </a:pPr>
            <a:r>
              <a:rPr lang="el-GR" dirty="0" smtClean="0"/>
              <a:t>    Στην Πρέσπα η ποικιλία των ενδιαιτημάτων και των μορφών ζωής συνθέτει ένα πραγματικό εργαστήρι της φύσης: από τις λίμνες και τα υγρά λιβάδια, ως τα δάση της βελανιδιάς και της οξιάς και τα αλπικά λιβάδια των βουνών. Ανάμεσα στην ποικιλία των σπάνιων ειδών χλωρίδας και πανίδας ξεχωρίζουν η ενδημική πέστροφα των Πρεσπών (Salmo peristericus), η ενδημική Κενταύρια της Πρέσπας (Centaurea prespana)  και η σημύδα (Betula pendula) χαρακτηριστικό δέντρο των ψυχρότερων περιοχών της Βόρειας Ευρώπης.</a:t>
            </a:r>
            <a:endParaRPr lang="el-GR" dirty="0"/>
          </a:p>
        </p:txBody>
      </p:sp>
      <p:sp>
        <p:nvSpPr>
          <p:cNvPr id="3" name="2 - Τίτλος"/>
          <p:cNvSpPr>
            <a:spLocks noGrp="1"/>
          </p:cNvSpPr>
          <p:nvPr>
            <p:ph type="title"/>
          </p:nvPr>
        </p:nvSpPr>
        <p:spPr/>
        <p:txBody>
          <a:bodyPr/>
          <a:lstStyle/>
          <a:p>
            <a:pPr algn="ctr"/>
            <a:r>
              <a:rPr lang="el-GR" dirty="0" smtClean="0"/>
              <a:t>Χλωρίδα</a:t>
            </a:r>
            <a:endParaRPr lang="el-GR" dirty="0"/>
          </a:p>
        </p:txBody>
      </p:sp>
      <p:pic>
        <p:nvPicPr>
          <p:cNvPr id="4" name="3 - Εικόνα" descr="manitaria.l.nikolaouapril 2009 1.jpg"/>
          <p:cNvPicPr>
            <a:picLocks noChangeAspect="1"/>
          </p:cNvPicPr>
          <p:nvPr/>
        </p:nvPicPr>
        <p:blipFill>
          <a:blip r:embed="rId2"/>
          <a:stretch>
            <a:fillRect/>
          </a:stretch>
        </p:blipFill>
        <p:spPr>
          <a:xfrm rot="20507973">
            <a:off x="5804717" y="3836995"/>
            <a:ext cx="2926111" cy="1957992"/>
          </a:xfrm>
          <a:prstGeom prst="rect">
            <a:avLst/>
          </a:prstGeom>
        </p:spPr>
      </p:pic>
      <p:pic>
        <p:nvPicPr>
          <p:cNvPr id="5" name="4 - Εικόνα" descr="petalouda.l.nikolaoujune 20078.jpg"/>
          <p:cNvPicPr>
            <a:picLocks noChangeAspect="1"/>
          </p:cNvPicPr>
          <p:nvPr/>
        </p:nvPicPr>
        <p:blipFill>
          <a:blip r:embed="rId3"/>
          <a:stretch>
            <a:fillRect/>
          </a:stretch>
        </p:blipFill>
        <p:spPr>
          <a:xfrm rot="19764211">
            <a:off x="6140245" y="971083"/>
            <a:ext cx="2328611" cy="1746458"/>
          </a:xfrm>
          <a:prstGeom prst="rect">
            <a:avLst/>
          </a:prstGeom>
        </p:spPr>
      </p:pic>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524000"/>
            <a:ext cx="5043494" cy="4572000"/>
          </a:xfrm>
        </p:spPr>
        <p:txBody>
          <a:bodyPr>
            <a:normAutofit fontScale="92500"/>
          </a:bodyPr>
          <a:lstStyle/>
          <a:p>
            <a:pPr>
              <a:buNone/>
            </a:pPr>
            <a:r>
              <a:rPr lang="el-GR" dirty="0" smtClean="0"/>
              <a:t>   </a:t>
            </a:r>
            <a:r>
              <a:rPr lang="en-US" dirty="0" smtClean="0"/>
              <a:t> </a:t>
            </a:r>
            <a:r>
              <a:rPr lang="el-GR" dirty="0" smtClean="0"/>
              <a:t>Μέσα σε όλο αυτό το φυσικό πλούτο ξεχωρίζουν επίσης τα σπάνια υδρόβια πουλιά που φωλιάζουν εδώ, δηλαδή τα δύο είδη πελεκάνων, ο αργυροπελεκάνος και ο ροδοπελεκάνος, οι λαγγόνες, τα 7 είδη ερωδιών, οι σταχτόχηνες και οι χαλκόκοτες. Αξίζει να σημειωθεί ότι η Πρέσπα φιλοξενεί τη μεγαλύτερη αναπαραγωγική αποικία αργυροπελεκάνων στον κόσμο (1000-1200 ζευγάρια).</a:t>
            </a:r>
            <a:endParaRPr lang="el-GR" dirty="0"/>
          </a:p>
        </p:txBody>
      </p:sp>
      <p:sp>
        <p:nvSpPr>
          <p:cNvPr id="3" name="2 - Τίτλος"/>
          <p:cNvSpPr>
            <a:spLocks noGrp="1"/>
          </p:cNvSpPr>
          <p:nvPr>
            <p:ph type="title"/>
          </p:nvPr>
        </p:nvSpPr>
        <p:spPr/>
        <p:txBody>
          <a:bodyPr/>
          <a:lstStyle/>
          <a:p>
            <a:pPr algn="ctr"/>
            <a:r>
              <a:rPr lang="el-GR" dirty="0" smtClean="0"/>
              <a:t>Πανίδα</a:t>
            </a:r>
            <a:endParaRPr lang="el-GR" dirty="0"/>
          </a:p>
        </p:txBody>
      </p:sp>
      <p:pic>
        <p:nvPicPr>
          <p:cNvPr id="4" name="3 - Εικόνα" descr="κατάλογος.jpg"/>
          <p:cNvPicPr>
            <a:picLocks noChangeAspect="1"/>
          </p:cNvPicPr>
          <p:nvPr/>
        </p:nvPicPr>
        <p:blipFill>
          <a:blip r:embed="rId2"/>
          <a:stretch>
            <a:fillRect/>
          </a:stretch>
        </p:blipFill>
        <p:spPr>
          <a:xfrm rot="21183120">
            <a:off x="6271827" y="2533014"/>
            <a:ext cx="1857388" cy="2232168"/>
          </a:xfrm>
          <a:prstGeom prst="rect">
            <a:avLst/>
          </a:prstGeom>
        </p:spPr>
      </p:pic>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78</TotalTime>
  <Words>231</Words>
  <Application>Microsoft Office PowerPoint</Application>
  <PresentationFormat>Προβολή στην οθόνη (4:3)</PresentationFormat>
  <Paragraphs>10</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Χαρτί</vt:lpstr>
      <vt:lpstr>   Λίμνη Μικρή Πρέσπα</vt:lpstr>
      <vt:lpstr> Βλάστηση</vt:lpstr>
      <vt:lpstr> Νησάκια μέσα στην λίμνη</vt:lpstr>
      <vt:lpstr>Χλωρίδα</vt:lpstr>
      <vt:lpstr>Πανίδα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Μικρή Πρέσπα</dc:title>
  <dc:creator>user09</dc:creator>
  <cp:lastModifiedBy>amd</cp:lastModifiedBy>
  <cp:revision>10</cp:revision>
  <dcterms:created xsi:type="dcterms:W3CDTF">2014-02-04T08:51:15Z</dcterms:created>
  <dcterms:modified xsi:type="dcterms:W3CDTF">2014-02-16T17:25:29Z</dcterms:modified>
</cp:coreProperties>
</file>