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58" r:id="rId3"/>
    <p:sldId id="257" r:id="rId4"/>
    <p:sldId id="261" r:id="rId5"/>
    <p:sldId id="262" r:id="rId6"/>
    <p:sldId id="263" r:id="rId7"/>
    <p:sldId id="264" r:id="rId8"/>
    <p:sldId id="265" r:id="rId9"/>
    <p:sldId id="266" r:id="rId10"/>
    <p:sldId id="267" r:id="rId11"/>
    <p:sldId id="269" r:id="rId12"/>
    <p:sldId id="271" r:id="rId13"/>
    <p:sldId id="272" r:id="rId14"/>
    <p:sldId id="273" r:id="rId15"/>
    <p:sldId id="274" r:id="rId16"/>
    <p:sldId id="26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93920397-ECA0-4BB7-B9C4-D29BFCF69620}"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8053A-F951-4242-8D86-D176FF903045}"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920397-ECA0-4BB7-B9C4-D29BFCF69620}"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8053A-F951-4242-8D86-D176FF90304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920397-ECA0-4BB7-B9C4-D29BFCF69620}" type="datetimeFigureOut">
              <a:rPr lang="en-US" smtClean="0"/>
              <a:t>1/27/2019</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A9A8053A-F951-4242-8D86-D176FF90304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920397-ECA0-4BB7-B9C4-D29BFCF69620}"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8053A-F951-4242-8D86-D176FF90304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3920397-ECA0-4BB7-B9C4-D29BFCF69620}"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8053A-F951-4242-8D86-D176FF90304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3920397-ECA0-4BB7-B9C4-D29BFCF69620}"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8053A-F951-4242-8D86-D176FF90304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3920397-ECA0-4BB7-B9C4-D29BFCF69620}"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A8053A-F951-4242-8D86-D176FF90304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3920397-ECA0-4BB7-B9C4-D29BFCF69620}"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A8053A-F951-4242-8D86-D176FF90304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920397-ECA0-4BB7-B9C4-D29BFCF69620}"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A8053A-F951-4242-8D86-D176FF90304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3920397-ECA0-4BB7-B9C4-D29BFCF69620}"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8053A-F951-4242-8D86-D176FF903045}"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93920397-ECA0-4BB7-B9C4-D29BFCF69620}" type="datetimeFigureOut">
              <a:rPr lang="en-US" smtClean="0"/>
              <a:t>1/27/2019</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A9A8053A-F951-4242-8D86-D176FF90304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93920397-ECA0-4BB7-B9C4-D29BFCF69620}" type="datetimeFigureOut">
              <a:rPr lang="en-US" smtClean="0"/>
              <a:t>1/27/2019</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9A8053A-F951-4242-8D86-D176FF90304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l-GR" dirty="0" smtClean="0"/>
              <a:t>ΚΑΥΤΕΡΕΣ ΠΙΠΕΡΙΕΣ</a:t>
            </a:r>
            <a:endParaRPr lang="en-US" dirty="0"/>
          </a:p>
        </p:txBody>
      </p:sp>
      <p:sp>
        <p:nvSpPr>
          <p:cNvPr id="3" name="Subtitle 2"/>
          <p:cNvSpPr>
            <a:spLocks noGrp="1"/>
          </p:cNvSpPr>
          <p:nvPr>
            <p:ph type="subTitle" idx="1"/>
          </p:nvPr>
        </p:nvSpPr>
        <p:spPr/>
        <p:txBody>
          <a:bodyPr>
            <a:normAutofit/>
          </a:bodyPr>
          <a:lstStyle/>
          <a:p>
            <a:pPr algn="ctr"/>
            <a:r>
              <a:rPr lang="el-GR" sz="2800" dirty="0" smtClean="0"/>
              <a:t>Ομάδα</a:t>
            </a:r>
            <a:r>
              <a:rPr lang="el-GR" dirty="0" smtClean="0"/>
              <a:t> </a:t>
            </a:r>
            <a:r>
              <a:rPr lang="el-GR" sz="2800" dirty="0" err="1" smtClean="0"/>
              <a:t>Ρατατούηδες</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Πιπεριές-Τσίλι</a:t>
            </a:r>
            <a:endParaRPr lang="en-US" dirty="0"/>
          </a:p>
        </p:txBody>
      </p:sp>
      <p:pic>
        <p:nvPicPr>
          <p:cNvPr id="6146" name="Picture 2" descr="E:\εργασία Project\9-chilli pepper.jpg"/>
          <p:cNvPicPr>
            <a:picLocks noGrp="1" noChangeAspect="1" noChangeArrowheads="1"/>
          </p:cNvPicPr>
          <p:nvPr>
            <p:ph sz="half" idx="1"/>
          </p:nvPr>
        </p:nvPicPr>
        <p:blipFill>
          <a:blip r:embed="rId2" cstate="print"/>
          <a:stretch>
            <a:fillRect/>
          </a:stretch>
        </p:blipFill>
        <p:spPr bwMode="auto">
          <a:xfrm>
            <a:off x="489758" y="2796959"/>
            <a:ext cx="3973484" cy="2576945"/>
          </a:xfrm>
          <a:prstGeom prst="rect">
            <a:avLst/>
          </a:prstGeom>
          <a:noFill/>
        </p:spPr>
      </p:pic>
      <p:sp>
        <p:nvSpPr>
          <p:cNvPr id="4" name="Content Placeholder 3"/>
          <p:cNvSpPr>
            <a:spLocks noGrp="1"/>
          </p:cNvSpPr>
          <p:nvPr>
            <p:ph sz="half" idx="2"/>
          </p:nvPr>
        </p:nvSpPr>
        <p:spPr>
          <a:xfrm>
            <a:off x="4644008" y="1700808"/>
            <a:ext cx="4038600" cy="4623816"/>
          </a:xfrm>
        </p:spPr>
        <p:txBody>
          <a:bodyPr>
            <a:normAutofit fontScale="62500" lnSpcReduction="20000"/>
          </a:bodyPr>
          <a:lstStyle/>
          <a:p>
            <a:pPr algn="just">
              <a:buNone/>
            </a:pPr>
            <a:r>
              <a:rPr lang="en-US" dirty="0" smtClean="0">
                <a:latin typeface="Arial" pitchFamily="34" charset="0"/>
                <a:cs typeface="Arial" pitchFamily="34" charset="0"/>
              </a:rPr>
              <a:t>     </a:t>
            </a:r>
            <a:r>
              <a:rPr lang="el-GR" dirty="0" smtClean="0">
                <a:latin typeface="Arial" pitchFamily="34" charset="0"/>
                <a:cs typeface="Arial" pitchFamily="34" charset="0"/>
              </a:rPr>
              <a:t>Φυτό που γεννήθηκε στην Κεντρική και </a:t>
            </a:r>
            <a:r>
              <a:rPr lang="el-GR" dirty="0" smtClean="0">
                <a:latin typeface="Arial" pitchFamily="34" charset="0"/>
                <a:cs typeface="Arial" pitchFamily="34" charset="0"/>
              </a:rPr>
              <a:t>Ν. </a:t>
            </a:r>
            <a:r>
              <a:rPr lang="el-GR" dirty="0" smtClean="0">
                <a:latin typeface="Arial" pitchFamily="34" charset="0"/>
                <a:cs typeface="Arial" pitchFamily="34" charset="0"/>
              </a:rPr>
              <a:t>Αμερική. </a:t>
            </a:r>
            <a:r>
              <a:rPr lang="en-US" dirty="0" smtClean="0">
                <a:latin typeface="Arial" pitchFamily="34" charset="0"/>
                <a:cs typeface="Arial" pitchFamily="34" charset="0"/>
              </a:rPr>
              <a:t>H</a:t>
            </a:r>
            <a:r>
              <a:rPr lang="el-GR" dirty="0" smtClean="0">
                <a:latin typeface="Arial" pitchFamily="34" charset="0"/>
                <a:cs typeface="Arial" pitchFamily="34" charset="0"/>
              </a:rPr>
              <a:t>  καλλιέργειά τους, μετράει 6.000 χρόνια, όπως μαρτυρούν αρχαιολογικά ευρήματα στον Ισημερινό (Εκουαδόρ). Ο Κολόμβος, από τους πρώτους Ευρωπαίους που τις συνάντησε στις Αντίλλες, τις ονόμασε πιπεριές γιατί η γεύση τους του θύμισε το πιπέρι. Είναι όμως ανακριβές, καθώς ανήκουν σε άλλη βοτανολογική οικογένεια. Ο καρπός είναι μικρός, κυλινδρικός και η κατάληξή του μυτερή. Οι διάφορες ποικιλίες της πιπεριάς αυτής κυμαίνονται στην κλίμακα Σκόβιλ από 1.200 έως 1.600 </a:t>
            </a:r>
            <a:r>
              <a:rPr lang="en-US" dirty="0" smtClean="0">
                <a:latin typeface="Arial" pitchFamily="34" charset="0"/>
                <a:cs typeface="Arial" pitchFamily="34" charset="0"/>
              </a:rPr>
              <a:t>SHU</a:t>
            </a:r>
            <a:r>
              <a:rPr lang="el-GR" dirty="0" smtClean="0">
                <a:latin typeface="Arial" pitchFamily="34" charset="0"/>
                <a:cs typeface="Arial" pitchFamily="34" charset="0"/>
              </a:rPr>
              <a:t>.</a:t>
            </a:r>
            <a:endParaRPr lang="en-US"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819986" cy="978408"/>
          </a:xfrm>
        </p:spPr>
        <p:txBody>
          <a:bodyPr>
            <a:normAutofit fontScale="90000"/>
          </a:bodyPr>
          <a:lstStyle/>
          <a:p>
            <a:r>
              <a:rPr lang="el-GR" sz="4500" dirty="0" smtClean="0"/>
              <a:t>Χαμπανέρο</a:t>
            </a:r>
            <a:endParaRPr lang="en-US" sz="4500" dirty="0"/>
          </a:p>
        </p:txBody>
      </p:sp>
      <p:pic>
        <p:nvPicPr>
          <p:cNvPr id="7171" name="Picture 3" descr="E:\εργασία Project\10-habanero.jpg"/>
          <p:cNvPicPr>
            <a:picLocks noGrp="1" noChangeAspect="1" noChangeArrowheads="1"/>
          </p:cNvPicPr>
          <p:nvPr>
            <p:ph idx="1"/>
          </p:nvPr>
        </p:nvPicPr>
        <p:blipFill>
          <a:blip r:embed="rId2" cstate="print"/>
          <a:stretch>
            <a:fillRect/>
          </a:stretch>
        </p:blipFill>
        <p:spPr bwMode="auto">
          <a:xfrm>
            <a:off x="4355976" y="2132857"/>
            <a:ext cx="4149654" cy="2761406"/>
          </a:xfrm>
          <a:prstGeom prst="rect">
            <a:avLst/>
          </a:prstGeom>
          <a:noFill/>
        </p:spPr>
      </p:pic>
      <p:sp>
        <p:nvSpPr>
          <p:cNvPr id="3" name="Content Placeholder 2"/>
          <p:cNvSpPr>
            <a:spLocks noGrp="1"/>
          </p:cNvSpPr>
          <p:nvPr>
            <p:ph type="body" sz="half" idx="2"/>
          </p:nvPr>
        </p:nvSpPr>
        <p:spPr>
          <a:xfrm>
            <a:off x="167838" y="1730018"/>
            <a:ext cx="3684082" cy="4572000"/>
          </a:xfrm>
        </p:spPr>
        <p:txBody>
          <a:bodyPr>
            <a:normAutofit/>
          </a:bodyPr>
          <a:lstStyle/>
          <a:p>
            <a:pPr algn="just"/>
            <a:r>
              <a:rPr lang="el-GR" sz="1800" dirty="0" smtClean="0">
                <a:latin typeface="Arial" pitchFamily="34" charset="0"/>
                <a:cs typeface="Arial" pitchFamily="34" charset="0"/>
              </a:rPr>
              <a:t>Το όνομά της συγκεκριμένης πιπεριάς σημαίνει: «που προέρχεται από την Αβάνα». Η πιπεριά Χαμπανέρο με καυστικότητα στην κλίμακα </a:t>
            </a:r>
            <a:r>
              <a:rPr lang="en-US" sz="1800" dirty="0" smtClean="0">
                <a:latin typeface="Arial" pitchFamily="34" charset="0"/>
                <a:cs typeface="Arial" pitchFamily="34" charset="0"/>
              </a:rPr>
              <a:t>SHU</a:t>
            </a:r>
            <a:r>
              <a:rPr lang="el-GR" sz="1800" dirty="0" smtClean="0">
                <a:latin typeface="Arial" pitchFamily="34" charset="0"/>
                <a:cs typeface="Arial" pitchFamily="34" charset="0"/>
              </a:rPr>
              <a:t> από 100.000 έως 350.000 μονάδες. Προέρχεται από την </a:t>
            </a:r>
            <a:r>
              <a:rPr lang="el-GR" sz="1800" dirty="0" smtClean="0">
                <a:latin typeface="Arial" pitchFamily="34" charset="0"/>
                <a:cs typeface="Arial" pitchFamily="34" charset="0"/>
              </a:rPr>
              <a:t>Ν. </a:t>
            </a:r>
            <a:r>
              <a:rPr lang="el-GR" sz="1800" dirty="0" smtClean="0">
                <a:latin typeface="Arial" pitchFamily="34" charset="0"/>
                <a:cs typeface="Arial" pitchFamily="34" charset="0"/>
              </a:rPr>
              <a:t>Αμερική και την περιοχή του Αμαζονίου, αλλά η φήμη της εξαπλώθηκε λόγω της εκτεταμένης χρήσης της στο Μεξικό. Η πιπεριά χαμπανέρο χρησιμοποιείται στην κουζίνα της Λατινικής Αμερικής, αλλά και σε πολλά Ασιατικά πιάτα. Βρίσκει εφαρμογή σε πολλές καυτερές σάλτσες.</a:t>
            </a:r>
            <a:endParaRPr lang="en-US" sz="1800" dirty="0" smtClean="0">
              <a:latin typeface="Arial" pitchFamily="34" charset="0"/>
              <a:cs typeface="Arial" pitchFamily="34" charset="0"/>
            </a:endParaRPr>
          </a:p>
          <a:p>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Χαλαπένιο</a:t>
            </a:r>
            <a:endParaRPr lang="en-US" dirty="0"/>
          </a:p>
        </p:txBody>
      </p:sp>
      <p:sp>
        <p:nvSpPr>
          <p:cNvPr id="3" name="Content Placeholder 2"/>
          <p:cNvSpPr>
            <a:spLocks noGrp="1"/>
          </p:cNvSpPr>
          <p:nvPr>
            <p:ph sz="half" idx="1"/>
          </p:nvPr>
        </p:nvSpPr>
        <p:spPr>
          <a:xfrm>
            <a:off x="251520" y="1556792"/>
            <a:ext cx="4546848" cy="4679400"/>
          </a:xfrm>
        </p:spPr>
        <p:txBody>
          <a:bodyPr>
            <a:noAutofit/>
          </a:bodyPr>
          <a:lstStyle/>
          <a:p>
            <a:pPr algn="just">
              <a:buNone/>
            </a:pPr>
            <a:r>
              <a:rPr lang="el-GR" sz="1800" dirty="0" smtClean="0">
                <a:latin typeface="Arial" pitchFamily="34" charset="0"/>
                <a:cs typeface="Arial" pitchFamily="34" charset="0"/>
              </a:rPr>
              <a:t>     Η πιπεριά χαλαπένιο  είναι από τις πιο διάσημες καυτερές πιπεριές, γιατί είναι τόσο πικάντικη ώστε να απευθύνεται στο ευρύ κοινό, ακόμα και σε αυτούς που αποφεύγουν τα πολύ καυτερά. Το όνομά της προέρχεται από την πόλη </a:t>
            </a:r>
            <a:r>
              <a:rPr lang="en-US" sz="1800" dirty="0" err="1" smtClean="0">
                <a:latin typeface="Arial" pitchFamily="34" charset="0"/>
                <a:cs typeface="Arial" pitchFamily="34" charset="0"/>
              </a:rPr>
              <a:t>Xalapa</a:t>
            </a:r>
            <a:r>
              <a:rPr lang="el-GR" sz="1800" dirty="0" smtClean="0">
                <a:latin typeface="Arial" pitchFamily="34" charset="0"/>
                <a:cs typeface="Arial" pitchFamily="34" charset="0"/>
              </a:rPr>
              <a:t>, του Μεξικό, στην οποία άρχισε να καλλιεργείται. Φτάνει τις 20.000 μονάδες στον δείκτη καυστικότητας. Έχει πράσινο χρώμα, είναι μεσαίου μεγέθους, μακρόστενη και με στρογγυλεμένη άκρη. Χρησιμοποιείται σε πολλές παραδοσιακές συνταγές της Μεξικάνικης κουζίνας ή σε σάλτσες και αποτελεί εξαιρετική πηγή βιταμινών. Οι πιπεριές χαλαπένιος κυκλοφορούν στο εμπόριο είτε φρέσκιες, είτε σε κονσέρβα, ενώ αποξηραμένες ονομάζονται </a:t>
            </a:r>
            <a:r>
              <a:rPr lang="en-US" sz="1800" dirty="0" smtClean="0">
                <a:latin typeface="Arial" pitchFamily="34" charset="0"/>
                <a:cs typeface="Arial" pitchFamily="34" charset="0"/>
              </a:rPr>
              <a:t>chipotle chili</a:t>
            </a:r>
            <a:r>
              <a:rPr lang="el-GR" sz="1800" dirty="0" smtClean="0">
                <a:latin typeface="Arial" pitchFamily="34" charset="0"/>
                <a:cs typeface="Arial" pitchFamily="34" charset="0"/>
              </a:rPr>
              <a:t>.</a:t>
            </a:r>
            <a:endParaRPr lang="en-US" sz="1800" dirty="0" smtClean="0">
              <a:latin typeface="Arial" pitchFamily="34" charset="0"/>
              <a:cs typeface="Arial" pitchFamily="34" charset="0"/>
            </a:endParaRPr>
          </a:p>
          <a:p>
            <a:pPr algn="just">
              <a:buNone/>
            </a:pPr>
            <a:endParaRPr lang="el-GR" sz="1800" dirty="0" smtClean="0">
              <a:latin typeface="Arial" pitchFamily="34" charset="0"/>
              <a:cs typeface="Arial" pitchFamily="34" charset="0"/>
            </a:endParaRPr>
          </a:p>
        </p:txBody>
      </p:sp>
      <p:pic>
        <p:nvPicPr>
          <p:cNvPr id="8194" name="Picture 2" descr="E:\εργασία Project\11-jalapeno.jpg"/>
          <p:cNvPicPr>
            <a:picLocks noGrp="1" noChangeAspect="1" noChangeArrowheads="1"/>
          </p:cNvPicPr>
          <p:nvPr>
            <p:ph sz="half" idx="2"/>
          </p:nvPr>
        </p:nvPicPr>
        <p:blipFill>
          <a:blip r:embed="rId2" cstate="print"/>
          <a:srcRect/>
          <a:stretch>
            <a:fillRect/>
          </a:stretch>
        </p:blipFill>
        <p:spPr bwMode="auto">
          <a:xfrm>
            <a:off x="5292080" y="2204864"/>
            <a:ext cx="3312368" cy="321229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Ταμπάσκο (</a:t>
            </a:r>
            <a:r>
              <a:rPr lang="en-US" dirty="0" smtClean="0"/>
              <a:t>Tabasco</a:t>
            </a:r>
            <a:r>
              <a:rPr lang="el-GR" dirty="0" smtClean="0"/>
              <a:t>)</a:t>
            </a:r>
            <a:r>
              <a:rPr lang="en-US" dirty="0" smtClean="0"/>
              <a:t/>
            </a:r>
            <a:br>
              <a:rPr lang="en-US" dirty="0" smtClean="0"/>
            </a:br>
            <a:endParaRPr lang="en-US" dirty="0"/>
          </a:p>
        </p:txBody>
      </p:sp>
      <p:sp>
        <p:nvSpPr>
          <p:cNvPr id="3" name="Content Placeholder 2"/>
          <p:cNvSpPr>
            <a:spLocks noGrp="1"/>
          </p:cNvSpPr>
          <p:nvPr>
            <p:ph sz="half" idx="1"/>
          </p:nvPr>
        </p:nvSpPr>
        <p:spPr/>
        <p:txBody>
          <a:bodyPr>
            <a:normAutofit fontScale="62500" lnSpcReduction="20000"/>
          </a:bodyPr>
          <a:lstStyle/>
          <a:p>
            <a:pPr algn="just">
              <a:buNone/>
            </a:pPr>
            <a:r>
              <a:rPr lang="el-GR" dirty="0" smtClean="0">
                <a:latin typeface="Arial" pitchFamily="34" charset="0"/>
                <a:cs typeface="Arial" pitchFamily="34" charset="0"/>
              </a:rPr>
              <a:t>     Η πιπεριά </a:t>
            </a:r>
            <a:r>
              <a:rPr lang="en-US" dirty="0" smtClean="0">
                <a:latin typeface="Arial" pitchFamily="34" charset="0"/>
                <a:cs typeface="Arial" pitchFamily="34" charset="0"/>
              </a:rPr>
              <a:t>Tabasco</a:t>
            </a:r>
            <a:r>
              <a:rPr lang="el-GR" dirty="0" smtClean="0">
                <a:latin typeface="Arial" pitchFamily="34" charset="0"/>
                <a:cs typeface="Arial" pitchFamily="34" charset="0"/>
              </a:rPr>
              <a:t> κατάγεται από το Μεξικό. Σύμφωνα με τον δείκτη καυστικότητας </a:t>
            </a:r>
            <a:r>
              <a:rPr lang="en-US" dirty="0" smtClean="0">
                <a:latin typeface="Arial" pitchFamily="34" charset="0"/>
                <a:cs typeface="Arial" pitchFamily="34" charset="0"/>
              </a:rPr>
              <a:t>SHU</a:t>
            </a:r>
            <a:r>
              <a:rPr lang="el-GR" dirty="0" smtClean="0">
                <a:latin typeface="Arial" pitchFamily="34" charset="0"/>
                <a:cs typeface="Arial" pitchFamily="34" charset="0"/>
              </a:rPr>
              <a:t>, συγκεντρώνει περί τις 50.000 μονάδες. Είναι μια από τις πιο καυτερές πιπεριές στον κόσμο, και είναι ιδιαίτερα γνωστή για την σάλτσα της. </a:t>
            </a:r>
            <a:endParaRPr lang="el-GR" dirty="0" smtClean="0">
              <a:latin typeface="Arial" pitchFamily="34" charset="0"/>
              <a:cs typeface="Arial" pitchFamily="34" charset="0"/>
            </a:endParaRPr>
          </a:p>
          <a:p>
            <a:pPr algn="just">
              <a:buNone/>
            </a:pPr>
            <a:r>
              <a:rPr lang="el-GR" dirty="0">
                <a:latin typeface="Arial" pitchFamily="34" charset="0"/>
                <a:cs typeface="Arial" pitchFamily="34" charset="0"/>
              </a:rPr>
              <a:t>	</a:t>
            </a:r>
            <a:r>
              <a:rPr lang="el-GR" dirty="0" smtClean="0">
                <a:latin typeface="Arial" pitchFamily="34" charset="0"/>
                <a:cs typeface="Arial" pitchFamily="34" charset="0"/>
              </a:rPr>
              <a:t>Η </a:t>
            </a:r>
            <a:r>
              <a:rPr lang="el-GR" dirty="0" smtClean="0">
                <a:latin typeface="Arial" pitchFamily="34" charset="0"/>
                <a:cs typeface="Arial" pitchFamily="34" charset="0"/>
              </a:rPr>
              <a:t>σάλτσα </a:t>
            </a:r>
            <a:r>
              <a:rPr lang="en-US" b="1" dirty="0" err="1" smtClean="0">
                <a:latin typeface="Arial" pitchFamily="34" charset="0"/>
                <a:cs typeface="Arial" pitchFamily="34" charset="0"/>
              </a:rPr>
              <a:t>tabasco</a:t>
            </a:r>
            <a:r>
              <a:rPr lang="el-GR" dirty="0" smtClean="0">
                <a:latin typeface="Arial" pitchFamily="34" charset="0"/>
                <a:cs typeface="Arial" pitchFamily="34" charset="0"/>
              </a:rPr>
              <a:t> παρασκευάστηκε για πρώτη φορά στη Λουιζιάνα των Ηνωμένων Πολιτειών, στα μέσα του 19ου αιώνα. Η παραγωγή </a:t>
            </a:r>
            <a:r>
              <a:rPr lang="el-GR" dirty="0" smtClean="0">
                <a:latin typeface="Arial" pitchFamily="34" charset="0"/>
                <a:cs typeface="Arial" pitchFamily="34" charset="0"/>
              </a:rPr>
              <a:t>της συνεχίζεται αμείωτα και </a:t>
            </a:r>
            <a:r>
              <a:rPr lang="el-GR" dirty="0" smtClean="0">
                <a:latin typeface="Arial" pitchFamily="34" charset="0"/>
                <a:cs typeface="Arial" pitchFamily="34" charset="0"/>
              </a:rPr>
              <a:t>η συνταγή της παραμένει μυστική. Βασικά της συστατικά, πέραν της πιπεριάς, είναι το γαλλικό λευκό ξύδι και το αλάτι.</a:t>
            </a:r>
            <a:endParaRPr lang="en-US" dirty="0" smtClean="0">
              <a:latin typeface="Arial" pitchFamily="34" charset="0"/>
              <a:cs typeface="Arial" pitchFamily="34" charset="0"/>
            </a:endParaRPr>
          </a:p>
          <a:p>
            <a:endParaRPr lang="en-US" dirty="0"/>
          </a:p>
        </p:txBody>
      </p:sp>
      <p:pic>
        <p:nvPicPr>
          <p:cNvPr id="9218" name="Picture 2" descr="E:\εργασία Project\12-tabasco pepper.jpg"/>
          <p:cNvPicPr>
            <a:picLocks noGrp="1" noChangeAspect="1" noChangeArrowheads="1"/>
          </p:cNvPicPr>
          <p:nvPr>
            <p:ph sz="half" idx="2"/>
          </p:nvPr>
        </p:nvPicPr>
        <p:blipFill>
          <a:blip r:embed="rId2" cstate="print"/>
          <a:stretch>
            <a:fillRect/>
          </a:stretch>
        </p:blipFill>
        <p:spPr bwMode="auto">
          <a:xfrm>
            <a:off x="4648200" y="2739231"/>
            <a:ext cx="4038600" cy="26924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Carolina Reaper</a:t>
            </a:r>
            <a:br>
              <a:rPr lang="en-US" dirty="0" smtClean="0"/>
            </a:br>
            <a:endParaRPr lang="en-US" dirty="0"/>
          </a:p>
        </p:txBody>
      </p:sp>
      <p:sp>
        <p:nvSpPr>
          <p:cNvPr id="3" name="Content Placeholder 2"/>
          <p:cNvSpPr>
            <a:spLocks noGrp="1"/>
          </p:cNvSpPr>
          <p:nvPr>
            <p:ph sz="half" idx="1"/>
          </p:nvPr>
        </p:nvSpPr>
        <p:spPr>
          <a:xfrm>
            <a:off x="251520" y="1700808"/>
            <a:ext cx="4038600" cy="4623816"/>
          </a:xfrm>
        </p:spPr>
        <p:txBody>
          <a:bodyPr>
            <a:normAutofit fontScale="92500" lnSpcReduction="10000"/>
          </a:bodyPr>
          <a:lstStyle/>
          <a:p>
            <a:pPr algn="just">
              <a:buNone/>
            </a:pPr>
            <a:r>
              <a:rPr lang="el-GR" sz="2300" dirty="0" smtClean="0">
                <a:latin typeface="Arial" pitchFamily="34" charset="0"/>
                <a:cs typeface="Arial" pitchFamily="34" charset="0"/>
              </a:rPr>
              <a:t>      </a:t>
            </a:r>
            <a:r>
              <a:rPr lang="el-GR" sz="2100" dirty="0" smtClean="0">
                <a:latin typeface="Arial" pitchFamily="34" charset="0"/>
                <a:cs typeface="Arial" pitchFamily="34" charset="0"/>
              </a:rPr>
              <a:t>Η πιπεριά </a:t>
            </a:r>
            <a:r>
              <a:rPr lang="en-US" sz="2100" dirty="0" smtClean="0">
                <a:latin typeface="Arial" pitchFamily="34" charset="0"/>
                <a:cs typeface="Arial" pitchFamily="34" charset="0"/>
              </a:rPr>
              <a:t>Carolina reaper</a:t>
            </a:r>
            <a:r>
              <a:rPr lang="el-GR" sz="2100" dirty="0" smtClean="0">
                <a:latin typeface="Arial" pitchFamily="34" charset="0"/>
                <a:cs typeface="Arial" pitchFamily="34" charset="0"/>
              </a:rPr>
              <a:t> είναι η πιο καυτερή στον κόσμο και «καίει» ακόμα και τους πιο φανατικούς λάτρεις του πικάντικου. Δικαίως κρατά τα σκήπτρα της καυστικότητας, με την κλίμακα </a:t>
            </a:r>
            <a:r>
              <a:rPr lang="en-US" sz="2100" dirty="0" smtClean="0">
                <a:latin typeface="Arial" pitchFamily="34" charset="0"/>
                <a:cs typeface="Arial" pitchFamily="34" charset="0"/>
              </a:rPr>
              <a:t>SHU</a:t>
            </a:r>
            <a:r>
              <a:rPr lang="el-GR" sz="2100" dirty="0" smtClean="0">
                <a:latin typeface="Arial" pitchFamily="34" charset="0"/>
                <a:cs typeface="Arial" pitchFamily="34" charset="0"/>
              </a:rPr>
              <a:t> να αγγίζει μέχρι και τις 2.200.000 μονάδες, γι’αυτό και κατέχει την 1η θέση στο </a:t>
            </a:r>
            <a:r>
              <a:rPr lang="en-US" sz="2100" dirty="0" smtClean="0">
                <a:latin typeface="Arial" pitchFamily="34" charset="0"/>
                <a:cs typeface="Arial" pitchFamily="34" charset="0"/>
              </a:rPr>
              <a:t>World Guinness Records</a:t>
            </a:r>
            <a:r>
              <a:rPr lang="el-GR" sz="2100" dirty="0" smtClean="0">
                <a:latin typeface="Arial" pitchFamily="34" charset="0"/>
                <a:cs typeface="Arial" pitchFamily="34" charset="0"/>
              </a:rPr>
              <a:t>. Κατά την χρήση της είναι απαραίτητη η χρήση γαντιών. Σε περίπτωση επαφής των χεριών με την πιπεριά και κατόπιν με τα μάτια, θα προκληθεί έντονο κάψιμο και ερεθισμός. </a:t>
            </a:r>
            <a:endParaRPr lang="en-US" sz="2100" dirty="0" smtClean="0">
              <a:latin typeface="Arial" pitchFamily="34" charset="0"/>
              <a:cs typeface="Arial" pitchFamily="34" charset="0"/>
            </a:endParaRPr>
          </a:p>
          <a:p>
            <a:endParaRPr lang="en-US" dirty="0"/>
          </a:p>
        </p:txBody>
      </p:sp>
      <p:pic>
        <p:nvPicPr>
          <p:cNvPr id="10242" name="Picture 2" descr="E:\εργασία Project\13-carolina reaper.jpg"/>
          <p:cNvPicPr>
            <a:picLocks noGrp="1" noChangeAspect="1" noChangeArrowheads="1"/>
          </p:cNvPicPr>
          <p:nvPr>
            <p:ph sz="half" idx="2"/>
          </p:nvPr>
        </p:nvPicPr>
        <p:blipFill>
          <a:blip r:embed="rId2" cstate="print"/>
          <a:stretch>
            <a:fillRect/>
          </a:stretch>
        </p:blipFill>
        <p:spPr bwMode="auto">
          <a:xfrm>
            <a:off x="4648200" y="2066131"/>
            <a:ext cx="4038600" cy="4038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Pepper X</a:t>
            </a:r>
            <a:br>
              <a:rPr lang="en-US" dirty="0" smtClean="0"/>
            </a:br>
            <a:endParaRPr lang="en-US" dirty="0"/>
          </a:p>
        </p:txBody>
      </p:sp>
      <p:sp>
        <p:nvSpPr>
          <p:cNvPr id="3" name="Content Placeholder 2"/>
          <p:cNvSpPr>
            <a:spLocks noGrp="1"/>
          </p:cNvSpPr>
          <p:nvPr>
            <p:ph sz="half" idx="1"/>
          </p:nvPr>
        </p:nvSpPr>
        <p:spPr/>
        <p:txBody>
          <a:bodyPr>
            <a:normAutofit fontScale="85000" lnSpcReduction="20000"/>
          </a:bodyPr>
          <a:lstStyle/>
          <a:p>
            <a:pPr algn="just">
              <a:buNone/>
            </a:pPr>
            <a:r>
              <a:rPr lang="el-GR" dirty="0" smtClean="0"/>
              <a:t>      Το </a:t>
            </a:r>
            <a:r>
              <a:rPr lang="en-US" dirty="0" smtClean="0"/>
              <a:t>Pepper X</a:t>
            </a:r>
            <a:r>
              <a:rPr lang="el-GR" dirty="0" smtClean="0"/>
              <a:t> είναι το αποτέλεσμα  διασταυρώσεων της </a:t>
            </a:r>
            <a:r>
              <a:rPr lang="en-US" dirty="0" smtClean="0"/>
              <a:t>Carolina Reaper</a:t>
            </a:r>
            <a:r>
              <a:rPr lang="el-GR" dirty="0" smtClean="0"/>
              <a:t>. Το οποίο παράχθηκε ειδικά με παραπάνω </a:t>
            </a:r>
            <a:r>
              <a:rPr lang="el-GR" dirty="0" err="1" smtClean="0"/>
              <a:t>καψαϊκίνη</a:t>
            </a:r>
            <a:r>
              <a:rPr lang="el-GR" dirty="0" smtClean="0"/>
              <a:t>. </a:t>
            </a:r>
            <a:r>
              <a:rPr lang="el-GR" dirty="0" err="1" smtClean="0"/>
              <a:t>Φτιάχθηκε</a:t>
            </a:r>
            <a:r>
              <a:rPr lang="el-GR" dirty="0" smtClean="0"/>
              <a:t> </a:t>
            </a:r>
            <a:r>
              <a:rPr lang="el-GR" dirty="0" smtClean="0"/>
              <a:t>σαν σάλτσα για μια σειρά στο </a:t>
            </a:r>
            <a:r>
              <a:rPr lang="en-US" dirty="0" err="1" smtClean="0"/>
              <a:t>youtube</a:t>
            </a:r>
            <a:r>
              <a:rPr lang="el-GR" dirty="0" smtClean="0"/>
              <a:t> στην οποία διάσημοι δοκιμάζουν καυτερά πράγματα. </a:t>
            </a:r>
            <a:r>
              <a:rPr lang="el-GR" dirty="0" smtClean="0"/>
              <a:t>Φτάνει </a:t>
            </a:r>
            <a:r>
              <a:rPr lang="el-GR" dirty="0" smtClean="0"/>
              <a:t>τις 3.18 εκατομμύριες μονάδες στην κλίμακα </a:t>
            </a:r>
            <a:r>
              <a:rPr lang="en-US" dirty="0" err="1" smtClean="0"/>
              <a:t>Scoville</a:t>
            </a:r>
            <a:r>
              <a:rPr lang="el-GR" dirty="0" smtClean="0"/>
              <a:t>. Δεν είναι αποδεκτή όμως στο </a:t>
            </a:r>
            <a:r>
              <a:rPr lang="en-US" dirty="0" smtClean="0"/>
              <a:t>World Guinness Records</a:t>
            </a:r>
            <a:r>
              <a:rPr lang="el-GR" dirty="0" smtClean="0"/>
              <a:t>.</a:t>
            </a:r>
            <a:endParaRPr lang="en-US" dirty="0" smtClean="0"/>
          </a:p>
          <a:p>
            <a:endParaRPr lang="en-US" dirty="0"/>
          </a:p>
        </p:txBody>
      </p:sp>
      <p:pic>
        <p:nvPicPr>
          <p:cNvPr id="5" name="Content Placeholder 4" descr="14-Pepper X.jpg"/>
          <p:cNvPicPr>
            <a:picLocks noGrp="1" noChangeAspect="1"/>
          </p:cNvPicPr>
          <p:nvPr>
            <p:ph sz="half" idx="2"/>
          </p:nvPr>
        </p:nvPicPr>
        <p:blipFill>
          <a:blip r:embed="rId2" cstate="print"/>
          <a:stretch>
            <a:fillRect/>
          </a:stretch>
        </p:blipFill>
        <p:spPr>
          <a:xfrm>
            <a:off x="5148064" y="1628800"/>
            <a:ext cx="3017308" cy="4525962"/>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Πηγές</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http://www.hot-peppers.gr/Scoville%20Units.htm</a:t>
            </a:r>
            <a:endParaRPr lang="el-GR" dirty="0" smtClean="0"/>
          </a:p>
          <a:p>
            <a:r>
              <a:rPr lang="en-US" dirty="0" smtClean="0"/>
              <a:t>https://el.wikipedia.org/wiki/%CE%A0%CE%B9%CF%80%CE%B5%CF%81%CE%B9%CE%AC</a:t>
            </a:r>
            <a:endParaRPr lang="el-GR" dirty="0" smtClean="0"/>
          </a:p>
          <a:p>
            <a:r>
              <a:rPr lang="en-US" dirty="0" smtClean="0"/>
              <a:t>http://www.imathiotikigi.gr/index.php/khpos-votana/item/2056-ta-eidi-ton-kafteron-piperion-ofeli-kai-oi-parenergeies</a:t>
            </a:r>
            <a:endParaRPr lang="el-GR" dirty="0" smtClean="0"/>
          </a:p>
          <a:p>
            <a:r>
              <a:rPr lang="en-US" dirty="0" smtClean="0"/>
              <a:t>https://en.wikipedia.org/wiki/Pepper_X</a:t>
            </a:r>
          </a:p>
          <a:p>
            <a:r>
              <a:rPr lang="en-US" dirty="0" smtClean="0"/>
              <a:t>+ </a:t>
            </a:r>
            <a:r>
              <a:rPr lang="el-GR" dirty="0" smtClean="0"/>
              <a:t>συνδιασμός πληροφορίων από διάφορες ιστοσέλιδες ή βίντεο</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Εισαγωγή</a:t>
            </a:r>
            <a:endParaRPr lang="en-US" dirty="0"/>
          </a:p>
        </p:txBody>
      </p:sp>
      <p:sp>
        <p:nvSpPr>
          <p:cNvPr id="3" name="Content Placeholder 2"/>
          <p:cNvSpPr>
            <a:spLocks noGrp="1"/>
          </p:cNvSpPr>
          <p:nvPr>
            <p:ph idx="1"/>
          </p:nvPr>
        </p:nvSpPr>
        <p:spPr>
          <a:ln>
            <a:solidFill>
              <a:schemeClr val="tx1"/>
            </a:solidFill>
          </a:ln>
        </p:spPr>
        <p:txBody>
          <a:bodyPr>
            <a:normAutofit/>
          </a:bodyPr>
          <a:lstStyle/>
          <a:p>
            <a:pPr algn="just">
              <a:buNone/>
            </a:pPr>
            <a:r>
              <a:rPr lang="en-US" dirty="0" smtClean="0"/>
              <a:t>    </a:t>
            </a:r>
            <a:r>
              <a:rPr lang="el-GR" dirty="0" smtClean="0"/>
              <a:t>Η πιπεριά</a:t>
            </a:r>
            <a:r>
              <a:rPr lang="en-US" dirty="0" smtClean="0"/>
              <a:t> </a:t>
            </a:r>
            <a:r>
              <a:rPr lang="el-GR" dirty="0" smtClean="0"/>
              <a:t>είναι</a:t>
            </a:r>
            <a:r>
              <a:rPr lang="en-US" dirty="0" smtClean="0"/>
              <a:t>  </a:t>
            </a:r>
            <a:r>
              <a:rPr lang="el-GR" dirty="0" smtClean="0"/>
              <a:t>ποώδες</a:t>
            </a:r>
            <a:r>
              <a:rPr lang="en-US" dirty="0" smtClean="0"/>
              <a:t> </a:t>
            </a:r>
            <a:r>
              <a:rPr lang="el-GR" dirty="0" smtClean="0"/>
              <a:t>και</a:t>
            </a:r>
            <a:r>
              <a:rPr lang="en-US" dirty="0" smtClean="0"/>
              <a:t> </a:t>
            </a:r>
            <a:r>
              <a:rPr lang="el-GR" dirty="0" smtClean="0"/>
              <a:t>θαμνώδες</a:t>
            </a:r>
            <a:r>
              <a:rPr lang="en-US" dirty="0" smtClean="0"/>
              <a:t> </a:t>
            </a:r>
            <a:r>
              <a:rPr lang="el-GR" dirty="0" smtClean="0"/>
              <a:t>φυτό του γένους Καψικόν (</a:t>
            </a:r>
            <a:r>
              <a:rPr lang="en-US" dirty="0" smtClean="0"/>
              <a:t>Capsicum</a:t>
            </a:r>
            <a:r>
              <a:rPr lang="el-GR" dirty="0" smtClean="0"/>
              <a:t>). </a:t>
            </a:r>
            <a:endParaRPr lang="el-GR" dirty="0" smtClean="0"/>
          </a:p>
          <a:p>
            <a:pPr algn="just">
              <a:buNone/>
            </a:pPr>
            <a:r>
              <a:rPr lang="el-GR" dirty="0"/>
              <a:t>	</a:t>
            </a:r>
            <a:endParaRPr lang="el-GR" dirty="0" smtClean="0"/>
          </a:p>
          <a:p>
            <a:pPr algn="just">
              <a:buNone/>
            </a:pPr>
            <a:r>
              <a:rPr lang="el-GR" dirty="0"/>
              <a:t>	</a:t>
            </a:r>
            <a:r>
              <a:rPr lang="el-GR" dirty="0" smtClean="0"/>
              <a:t>Είναι </a:t>
            </a:r>
            <a:r>
              <a:rPr lang="el-GR" dirty="0" smtClean="0"/>
              <a:t>φυτό που καλλιεργείται σε παγκόσμια </a:t>
            </a:r>
            <a:r>
              <a:rPr lang="el-GR" dirty="0" smtClean="0"/>
              <a:t>κλίμακα. Στην </a:t>
            </a:r>
            <a:r>
              <a:rPr lang="el-GR" dirty="0" smtClean="0"/>
              <a:t>Ελλάδα καλλιεργείται υπαίθρια και σε </a:t>
            </a:r>
            <a:r>
              <a:rPr lang="el-GR" dirty="0" smtClean="0"/>
              <a:t>θερμοκήπια (εσωτερική αγορά/ μικρό μέρος εξαγωγή).</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Πιπεριά</a:t>
            </a:r>
            <a:endParaRPr lang="en-US" dirty="0"/>
          </a:p>
        </p:txBody>
      </p:sp>
      <p:pic>
        <p:nvPicPr>
          <p:cNvPr id="1026" name="Picture 2" descr="E:\εργασία Project\DSC00024.JPG"/>
          <p:cNvPicPr>
            <a:picLocks noGrp="1" noChangeAspect="1" noChangeArrowheads="1"/>
          </p:cNvPicPr>
          <p:nvPr>
            <p:ph idx="1"/>
          </p:nvPr>
        </p:nvPicPr>
        <p:blipFill>
          <a:blip r:embed="rId2" cstate="print"/>
          <a:srcRect/>
          <a:stretch>
            <a:fillRect/>
          </a:stretch>
        </p:blipFill>
        <p:spPr bwMode="auto">
          <a:xfrm>
            <a:off x="539552" y="2348880"/>
            <a:ext cx="4392488" cy="3312368"/>
          </a:xfrm>
          <a:prstGeom prst="rect">
            <a:avLst/>
          </a:prstGeom>
          <a:noFill/>
        </p:spPr>
      </p:pic>
      <p:pic>
        <p:nvPicPr>
          <p:cNvPr id="1027" name="Picture 3" descr="E:\εργασία Project\1.2.jpg"/>
          <p:cNvPicPr>
            <a:picLocks noChangeAspect="1" noChangeArrowheads="1"/>
          </p:cNvPicPr>
          <p:nvPr/>
        </p:nvPicPr>
        <p:blipFill>
          <a:blip r:embed="rId3" cstate="print"/>
          <a:srcRect/>
          <a:stretch>
            <a:fillRect/>
          </a:stretch>
        </p:blipFill>
        <p:spPr bwMode="auto">
          <a:xfrm>
            <a:off x="5652120" y="2348880"/>
            <a:ext cx="2484276" cy="331236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Κλιμάκα </a:t>
            </a:r>
            <a:r>
              <a:rPr lang="en-US" dirty="0" err="1" smtClean="0"/>
              <a:t>Scoville</a:t>
            </a:r>
            <a:endParaRPr lang="en-US" dirty="0"/>
          </a:p>
        </p:txBody>
      </p:sp>
      <p:sp>
        <p:nvSpPr>
          <p:cNvPr id="5" name="Content Placeholder 4"/>
          <p:cNvSpPr>
            <a:spLocks noGrp="1"/>
          </p:cNvSpPr>
          <p:nvPr>
            <p:ph sz="half" idx="1"/>
          </p:nvPr>
        </p:nvSpPr>
        <p:spPr/>
        <p:txBody>
          <a:bodyPr>
            <a:normAutofit fontScale="92500"/>
          </a:bodyPr>
          <a:lstStyle/>
          <a:p>
            <a:pPr algn="just">
              <a:buNone/>
            </a:pPr>
            <a:r>
              <a:rPr lang="en-US" dirty="0" smtClean="0"/>
              <a:t>  </a:t>
            </a:r>
            <a:r>
              <a:rPr lang="el-GR" dirty="0" smtClean="0"/>
              <a:t>  </a:t>
            </a:r>
            <a:r>
              <a:rPr lang="en-US" dirty="0" smtClean="0"/>
              <a:t> </a:t>
            </a:r>
            <a:r>
              <a:rPr lang="el-GR" dirty="0" smtClean="0"/>
              <a:t>Στις καυτερές πιπερίες  θα δίνεται ο δείκτης καυστικότητας (</a:t>
            </a:r>
            <a:r>
              <a:rPr lang="en-US" dirty="0" smtClean="0"/>
              <a:t>SHU</a:t>
            </a:r>
            <a:r>
              <a:rPr lang="el-GR" dirty="0" smtClean="0"/>
              <a:t>= </a:t>
            </a:r>
            <a:r>
              <a:rPr lang="en-US" dirty="0" err="1" smtClean="0"/>
              <a:t>Scoville</a:t>
            </a:r>
            <a:r>
              <a:rPr lang="en-US" dirty="0" smtClean="0"/>
              <a:t> Heat Units</a:t>
            </a:r>
            <a:r>
              <a:rPr lang="el-GR" dirty="0" smtClean="0"/>
              <a:t>) που μετριέται στην κλίμακα </a:t>
            </a:r>
            <a:r>
              <a:rPr lang="en-US" dirty="0" err="1" smtClean="0"/>
              <a:t>Scoville</a:t>
            </a:r>
            <a:r>
              <a:rPr lang="el-GR" dirty="0" smtClean="0"/>
              <a:t>.</a:t>
            </a:r>
            <a:r>
              <a:rPr lang="en-US" dirty="0" smtClean="0"/>
              <a:t> </a:t>
            </a:r>
            <a:r>
              <a:rPr lang="el-GR" dirty="0" smtClean="0"/>
              <a:t>Η κλίμακα αυτή πήρε το όνομά της από το δημιουργό του, τον Αμερικανό φαρμακοποιό </a:t>
            </a:r>
            <a:r>
              <a:rPr lang="en-US" dirty="0" smtClean="0"/>
              <a:t>Wilbur </a:t>
            </a:r>
            <a:r>
              <a:rPr lang="en-US" dirty="0" err="1" smtClean="0"/>
              <a:t>Scoville</a:t>
            </a:r>
            <a:r>
              <a:rPr lang="el-GR" dirty="0" smtClean="0"/>
              <a:t>.</a:t>
            </a:r>
            <a:endParaRPr lang="en-US" dirty="0" smtClean="0"/>
          </a:p>
          <a:p>
            <a:endParaRPr lang="en-US" dirty="0"/>
          </a:p>
        </p:txBody>
      </p:sp>
      <p:pic>
        <p:nvPicPr>
          <p:cNvPr id="2051" name="Picture 3" descr="E:\εργασία Project\2.1.png"/>
          <p:cNvPicPr>
            <a:picLocks noGrp="1" noChangeAspect="1" noChangeArrowheads="1"/>
          </p:cNvPicPr>
          <p:nvPr>
            <p:ph sz="half" idx="2"/>
          </p:nvPr>
        </p:nvPicPr>
        <p:blipFill>
          <a:blip r:embed="rId2" cstate="print"/>
          <a:stretch>
            <a:fillRect/>
          </a:stretch>
        </p:blipFill>
        <p:spPr bwMode="auto">
          <a:xfrm>
            <a:off x="4648200" y="2469991"/>
            <a:ext cx="4038600" cy="323088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smtClean="0"/>
              <a:t>Πληροφορίες για την κλίμακα </a:t>
            </a:r>
            <a:r>
              <a:rPr lang="en-US" dirty="0" err="1" smtClean="0"/>
              <a:t>Scoville</a:t>
            </a:r>
            <a:endParaRPr lang="en-US" dirty="0"/>
          </a:p>
        </p:txBody>
      </p:sp>
      <p:sp>
        <p:nvSpPr>
          <p:cNvPr id="6" name="Content Placeholder 5"/>
          <p:cNvSpPr>
            <a:spLocks noGrp="1"/>
          </p:cNvSpPr>
          <p:nvPr>
            <p:ph idx="1"/>
          </p:nvPr>
        </p:nvSpPr>
        <p:spPr/>
        <p:txBody>
          <a:bodyPr numCol="1">
            <a:normAutofit lnSpcReduction="10000"/>
          </a:bodyPr>
          <a:lstStyle/>
          <a:p>
            <a:pPr algn="just">
              <a:buNone/>
            </a:pPr>
            <a:r>
              <a:rPr lang="el-GR" dirty="0" smtClean="0"/>
              <a:t>	Μια </a:t>
            </a:r>
            <a:r>
              <a:rPr lang="el-GR" dirty="0" smtClean="0"/>
              <a:t>μέτρηση της καυστικότητας μίας καυτερής πιπεριάς.</a:t>
            </a:r>
            <a:r>
              <a:rPr lang="en-US" dirty="0" smtClean="0"/>
              <a:t> </a:t>
            </a:r>
            <a:r>
              <a:rPr lang="el-GR" dirty="0" smtClean="0"/>
              <a:t>Ο αριθμός των μονάδων </a:t>
            </a:r>
            <a:r>
              <a:rPr lang="en-US" dirty="0" err="1" smtClean="0"/>
              <a:t>Scoville</a:t>
            </a:r>
            <a:r>
              <a:rPr lang="el-GR" dirty="0" smtClean="0"/>
              <a:t> δείχνει την ποσότητα της υπάρχουσας  καψαϊκίνης.</a:t>
            </a:r>
            <a:r>
              <a:rPr lang="en-US" dirty="0" smtClean="0"/>
              <a:t> </a:t>
            </a:r>
            <a:r>
              <a:rPr lang="el-GR" dirty="0" smtClean="0"/>
              <a:t>Η μέθοδός του επινοήθηκε το 1912, η οποια βασιζόταν σε οργανωληπτικό </a:t>
            </a:r>
            <a:r>
              <a:rPr lang="en-US" dirty="0" smtClean="0"/>
              <a:t>test</a:t>
            </a:r>
            <a:r>
              <a:rPr lang="el-GR" dirty="0" smtClean="0"/>
              <a:t>. Στο </a:t>
            </a:r>
            <a:r>
              <a:rPr lang="en-US" dirty="0" smtClean="0"/>
              <a:t>test</a:t>
            </a:r>
            <a:r>
              <a:rPr lang="el-GR" dirty="0" smtClean="0"/>
              <a:t> αυτό λάμβαναν μέρος συνήθως 5 γευσιγνώστες. Η διαδικασία ήταν ότι σε συγκεκριμένη ποσότητα ελαίου πιπερίας πόσες σταγόνες νερού χρειάζονται για να διαλυθεί.</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492896"/>
            <a:ext cx="8077200" cy="1008112"/>
          </a:xfrm>
        </p:spPr>
        <p:txBody>
          <a:bodyPr/>
          <a:lstStyle/>
          <a:p>
            <a:pPr algn="ctr"/>
            <a:r>
              <a:rPr lang="el-GR" dirty="0" smtClean="0"/>
              <a:t>Είδη καυτερών πιπεριών</a:t>
            </a:r>
            <a:endParaRPr lang="en-US" dirty="0"/>
          </a:p>
        </p:txBody>
      </p:sp>
      <p:sp>
        <p:nvSpPr>
          <p:cNvPr id="6" name="Text Placeholder 5"/>
          <p:cNvSpPr>
            <a:spLocks noGrp="1"/>
          </p:cNvSpPr>
          <p:nvPr>
            <p:ph type="subTitle" idx="1"/>
          </p:nvPr>
        </p:nvSpPr>
        <p:spPr>
          <a:xfrm>
            <a:off x="467544" y="3356992"/>
            <a:ext cx="8077200" cy="1499616"/>
          </a:xfrm>
        </p:spPr>
        <p:txBody>
          <a:bodyPr>
            <a:normAutofit/>
          </a:bodyPr>
          <a:lstStyle/>
          <a:p>
            <a:r>
              <a:rPr lang="el-GR" dirty="0" smtClean="0"/>
              <a:t>Οι καυτερές πιπεριές  ανήκουν στην οικογένεια των καψικών και μερικές από αυτές βρίσκονται παρακάτω:</a:t>
            </a:r>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Πάπρικα</a:t>
            </a:r>
            <a:endParaRPr lang="en-US" dirty="0"/>
          </a:p>
        </p:txBody>
      </p:sp>
      <p:sp>
        <p:nvSpPr>
          <p:cNvPr id="4" name="Content Placeholder 3"/>
          <p:cNvSpPr>
            <a:spLocks noGrp="1"/>
          </p:cNvSpPr>
          <p:nvPr>
            <p:ph sz="half" idx="1"/>
          </p:nvPr>
        </p:nvSpPr>
        <p:spPr>
          <a:xfrm>
            <a:off x="323528" y="1772816"/>
            <a:ext cx="4032448" cy="4608512"/>
          </a:xfrm>
        </p:spPr>
        <p:txBody>
          <a:bodyPr>
            <a:normAutofit fontScale="40000" lnSpcReduction="20000"/>
          </a:bodyPr>
          <a:lstStyle/>
          <a:p>
            <a:pPr algn="just">
              <a:buNone/>
            </a:pPr>
            <a:r>
              <a:rPr lang="el-GR" sz="2900" dirty="0" smtClean="0">
                <a:latin typeface="Arial" pitchFamily="34" charset="0"/>
                <a:cs typeface="Arial" pitchFamily="34" charset="0"/>
              </a:rPr>
              <a:t>          </a:t>
            </a:r>
            <a:r>
              <a:rPr lang="el-GR" sz="5500" dirty="0" smtClean="0">
                <a:latin typeface="Arial" pitchFamily="34" charset="0"/>
                <a:cs typeface="Arial" pitchFamily="34" charset="0"/>
              </a:rPr>
              <a:t>Παρότι ανήκει στις καυτερές πιπεριές, η γλυκιά της γεύση βρίσκεται πλέον στο εμπόριο. </a:t>
            </a:r>
            <a:r>
              <a:rPr lang="el-GR" sz="5500" dirty="0" smtClean="0">
                <a:latin typeface="Arial" pitchFamily="34" charset="0"/>
                <a:cs typeface="Arial" pitchFamily="34" charset="0"/>
              </a:rPr>
              <a:t>(Από το </a:t>
            </a:r>
            <a:r>
              <a:rPr lang="el-GR" sz="5500" dirty="0" smtClean="0">
                <a:latin typeface="Arial" pitchFamily="34" charset="0"/>
                <a:cs typeface="Arial" pitchFamily="34" charset="0"/>
              </a:rPr>
              <a:t>1920 ένας </a:t>
            </a:r>
            <a:r>
              <a:rPr lang="el-GR" sz="5500" dirty="0" smtClean="0">
                <a:latin typeface="Arial" pitchFamily="34" charset="0"/>
                <a:cs typeface="Arial" pitchFamily="34" charset="0"/>
              </a:rPr>
              <a:t>Ούγγρος καλλιεργητής </a:t>
            </a:r>
            <a:r>
              <a:rPr lang="el-GR" sz="5500" dirty="0" err="1" smtClean="0">
                <a:latin typeface="Arial" pitchFamily="34" charset="0"/>
                <a:cs typeface="Arial" pitchFamily="34" charset="0"/>
              </a:rPr>
              <a:t>εμβόλιασε</a:t>
            </a:r>
            <a:r>
              <a:rPr lang="el-GR" sz="5500" dirty="0" smtClean="0">
                <a:latin typeface="Arial" pitchFamily="34" charset="0"/>
                <a:cs typeface="Arial" pitchFamily="34" charset="0"/>
              </a:rPr>
              <a:t> το </a:t>
            </a:r>
            <a:r>
              <a:rPr lang="el-GR" sz="5500" dirty="0" smtClean="0">
                <a:latin typeface="Arial" pitchFamily="34" charset="0"/>
                <a:cs typeface="Arial" pitchFamily="34" charset="0"/>
              </a:rPr>
              <a:t>φυτό </a:t>
            </a:r>
            <a:r>
              <a:rPr lang="el-GR" sz="5500" dirty="0" smtClean="0">
                <a:latin typeface="Arial" pitchFamily="34" charset="0"/>
                <a:cs typeface="Arial" pitchFamily="34" charset="0"/>
              </a:rPr>
              <a:t>για </a:t>
            </a:r>
            <a:r>
              <a:rPr lang="el-GR" sz="5500" dirty="0" smtClean="0">
                <a:latin typeface="Arial" pitchFamily="34" charset="0"/>
                <a:cs typeface="Arial" pitchFamily="34" charset="0"/>
              </a:rPr>
              <a:t>να παραγάγει </a:t>
            </a:r>
            <a:r>
              <a:rPr lang="el-GR" sz="5500" dirty="0" smtClean="0">
                <a:latin typeface="Arial" pitchFamily="34" charset="0"/>
                <a:cs typeface="Arial" pitchFamily="34" charset="0"/>
              </a:rPr>
              <a:t>γλυκές πιπεριές). </a:t>
            </a:r>
          </a:p>
          <a:p>
            <a:pPr algn="just">
              <a:buNone/>
            </a:pPr>
            <a:r>
              <a:rPr lang="el-GR" sz="5500" dirty="0">
                <a:latin typeface="Arial" pitchFamily="34" charset="0"/>
                <a:cs typeface="Arial" pitchFamily="34" charset="0"/>
              </a:rPr>
              <a:t>	</a:t>
            </a:r>
            <a:r>
              <a:rPr lang="el-GR" sz="5500" dirty="0" smtClean="0">
                <a:latin typeface="Arial" pitchFamily="34" charset="0"/>
                <a:cs typeface="Arial" pitchFamily="34" charset="0"/>
              </a:rPr>
              <a:t>Καλλιεργείται </a:t>
            </a:r>
            <a:r>
              <a:rPr lang="el-GR" sz="5500" dirty="0" smtClean="0">
                <a:latin typeface="Arial" pitchFamily="34" charset="0"/>
                <a:cs typeface="Arial" pitchFamily="34" charset="0"/>
              </a:rPr>
              <a:t>στην Ουγγαρία </a:t>
            </a:r>
            <a:r>
              <a:rPr lang="el-GR" sz="5500" dirty="0" smtClean="0">
                <a:latin typeface="Arial" pitchFamily="34" charset="0"/>
                <a:cs typeface="Arial" pitchFamily="34" charset="0"/>
              </a:rPr>
              <a:t>(</a:t>
            </a:r>
            <a:r>
              <a:rPr lang="el-GR" sz="5500" dirty="0" err="1" smtClean="0">
                <a:latin typeface="Arial" pitchFamily="34" charset="0"/>
                <a:cs typeface="Arial" pitchFamily="34" charset="0"/>
              </a:rPr>
              <a:t>γκούλας</a:t>
            </a:r>
            <a:r>
              <a:rPr lang="el-GR" sz="5500" dirty="0" smtClean="0">
                <a:latin typeface="Arial" pitchFamily="34" charset="0"/>
                <a:cs typeface="Arial" pitchFamily="34" charset="0"/>
              </a:rPr>
              <a:t>), στη Σερβία, στη Ρουμανία, στην Ισπανία  και σε περιοχές της </a:t>
            </a:r>
            <a:r>
              <a:rPr lang="el-GR" sz="5500" dirty="0" smtClean="0">
                <a:latin typeface="Arial" pitchFamily="34" charset="0"/>
                <a:cs typeface="Arial" pitchFamily="34" charset="0"/>
              </a:rPr>
              <a:t>Β. </a:t>
            </a:r>
            <a:r>
              <a:rPr lang="el-GR" sz="5500" dirty="0" smtClean="0">
                <a:latin typeface="Arial" pitchFamily="34" charset="0"/>
                <a:cs typeface="Arial" pitchFamily="34" charset="0"/>
              </a:rPr>
              <a:t>Ελλάδας.</a:t>
            </a:r>
            <a:endParaRPr lang="en-US" sz="5500" dirty="0" smtClean="0">
              <a:latin typeface="Arial" pitchFamily="34" charset="0"/>
              <a:cs typeface="Arial" pitchFamily="34" charset="0"/>
            </a:endParaRPr>
          </a:p>
          <a:p>
            <a:endParaRPr lang="en-US" dirty="0"/>
          </a:p>
        </p:txBody>
      </p:sp>
      <p:pic>
        <p:nvPicPr>
          <p:cNvPr id="3074" name="Picture 2" descr="E:\εργασία Project\6-Πάπρικα.jpeg"/>
          <p:cNvPicPr>
            <a:picLocks noGrp="1" noChangeAspect="1" noChangeArrowheads="1"/>
          </p:cNvPicPr>
          <p:nvPr>
            <p:ph sz="half" idx="2"/>
          </p:nvPr>
        </p:nvPicPr>
        <p:blipFill>
          <a:blip r:embed="rId2" cstate="print"/>
          <a:stretch>
            <a:fillRect/>
          </a:stretch>
        </p:blipFill>
        <p:spPr bwMode="auto">
          <a:xfrm>
            <a:off x="4648200" y="2742597"/>
            <a:ext cx="4038600" cy="268566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Μπούκουβο</a:t>
            </a:r>
            <a:endParaRPr lang="en-US" dirty="0"/>
          </a:p>
        </p:txBody>
      </p:sp>
      <p:sp>
        <p:nvSpPr>
          <p:cNvPr id="3" name="Content Placeholder 2"/>
          <p:cNvSpPr>
            <a:spLocks noGrp="1"/>
          </p:cNvSpPr>
          <p:nvPr>
            <p:ph sz="half" idx="1"/>
          </p:nvPr>
        </p:nvSpPr>
        <p:spPr>
          <a:xfrm>
            <a:off x="457200" y="1773936"/>
            <a:ext cx="4618856" cy="4623816"/>
          </a:xfrm>
        </p:spPr>
        <p:txBody>
          <a:bodyPr>
            <a:normAutofit fontScale="92500" lnSpcReduction="20000"/>
          </a:bodyPr>
          <a:lstStyle/>
          <a:p>
            <a:pPr algn="just">
              <a:buNone/>
            </a:pPr>
            <a:r>
              <a:rPr lang="en-US" dirty="0" smtClean="0">
                <a:latin typeface="Arial" pitchFamily="34" charset="0"/>
                <a:cs typeface="Arial" pitchFamily="34" charset="0"/>
              </a:rPr>
              <a:t>   </a:t>
            </a:r>
            <a:r>
              <a:rPr lang="el-GR" dirty="0" smtClean="0">
                <a:latin typeface="Arial" pitchFamily="34" charset="0"/>
                <a:cs typeface="Arial" pitchFamily="34" charset="0"/>
              </a:rPr>
              <a:t>Το </a:t>
            </a:r>
            <a:r>
              <a:rPr lang="el-GR" dirty="0" smtClean="0">
                <a:latin typeface="Arial" pitchFamily="34" charset="0"/>
                <a:cs typeface="Arial" pitchFamily="34" charset="0"/>
              </a:rPr>
              <a:t>Μπούκοβο ήταν χωριό της πρώην Γιουγκοσλαβίας</a:t>
            </a:r>
            <a:r>
              <a:rPr lang="el-GR" dirty="0" smtClean="0">
                <a:latin typeface="Arial" pitchFamily="34" charset="0"/>
                <a:cs typeface="Arial" pitchFamily="34" charset="0"/>
              </a:rPr>
              <a:t>.</a:t>
            </a:r>
          </a:p>
          <a:p>
            <a:pPr algn="just">
              <a:buNone/>
            </a:pPr>
            <a:r>
              <a:rPr lang="el-GR" dirty="0" smtClean="0">
                <a:latin typeface="Arial" pitchFamily="34" charset="0"/>
                <a:cs typeface="Arial" pitchFamily="34" charset="0"/>
              </a:rPr>
              <a:t> </a:t>
            </a:r>
            <a:r>
              <a:rPr lang="el-GR" dirty="0">
                <a:latin typeface="Arial" pitchFamily="34" charset="0"/>
                <a:cs typeface="Arial" pitchFamily="34" charset="0"/>
              </a:rPr>
              <a:t>	</a:t>
            </a:r>
            <a:r>
              <a:rPr lang="el-GR" dirty="0" smtClean="0">
                <a:latin typeface="Arial" pitchFamily="34" charset="0"/>
                <a:cs typeface="Arial" pitchFamily="34" charset="0"/>
              </a:rPr>
              <a:t>Το </a:t>
            </a:r>
            <a:r>
              <a:rPr lang="el-GR" dirty="0" smtClean="0">
                <a:latin typeface="Arial" pitchFamily="34" charset="0"/>
                <a:cs typeface="Arial" pitchFamily="34" charset="0"/>
              </a:rPr>
              <a:t>όνομα Μπούκοβο προέρχεται από τη λέξη </a:t>
            </a:r>
            <a:r>
              <a:rPr lang="en-US" dirty="0" err="1" smtClean="0">
                <a:latin typeface="Arial" pitchFamily="34" charset="0"/>
                <a:cs typeface="Arial" pitchFamily="34" charset="0"/>
              </a:rPr>
              <a:t>bukva</a:t>
            </a:r>
            <a:r>
              <a:rPr lang="el-GR" dirty="0" smtClean="0">
                <a:latin typeface="Arial" pitchFamily="34" charset="0"/>
                <a:cs typeface="Arial" pitchFamily="34" charset="0"/>
              </a:rPr>
              <a:t>, </a:t>
            </a:r>
            <a:r>
              <a:rPr lang="el-GR" dirty="0" smtClean="0">
                <a:latin typeface="Arial" pitchFamily="34" charset="0"/>
                <a:cs typeface="Arial" pitchFamily="34" charset="0"/>
              </a:rPr>
              <a:t>(«</a:t>
            </a:r>
            <a:r>
              <a:rPr lang="el-GR" dirty="0" smtClean="0">
                <a:latin typeface="Arial" pitchFamily="34" charset="0"/>
                <a:cs typeface="Arial" pitchFamily="34" charset="0"/>
              </a:rPr>
              <a:t>οξιά» στα </a:t>
            </a:r>
            <a:r>
              <a:rPr lang="el-GR" dirty="0">
                <a:latin typeface="Arial" pitchFamily="34" charset="0"/>
                <a:cs typeface="Arial" pitchFamily="34" charset="0"/>
              </a:rPr>
              <a:t>Σερβικά</a:t>
            </a:r>
            <a:r>
              <a:rPr lang="el-GR" dirty="0" smtClean="0">
                <a:latin typeface="Arial" pitchFamily="34" charset="0"/>
                <a:cs typeface="Arial" pitchFamily="34" charset="0"/>
              </a:rPr>
              <a:t>). </a:t>
            </a:r>
          </a:p>
          <a:p>
            <a:pPr algn="just">
              <a:buNone/>
            </a:pPr>
            <a:r>
              <a:rPr lang="el-GR" dirty="0">
                <a:latin typeface="Arial" pitchFamily="34" charset="0"/>
                <a:cs typeface="Arial" pitchFamily="34" charset="0"/>
              </a:rPr>
              <a:t>	</a:t>
            </a:r>
            <a:r>
              <a:rPr lang="el-GR" dirty="0" smtClean="0">
                <a:latin typeface="Arial" pitchFamily="34" charset="0"/>
                <a:cs typeface="Arial" pitchFamily="34" charset="0"/>
              </a:rPr>
              <a:t>Καλλιεργείται </a:t>
            </a:r>
            <a:r>
              <a:rPr lang="el-GR" dirty="0" smtClean="0">
                <a:latin typeface="Arial" pitchFamily="34" charset="0"/>
                <a:cs typeface="Arial" pitchFamily="34" charset="0"/>
              </a:rPr>
              <a:t>και </a:t>
            </a:r>
            <a:r>
              <a:rPr lang="el-GR" dirty="0" smtClean="0">
                <a:latin typeface="Arial" pitchFamily="34" charset="0"/>
                <a:cs typeface="Arial" pitchFamily="34" charset="0"/>
              </a:rPr>
              <a:t>στη χώρα μας. Ο καρπός συλλέγεται και αποξηραίνεται και έπειτα κόβεται σε μικρές νιφάδες. </a:t>
            </a:r>
            <a:r>
              <a:rPr lang="el-GR" dirty="0" smtClean="0">
                <a:latin typeface="Arial" pitchFamily="34" charset="0"/>
                <a:cs typeface="Arial" pitchFamily="34" charset="0"/>
              </a:rPr>
              <a:t>Δίνει </a:t>
            </a:r>
            <a:r>
              <a:rPr lang="el-GR" dirty="0" smtClean="0">
                <a:latin typeface="Arial" pitchFamily="34" charset="0"/>
                <a:cs typeface="Arial" pitchFamily="34" charset="0"/>
              </a:rPr>
              <a:t>καυτερή γεύση αλλά και άρωμα στα φαγητά.</a:t>
            </a:r>
            <a:endParaRPr lang="en-US" dirty="0">
              <a:latin typeface="Arial" pitchFamily="34" charset="0"/>
              <a:cs typeface="Arial" pitchFamily="34" charset="0"/>
            </a:endParaRPr>
          </a:p>
        </p:txBody>
      </p:sp>
      <p:pic>
        <p:nvPicPr>
          <p:cNvPr id="4099" name="Picture 3" descr="E:\εργασία Project\7-μπούκοβο.jpg"/>
          <p:cNvPicPr>
            <a:picLocks noGrp="1" noChangeAspect="1" noChangeArrowheads="1"/>
          </p:cNvPicPr>
          <p:nvPr>
            <p:ph sz="half" idx="2"/>
          </p:nvPr>
        </p:nvPicPr>
        <p:blipFill>
          <a:blip r:embed="rId2" cstate="print"/>
          <a:stretch>
            <a:fillRect/>
          </a:stretch>
        </p:blipFill>
        <p:spPr bwMode="auto">
          <a:xfrm>
            <a:off x="5652120" y="2501668"/>
            <a:ext cx="2830788" cy="316835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Πιπέρι-Καγιέν</a:t>
            </a:r>
            <a:endParaRPr lang="en-US" dirty="0"/>
          </a:p>
        </p:txBody>
      </p:sp>
      <p:pic>
        <p:nvPicPr>
          <p:cNvPr id="5122" name="Picture 2" descr="E:\εργασία Project\8- πιπερι καγιεν.jpg"/>
          <p:cNvPicPr>
            <a:picLocks noGrp="1" noChangeAspect="1" noChangeArrowheads="1"/>
          </p:cNvPicPr>
          <p:nvPr>
            <p:ph sz="half" idx="1"/>
          </p:nvPr>
        </p:nvPicPr>
        <p:blipFill>
          <a:blip r:embed="rId2" cstate="print"/>
          <a:stretch>
            <a:fillRect/>
          </a:stretch>
        </p:blipFill>
        <p:spPr bwMode="auto">
          <a:xfrm>
            <a:off x="457200" y="2570956"/>
            <a:ext cx="4038600" cy="3028950"/>
          </a:xfrm>
          <a:prstGeom prst="rect">
            <a:avLst/>
          </a:prstGeom>
          <a:noFill/>
        </p:spPr>
      </p:pic>
      <p:sp>
        <p:nvSpPr>
          <p:cNvPr id="4" name="Content Placeholder 3"/>
          <p:cNvSpPr>
            <a:spLocks noGrp="1"/>
          </p:cNvSpPr>
          <p:nvPr>
            <p:ph sz="half" idx="2"/>
          </p:nvPr>
        </p:nvSpPr>
        <p:spPr/>
        <p:txBody>
          <a:bodyPr>
            <a:noAutofit/>
          </a:bodyPr>
          <a:lstStyle/>
          <a:p>
            <a:pPr algn="just">
              <a:buNone/>
            </a:pPr>
            <a:r>
              <a:rPr lang="en-US" sz="1600" dirty="0" smtClean="0">
                <a:latin typeface="Arial" pitchFamily="34" charset="0"/>
                <a:cs typeface="Arial" pitchFamily="34" charset="0"/>
              </a:rPr>
              <a:t>      </a:t>
            </a:r>
            <a:r>
              <a:rPr lang="el-GR" sz="1600" dirty="0" smtClean="0">
                <a:latin typeface="Arial" pitchFamily="34" charset="0"/>
                <a:cs typeface="Arial" pitchFamily="34" charset="0"/>
              </a:rPr>
              <a:t>Πήρε το όνομά του από την πόλη </a:t>
            </a:r>
            <a:r>
              <a:rPr lang="en-US" sz="1600" dirty="0" smtClean="0">
                <a:latin typeface="Arial" pitchFamily="34" charset="0"/>
                <a:cs typeface="Arial" pitchFamily="34" charset="0"/>
              </a:rPr>
              <a:t>Cayenne</a:t>
            </a:r>
            <a:r>
              <a:rPr lang="el-GR" sz="1600" dirty="0" smtClean="0">
                <a:latin typeface="Arial" pitchFamily="34" charset="0"/>
                <a:cs typeface="Arial" pitchFamily="34" charset="0"/>
              </a:rPr>
              <a:t> της γαλλικής Γουιάνας. Προέρχεται από τις πιπεριές τσίλι, οι οποίες ξεκίνησαν από την Κεντρική και </a:t>
            </a:r>
            <a:r>
              <a:rPr lang="el-GR" sz="1600" dirty="0" smtClean="0">
                <a:latin typeface="Arial" pitchFamily="34" charset="0"/>
                <a:cs typeface="Arial" pitchFamily="34" charset="0"/>
              </a:rPr>
              <a:t>Ν. </a:t>
            </a:r>
            <a:r>
              <a:rPr lang="el-GR" sz="1600" dirty="0" smtClean="0">
                <a:latin typeface="Arial" pitchFamily="34" charset="0"/>
                <a:cs typeface="Arial" pitchFamily="34" charset="0"/>
              </a:rPr>
              <a:t>Αμερική και διαδόθηκαν στην Ευρώπη περί τον 15ο αιώνα, χάρη στον Χριστόφορο Κολόμβο. Είναι μακρόστενες πιπεριές και κατατάσονται πάρα πολύ ψηλά στην κλίμακα </a:t>
            </a:r>
            <a:r>
              <a:rPr lang="en-US" sz="1600" dirty="0" smtClean="0">
                <a:latin typeface="Arial" pitchFamily="34" charset="0"/>
                <a:cs typeface="Arial" pitchFamily="34" charset="0"/>
              </a:rPr>
              <a:t>SHU</a:t>
            </a:r>
            <a:r>
              <a:rPr lang="el-GR" sz="1600" dirty="0" smtClean="0">
                <a:latin typeface="Arial" pitchFamily="34" charset="0"/>
                <a:cs typeface="Arial" pitchFamily="34" charset="0"/>
              </a:rPr>
              <a:t>: 30.000 - 50.000 μονάδες. Καθώς δεν θα ήταν δυνατόν να φαγωθούν ως πιπεριές, οι καρποί του φυτού καγιέν αποξηραίνονται και κονιορτοποιούνται. Δημιουργείται έτσι το πιπέρι καγιέν. Αυτό που βρίσκουμε στο εμπόριο έχει προσμείξεις για να μετριάζεται κάπως η καυστικότητά του.</a:t>
            </a:r>
            <a:endParaRPr lang="en-US" sz="1600"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181</TotalTime>
  <Words>710</Words>
  <Application>Microsoft Office PowerPoint</Application>
  <PresentationFormat>Προβολή στην οθόνη (4:3)</PresentationFormat>
  <Paragraphs>41</Paragraphs>
  <Slides>16</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16</vt:i4>
      </vt:variant>
    </vt:vector>
  </HeadingPairs>
  <TitlesOfParts>
    <vt:vector size="22" baseType="lpstr">
      <vt:lpstr>Arial</vt:lpstr>
      <vt:lpstr>Corbel</vt:lpstr>
      <vt:lpstr>Wingdings</vt:lpstr>
      <vt:lpstr>Wingdings 2</vt:lpstr>
      <vt:lpstr>Wingdings 3</vt:lpstr>
      <vt:lpstr>Module</vt:lpstr>
      <vt:lpstr>ΚΑΥΤΕΡΕΣ ΠΙΠΕΡΙΕΣ</vt:lpstr>
      <vt:lpstr>Εισαγωγή</vt:lpstr>
      <vt:lpstr>Πιπεριά</vt:lpstr>
      <vt:lpstr>Κλιμάκα Scoville</vt:lpstr>
      <vt:lpstr>Πληροφορίες για την κλίμακα Scoville</vt:lpstr>
      <vt:lpstr>Είδη καυτερών πιπεριών</vt:lpstr>
      <vt:lpstr>Πάπρικα</vt:lpstr>
      <vt:lpstr>Μπούκουβο</vt:lpstr>
      <vt:lpstr>Πιπέρι-Καγιέν</vt:lpstr>
      <vt:lpstr>Πιπεριές-Τσίλι</vt:lpstr>
      <vt:lpstr>Χαμπανέρο</vt:lpstr>
      <vt:lpstr>Χαλαπένιο</vt:lpstr>
      <vt:lpstr>Ταμπάσκο (Tabasco) </vt:lpstr>
      <vt:lpstr>Carolina Reaper </vt:lpstr>
      <vt:lpstr>Pepper X </vt:lpstr>
      <vt:lpstr>Πηγές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spy</dc:creator>
  <cp:lastModifiedBy>ΟΛΓΑ ΟΙΚΟΝΟΜΙΔΟΥ</cp:lastModifiedBy>
  <cp:revision>37</cp:revision>
  <dcterms:created xsi:type="dcterms:W3CDTF">2019-01-27T09:19:54Z</dcterms:created>
  <dcterms:modified xsi:type="dcterms:W3CDTF">2019-01-27T13:49:26Z</dcterms:modified>
</cp:coreProperties>
</file>