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8" r:id="rId3"/>
    <p:sldId id="257" r:id="rId4"/>
    <p:sldId id="258" r:id="rId5"/>
    <p:sldId id="262" r:id="rId6"/>
    <p:sldId id="271" r:id="rId7"/>
    <p:sldId id="266" r:id="rId8"/>
    <p:sldId id="270" r:id="rId9"/>
    <p:sldId id="274" r:id="rId10"/>
    <p:sldId id="282" r:id="rId11"/>
    <p:sldId id="285" r:id="rId12"/>
    <p:sldId id="286" r:id="rId13"/>
    <p:sldId id="280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l-GR" dirty="0" smtClean="0"/>
              <a:t>Συμπεράσματα</a:t>
            </a:r>
            <a:r>
              <a:rPr lang="el-GR" baseline="0" dirty="0" smtClean="0"/>
              <a:t> ερωτηματολογίου</a:t>
            </a:r>
            <a:endParaRPr lang="el-G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ΚΟΡΙΤΣΙΑ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5000"/>
                    <a:satMod val="180000"/>
                  </a:schemeClr>
                </a:gs>
                <a:gs pos="50000">
                  <a:schemeClr val="accent2">
                    <a:shade val="45000"/>
                    <a:satMod val="170000"/>
                  </a:schemeClr>
                </a:gs>
                <a:gs pos="70000">
                  <a:schemeClr val="accent2">
                    <a:tint val="99000"/>
                    <a:shade val="65000"/>
                    <a:satMod val="155000"/>
                  </a:schemeClr>
                </a:gs>
                <a:gs pos="100000">
                  <a:schemeClr val="accent2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rgbClr r="0" g="0" b="0">
                  <a:satMod val="30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ΝΟΙΩΘΟΥΝ ΥΠΕΡΒΑΡΟΙ</c:v>
                </c:pt>
                <c:pt idx="1">
                  <c:v>ΝΟΙΩΘΟΥΝ ΠΑΧΥΣΑΡΚΟΙ</c:v>
                </c:pt>
                <c:pt idx="2">
                  <c:v>ΕΧΟΥΝ ΘΕΜΑ ΥΓΕΙΑΣ ΣΧΕΤΙΚΟ ΜΕ ΤΟ ΒΑΡΟΣ</c:v>
                </c:pt>
                <c:pt idx="3">
                  <c:v>ΑΓΟΡΑΖΟΥΝ ΦΑΓΗΤΟ ΑΠΌ ΕΞΩ</c:v>
                </c:pt>
                <c:pt idx="4">
                  <c:v>ΚΑΝΟΥΝ ΔΙΑΤΡΟΦΗ</c:v>
                </c:pt>
                <c:pt idx="5">
                  <c:v>ΕΚΑΝΑΝ ΔΙΑΤΡΟΦΗ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25</c:v>
                </c:pt>
                <c:pt idx="1">
                  <c:v>9</c:v>
                </c:pt>
                <c:pt idx="2">
                  <c:v>1</c:v>
                </c:pt>
                <c:pt idx="3">
                  <c:v>98</c:v>
                </c:pt>
                <c:pt idx="4">
                  <c:v>52.3</c:v>
                </c:pt>
                <c:pt idx="5">
                  <c:v>54.8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ΑΓΟΡΙΑ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15000"/>
                    <a:satMod val="180000"/>
                  </a:schemeClr>
                </a:gs>
                <a:gs pos="50000">
                  <a:schemeClr val="accent4">
                    <a:shade val="45000"/>
                    <a:satMod val="170000"/>
                  </a:schemeClr>
                </a:gs>
                <a:gs pos="70000">
                  <a:schemeClr val="accent4">
                    <a:tint val="99000"/>
                    <a:shade val="65000"/>
                    <a:satMod val="155000"/>
                  </a:schemeClr>
                </a:gs>
                <a:gs pos="100000">
                  <a:schemeClr val="accent4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rgbClr r="0" g="0" b="0">
                  <a:satMod val="30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ΝΟΙΩΘΟΥΝ ΥΠΕΡΒΑΡΟΙ</c:v>
                </c:pt>
                <c:pt idx="1">
                  <c:v>ΝΟΙΩΘΟΥΝ ΠΑΧΥΣΑΡΚΟΙ</c:v>
                </c:pt>
                <c:pt idx="2">
                  <c:v>ΕΧΟΥΝ ΘΕΜΑ ΥΓΕΙΑΣ ΣΧΕΤΙΚΟ ΜΕ ΤΟ ΒΑΡΟΣ</c:v>
                </c:pt>
                <c:pt idx="3">
                  <c:v>ΑΓΟΡΑΖΟΥΝ ΦΑΓΗΤΟ ΑΠΌ ΕΞΩ</c:v>
                </c:pt>
                <c:pt idx="4">
                  <c:v>ΚΑΝΟΥΝ ΔΙΑΤΡΟΦΗ</c:v>
                </c:pt>
                <c:pt idx="5">
                  <c:v>ΕΚΑΝΑΝ ΔΙΑΤΡΟΦΗ</c:v>
                </c:pt>
              </c:strCache>
            </c:strRef>
          </c:cat>
          <c:val>
            <c:numRef>
              <c:f>Φύλλο1!$C$2:$C$7</c:f>
              <c:numCache>
                <c:formatCode>General</c:formatCode>
                <c:ptCount val="6"/>
                <c:pt idx="0">
                  <c:v>12</c:v>
                </c:pt>
                <c:pt idx="1">
                  <c:v>1</c:v>
                </c:pt>
                <c:pt idx="2">
                  <c:v>8.6999999999999993</c:v>
                </c:pt>
                <c:pt idx="3">
                  <c:v>99.8</c:v>
                </c:pt>
                <c:pt idx="4">
                  <c:v>11.1</c:v>
                </c:pt>
                <c:pt idx="5">
                  <c:v>54.8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58762464"/>
        <c:axId val="45876285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Φύλλο1!$D$1</c15:sqref>
                        </c15:formulaRef>
                      </c:ext>
                    </c:extLst>
                    <c:strCache>
                      <c:ptCount val="1"/>
                      <c:pt idx="0">
                        <c:v>Στήλη1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hade val="15000"/>
                          <a:satMod val="180000"/>
                        </a:schemeClr>
                      </a:gs>
                      <a:gs pos="50000">
                        <a:schemeClr val="accent6">
                          <a:shade val="45000"/>
                          <a:satMod val="170000"/>
                        </a:schemeClr>
                      </a:gs>
                      <a:gs pos="70000">
                        <a:schemeClr val="accent6">
                          <a:tint val="99000"/>
                          <a:shade val="65000"/>
                          <a:satMod val="155000"/>
                        </a:schemeClr>
                      </a:gs>
                      <a:gs pos="100000">
                        <a:schemeClr val="accent6">
                          <a:tint val="95500"/>
                          <a:shade val="100000"/>
                          <a:satMod val="15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63500" dist="38100" dir="5400000" rotWithShape="0">
                      <a:srgbClr val="000000">
                        <a:alpha val="45000"/>
                      </a:srgbClr>
                    </a:outerShdw>
                  </a:effectLst>
                  <a:scene3d>
                    <a:camera prst="orthographicFront" fov="0">
                      <a:rot lat="0" lon="0" rev="0"/>
                    </a:camera>
                    <a:lightRig rig="glow" dir="t">
                      <a:rot lat="0" lon="0" rev="6360000"/>
                    </a:lightRig>
                  </a:scene3d>
                  <a:sp3d contourW="1000" prstMaterial="flat">
                    <a:bevelT w="95250" h="101600"/>
                    <a:contourClr>
                      <a:scrgbClr r="0" g="0" b="0">
                        <a:satMod val="300000"/>
                      </a:scrgb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l-G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Φύλλο1!$A$2:$A$7</c15:sqref>
                        </c15:formulaRef>
                      </c:ext>
                    </c:extLst>
                    <c:strCache>
                      <c:ptCount val="6"/>
                      <c:pt idx="0">
                        <c:v>ΝΟΙΩΘΟΥΝ ΥΠΕΡΒΑΡΟΙ</c:v>
                      </c:pt>
                      <c:pt idx="1">
                        <c:v>ΝΟΙΩΘΟΥΝ ΠΑΧΥΣΑΡΚΟΙ</c:v>
                      </c:pt>
                      <c:pt idx="2">
                        <c:v>ΕΧΟΥΝ ΘΕΜΑ ΥΓΕΙΑΣ ΣΧΕΤΙΚΟ ΜΕ ΤΟ ΒΑΡΟΣ</c:v>
                      </c:pt>
                      <c:pt idx="3">
                        <c:v>ΑΓΟΡΑΖΟΥΝ ΦΑΓΗΤΟ ΑΠΌ ΕΞΩ</c:v>
                      </c:pt>
                      <c:pt idx="4">
                        <c:v>ΚΑΝΟΥΝ ΔΙΑΤΡΟΦΗ</c:v>
                      </c:pt>
                      <c:pt idx="5">
                        <c:v>ΕΚΑΝΑΝ ΔΙΑΤΡΟΦΗ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Φύλλο1!$D$2:$D$7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</c:ext>
        </c:extLst>
      </c:barChart>
      <c:catAx>
        <c:axId val="45876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58762856"/>
        <c:crosses val="autoZero"/>
        <c:auto val="1"/>
        <c:lblAlgn val="ctr"/>
        <c:lblOffset val="100"/>
        <c:noMultiLvlLbl val="0"/>
      </c:catAx>
      <c:valAx>
        <c:axId val="458762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5876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317377515310582"/>
          <c:y val="2.8770487022455458E-2"/>
          <c:w val="0.17809678477690288"/>
          <c:h val="3.78961796442111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ΚΟΡΙΤΣΙΑ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2.0833333333333332E-2"/>
          <c:y val="0.1340552609368568"/>
          <c:w val="0.96944444444444444"/>
          <c:h val="0.7158272812571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1-3 φορές την εβδομάδα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2"/>
                <c:pt idx="0">
                  <c:v>Τρώνε λαχανικα</c:v>
                </c:pt>
                <c:pt idx="1">
                  <c:v>Τρώνε φρούτα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4-6 φορές την εβδομάδα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2"/>
                <c:pt idx="0">
                  <c:v>Τρώνε λαχανικα</c:v>
                </c:pt>
                <c:pt idx="1">
                  <c:v>Τρώνε φρούτα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75</c:v>
                </c:pt>
                <c:pt idx="1">
                  <c:v>46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Κάθε μέρα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2"/>
                <c:pt idx="0">
                  <c:v>Τρώνε λαχανικα</c:v>
                </c:pt>
                <c:pt idx="1">
                  <c:v>Τρώνε φρούτα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0">
                  <c:v>13</c:v>
                </c:pt>
                <c:pt idx="1">
                  <c:v>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64168928"/>
        <c:axId val="464169320"/>
      </c:barChart>
      <c:catAx>
        <c:axId val="464168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64169320"/>
        <c:crosses val="autoZero"/>
        <c:auto val="1"/>
        <c:lblAlgn val="ctr"/>
        <c:lblOffset val="100"/>
        <c:noMultiLvlLbl val="0"/>
      </c:catAx>
      <c:valAx>
        <c:axId val="464169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416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054396325459319"/>
          <c:y val="7.4795699308016564E-2"/>
          <c:w val="0.67557874015748032"/>
          <c:h val="7.02119414861200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ΑΓΟΡΙΑ</a:t>
            </a:r>
          </a:p>
        </c:rich>
      </c:tx>
      <c:layout>
        <c:manualLayout>
          <c:xMode val="edge"/>
          <c:yMode val="edge"/>
          <c:x val="0.39382808398950131"/>
          <c:y val="6.250000000000000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1-3 φορές την εβδομάδα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2"/>
                <c:pt idx="0">
                  <c:v>Τρώνε λαχανικα</c:v>
                </c:pt>
                <c:pt idx="1">
                  <c:v>Τρώνε φρούτα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70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4-6 φορές την εβδομαδα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2"/>
                <c:pt idx="0">
                  <c:v>Τρώνε λαχανικα</c:v>
                </c:pt>
                <c:pt idx="1">
                  <c:v>Τρώνε φρούτα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12</c:v>
                </c:pt>
                <c:pt idx="1">
                  <c:v>32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Κάθε μέρα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2"/>
                <c:pt idx="0">
                  <c:v>Τρώνε λαχανικα</c:v>
                </c:pt>
                <c:pt idx="1">
                  <c:v>Τρώνε φρούτα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0">
                  <c:v>18</c:v>
                </c:pt>
                <c:pt idx="1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55140072"/>
        <c:axId val="455137720"/>
      </c:barChart>
      <c:catAx>
        <c:axId val="455140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55137720"/>
        <c:crosses val="autoZero"/>
        <c:auto val="1"/>
        <c:lblAlgn val="ctr"/>
        <c:lblOffset val="100"/>
        <c:noMultiLvlLbl val="0"/>
      </c:catAx>
      <c:valAx>
        <c:axId val="455137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514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098D86-3C59-4871-BA63-BEB8CA6CAD21}" type="datetimeFigureOut">
              <a:rPr lang="el-GR" smtClean="0"/>
              <a:pPr/>
              <a:t>19/5/2019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55DD11-334F-499D-87E0-CBAA1E5D71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260648"/>
            <a:ext cx="8643966" cy="1894362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effectLst/>
              </a:rPr>
              <a:t>Διατροφή και Παχυσαρκία </a:t>
            </a:r>
            <a:endParaRPr lang="el-GR" sz="36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335699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Ομάδα «</a:t>
            </a:r>
            <a:r>
              <a:rPr lang="en-US" sz="2800" b="1" dirty="0" smtClean="0"/>
              <a:t>Sans </a:t>
            </a:r>
            <a:r>
              <a:rPr lang="el-GR" sz="2800" b="1" dirty="0" smtClean="0"/>
              <a:t>&amp; ένας»</a:t>
            </a:r>
            <a:endParaRPr lang="el-GR" sz="28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Γράφημα 6"/>
          <p:cNvGraphicFramePr/>
          <p:nvPr>
            <p:extLst>
              <p:ext uri="{D42A27DB-BD31-4B8C-83A1-F6EECF244321}">
                <p14:modId xmlns:p14="http://schemas.microsoft.com/office/powerpoint/2010/main" val="15940635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170597"/>
      </p:ext>
    </p:extLst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Γράφημα 4"/>
          <p:cNvGraphicFramePr/>
          <p:nvPr>
            <p:extLst>
              <p:ext uri="{D42A27DB-BD31-4B8C-83A1-F6EECF244321}">
                <p14:modId xmlns:p14="http://schemas.microsoft.com/office/powerpoint/2010/main" val="3977637847"/>
              </p:ext>
            </p:extLst>
          </p:nvPr>
        </p:nvGraphicFramePr>
        <p:xfrm>
          <a:off x="-108520" y="-99392"/>
          <a:ext cx="9144000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0511560"/>
      </p:ext>
    </p:extLst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Γράφημα 4"/>
          <p:cNvGraphicFramePr/>
          <p:nvPr>
            <p:extLst>
              <p:ext uri="{D42A27DB-BD31-4B8C-83A1-F6EECF244321}">
                <p14:modId xmlns:p14="http://schemas.microsoft.com/office/powerpoint/2010/main" val="2873799507"/>
              </p:ext>
            </p:extLst>
          </p:nvPr>
        </p:nvGraphicFramePr>
        <p:xfrm>
          <a:off x="0" y="27062"/>
          <a:ext cx="9144000" cy="6830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511076"/>
      </p:ext>
    </p:extLst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4400" dirty="0" smtClean="0">
                <a:solidFill>
                  <a:schemeClr val="accent2"/>
                </a:solidFill>
              </a:rPr>
              <a:t>			  Σ</a:t>
            </a:r>
            <a:r>
              <a:rPr lang="el-GR" dirty="0" smtClean="0"/>
              <a:t>τέλλα </a:t>
            </a:r>
          </a:p>
          <a:p>
            <a:pPr>
              <a:buNone/>
            </a:pPr>
            <a:r>
              <a:rPr lang="el-GR" sz="4400" dirty="0" smtClean="0">
                <a:solidFill>
                  <a:schemeClr val="accent2"/>
                </a:solidFill>
              </a:rPr>
              <a:t>			  Α</a:t>
            </a:r>
            <a:r>
              <a:rPr lang="el-GR" dirty="0" smtClean="0"/>
              <a:t>θηνά </a:t>
            </a:r>
          </a:p>
          <a:p>
            <a:pPr>
              <a:buNone/>
            </a:pPr>
            <a:r>
              <a:rPr lang="el-GR" sz="4400" dirty="0" smtClean="0">
                <a:solidFill>
                  <a:schemeClr val="accent2"/>
                </a:solidFill>
              </a:rPr>
              <a:t>			  Ν</a:t>
            </a:r>
            <a:r>
              <a:rPr lang="el-GR" dirty="0" smtClean="0"/>
              <a:t>αταλία </a:t>
            </a:r>
          </a:p>
          <a:p>
            <a:pPr>
              <a:buNone/>
            </a:pPr>
            <a:r>
              <a:rPr lang="el-GR" sz="4400" dirty="0" smtClean="0">
                <a:solidFill>
                  <a:schemeClr val="accent2"/>
                </a:solidFill>
              </a:rPr>
              <a:t> 			  </a:t>
            </a:r>
            <a:r>
              <a:rPr lang="el-GR" sz="4400" dirty="0" err="1" smtClean="0">
                <a:solidFill>
                  <a:schemeClr val="accent2"/>
                </a:solidFill>
              </a:rPr>
              <a:t>Σ</a:t>
            </a:r>
            <a:r>
              <a:rPr lang="el-GR" dirty="0" err="1" smtClean="0"/>
              <a:t>άουσαν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				&amp;</a:t>
            </a:r>
          </a:p>
          <a:p>
            <a:pPr>
              <a:buNone/>
            </a:pPr>
            <a:r>
              <a:rPr lang="el-GR" sz="4000" dirty="0" smtClean="0">
                <a:solidFill>
                  <a:schemeClr val="accent2"/>
                </a:solidFill>
              </a:rPr>
              <a:t>			  Γιώργος</a:t>
            </a:r>
            <a:endParaRPr lang="el-GR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4067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paxysark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57166"/>
            <a:ext cx="9086395" cy="6500834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Υπέρβαρο</a:t>
            </a:r>
            <a:r>
              <a:rPr lang="el-GR" dirty="0" smtClean="0"/>
              <a:t> είναι ένα παιδί που έχει περισσότερο βάρος από όσο προϋποθέτει το ύψος του. </a:t>
            </a:r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Η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παχυσαρκία</a:t>
            </a:r>
            <a:r>
              <a:rPr lang="el-GR" dirty="0" smtClean="0"/>
              <a:t> από την άλλη πλευρά, ορίζεται ως η ύπαρξη υπερβολικού σωματικού λίπους.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Διαφορά </a:t>
            </a:r>
            <a:br>
              <a:rPr lang="el-GR" dirty="0" smtClean="0"/>
            </a:br>
            <a:r>
              <a:rPr lang="el-GR" dirty="0" smtClean="0"/>
              <a:t>παχύσαρκου &amp; υπέρβαρου ατόμου </a:t>
            </a:r>
            <a:endParaRPr lang="el-G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	Η Ελλάδα και οι άλλες χώρες της νότιας Ευρώπης (Ιταλία, Ισπανία, Κύπρος, Μάλτα) έχουν τα </a:t>
            </a:r>
            <a:r>
              <a:rPr lang="el-GR" b="1" dirty="0" smtClean="0"/>
              <a:t>υψηλότερα</a:t>
            </a:r>
            <a:r>
              <a:rPr lang="el-GR" dirty="0" smtClean="0"/>
              <a:t> ποσοστά παιδικής παχυσαρκίας στην Ευρώπη. Τα ποσοστά παχυσαρκίας κυμαίνονται 18% έως 21% ανάλογα με τη χώρα. 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Ποσοστά παιδικής παχυσαρκίας</a:t>
            </a:r>
            <a:endParaRPr lang="el-G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Το 42% των αγοριών </a:t>
            </a:r>
            <a:r>
              <a:rPr lang="el-GR" dirty="0" smtClean="0"/>
              <a:t>και </a:t>
            </a:r>
            <a:r>
              <a:rPr lang="el-GR" b="1" dirty="0" smtClean="0">
                <a:solidFill>
                  <a:srgbClr val="C00000"/>
                </a:solidFill>
              </a:rPr>
              <a:t>το 38% των κοριτσιών </a:t>
            </a:r>
            <a:r>
              <a:rPr lang="el-GR" dirty="0" smtClean="0"/>
              <a:t>στην Ελλάδα είναι υπέρβαρα.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 Ενώ παχύσαρκα είναι το </a:t>
            </a:r>
            <a:r>
              <a:rPr lang="el-GR" u="sng" dirty="0" smtClean="0">
                <a:solidFill>
                  <a:schemeClr val="accent2"/>
                </a:solidFill>
              </a:rPr>
              <a:t>20% των αγοριών </a:t>
            </a:r>
            <a:r>
              <a:rPr lang="el-GR" dirty="0" smtClean="0"/>
              <a:t>και το </a:t>
            </a:r>
            <a:r>
              <a:rPr lang="el-GR" u="sng" dirty="0" smtClean="0">
                <a:solidFill>
                  <a:schemeClr val="accent2"/>
                </a:solidFill>
              </a:rPr>
              <a:t>14% των κοριτσιών</a:t>
            </a:r>
            <a:r>
              <a:rPr lang="el-GR" dirty="0" smtClean="0"/>
              <a:t>, σύμφωνα με τα τελευταία στοιχεία της Πρωτοβουλίας Επιτήρησης της Παιδικής Παχυσαρκίας  του Παγκόσμιου Οργανισμού Υγείας.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Ποσοστά παχυσαρκίας</a:t>
            </a:r>
            <a:endParaRPr lang="el-G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- Θέση περιεχομένου" descr="paxysark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0990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pax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0123" cy="6858000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/>
              <a:t>Τα </a:t>
            </a:r>
            <a:r>
              <a:rPr lang="el-GR" sz="3200" b="1" dirty="0" smtClean="0"/>
              <a:t>συμπεράσματα </a:t>
            </a:r>
          </a:p>
          <a:p>
            <a:pPr algn="ctr"/>
            <a:r>
              <a:rPr lang="el-GR" sz="3200" dirty="0" smtClean="0"/>
              <a:t>από την επεξεργασία των ερωτηματολογίων που δόθηκαν στους μαθητές της Β΄ Λυκείου σχετικά </a:t>
            </a:r>
          </a:p>
          <a:p>
            <a:pPr algn="ctr"/>
            <a:r>
              <a:rPr lang="el-GR" sz="3200" dirty="0" smtClean="0"/>
              <a:t>με τις διατροφικές τους συνήθειες: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82873121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 smtClean="0">
                <a:solidFill>
                  <a:srgbClr val="C00000"/>
                </a:solidFill>
              </a:rPr>
              <a:t>ΚΟΡΙΤΣΙΑ             </a:t>
            </a:r>
            <a:r>
              <a:rPr lang="en-US" sz="3200" b="1" dirty="0" smtClean="0"/>
              <a:t> </a:t>
            </a:r>
            <a:r>
              <a:rPr lang="el-GR" sz="3200" b="1" dirty="0" smtClean="0"/>
              <a:t> </a:t>
            </a:r>
            <a:r>
              <a:rPr lang="en-US" sz="3200" b="1" dirty="0" smtClean="0"/>
              <a:t> </a:t>
            </a:r>
            <a:r>
              <a:rPr lang="el-GR" sz="3200" b="1" dirty="0" smtClean="0">
                <a:solidFill>
                  <a:srgbClr val="0070C0"/>
                </a:solidFill>
              </a:rPr>
              <a:t>ΑΓΟΡΙΑ</a:t>
            </a:r>
            <a:endParaRPr lang="el-GR" sz="3200" b="1" dirty="0">
              <a:solidFill>
                <a:srgbClr val="0070C0"/>
              </a:solidFill>
            </a:endParaRPr>
          </a:p>
        </p:txBody>
      </p:sp>
      <p:pic>
        <p:nvPicPr>
          <p:cNvPr id="5" name="3 - Εικόνα" descr="paxysarki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980728"/>
            <a:ext cx="3771310" cy="2592288"/>
          </a:xfrm>
          <a:prstGeom prst="rect">
            <a:avLst/>
          </a:prstGeom>
        </p:spPr>
      </p:pic>
      <p:pic>
        <p:nvPicPr>
          <p:cNvPr id="4" name="3 - Εικόνα" descr="pax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044" y="980728"/>
            <a:ext cx="415581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3795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121</Words>
  <Application>Microsoft Office PowerPoint</Application>
  <PresentationFormat>Προβολή στην οθόνη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Calibri</vt:lpstr>
      <vt:lpstr>Verdana</vt:lpstr>
      <vt:lpstr>Wingdings 2</vt:lpstr>
      <vt:lpstr>Wingdings 3</vt:lpstr>
      <vt:lpstr>Συγκέντρωση</vt:lpstr>
      <vt:lpstr>Διατροφή και Παχυσαρκία </vt:lpstr>
      <vt:lpstr>Παρουσίαση του PowerPoint</vt:lpstr>
      <vt:lpstr>Διαφορά  παχύσαρκου &amp; υπέρβαρου ατόμου </vt:lpstr>
      <vt:lpstr>Ποσοστά παιδικής παχυσαρκίας</vt:lpstr>
      <vt:lpstr>Ποσοστά παχυσαρκίας</vt:lpstr>
      <vt:lpstr>Παρουσίαση του PowerPoint</vt:lpstr>
      <vt:lpstr>Παρουσίαση του PowerPoint</vt:lpstr>
      <vt:lpstr>Παρουσίαση του PowerPoint</vt:lpstr>
      <vt:lpstr>ΚΟΡΙΤΣΙΑ                ΑΓΟΡΙΑ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Διατροφή και Παχυσαρκία</dc:title>
  <dc:creator>ATHINA</dc:creator>
  <cp:lastModifiedBy>ΟΛΓΑ ΟΙΚΟΝΟΜΙΔΟΥ</cp:lastModifiedBy>
  <cp:revision>38</cp:revision>
  <dcterms:created xsi:type="dcterms:W3CDTF">2019-01-12T10:50:15Z</dcterms:created>
  <dcterms:modified xsi:type="dcterms:W3CDTF">2019-05-19T15:37:09Z</dcterms:modified>
</cp:coreProperties>
</file>