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7" r:id="rId2"/>
    <p:sldId id="263" r:id="rId3"/>
    <p:sldId id="264" r:id="rId4"/>
    <p:sldId id="260" r:id="rId5"/>
    <p:sldId id="262" r:id="rId6"/>
    <p:sldId id="261" r:id="rId7"/>
    <p:sldId id="265"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57"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0A2567-19C7-4B0B-B9FA-63269275288C}" type="datetimeFigureOut">
              <a:rPr lang="el-GR" smtClean="0"/>
              <a:pPr/>
              <a:t>16/5/2019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8B980-3F56-4EEF-9D45-5DE24321F377}" type="slidenum">
              <a:rPr lang="el-GR" smtClean="0"/>
              <a:pPr/>
              <a:t>‹#›</a:t>
            </a:fld>
            <a:endParaRPr lang="el-GR"/>
          </a:p>
        </p:txBody>
      </p:sp>
    </p:spTree>
    <p:extLst>
      <p:ext uri="{BB962C8B-B14F-4D97-AF65-F5344CB8AC3E}">
        <p14:creationId xmlns:p14="http://schemas.microsoft.com/office/powerpoint/2010/main" val="155438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EDC16E62-C594-4FAA-B861-002B119484F3}" type="datetimeFigureOut">
              <a:rPr lang="el-GR" smtClean="0"/>
              <a:pPr/>
              <a:t>16/5/2019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EEF3D46-9E7D-46C6-8D06-7804FBD3B33F}"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DC16E62-C594-4FAA-B861-002B119484F3}" type="datetimeFigureOut">
              <a:rPr lang="el-GR" smtClean="0"/>
              <a:pPr/>
              <a:t>16/5/2019</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EEF3D46-9E7D-46C6-8D06-7804FBD3B33F}"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ooklos.gr/ayto-to-ikseres/poia-eidi-zaharis" TargetMode="External"/><Relationship Id="rId2" Type="http://schemas.openxmlformats.org/officeDocument/2006/relationships/hyperlink" Target="http://www.diaitologia.gr/eidi-zaxari/" TargetMode="External"/><Relationship Id="rId1" Type="http://schemas.openxmlformats.org/officeDocument/2006/relationships/slideLayout" Target="../slideLayouts/slideLayout2.xml"/><Relationship Id="rId5" Type="http://schemas.openxmlformats.org/officeDocument/2006/relationships/hyperlink" Target="http://artofdiet.blogspot.com/2014/02/blog-post.html" TargetMode="External"/><Relationship Id="rId4" Type="http://schemas.openxmlformats.org/officeDocument/2006/relationships/hyperlink" Target="https://www.vita.gr/2008/06/13/diatrofi/poy-kanei-kalo-h-zaxar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9632" y="260648"/>
            <a:ext cx="7498080" cy="1143000"/>
          </a:xfrm>
        </p:spPr>
        <p:txBody>
          <a:bodyPr>
            <a:normAutofit fontScale="90000"/>
          </a:bodyPr>
          <a:lstStyle/>
          <a:p>
            <a:pPr algn="ctr"/>
            <a:r>
              <a:rPr lang="el-GR" sz="4000" b="1" u="sng" dirty="0" smtClean="0">
                <a:effectLst/>
                <a:latin typeface="+mn-lt"/>
              </a:rPr>
              <a:t>Ζάχαρη</a:t>
            </a:r>
            <a:r>
              <a:rPr lang="el-GR" b="1" i="1" u="sng" dirty="0" smtClean="0">
                <a:latin typeface="+mn-lt"/>
              </a:rPr>
              <a:t> </a:t>
            </a:r>
            <a:br>
              <a:rPr lang="el-GR" b="1" i="1" u="sng" dirty="0" smtClean="0">
                <a:latin typeface="+mn-lt"/>
              </a:rPr>
            </a:br>
            <a:r>
              <a:rPr lang="el-GR" sz="3100" dirty="0" smtClean="0">
                <a:effectLst/>
              </a:rPr>
              <a:t>Οφέλη </a:t>
            </a:r>
            <a:r>
              <a:rPr lang="el-GR" sz="3100" dirty="0" smtClean="0">
                <a:effectLst/>
              </a:rPr>
              <a:t>και μειονεκτήματα της ζάχαρης για την ανθρώπινη υγεία </a:t>
            </a:r>
            <a:endParaRPr lang="el-GR" sz="3100" dirty="0">
              <a:effectLst/>
            </a:endParaRPr>
          </a:p>
        </p:txBody>
      </p:sp>
      <p:pic>
        <p:nvPicPr>
          <p:cNvPr id="5" name="4 - Θέση περιεχομένου" descr="eidi-zaxari.jpg"/>
          <p:cNvPicPr>
            <a:picLocks noGrp="1" noChangeAspect="1"/>
          </p:cNvPicPr>
          <p:nvPr>
            <p:ph idx="1"/>
          </p:nvPr>
        </p:nvPicPr>
        <p:blipFill>
          <a:blip r:embed="rId2"/>
          <a:stretch>
            <a:fillRect/>
          </a:stretch>
        </p:blipFill>
        <p:spPr>
          <a:xfrm>
            <a:off x="2279650" y="1914525"/>
            <a:ext cx="5810250" cy="38671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428604"/>
            <a:ext cx="8358214" cy="760536"/>
          </a:xfrm>
        </p:spPr>
        <p:txBody>
          <a:bodyPr>
            <a:normAutofit/>
          </a:bodyPr>
          <a:lstStyle/>
          <a:p>
            <a:pPr algn="ctr"/>
            <a:r>
              <a:rPr lang="el-GR" sz="2800" b="1" u="sng" dirty="0" smtClean="0">
                <a:effectLst/>
              </a:rPr>
              <a:t>Υπάρχουν αρκετά είδη ζάχαρης </a:t>
            </a:r>
            <a:endParaRPr lang="el-GR" sz="2800" b="1" u="sng" dirty="0">
              <a:effectLst/>
            </a:endParaRPr>
          </a:p>
        </p:txBody>
      </p:sp>
      <p:sp>
        <p:nvSpPr>
          <p:cNvPr id="3" name="2 - Υπότιτλος"/>
          <p:cNvSpPr>
            <a:spLocks noGrp="1"/>
          </p:cNvSpPr>
          <p:nvPr>
            <p:ph type="subTitle" idx="1"/>
          </p:nvPr>
        </p:nvSpPr>
        <p:spPr>
          <a:xfrm>
            <a:off x="1214414" y="1643050"/>
            <a:ext cx="7406640" cy="5026310"/>
          </a:xfrm>
        </p:spPr>
        <p:txBody>
          <a:bodyPr>
            <a:normAutofit fontScale="70000" lnSpcReduction="20000"/>
          </a:bodyPr>
          <a:lstStyle/>
          <a:p>
            <a:pPr marL="370332" indent="-342900" algn="just">
              <a:buFont typeface="Wingdings" panose="05000000000000000000" pitchFamily="2" charset="2"/>
              <a:buChar char="ü"/>
            </a:pPr>
            <a:r>
              <a:rPr lang="el-GR" sz="3200" b="1" u="sng" dirty="0" smtClean="0">
                <a:solidFill>
                  <a:schemeClr val="tx2">
                    <a:lumMod val="75000"/>
                  </a:schemeClr>
                </a:solidFill>
              </a:rPr>
              <a:t>Η λευκή κρυσταλλική ζάχαρη:</a:t>
            </a:r>
            <a:r>
              <a:rPr lang="el-GR" sz="3200" dirty="0" smtClean="0">
                <a:solidFill>
                  <a:schemeClr val="tx2">
                    <a:lumMod val="75000"/>
                  </a:schemeClr>
                </a:solidFill>
              </a:rPr>
              <a:t> </a:t>
            </a:r>
            <a:r>
              <a:rPr lang="el-GR" sz="3200" dirty="0" smtClean="0"/>
              <a:t>Η λευκή ζάχαρη υφίσταται την μεγαλύτερη επεξεργασία για να αφαιρεθεί η μελάσα και να πάρει το λευκό της χρώμα. Ανάλογα με το πάχος των κρυστάλλων της, η ζάχαρη διακρίνεται σε κρυσταλλική, λεπτή και άχνη ζάχαρη</a:t>
            </a:r>
            <a:r>
              <a:rPr lang="el-GR" sz="3200" dirty="0" smtClean="0"/>
              <a:t>.</a:t>
            </a:r>
          </a:p>
          <a:p>
            <a:pPr algn="just"/>
            <a:endParaRPr lang="el-GR" sz="3200" dirty="0" smtClean="0"/>
          </a:p>
          <a:p>
            <a:pPr marL="370332" indent="-342900" algn="just">
              <a:buFont typeface="Wingdings" panose="05000000000000000000" pitchFamily="2" charset="2"/>
              <a:buChar char="ü"/>
            </a:pPr>
            <a:r>
              <a:rPr lang="el-GR" sz="3200" b="1" u="sng" dirty="0">
                <a:solidFill>
                  <a:schemeClr val="tx2">
                    <a:lumMod val="75000"/>
                  </a:schemeClr>
                </a:solidFill>
              </a:rPr>
              <a:t>Η  καστανή ζάχαρη</a:t>
            </a:r>
            <a:r>
              <a:rPr lang="el-GR" sz="3200" dirty="0"/>
              <a:t>: </a:t>
            </a:r>
            <a:r>
              <a:rPr lang="el-GR" sz="3200" dirty="0">
                <a:solidFill>
                  <a:schemeClr val="tx2">
                    <a:lumMod val="50000"/>
                  </a:schemeClr>
                </a:solidFill>
              </a:rPr>
              <a:t>η ζάχαρη αυτή είναι πιο μαλακή, έχει ανοιχτό καστανό χρώμα και είναι πιο </a:t>
            </a:r>
            <a:r>
              <a:rPr lang="el-GR" sz="3200">
                <a:solidFill>
                  <a:schemeClr val="tx2">
                    <a:lumMod val="50000"/>
                  </a:schemeClr>
                </a:solidFill>
              </a:rPr>
              <a:t>αρωματική</a:t>
            </a:r>
            <a:r>
              <a:rPr lang="el-GR" sz="3200" smtClean="0"/>
              <a:t>.</a:t>
            </a:r>
          </a:p>
          <a:p>
            <a:pPr algn="just"/>
            <a:endParaRPr lang="el-GR" sz="3200" dirty="0" smtClean="0"/>
          </a:p>
          <a:p>
            <a:pPr marL="370332" indent="-342900" algn="just">
              <a:buFont typeface="Wingdings" panose="05000000000000000000" pitchFamily="2" charset="2"/>
              <a:buChar char="ü"/>
            </a:pPr>
            <a:r>
              <a:rPr lang="el-GR" sz="3200" b="1" u="sng" dirty="0">
                <a:solidFill>
                  <a:schemeClr val="tx2">
                    <a:lumMod val="75000"/>
                  </a:schemeClr>
                </a:solidFill>
              </a:rPr>
              <a:t>Η μαύρη ζάχαρη:</a:t>
            </a:r>
            <a:r>
              <a:rPr lang="el-GR" sz="3200" dirty="0">
                <a:solidFill>
                  <a:schemeClr val="tx2">
                    <a:lumMod val="50000"/>
                  </a:schemeClr>
                </a:solidFill>
              </a:rPr>
              <a:t> Πρόκειται στην ουσία για έναν συνδυασμό κρυστάλλων ακατέργαστης ζάχαρης από ζαχαροκάλαμο με την προσθήκη μελάσας. Είναι περισσότερο αρωματική λόγω της  μεγαλύτερης ποσότητας μελάσας που περιέχει, ενώ έχει και περισσότερα θρεπτικά συστατικά από τα άλλα είδη της </a:t>
            </a:r>
            <a:r>
              <a:rPr lang="el-GR" sz="3200" dirty="0" smtClean="0">
                <a:solidFill>
                  <a:schemeClr val="tx2">
                    <a:lumMod val="50000"/>
                  </a:schemeClr>
                </a:solidFill>
              </a:rPr>
              <a:t>ζάχαρης.</a:t>
            </a:r>
            <a:r>
              <a:rPr lang="el-GR" sz="3200" dirty="0">
                <a:solidFill>
                  <a:schemeClr val="tx2">
                    <a:lumMod val="50000"/>
                  </a:schemeClr>
                </a:solidFill>
              </a:rPr>
              <a:t> </a:t>
            </a:r>
          </a:p>
          <a:p>
            <a:pPr marL="370332" indent="-342900" algn="just">
              <a:buFont typeface="Wingdings" panose="05000000000000000000" pitchFamily="2" charset="2"/>
              <a:buChar char="ü"/>
            </a:pPr>
            <a:endParaRPr lang="el-GR" sz="3600" dirty="0"/>
          </a:p>
          <a:p>
            <a:pPr marL="370332" indent="-342900">
              <a:buFont typeface="Wingdings" panose="05000000000000000000" pitchFamily="2" charset="2"/>
              <a:buChar char="ü"/>
            </a:pPr>
            <a:endParaRPr lang="el-GR" sz="2000" i="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eidi-zaxaris-2.jpg"/>
          <p:cNvPicPr>
            <a:picLocks noGrp="1" noChangeAspect="1"/>
          </p:cNvPicPr>
          <p:nvPr>
            <p:ph idx="1"/>
          </p:nvPr>
        </p:nvPicPr>
        <p:blipFill>
          <a:blip r:embed="rId2"/>
          <a:stretch>
            <a:fillRect/>
          </a:stretch>
        </p:blipFill>
        <p:spPr>
          <a:xfrm>
            <a:off x="1331640" y="404664"/>
            <a:ext cx="7632848" cy="583264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57192" y="220616"/>
            <a:ext cx="8286808" cy="898521"/>
          </a:xfrm>
        </p:spPr>
        <p:txBody>
          <a:bodyPr>
            <a:normAutofit/>
          </a:bodyPr>
          <a:lstStyle/>
          <a:p>
            <a:pPr algn="ctr"/>
            <a:r>
              <a:rPr lang="el-GR" sz="2800" b="1" u="sng" dirty="0" smtClean="0">
                <a:effectLst/>
              </a:rPr>
              <a:t>Τα Οφέλη της ζάχαρης στην υγεία του </a:t>
            </a:r>
            <a:r>
              <a:rPr lang="el-GR" sz="2800" b="1" u="sng" dirty="0" smtClean="0">
                <a:effectLst/>
              </a:rPr>
              <a:t>οργανισμού </a:t>
            </a:r>
            <a:endParaRPr lang="el-GR" sz="2800" b="1" u="sng" dirty="0">
              <a:effectLst/>
            </a:endParaRPr>
          </a:p>
        </p:txBody>
      </p:sp>
      <p:sp>
        <p:nvSpPr>
          <p:cNvPr id="3" name="2 - Υπότιτλος"/>
          <p:cNvSpPr>
            <a:spLocks noGrp="1"/>
          </p:cNvSpPr>
          <p:nvPr>
            <p:ph type="subTitle" idx="1"/>
          </p:nvPr>
        </p:nvSpPr>
        <p:spPr>
          <a:xfrm>
            <a:off x="1256180" y="1772816"/>
            <a:ext cx="7488832" cy="1214446"/>
          </a:xfrm>
        </p:spPr>
        <p:txBody>
          <a:bodyPr>
            <a:noAutofit/>
          </a:bodyPr>
          <a:lstStyle/>
          <a:p>
            <a:pPr marL="370332" indent="-342900" algn="just">
              <a:buFont typeface="Wingdings" panose="05000000000000000000" pitchFamily="2" charset="2"/>
              <a:buChar char="q"/>
            </a:pPr>
            <a:r>
              <a:rPr lang="el-GR" sz="2000" dirty="0" smtClean="0">
                <a:solidFill>
                  <a:schemeClr val="tx2">
                    <a:lumMod val="75000"/>
                  </a:schemeClr>
                </a:solidFill>
              </a:rPr>
              <a:t>Η ζάχαρη </a:t>
            </a:r>
            <a:r>
              <a:rPr lang="el-GR" sz="2000" dirty="0">
                <a:solidFill>
                  <a:schemeClr val="tx2">
                    <a:lumMod val="75000"/>
                  </a:schemeClr>
                </a:solidFill>
              </a:rPr>
              <a:t>περιέχει απλά σάκχαρα, που είναι απαραίτητα στην καθημερινή μας διατροφή, ιδιαίτερα όταν χρειαζόμαστε άμεση τόνωση και </a:t>
            </a:r>
            <a:r>
              <a:rPr lang="el-GR" sz="2000" dirty="0" smtClean="0">
                <a:solidFill>
                  <a:schemeClr val="tx2">
                    <a:lumMod val="75000"/>
                  </a:schemeClr>
                </a:solidFill>
              </a:rPr>
              <a:t>ενέργεια. </a:t>
            </a:r>
            <a:endParaRPr lang="el-GR" sz="2000" dirty="0" smtClean="0">
              <a:solidFill>
                <a:schemeClr val="tx2">
                  <a:lumMod val="75000"/>
                </a:schemeClr>
              </a:solidFill>
            </a:endParaRPr>
          </a:p>
          <a:p>
            <a:pPr marL="370332" indent="-342900" algn="just">
              <a:buFont typeface="Wingdings" panose="05000000000000000000" pitchFamily="2" charset="2"/>
              <a:buChar char="q"/>
            </a:pPr>
            <a:r>
              <a:rPr lang="el-GR" sz="2000" b="1" dirty="0">
                <a:solidFill>
                  <a:schemeClr val="tx2">
                    <a:lumMod val="75000"/>
                  </a:schemeClr>
                </a:solidFill>
              </a:rPr>
              <a:t>Δεν</a:t>
            </a:r>
            <a:r>
              <a:rPr lang="el-GR" sz="2000" dirty="0">
                <a:solidFill>
                  <a:schemeClr val="tx2">
                    <a:lumMod val="75000"/>
                  </a:schemeClr>
                </a:solidFill>
              </a:rPr>
              <a:t> προκαλεί σακχαρώδη διαβήτη, όπως πολλοί εξακολουθούν να πιστεύουν ακόμη και σήμερα</a:t>
            </a:r>
            <a:r>
              <a:rPr lang="el-GR" sz="2000" dirty="0" smtClean="0">
                <a:solidFill>
                  <a:schemeClr val="tx2">
                    <a:lumMod val="75000"/>
                  </a:schemeClr>
                </a:solidFill>
              </a:rPr>
              <a:t>.</a:t>
            </a:r>
          </a:p>
          <a:p>
            <a:pPr marL="370332" indent="-342900" algn="just">
              <a:buFont typeface="Wingdings" panose="05000000000000000000" pitchFamily="2" charset="2"/>
              <a:buChar char="q"/>
            </a:pPr>
            <a:r>
              <a:rPr lang="el-GR" sz="2000" dirty="0">
                <a:solidFill>
                  <a:schemeClr val="tx2">
                    <a:lumMod val="75000"/>
                  </a:schemeClr>
                </a:solidFill>
              </a:rPr>
              <a:t>Τα περιττά κιλά δεν μπορούν να αποδοθούν στην κατανάλωση ζάχαρης. H ζάχαρη δεν έχει παχυντικές ιδιότητες. Όπως όλοι οι υδατάνθρακες (π.χ., άμυλο, γλυκόζη, φρουκτόζη), έτσι και η ζάχαρη παρέχει 4 θερμίδες ανά γραμμάριο.</a:t>
            </a:r>
          </a:p>
          <a:p>
            <a:pPr algn="just"/>
            <a:endParaRPr lang="el-GR" sz="2000" dirty="0" smtClean="0">
              <a:solidFill>
                <a:schemeClr val="tx2">
                  <a:lumMod val="75000"/>
                </a:schemeClr>
              </a:solidFill>
            </a:endParaRPr>
          </a:p>
          <a:p>
            <a:pPr marL="370332" indent="-342900" algn="just">
              <a:buFont typeface="Wingdings" panose="05000000000000000000" pitchFamily="2" charset="2"/>
              <a:buChar char="q"/>
            </a:pPr>
            <a:endParaRPr lang="el-GR" sz="2000" dirty="0">
              <a:solidFill>
                <a:schemeClr val="tx2">
                  <a:lumMod val="75000"/>
                </a:schemeClr>
              </a:solidFill>
            </a:endParaRPr>
          </a:p>
          <a:p>
            <a:pPr algn="just"/>
            <a:endParaRPr lang="el-GR" sz="2000" dirty="0">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b="1" u="sng" dirty="0" smtClean="0">
                <a:effectLst/>
              </a:rPr>
              <a:t>Τα μειονεκτήματα της ζάχαρης στην υγεία του </a:t>
            </a:r>
            <a:r>
              <a:rPr lang="el-GR" sz="2800" b="1" u="sng" dirty="0" smtClean="0">
                <a:effectLst/>
              </a:rPr>
              <a:t>οργανισμού</a:t>
            </a:r>
            <a:endParaRPr lang="el-GR" sz="2800" dirty="0">
              <a:effectLst/>
            </a:endParaRPr>
          </a:p>
        </p:txBody>
      </p:sp>
      <p:pic>
        <p:nvPicPr>
          <p:cNvPr id="4" name="3 - Θέση περιεχομένου" descr="Sugar-Lips-Fruit-1920x1200.jpg"/>
          <p:cNvPicPr>
            <a:picLocks noGrp="1" noChangeAspect="1"/>
          </p:cNvPicPr>
          <p:nvPr>
            <p:ph idx="1"/>
          </p:nvPr>
        </p:nvPicPr>
        <p:blipFill>
          <a:blip r:embed="rId2"/>
          <a:stretch>
            <a:fillRect/>
          </a:stretch>
        </p:blipFill>
        <p:spPr>
          <a:xfrm>
            <a:off x="1331640" y="1772816"/>
            <a:ext cx="7602049" cy="446449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07857" y="332656"/>
            <a:ext cx="8786874" cy="813282"/>
          </a:xfrm>
        </p:spPr>
        <p:txBody>
          <a:bodyPr>
            <a:normAutofit/>
          </a:bodyPr>
          <a:lstStyle/>
          <a:p>
            <a:pPr algn="ctr"/>
            <a:r>
              <a:rPr lang="el-GR" sz="2000" b="1" u="sng" dirty="0" smtClean="0">
                <a:effectLst/>
              </a:rPr>
              <a:t>Τα μειονεκτήματα της </a:t>
            </a:r>
            <a:r>
              <a:rPr lang="el-GR" sz="2000" b="1" u="sng" dirty="0" smtClean="0">
                <a:effectLst/>
              </a:rPr>
              <a:t>ζάχαρης</a:t>
            </a:r>
            <a:br>
              <a:rPr lang="el-GR" sz="2000" b="1" u="sng" dirty="0" smtClean="0">
                <a:effectLst/>
              </a:rPr>
            </a:br>
            <a:r>
              <a:rPr lang="el-GR" sz="2000" b="1" u="sng" dirty="0" smtClean="0">
                <a:effectLst/>
              </a:rPr>
              <a:t> </a:t>
            </a:r>
            <a:r>
              <a:rPr lang="el-GR" sz="2000" b="1" u="sng" dirty="0" smtClean="0">
                <a:effectLst/>
              </a:rPr>
              <a:t>στην υγεία του </a:t>
            </a:r>
            <a:r>
              <a:rPr lang="el-GR" sz="2000" b="1" u="sng" dirty="0" smtClean="0">
                <a:effectLst/>
              </a:rPr>
              <a:t>οργανισμού </a:t>
            </a:r>
            <a:endParaRPr lang="el-GR" sz="2000" b="1" dirty="0">
              <a:effectLst/>
            </a:endParaRPr>
          </a:p>
        </p:txBody>
      </p:sp>
      <p:sp>
        <p:nvSpPr>
          <p:cNvPr id="3" name="2 - Υπότιτλος"/>
          <p:cNvSpPr>
            <a:spLocks noGrp="1"/>
          </p:cNvSpPr>
          <p:nvPr>
            <p:ph type="subTitle" idx="1"/>
          </p:nvPr>
        </p:nvSpPr>
        <p:spPr>
          <a:xfrm>
            <a:off x="928630" y="2214554"/>
            <a:ext cx="8215370" cy="1928826"/>
          </a:xfrm>
        </p:spPr>
        <p:txBody>
          <a:bodyPr numCol="1">
            <a:normAutofit fontScale="40000" lnSpcReduction="20000"/>
          </a:bodyPr>
          <a:lstStyle/>
          <a:p>
            <a:pPr algn="just">
              <a:lnSpc>
                <a:spcPct val="120000"/>
              </a:lnSpc>
            </a:pPr>
            <a:r>
              <a:rPr lang="el-GR" sz="5000" dirty="0" smtClean="0">
                <a:solidFill>
                  <a:schemeClr val="tx2">
                    <a:lumMod val="75000"/>
                  </a:schemeClr>
                </a:solidFill>
              </a:rPr>
              <a:t>Στα ζαχαρούχα </a:t>
            </a:r>
            <a:r>
              <a:rPr lang="el-GR" sz="5000" dirty="0" smtClean="0">
                <a:solidFill>
                  <a:schemeClr val="tx2">
                    <a:lumMod val="75000"/>
                  </a:schemeClr>
                </a:solidFill>
              </a:rPr>
              <a:t>τρόφιμα δεν περιέχονται οι θρεπτικές ουσίες που απαιτούνται. Τα βακτήρια, τα οποία είναι υπεύθυνα για το σχηματισμό της πλάκας</a:t>
            </a:r>
            <a:r>
              <a:rPr lang="el-GR" sz="5000" dirty="0" smtClean="0">
                <a:solidFill>
                  <a:schemeClr val="tx2">
                    <a:lumMod val="75000"/>
                  </a:schemeClr>
                </a:solidFill>
              </a:rPr>
              <a:t>, «ζουν» </a:t>
            </a:r>
            <a:r>
              <a:rPr lang="el-GR" sz="5000" dirty="0" smtClean="0">
                <a:solidFill>
                  <a:schemeClr val="tx2">
                    <a:lumMod val="75000"/>
                  </a:schemeClr>
                </a:solidFill>
              </a:rPr>
              <a:t>φυσιολογικά μέσα στο στόμα μας. Όταν έρχονται σε επαφή με τα σάκχαρα που καταναλώνουμε, αντιδρούν παράγοντας οξέα τα οποία καταστρέφουν το προστατευτικό στρώμα αδαμαντίνης στην εξωτερική επιφάνεια των δοντιών, που οδηγεί στην σταδιακή φθορά </a:t>
            </a:r>
            <a:r>
              <a:rPr lang="el-GR" sz="5000" dirty="0" smtClean="0">
                <a:solidFill>
                  <a:schemeClr val="tx2">
                    <a:lumMod val="75000"/>
                  </a:schemeClr>
                </a:solidFill>
              </a:rPr>
              <a:t>τους.</a:t>
            </a:r>
            <a:endParaRPr lang="el-GR" sz="5000" dirty="0" smtClean="0">
              <a:solidFill>
                <a:schemeClr val="tx2">
                  <a:lumMod val="75000"/>
                </a:schemeClr>
              </a:solidFill>
            </a:endParaRPr>
          </a:p>
          <a:p>
            <a:pPr algn="l">
              <a:buFont typeface="Arial" pitchFamily="34" charset="0"/>
              <a:buChar char="•"/>
            </a:pPr>
            <a:endParaRPr lang="el-GR" sz="2000" b="1" i="1" u="sng" dirty="0">
              <a:solidFill>
                <a:schemeClr val="tx1"/>
              </a:solidFill>
            </a:endParaRPr>
          </a:p>
        </p:txBody>
      </p:sp>
      <p:sp>
        <p:nvSpPr>
          <p:cNvPr id="5" name="4 - Ορθογώνιο"/>
          <p:cNvSpPr/>
          <p:nvPr/>
        </p:nvSpPr>
        <p:spPr>
          <a:xfrm>
            <a:off x="1077282" y="1714488"/>
            <a:ext cx="3002745" cy="400110"/>
          </a:xfrm>
          <a:prstGeom prst="rect">
            <a:avLst/>
          </a:prstGeom>
        </p:spPr>
        <p:txBody>
          <a:bodyPr wrap="none">
            <a:spAutoFit/>
          </a:bodyPr>
          <a:lstStyle/>
          <a:p>
            <a:pPr>
              <a:buFont typeface="Arial" pitchFamily="34" charset="0"/>
              <a:buChar char="•"/>
            </a:pPr>
            <a:r>
              <a:rPr lang="el-GR" sz="2000" b="1" i="1" u="sng" dirty="0">
                <a:solidFill>
                  <a:schemeClr val="tx2">
                    <a:lumMod val="75000"/>
                  </a:schemeClr>
                </a:solidFill>
              </a:rPr>
              <a:t>Προβλήματα στα </a:t>
            </a:r>
            <a:r>
              <a:rPr lang="el-GR" sz="2000" b="1" i="1" u="sng" dirty="0" smtClean="0">
                <a:solidFill>
                  <a:schemeClr val="tx2">
                    <a:lumMod val="75000"/>
                  </a:schemeClr>
                </a:solidFill>
              </a:rPr>
              <a:t>δόντια:</a:t>
            </a:r>
            <a:endParaRPr lang="el-GR" sz="2000" i="1" u="sng" dirty="0">
              <a:solidFill>
                <a:schemeClr val="tx2">
                  <a:lumMod val="75000"/>
                </a:schemeClr>
              </a:solidFill>
            </a:endParaRPr>
          </a:p>
        </p:txBody>
      </p:sp>
      <p:sp>
        <p:nvSpPr>
          <p:cNvPr id="7" name="6 - Ορθογώνιο"/>
          <p:cNvSpPr/>
          <p:nvPr/>
        </p:nvSpPr>
        <p:spPr>
          <a:xfrm>
            <a:off x="1077282" y="4509120"/>
            <a:ext cx="2517036" cy="400110"/>
          </a:xfrm>
          <a:prstGeom prst="rect">
            <a:avLst/>
          </a:prstGeom>
        </p:spPr>
        <p:txBody>
          <a:bodyPr wrap="none">
            <a:spAutoFit/>
          </a:bodyPr>
          <a:lstStyle/>
          <a:p>
            <a:pPr>
              <a:buFont typeface="Arial" pitchFamily="34" charset="0"/>
              <a:buChar char="•"/>
            </a:pPr>
            <a:r>
              <a:rPr lang="el-GR" sz="2000" b="1" i="1" u="sng" dirty="0">
                <a:solidFill>
                  <a:schemeClr val="tx2">
                    <a:lumMod val="50000"/>
                  </a:schemeClr>
                </a:solidFill>
              </a:rPr>
              <a:t>Προβλήματα </a:t>
            </a:r>
            <a:r>
              <a:rPr lang="el-GR" sz="2000" b="1" i="1" u="sng" dirty="0" smtClean="0">
                <a:solidFill>
                  <a:schemeClr val="tx2">
                    <a:lumMod val="50000"/>
                  </a:schemeClr>
                </a:solidFill>
              </a:rPr>
              <a:t>υγείας:</a:t>
            </a:r>
            <a:endParaRPr lang="el-GR" sz="2000" i="1" u="sng" dirty="0">
              <a:solidFill>
                <a:schemeClr val="tx2">
                  <a:lumMod val="50000"/>
                </a:schemeClr>
              </a:solidFill>
            </a:endParaRPr>
          </a:p>
        </p:txBody>
      </p:sp>
      <p:sp>
        <p:nvSpPr>
          <p:cNvPr id="8" name="7 - Ορθογώνιο"/>
          <p:cNvSpPr/>
          <p:nvPr/>
        </p:nvSpPr>
        <p:spPr>
          <a:xfrm>
            <a:off x="928630" y="5013176"/>
            <a:ext cx="8286808" cy="1323439"/>
          </a:xfrm>
          <a:prstGeom prst="rect">
            <a:avLst/>
          </a:prstGeom>
        </p:spPr>
        <p:txBody>
          <a:bodyPr wrap="square">
            <a:spAutoFit/>
          </a:bodyPr>
          <a:lstStyle/>
          <a:p>
            <a:pPr algn="just"/>
            <a:r>
              <a:rPr lang="el-GR" sz="2000" dirty="0">
                <a:solidFill>
                  <a:schemeClr val="tx2">
                    <a:lumMod val="75000"/>
                  </a:schemeClr>
                </a:solidFill>
              </a:rPr>
              <a:t>Η πρόσληψη αρκετού βάρους μέσω της κατανάλωση ζαχαρούχων </a:t>
            </a:r>
            <a:r>
              <a:rPr lang="el-GR" sz="2000" dirty="0" smtClean="0">
                <a:solidFill>
                  <a:schemeClr val="tx2">
                    <a:lumMod val="75000"/>
                  </a:schemeClr>
                </a:solidFill>
              </a:rPr>
              <a:t>τροφίμων, αυξάνει </a:t>
            </a:r>
            <a:r>
              <a:rPr lang="el-GR" sz="2000" dirty="0">
                <a:solidFill>
                  <a:schemeClr val="tx2">
                    <a:lumMod val="75000"/>
                  </a:schemeClr>
                </a:solidFill>
              </a:rPr>
              <a:t>τον κίνδυνο υπέρτασης, διαβήτη, κατάθλιψης και ορισμένων τύπων καρκίνου</a:t>
            </a:r>
            <a:r>
              <a:rPr lang="el-GR" sz="2000" dirty="0" smtClean="0">
                <a:solidFill>
                  <a:schemeClr val="tx2">
                    <a:lumMod val="75000"/>
                  </a:schemeClr>
                </a:solidFill>
              </a:rPr>
              <a:t>.</a:t>
            </a:r>
            <a:r>
              <a:rPr lang="el-GR" sz="2000" dirty="0">
                <a:solidFill>
                  <a:schemeClr val="tx2">
                    <a:lumMod val="75000"/>
                  </a:schemeClr>
                </a:solidFill>
              </a:rPr>
              <a:t> Η υψηλή πρόσληψη ζάχαρης μπορεί επίσης να συμβάλει σε αυξημένο κίνδυνο καρδιακών </a:t>
            </a:r>
            <a:r>
              <a:rPr lang="el-GR" sz="2000" dirty="0" smtClean="0">
                <a:solidFill>
                  <a:schemeClr val="tx2">
                    <a:lumMod val="75000"/>
                  </a:schemeClr>
                </a:solidFill>
              </a:rPr>
              <a:t>παθήσεων.</a:t>
            </a:r>
            <a:endParaRPr lang="el-GR" sz="2000" dirty="0">
              <a:solidFill>
                <a:schemeClr val="tx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3600" b="1" u="sng" dirty="0" smtClean="0">
                <a:effectLst/>
              </a:rPr>
              <a:t>Πηγές</a:t>
            </a:r>
            <a:endParaRPr lang="el-GR" dirty="0">
              <a:effectLst/>
            </a:endParaRPr>
          </a:p>
        </p:txBody>
      </p:sp>
      <p:sp>
        <p:nvSpPr>
          <p:cNvPr id="3" name="2 - Θέση περιεχομένου"/>
          <p:cNvSpPr>
            <a:spLocks noGrp="1"/>
          </p:cNvSpPr>
          <p:nvPr>
            <p:ph idx="1"/>
          </p:nvPr>
        </p:nvSpPr>
        <p:spPr>
          <a:xfrm>
            <a:off x="1435608" y="1447800"/>
            <a:ext cx="7498080" cy="4338654"/>
          </a:xfrm>
        </p:spPr>
        <p:txBody>
          <a:bodyPr/>
          <a:lstStyle/>
          <a:p>
            <a:r>
              <a:rPr lang="en-US" sz="2000" dirty="0" smtClean="0">
                <a:hlinkClick r:id="rId2"/>
              </a:rPr>
              <a:t>http://www.diaitologia.gr/eidi-zaxari/</a:t>
            </a:r>
            <a:endParaRPr lang="el-GR" sz="2000" dirty="0" smtClean="0"/>
          </a:p>
          <a:p>
            <a:r>
              <a:rPr lang="en-US" sz="2000" dirty="0" smtClean="0">
                <a:hlinkClick r:id="rId3"/>
              </a:rPr>
              <a:t>https://www.cooklos.gr/ayto-to-ikseres/poia-eidi-zaharis</a:t>
            </a:r>
            <a:endParaRPr lang="el-GR" sz="2000" dirty="0" smtClean="0"/>
          </a:p>
          <a:p>
            <a:r>
              <a:rPr lang="en-US" sz="2000" dirty="0" smtClean="0">
                <a:hlinkClick r:id="rId4"/>
              </a:rPr>
              <a:t>https://www.vita.gr/2008/06/13/diatrofi/poy-kanei-kalo-h-zaxarh/</a:t>
            </a:r>
            <a:endParaRPr lang="el-GR" sz="2000" dirty="0" smtClean="0"/>
          </a:p>
          <a:p>
            <a:r>
              <a:rPr lang="en-US" sz="2000" dirty="0" smtClean="0">
                <a:hlinkClick r:id="rId5"/>
              </a:rPr>
              <a:t>http://artofdiet.blogspot.com/2014/02/blog-post.html</a:t>
            </a:r>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175</TotalTime>
  <Words>234</Words>
  <Application>Microsoft Office PowerPoint</Application>
  <PresentationFormat>Προβολή στην οθόνη (4:3)</PresentationFormat>
  <Paragraphs>23</Paragraphs>
  <Slides>7</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7</vt:i4>
      </vt:variant>
    </vt:vector>
  </HeadingPairs>
  <TitlesOfParts>
    <vt:vector size="15" baseType="lpstr">
      <vt:lpstr>Arial</vt:lpstr>
      <vt:lpstr>Calibri</vt:lpstr>
      <vt:lpstr>Corbel</vt:lpstr>
      <vt:lpstr>Gill Sans MT</vt:lpstr>
      <vt:lpstr>Verdana</vt:lpstr>
      <vt:lpstr>Wingdings</vt:lpstr>
      <vt:lpstr>Wingdings 2</vt:lpstr>
      <vt:lpstr>Ηλιοστάσιο</vt:lpstr>
      <vt:lpstr>Ζάχαρη  Οφέλη και μειονεκτήματα της ζάχαρης για την ανθρώπινη υγεία </vt:lpstr>
      <vt:lpstr>Υπάρχουν αρκετά είδη ζάχαρης </vt:lpstr>
      <vt:lpstr>Παρουσίαση του PowerPoint</vt:lpstr>
      <vt:lpstr>Τα Οφέλη της ζάχαρης στην υγεία του οργανισμού </vt:lpstr>
      <vt:lpstr>Τα μειονεκτήματα της ζάχαρης στην υγεία του οργανισμού</vt:lpstr>
      <vt:lpstr>Τα μειονεκτήματα της ζάχαρης  στην υγεία του οργανισμού </vt:lpstr>
      <vt:lpstr>Πηγές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Ζάχαρη: Οφέλη και μειονεκτήματα της ζάχαρης για την ανθρώπινη υγεία</dc:title>
  <dc:creator>user</dc:creator>
  <cp:lastModifiedBy>ΟΛΓΑ ΟΙΚΟΝΟΜΙΔΟΥ</cp:lastModifiedBy>
  <cp:revision>6</cp:revision>
  <dcterms:created xsi:type="dcterms:W3CDTF">2019-04-07T11:58:46Z</dcterms:created>
  <dcterms:modified xsi:type="dcterms:W3CDTF">2019-05-16T20:31:36Z</dcterms:modified>
</cp:coreProperties>
</file>