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93" r:id="rId14"/>
    <p:sldId id="270" r:id="rId15"/>
    <p:sldId id="262" r:id="rId16"/>
    <p:sldId id="26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1.wmf"/><Relationship Id="rId4" Type="http://schemas.openxmlformats.org/officeDocument/2006/relationships/image" Target="../media/image3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1.wmf"/><Relationship Id="rId4" Type="http://schemas.openxmlformats.org/officeDocument/2006/relationships/image" Target="../media/image3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1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1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1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31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31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31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31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31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31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D0BD4-CD26-41BB-A29C-3B32D4169073}" type="datetimeFigureOut">
              <a:rPr lang="el-GR" smtClean="0"/>
              <a:pPr/>
              <a:t>17/11/2022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1B2A3-26E7-421D-899B-9F041D7BB45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B2A3-26E7-421D-899B-9F041D7BB453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B2A3-26E7-421D-899B-9F041D7BB453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B2A3-26E7-421D-899B-9F041D7BB453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B2A3-26E7-421D-899B-9F041D7BB453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B2A3-26E7-421D-899B-9F041D7BB453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B2A3-26E7-421D-899B-9F041D7BB453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B2A3-26E7-421D-899B-9F041D7BB453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B2A3-26E7-421D-899B-9F041D7BB453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B2A3-26E7-421D-899B-9F041D7BB453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B2A3-26E7-421D-899B-9F041D7BB453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B2A3-26E7-421D-899B-9F041D7BB453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1B2A3-26E7-421D-899B-9F041D7BB453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EA562-08AC-44AD-9394-C1A34E2939A4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979-6579-4211-85E0-9875E45AC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CA90D-D846-4D7E-82AD-B807FCC8ED45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979-6579-4211-85E0-9875E45AC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4358-D189-4A58-9685-6B704E9769E9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979-6579-4211-85E0-9875E45AC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D54D-85C8-4DCC-BA8B-CA36CB165B90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979-6579-4211-85E0-9875E45AC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E145-41D9-4A07-9EA1-6E737268CE23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979-6579-4211-85E0-9875E45AC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4A6D-3621-4D25-8571-FC06C9BE2195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979-6579-4211-85E0-9875E45AC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C25B-EE81-4264-80CA-DCA2E7348368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979-6579-4211-85E0-9875E45AC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178-9B87-48E0-9809-51BEE539ABAD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979-6579-4211-85E0-9875E45AC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BCD9-0FF2-426A-9C06-BBE8D1737A29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979-6579-4211-85E0-9875E45AC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B1E2-4925-4631-9AE7-6550141F8FDA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979-6579-4211-85E0-9875E45AC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5F83-6FC4-401F-84CD-940E43888A78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979-6579-4211-85E0-9875E45AC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4F4F-DCE5-4F0E-A791-AF58D526DEA0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DD979-6579-4211-85E0-9875E45AC22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40.png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46.png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image" Target="../media/image47.png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Relationship Id="rId9" Type="http://schemas.openxmlformats.org/officeDocument/2006/relationships/oleObject" Target="../embeddings/oleObject9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image" Target="../media/image47.png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10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image" Target="../media/image53.png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image" Target="../media/image54.png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Relationship Id="rId9" Type="http://schemas.openxmlformats.org/officeDocument/2006/relationships/oleObject" Target="../embeddings/oleObject11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image" Target="../media/image54.png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4" Type="http://schemas.openxmlformats.org/officeDocument/2006/relationships/oleObject" Target="../embeddings/oleObject11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image" Target="../media/image60.png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4" Type="http://schemas.openxmlformats.org/officeDocument/2006/relationships/oleObject" Target="../embeddings/oleObject12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Μετρικές σχέσεις σε ορθογώνιο τρίγωνο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Γεωμετρικές κατασκευές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67544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Αν α, β είναι γνωστά τμήματα, να κατασκευάσετε το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τμήμα </a:t>
            </a:r>
            <a:r>
              <a:rPr lang="el-GR" sz="2800" dirty="0"/>
              <a:t>k , που ορίζεται από την ισότητα: 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04000" y="981075"/>
          <a:ext cx="2211388" cy="715963"/>
        </p:xfrm>
        <a:graphic>
          <a:graphicData uri="http://schemas.openxmlformats.org/presentationml/2006/ole">
            <p:oleObj spid="_x0000_s8194" name="Equation" r:id="rId5" imgW="863280" imgH="2793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42963" y="3500438"/>
          <a:ext cx="2212975" cy="715962"/>
        </p:xfrm>
        <a:graphic>
          <a:graphicData uri="http://schemas.openxmlformats.org/presentationml/2006/ole">
            <p:oleObj spid="_x0000_s8195" name="Equation" r:id="rId6" imgW="863280" imgH="2793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536" y="4437112"/>
          <a:ext cx="2570162" cy="585787"/>
        </p:xfrm>
        <a:graphic>
          <a:graphicData uri="http://schemas.openxmlformats.org/presentationml/2006/ole">
            <p:oleObj spid="_x0000_s8196" name="Equation" r:id="rId7" imgW="1002960" imgH="2286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95536" y="5301208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 smtClean="0"/>
              <a:t>k </a:t>
            </a:r>
            <a:r>
              <a:rPr lang="el-GR" sz="2800" dirty="0" smtClean="0"/>
              <a:t>είναι η μία κάθετη πλευρά ορθογωνίου τριγώνου με υποτείνουσα α και άλλη κάθετη την β. </a:t>
            </a:r>
            <a:endParaRPr lang="el-GR" sz="2800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ΕΠΙΜΕΛΕΙΑ: ΠΕΡΙΚΛΗΣ ΓΙΑΝΝΟΥΛΑΤΟΣ</a:t>
            </a:r>
            <a:endParaRPr lang="el-G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67544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Αν α, β είναι γνωστά τμήματα, να κατασκευάσετε το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τμήμα </a:t>
            </a:r>
            <a:r>
              <a:rPr lang="el-GR" sz="2800" dirty="0"/>
              <a:t>k , που ορίζεται από την ισότητα: 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04000" y="981075"/>
          <a:ext cx="2211388" cy="715963"/>
        </p:xfrm>
        <a:graphic>
          <a:graphicData uri="http://schemas.openxmlformats.org/presentationml/2006/ole">
            <p:oleObj spid="_x0000_s9218" name="Equation" r:id="rId5" imgW="863280" imgH="2793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42963" y="3500438"/>
          <a:ext cx="2212975" cy="715962"/>
        </p:xfrm>
        <a:graphic>
          <a:graphicData uri="http://schemas.openxmlformats.org/presentationml/2006/ole">
            <p:oleObj spid="_x0000_s9219" name="Equation" r:id="rId6" imgW="863280" imgH="2793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536" y="4437112"/>
          <a:ext cx="2570162" cy="585787"/>
        </p:xfrm>
        <a:graphic>
          <a:graphicData uri="http://schemas.openxmlformats.org/presentationml/2006/ole">
            <p:oleObj spid="_x0000_s9220" name="Equation" r:id="rId7" imgW="1002960" imgH="2286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95536" y="5301208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 smtClean="0"/>
              <a:t>k </a:t>
            </a:r>
            <a:r>
              <a:rPr lang="el-GR" sz="2800" dirty="0" smtClean="0"/>
              <a:t>είναι η μία κάθετη πλευρά ορθογωνίου τριγώνου με υποτείνουσα α και άλλη κάθετη την β. </a:t>
            </a:r>
            <a:endParaRPr lang="el-GR" sz="2800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ΕΠΙΜΕΛΕΙΑ: ΠΕΡΙΚΛΗΣ ΓΙΑΝΝΟΥΛΑΤΟΣ</a:t>
            </a:r>
            <a:endParaRPr lang="el-G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67544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Αν α, β είναι γνωστά τμήματα, να κατασκευάσετε το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τμήμα </a:t>
            </a:r>
            <a:r>
              <a:rPr lang="el-GR" sz="2800" dirty="0"/>
              <a:t>k , που ορίζεται από την ισότητα: 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04000" y="981075"/>
          <a:ext cx="2211388" cy="715963"/>
        </p:xfrm>
        <a:graphic>
          <a:graphicData uri="http://schemas.openxmlformats.org/presentationml/2006/ole">
            <p:oleObj spid="_x0000_s10242" name="Equation" r:id="rId5" imgW="863280" imgH="2793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42963" y="3500438"/>
          <a:ext cx="2212975" cy="715962"/>
        </p:xfrm>
        <a:graphic>
          <a:graphicData uri="http://schemas.openxmlformats.org/presentationml/2006/ole">
            <p:oleObj spid="_x0000_s10243" name="Equation" r:id="rId6" imgW="863280" imgH="2793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536" y="4437112"/>
          <a:ext cx="2570162" cy="585787"/>
        </p:xfrm>
        <a:graphic>
          <a:graphicData uri="http://schemas.openxmlformats.org/presentationml/2006/ole">
            <p:oleObj spid="_x0000_s10244" name="Equation" r:id="rId7" imgW="1002960" imgH="2286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95536" y="5301208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 smtClean="0"/>
              <a:t>k </a:t>
            </a:r>
            <a:r>
              <a:rPr lang="el-GR" sz="2800" dirty="0" smtClean="0"/>
              <a:t>είναι η μία κάθετη πλευρά ορθογωνίου τριγώνου με υποτείνουσα α και άλλη κάθετη την β. </a:t>
            </a:r>
            <a:endParaRPr lang="el-GR" sz="2800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ΕΠΙΜΕΛΕΙΑ: ΠΕΡΙΚΛΗΣ ΓΙΑΝΝΟΥΛΑΤΟΣ</a:t>
            </a:r>
            <a:endParaRPr lang="el-G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67544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Αν α, β είναι γνωστά τμήματα, να κατασκευάσετε το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τμήμα </a:t>
            </a:r>
            <a:r>
              <a:rPr lang="el-GR" sz="2800" dirty="0"/>
              <a:t>k , που ορίζεται από την ισότητα: 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04000" y="981075"/>
          <a:ext cx="2211388" cy="715963"/>
        </p:xfrm>
        <a:graphic>
          <a:graphicData uri="http://schemas.openxmlformats.org/presentationml/2006/ole">
            <p:oleObj spid="_x0000_s63490" name="Equation" r:id="rId5" imgW="863280" imgH="2793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42963" y="3500438"/>
          <a:ext cx="2212975" cy="715962"/>
        </p:xfrm>
        <a:graphic>
          <a:graphicData uri="http://schemas.openxmlformats.org/presentationml/2006/ole">
            <p:oleObj spid="_x0000_s63491" name="Equation" r:id="rId6" imgW="863280" imgH="2793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536" y="4437112"/>
          <a:ext cx="2570162" cy="585787"/>
        </p:xfrm>
        <a:graphic>
          <a:graphicData uri="http://schemas.openxmlformats.org/presentationml/2006/ole">
            <p:oleObj spid="_x0000_s63492" name="Equation" r:id="rId7" imgW="1002960" imgH="2286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95536" y="5301208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 smtClean="0"/>
              <a:t>k </a:t>
            </a:r>
            <a:r>
              <a:rPr lang="el-GR" sz="2800" dirty="0" smtClean="0"/>
              <a:t>είναι η μία κάθετη πλευρά ορθογωνίου τριγώνου με υποτείνουσα α και άλλη κάθετη την β. </a:t>
            </a:r>
            <a:endParaRPr lang="el-GR" sz="2800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ΕΠΙΜΕΛΕΙΑ: ΠΕΡΙΚΛΗΣ ΓΙΑΝΝΟΥΛΑΤΟΣ</a:t>
            </a:r>
            <a:endParaRPr lang="el-G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67544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Αν α, β είναι γνωστά τμήματα, να κατασκευάσετε το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τμήμα </a:t>
            </a:r>
            <a:r>
              <a:rPr lang="el-GR" sz="2800" dirty="0"/>
              <a:t>k , που ορίζεται από την ισότητα: 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04000" y="981075"/>
          <a:ext cx="2211388" cy="715963"/>
        </p:xfrm>
        <a:graphic>
          <a:graphicData uri="http://schemas.openxmlformats.org/presentationml/2006/ole">
            <p:oleObj spid="_x0000_s11266" name="Equation" r:id="rId5" imgW="863280" imgH="2793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42963" y="3500438"/>
          <a:ext cx="2212975" cy="715962"/>
        </p:xfrm>
        <a:graphic>
          <a:graphicData uri="http://schemas.openxmlformats.org/presentationml/2006/ole">
            <p:oleObj spid="_x0000_s11267" name="Equation" r:id="rId6" imgW="863280" imgH="2793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536" y="4437112"/>
          <a:ext cx="2570162" cy="585787"/>
        </p:xfrm>
        <a:graphic>
          <a:graphicData uri="http://schemas.openxmlformats.org/presentationml/2006/ole">
            <p:oleObj spid="_x0000_s11268" name="Equation" r:id="rId7" imgW="1002960" imgH="2286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95536" y="5301208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 smtClean="0"/>
              <a:t>k </a:t>
            </a:r>
            <a:r>
              <a:rPr lang="el-GR" sz="2800" dirty="0" smtClean="0"/>
              <a:t>είναι η μία κάθετη πλευρά ορθογωνίου τριγώνου με υποτείνουσα α και άλλη κάθετη την β. </a:t>
            </a:r>
            <a:endParaRPr lang="el-GR" sz="2800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ΕΠΙΜΕΛΕΙΑ: ΠΕΡΙΚΛΗΣ ΓΙΑΝΝΟΥΛΑΤΟΣ</a:t>
            </a:r>
            <a:endParaRPr lang="el-G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Πρόβλημα 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α, β είναι γνωστά τμήματα, να κατασκευάσετε το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l-GR" sz="2800" dirty="0" smtClean="0"/>
              <a:t>τμήμα </a:t>
            </a:r>
            <a:r>
              <a:rPr lang="el-GR" sz="2800" dirty="0"/>
              <a:t>x , που ορίζεται από την ισότητα 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516216" y="908720"/>
          <a:ext cx="1495425" cy="650875"/>
        </p:xfrm>
        <a:graphic>
          <a:graphicData uri="http://schemas.openxmlformats.org/presentationml/2006/ole">
            <p:oleObj spid="_x0000_s12290" name="Equation" r:id="rId3" imgW="583920" imgH="253800" progId="Equation.DSMT4">
              <p:embed/>
            </p:oleObj>
          </a:graphicData>
        </a:graphic>
      </p:graphicFrame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67544" y="2924944"/>
          <a:ext cx="1495425" cy="650875"/>
        </p:xfrm>
        <a:graphic>
          <a:graphicData uri="http://schemas.openxmlformats.org/presentationml/2006/ole">
            <p:oleObj spid="_x0000_s12293" name="Equation" r:id="rId5" imgW="583920" imgH="253800" progId="Equation.DSMT4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23528" y="3645024"/>
          <a:ext cx="1884363" cy="585787"/>
        </p:xfrm>
        <a:graphic>
          <a:graphicData uri="http://schemas.openxmlformats.org/presentationml/2006/ole">
            <p:oleObj spid="_x0000_s12294" name="Equation" r:id="rId6" imgW="736560" imgH="22860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251520" y="52292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/>
              <a:t>x</a:t>
            </a:r>
            <a:r>
              <a:rPr lang="en-US" sz="2800" dirty="0" smtClean="0"/>
              <a:t> </a:t>
            </a:r>
            <a:r>
              <a:rPr lang="el-GR" sz="2800" dirty="0" smtClean="0"/>
              <a:t>είναι το ύψος του  ορθογωνίου τριγώνου που χωρίζει την υποτείνουσα σε δύο τμήματα ίσα με α και β (και αντίστροφα). </a:t>
            </a:r>
            <a:endParaRPr lang="el-G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α, β είναι γνωστά τμήματα, να κατασκευάσετε το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l-GR" sz="2800" dirty="0" smtClean="0"/>
              <a:t>τμήμα </a:t>
            </a:r>
            <a:r>
              <a:rPr lang="el-GR" sz="2800" dirty="0"/>
              <a:t>x , που ορίζεται από την ισότητα 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516216" y="908720"/>
          <a:ext cx="1495425" cy="650875"/>
        </p:xfrm>
        <a:graphic>
          <a:graphicData uri="http://schemas.openxmlformats.org/presentationml/2006/ole">
            <p:oleObj spid="_x0000_s13314" name="Equation" r:id="rId4" imgW="583920" imgH="253800" progId="Equation.DSMT4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67544" y="2924944"/>
          <a:ext cx="1495425" cy="650875"/>
        </p:xfrm>
        <a:graphic>
          <a:graphicData uri="http://schemas.openxmlformats.org/presentationml/2006/ole">
            <p:oleObj spid="_x0000_s13315" name="Equation" r:id="rId5" imgW="583920" imgH="253800" progId="Equation.DSMT4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23528" y="3645024"/>
          <a:ext cx="1884363" cy="585787"/>
        </p:xfrm>
        <a:graphic>
          <a:graphicData uri="http://schemas.openxmlformats.org/presentationml/2006/ole">
            <p:oleObj spid="_x0000_s13316" name="Equation" r:id="rId6" imgW="736560" imgH="22860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251520" y="52292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/>
              <a:t>x</a:t>
            </a:r>
            <a:r>
              <a:rPr lang="en-US" sz="2800" dirty="0" smtClean="0"/>
              <a:t> </a:t>
            </a:r>
            <a:r>
              <a:rPr lang="el-GR" sz="2800" dirty="0" smtClean="0"/>
              <a:t>είναι το ύψος του  ορθογωνίου τριγώνου που χωρίζει την υποτείνουσα σε δύο τμήματα ίσα με α και β (και αντίστροφα). </a:t>
            </a:r>
            <a:endParaRPr lang="el-GR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α, β είναι γνωστά τμήματα, να κατασκευάσετε το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l-GR" sz="2800" dirty="0" smtClean="0"/>
              <a:t>τμήμα </a:t>
            </a:r>
            <a:r>
              <a:rPr lang="el-GR" sz="2800" dirty="0"/>
              <a:t>x , που ορίζεται από την ισότητα 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516216" y="908720"/>
          <a:ext cx="1495425" cy="650875"/>
        </p:xfrm>
        <a:graphic>
          <a:graphicData uri="http://schemas.openxmlformats.org/presentationml/2006/ole">
            <p:oleObj spid="_x0000_s14338" name="Equation" r:id="rId4" imgW="583920" imgH="253800" progId="Equation.DSMT4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67544" y="2924944"/>
          <a:ext cx="1495425" cy="650875"/>
        </p:xfrm>
        <a:graphic>
          <a:graphicData uri="http://schemas.openxmlformats.org/presentationml/2006/ole">
            <p:oleObj spid="_x0000_s14339" name="Equation" r:id="rId5" imgW="583920" imgH="253800" progId="Equation.DSMT4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23528" y="3645024"/>
          <a:ext cx="1884363" cy="585787"/>
        </p:xfrm>
        <a:graphic>
          <a:graphicData uri="http://schemas.openxmlformats.org/presentationml/2006/ole">
            <p:oleObj spid="_x0000_s14340" name="Equation" r:id="rId6" imgW="736560" imgH="22860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251520" y="52292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/>
              <a:t>x</a:t>
            </a:r>
            <a:r>
              <a:rPr lang="en-US" sz="2800" dirty="0" smtClean="0"/>
              <a:t> </a:t>
            </a:r>
            <a:r>
              <a:rPr lang="el-GR" sz="2800" dirty="0" smtClean="0"/>
              <a:t>είναι το ύψος του  ορθογωνίου τριγώνου που χωρίζει την υποτείνουσα σε δύο τμήματα ίσα με α και β (και αντίστροφα). </a:t>
            </a:r>
            <a:endParaRPr lang="el-GR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α, β είναι γνωστά τμήματα, να κατασκευάσετε το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l-GR" sz="2800" dirty="0" smtClean="0"/>
              <a:t>τμήμα </a:t>
            </a:r>
            <a:r>
              <a:rPr lang="el-GR" sz="2800" dirty="0"/>
              <a:t>x , που ορίζεται από την ισότητα 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516216" y="908720"/>
          <a:ext cx="1495425" cy="650875"/>
        </p:xfrm>
        <a:graphic>
          <a:graphicData uri="http://schemas.openxmlformats.org/presentationml/2006/ole">
            <p:oleObj spid="_x0000_s15362" name="Equation" r:id="rId4" imgW="583920" imgH="253800" progId="Equation.DSMT4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67544" y="2924944"/>
          <a:ext cx="1495425" cy="650875"/>
        </p:xfrm>
        <a:graphic>
          <a:graphicData uri="http://schemas.openxmlformats.org/presentationml/2006/ole">
            <p:oleObj spid="_x0000_s15363" name="Equation" r:id="rId5" imgW="583920" imgH="253800" progId="Equation.DSMT4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23528" y="3645024"/>
          <a:ext cx="1884363" cy="585787"/>
        </p:xfrm>
        <a:graphic>
          <a:graphicData uri="http://schemas.openxmlformats.org/presentationml/2006/ole">
            <p:oleObj spid="_x0000_s15364" name="Equation" r:id="rId6" imgW="736560" imgH="22860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251520" y="52292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/>
              <a:t>x</a:t>
            </a:r>
            <a:r>
              <a:rPr lang="en-US" sz="2800" dirty="0" smtClean="0"/>
              <a:t> </a:t>
            </a:r>
            <a:r>
              <a:rPr lang="el-GR" sz="2800" dirty="0" smtClean="0"/>
              <a:t>είναι το ύψος του  ορθογωνίου τριγώνου που χωρίζει την υποτείνουσα σε δύο τμήματα ίσα με α και β (και αντίστροφα). </a:t>
            </a:r>
            <a:endParaRPr lang="el-GR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Πρόβλημα 1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α, β είναι γνωστά τμήματα, να κατασκευάσετε το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l-GR" sz="2800" dirty="0" smtClean="0"/>
              <a:t>τμήμα </a:t>
            </a:r>
            <a:r>
              <a:rPr lang="el-GR" sz="2800" dirty="0"/>
              <a:t>x , που ορίζεται από την ισότητα 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516216" y="908720"/>
          <a:ext cx="1495425" cy="650875"/>
        </p:xfrm>
        <a:graphic>
          <a:graphicData uri="http://schemas.openxmlformats.org/presentationml/2006/ole">
            <p:oleObj spid="_x0000_s16386" name="Equation" r:id="rId4" imgW="583920" imgH="253800" progId="Equation.DSMT4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67544" y="2924944"/>
          <a:ext cx="1495425" cy="650875"/>
        </p:xfrm>
        <a:graphic>
          <a:graphicData uri="http://schemas.openxmlformats.org/presentationml/2006/ole">
            <p:oleObj spid="_x0000_s16387" name="Equation" r:id="rId5" imgW="583920" imgH="253800" progId="Equation.DSMT4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23528" y="3645024"/>
          <a:ext cx="1884363" cy="585787"/>
        </p:xfrm>
        <a:graphic>
          <a:graphicData uri="http://schemas.openxmlformats.org/presentationml/2006/ole">
            <p:oleObj spid="_x0000_s16388" name="Equation" r:id="rId6" imgW="736560" imgH="22860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251520" y="52292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/>
              <a:t>x</a:t>
            </a:r>
            <a:r>
              <a:rPr lang="en-US" sz="2800" dirty="0" smtClean="0"/>
              <a:t> </a:t>
            </a:r>
            <a:r>
              <a:rPr lang="el-GR" sz="2800" dirty="0" smtClean="0"/>
              <a:t>είναι το ύψος του  ορθογωνίου τριγώνου που χωρίζει την υποτείνουσα σε δύο τμήματα ίσα με α και β (και αντίστροφα). </a:t>
            </a:r>
            <a:endParaRPr lang="el-GR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α, β είναι γνωστά τμήματα, να κατασκευάσετε το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l-GR" sz="2800" dirty="0" smtClean="0"/>
              <a:t>τμήμα </a:t>
            </a:r>
            <a:r>
              <a:rPr lang="el-GR" sz="2800" dirty="0"/>
              <a:t>x , που ορίζεται από την ισότητα 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516216" y="908720"/>
          <a:ext cx="1495425" cy="650875"/>
        </p:xfrm>
        <a:graphic>
          <a:graphicData uri="http://schemas.openxmlformats.org/presentationml/2006/ole">
            <p:oleObj spid="_x0000_s17410" name="Equation" r:id="rId4" imgW="583920" imgH="253800" progId="Equation.DSMT4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67544" y="2924944"/>
          <a:ext cx="1495425" cy="650875"/>
        </p:xfrm>
        <a:graphic>
          <a:graphicData uri="http://schemas.openxmlformats.org/presentationml/2006/ole">
            <p:oleObj spid="_x0000_s17411" name="Equation" r:id="rId5" imgW="583920" imgH="253800" progId="Equation.DSMT4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23528" y="3645024"/>
          <a:ext cx="1884363" cy="585787"/>
        </p:xfrm>
        <a:graphic>
          <a:graphicData uri="http://schemas.openxmlformats.org/presentationml/2006/ole">
            <p:oleObj spid="_x0000_s17412" name="Equation" r:id="rId6" imgW="736560" imgH="22860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251520" y="52292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/>
              <a:t>x</a:t>
            </a:r>
            <a:r>
              <a:rPr lang="en-US" sz="2800" dirty="0" smtClean="0"/>
              <a:t> </a:t>
            </a:r>
            <a:r>
              <a:rPr lang="el-GR" sz="2800" dirty="0" smtClean="0"/>
              <a:t>είναι το ύψος του  ορθογωνίου τριγώνου που χωρίζει την υποτείνουσα σε δύο τμήματα ίσα με α και β (και αντίστροφα). </a:t>
            </a:r>
            <a:endParaRPr lang="el-GR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α, β είναι γνωστά τμήματα, να κατασκευάσετε το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l-GR" sz="2800" dirty="0" smtClean="0"/>
              <a:t>τμήμα </a:t>
            </a:r>
            <a:r>
              <a:rPr lang="el-GR" sz="2800" dirty="0"/>
              <a:t>x , που ορίζεται από την ισότητα 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516216" y="908720"/>
          <a:ext cx="1495425" cy="650875"/>
        </p:xfrm>
        <a:graphic>
          <a:graphicData uri="http://schemas.openxmlformats.org/presentationml/2006/ole">
            <p:oleObj spid="_x0000_s18434" name="Equation" r:id="rId4" imgW="583920" imgH="253800" progId="Equation.DSMT4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67544" y="2924944"/>
          <a:ext cx="1495425" cy="650875"/>
        </p:xfrm>
        <a:graphic>
          <a:graphicData uri="http://schemas.openxmlformats.org/presentationml/2006/ole">
            <p:oleObj spid="_x0000_s18435" name="Equation" r:id="rId5" imgW="583920" imgH="253800" progId="Equation.DSMT4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23528" y="3645024"/>
          <a:ext cx="1884363" cy="585787"/>
        </p:xfrm>
        <a:graphic>
          <a:graphicData uri="http://schemas.openxmlformats.org/presentationml/2006/ole">
            <p:oleObj spid="_x0000_s18436" name="Equation" r:id="rId6" imgW="736560" imgH="22860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251520" y="52292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/>
              <a:t>x</a:t>
            </a:r>
            <a:r>
              <a:rPr lang="en-US" sz="2800" dirty="0" smtClean="0"/>
              <a:t> </a:t>
            </a:r>
            <a:r>
              <a:rPr lang="el-GR" sz="2800" dirty="0" smtClean="0"/>
              <a:t>είναι το ύψος του  ορθογωνίου τριγώνου που χωρίζει την υποτείνουσα σε δύο τμήματα ίσα με α και β (και αντίστροφα). </a:t>
            </a:r>
            <a:endParaRPr lang="el-GR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α, β είναι γνωστά τμήματα, να κατασκευάσετε το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l-GR" sz="2800" dirty="0" smtClean="0"/>
              <a:t>τμήμα </a:t>
            </a:r>
            <a:r>
              <a:rPr lang="el-GR" sz="2800" dirty="0"/>
              <a:t>x , που ορίζεται από την ισότητα 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516216" y="908720"/>
          <a:ext cx="1495425" cy="650875"/>
        </p:xfrm>
        <a:graphic>
          <a:graphicData uri="http://schemas.openxmlformats.org/presentationml/2006/ole">
            <p:oleObj spid="_x0000_s19458" name="Equation" r:id="rId4" imgW="583920" imgH="253800" progId="Equation.DSMT4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67544" y="2924944"/>
          <a:ext cx="1495425" cy="650875"/>
        </p:xfrm>
        <a:graphic>
          <a:graphicData uri="http://schemas.openxmlformats.org/presentationml/2006/ole">
            <p:oleObj spid="_x0000_s19459" name="Equation" r:id="rId5" imgW="583920" imgH="253800" progId="Equation.DSMT4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23528" y="3645024"/>
          <a:ext cx="1884363" cy="585787"/>
        </p:xfrm>
        <a:graphic>
          <a:graphicData uri="http://schemas.openxmlformats.org/presentationml/2006/ole">
            <p:oleObj spid="_x0000_s19460" name="Equation" r:id="rId6" imgW="736560" imgH="22860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251520" y="52292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/>
              <a:t>x</a:t>
            </a:r>
            <a:r>
              <a:rPr lang="en-US" sz="2800" dirty="0" smtClean="0"/>
              <a:t> </a:t>
            </a:r>
            <a:r>
              <a:rPr lang="el-GR" sz="2800" dirty="0" smtClean="0"/>
              <a:t>είναι το ύψος του  ορθογωνίου τριγώνου που χωρίζει την υποτείνουσα σε δύο τμήματα ίσα με α και β (και αντίστροφα). </a:t>
            </a:r>
            <a:endParaRPr lang="el-GR" sz="2800" dirty="0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6228184" y="1700808"/>
          <a:ext cx="2436813" cy="487363"/>
        </p:xfrm>
        <a:graphic>
          <a:graphicData uri="http://schemas.openxmlformats.org/presentationml/2006/ole">
            <p:oleObj spid="_x0000_s19462" name="Equation" r:id="rId7" imgW="952200" imgH="19044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α, β είναι γνωστά τμήματα, να κατασκευάσετε το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l-GR" sz="2800" dirty="0" smtClean="0"/>
              <a:t>τμήμα </a:t>
            </a:r>
            <a:r>
              <a:rPr lang="el-GR" sz="2800" dirty="0"/>
              <a:t>x , που ορίζεται από την ισότητα 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516216" y="908720"/>
          <a:ext cx="1495425" cy="650875"/>
        </p:xfrm>
        <a:graphic>
          <a:graphicData uri="http://schemas.openxmlformats.org/presentationml/2006/ole">
            <p:oleObj spid="_x0000_s20482" name="Equation" r:id="rId4" imgW="583920" imgH="253800" progId="Equation.DSMT4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67544" y="2924944"/>
          <a:ext cx="1495425" cy="650875"/>
        </p:xfrm>
        <a:graphic>
          <a:graphicData uri="http://schemas.openxmlformats.org/presentationml/2006/ole">
            <p:oleObj spid="_x0000_s20483" name="Equation" r:id="rId5" imgW="583920" imgH="253800" progId="Equation.DSMT4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23528" y="3645024"/>
          <a:ext cx="1884363" cy="585787"/>
        </p:xfrm>
        <a:graphic>
          <a:graphicData uri="http://schemas.openxmlformats.org/presentationml/2006/ole">
            <p:oleObj spid="_x0000_s20484" name="Equation" r:id="rId6" imgW="736560" imgH="22860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251520" y="52292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/>
              <a:t>x</a:t>
            </a:r>
            <a:r>
              <a:rPr lang="en-US" sz="2800" dirty="0" smtClean="0"/>
              <a:t> </a:t>
            </a:r>
            <a:r>
              <a:rPr lang="el-GR" sz="2800" dirty="0" smtClean="0"/>
              <a:t>είναι το ύψος του  ορθογωνίου τριγώνου που χωρίζει την υποτείνουσα σε δύο τμήματα ίσα με α και β (και αντίστροφα). </a:t>
            </a:r>
            <a:endParaRPr lang="el-GR" sz="2800" dirty="0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6228184" y="1700808"/>
          <a:ext cx="2436813" cy="487363"/>
        </p:xfrm>
        <a:graphic>
          <a:graphicData uri="http://schemas.openxmlformats.org/presentationml/2006/ole">
            <p:oleObj spid="_x0000_s20485" name="Equation" r:id="rId7" imgW="952200" imgH="19044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α, β είναι γνωστά τμήματα, να κατασκευάσετε το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l-GR" sz="2800" dirty="0" smtClean="0"/>
              <a:t>τμήμα </a:t>
            </a:r>
            <a:r>
              <a:rPr lang="el-GR" sz="2800" dirty="0"/>
              <a:t>x , που ορίζεται από την ισότητα 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516216" y="908720"/>
          <a:ext cx="1495425" cy="650875"/>
        </p:xfrm>
        <a:graphic>
          <a:graphicData uri="http://schemas.openxmlformats.org/presentationml/2006/ole">
            <p:oleObj spid="_x0000_s21506" name="Equation" r:id="rId4" imgW="583920" imgH="253800" progId="Equation.DSMT4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467544" y="2924944"/>
          <a:ext cx="1495425" cy="650875"/>
        </p:xfrm>
        <a:graphic>
          <a:graphicData uri="http://schemas.openxmlformats.org/presentationml/2006/ole">
            <p:oleObj spid="_x0000_s21507" name="Equation" r:id="rId5" imgW="583920" imgH="25380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251520" y="522920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Το τμήμα </a:t>
            </a:r>
            <a:r>
              <a:rPr lang="en-US" sz="2800" dirty="0"/>
              <a:t>x</a:t>
            </a:r>
            <a:r>
              <a:rPr lang="en-US" sz="2800" dirty="0" smtClean="0"/>
              <a:t> </a:t>
            </a:r>
            <a:r>
              <a:rPr lang="el-GR" sz="2800" dirty="0" smtClean="0"/>
              <a:t>είναι η </a:t>
            </a:r>
            <a:r>
              <a:rPr lang="el-GR" sz="2800" b="1" dirty="0" smtClean="0"/>
              <a:t>μέση ανάλογος </a:t>
            </a:r>
            <a:r>
              <a:rPr lang="el-GR" sz="2800" dirty="0" smtClean="0"/>
              <a:t>των α, β.</a:t>
            </a:r>
            <a:endParaRPr lang="el-GR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Πρόβλημα </a:t>
            </a:r>
            <a:r>
              <a:rPr lang="el-GR" dirty="0"/>
              <a:t>3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 είναι γνωστό τμήμα, να κατασκευασθεί τμήμα ίσο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με</a:t>
            </a:r>
            <a:r>
              <a:rPr lang="el-GR" sz="2800" dirty="0"/>
              <a:t> </a:t>
            </a:r>
            <a:r>
              <a:rPr lang="el-GR" sz="2800" dirty="0" smtClean="0"/>
              <a:t>                                                          , με ν φυσικό ≥ 2.</a:t>
            </a:r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87624" y="836712"/>
          <a:ext cx="4536504" cy="586351"/>
        </p:xfrm>
        <a:graphic>
          <a:graphicData uri="http://schemas.openxmlformats.org/presentationml/2006/ole">
            <p:oleObj spid="_x0000_s22530" name="Equation" r:id="rId3" imgW="1866600" imgH="241200" progId="Equation.DSMT4">
              <p:embed/>
            </p:oleObj>
          </a:graphicData>
        </a:graphic>
      </p:graphicFrame>
      <p:pic>
        <p:nvPicPr>
          <p:cNvPr id="225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16048"/>
            <a:ext cx="8229600" cy="40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67544" y="2348880"/>
          <a:ext cx="1358900" cy="523875"/>
        </p:xfrm>
        <a:graphic>
          <a:graphicData uri="http://schemas.openxmlformats.org/presentationml/2006/ole">
            <p:oleObj spid="_x0000_s22534" name="Equation" r:id="rId5" imgW="558720" imgH="21564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06375" y="3011488"/>
          <a:ext cx="1884363" cy="493712"/>
        </p:xfrm>
        <a:graphic>
          <a:graphicData uri="http://schemas.openxmlformats.org/presentationml/2006/ole">
            <p:oleObj spid="_x0000_s22535" name="Equation" r:id="rId6" imgW="774360" imgH="20304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179512" y="3645024"/>
          <a:ext cx="2409826" cy="493713"/>
        </p:xfrm>
        <a:graphic>
          <a:graphicData uri="http://schemas.openxmlformats.org/presentationml/2006/ole">
            <p:oleObj spid="_x0000_s22536" name="Equation" r:id="rId7" imgW="990360" imgH="203040" progId="Equation.DSMT4">
              <p:embed/>
            </p:oleObj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179512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Άρα το </a:t>
            </a:r>
            <a:r>
              <a:rPr lang="el-GR" sz="2800" dirty="0"/>
              <a:t>x μπορεί να </a:t>
            </a:r>
            <a:r>
              <a:rPr lang="el-GR" sz="2800" dirty="0" smtClean="0"/>
              <a:t>κατασκευασθεί </a:t>
            </a:r>
            <a:r>
              <a:rPr lang="el-GR" sz="2800" dirty="0"/>
              <a:t>ως υποτείνουσα ορθογώνιου και ισοσκελούς τριγώνου με κάθετες πλευρές ίσες με 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16048"/>
            <a:ext cx="8229600" cy="40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 είναι γνωστό τμήμα, να κατασκευασθεί τμήμα ίσο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με</a:t>
            </a:r>
            <a:r>
              <a:rPr lang="el-GR" sz="2800" dirty="0"/>
              <a:t> </a:t>
            </a:r>
            <a:r>
              <a:rPr lang="el-GR" sz="2800" dirty="0" smtClean="0"/>
              <a:t>                                                          , με ν φυσικό ≥ 2.</a:t>
            </a:r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87624" y="836712"/>
          <a:ext cx="4536504" cy="586351"/>
        </p:xfrm>
        <a:graphic>
          <a:graphicData uri="http://schemas.openxmlformats.org/presentationml/2006/ole">
            <p:oleObj spid="_x0000_s23554" name="Equation" r:id="rId4" imgW="1866600" imgH="241200" progId="Equation.DSMT4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67544" y="2348880"/>
          <a:ext cx="1358900" cy="523875"/>
        </p:xfrm>
        <a:graphic>
          <a:graphicData uri="http://schemas.openxmlformats.org/presentationml/2006/ole">
            <p:oleObj spid="_x0000_s23555" name="Equation" r:id="rId5" imgW="558720" imgH="21564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06375" y="3011488"/>
          <a:ext cx="1884363" cy="493712"/>
        </p:xfrm>
        <a:graphic>
          <a:graphicData uri="http://schemas.openxmlformats.org/presentationml/2006/ole">
            <p:oleObj spid="_x0000_s23556" name="Equation" r:id="rId6" imgW="774360" imgH="20304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179512" y="3645024"/>
          <a:ext cx="2409826" cy="493713"/>
        </p:xfrm>
        <a:graphic>
          <a:graphicData uri="http://schemas.openxmlformats.org/presentationml/2006/ole">
            <p:oleObj spid="_x0000_s23557" name="Equation" r:id="rId7" imgW="990360" imgH="203040" progId="Equation.DSMT4">
              <p:embed/>
            </p:oleObj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179512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Άρα το </a:t>
            </a:r>
            <a:r>
              <a:rPr lang="el-GR" sz="2800" dirty="0"/>
              <a:t>x μπορεί να </a:t>
            </a:r>
            <a:r>
              <a:rPr lang="el-GR" sz="2800" dirty="0" smtClean="0"/>
              <a:t>κατασκευασθεί </a:t>
            </a:r>
            <a:r>
              <a:rPr lang="el-GR" sz="2800" dirty="0"/>
              <a:t>ως υποτείνουσα ορθογώνιου και ισοσκελούς τριγώνου με κάθετες πλευρές ίσες με α.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16048"/>
            <a:ext cx="8229600" cy="40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 είναι γνωστό τμήμα, να κατασκευασθεί τμήμα ίσο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με</a:t>
            </a:r>
            <a:r>
              <a:rPr lang="el-GR" sz="2800" dirty="0"/>
              <a:t> </a:t>
            </a:r>
            <a:r>
              <a:rPr lang="el-GR" sz="2800" dirty="0" smtClean="0"/>
              <a:t>                                                          , με ν φυσικό ≥ 2.</a:t>
            </a:r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87624" y="836712"/>
          <a:ext cx="4536504" cy="586351"/>
        </p:xfrm>
        <a:graphic>
          <a:graphicData uri="http://schemas.openxmlformats.org/presentationml/2006/ole">
            <p:oleObj spid="_x0000_s24578" name="Equation" r:id="rId4" imgW="1866600" imgH="241200" progId="Equation.DSMT4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67544" y="2348880"/>
          <a:ext cx="1358900" cy="523875"/>
        </p:xfrm>
        <a:graphic>
          <a:graphicData uri="http://schemas.openxmlformats.org/presentationml/2006/ole">
            <p:oleObj spid="_x0000_s24579" name="Equation" r:id="rId5" imgW="558720" imgH="21564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06375" y="3011488"/>
          <a:ext cx="1884363" cy="493712"/>
        </p:xfrm>
        <a:graphic>
          <a:graphicData uri="http://schemas.openxmlformats.org/presentationml/2006/ole">
            <p:oleObj spid="_x0000_s24580" name="Equation" r:id="rId6" imgW="774360" imgH="20304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179512" y="3645024"/>
          <a:ext cx="2409826" cy="493713"/>
        </p:xfrm>
        <a:graphic>
          <a:graphicData uri="http://schemas.openxmlformats.org/presentationml/2006/ole">
            <p:oleObj spid="_x0000_s24581" name="Equation" r:id="rId7" imgW="990360" imgH="203040" progId="Equation.DSMT4">
              <p:embed/>
            </p:oleObj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179512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Άρα το </a:t>
            </a:r>
            <a:r>
              <a:rPr lang="el-GR" sz="2800" dirty="0"/>
              <a:t>x μπορεί να </a:t>
            </a:r>
            <a:r>
              <a:rPr lang="el-GR" sz="2800" dirty="0" smtClean="0"/>
              <a:t>κατασκευασθεί </a:t>
            </a:r>
            <a:r>
              <a:rPr lang="el-GR" sz="2800" dirty="0"/>
              <a:t>ως υποτείνουσα ορθογώνιου και ισοσκελούς τριγώνου με κάθετες πλευρές ίσες με α.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467544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Αν α, β είναι γνωστά τμήματα, να κατασκευάσετε το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τμήμα </a:t>
            </a:r>
            <a:r>
              <a:rPr lang="el-GR" sz="2800" dirty="0"/>
              <a:t>k , που ορίζεται από την ισότητα: 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88224" y="980728"/>
          <a:ext cx="2244896" cy="715764"/>
        </p:xfrm>
        <a:graphic>
          <a:graphicData uri="http://schemas.openxmlformats.org/presentationml/2006/ole">
            <p:oleObj spid="_x0000_s1026" name="Equation" r:id="rId4" imgW="876240" imgH="279360" progId="Equation.DSMT4">
              <p:embed/>
            </p:oleObj>
          </a:graphicData>
        </a:graphic>
      </p:graphicFrame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27584" y="3501008"/>
          <a:ext cx="2244725" cy="715963"/>
        </p:xfrm>
        <a:graphic>
          <a:graphicData uri="http://schemas.openxmlformats.org/presentationml/2006/ole">
            <p:oleObj spid="_x0000_s1029" name="Equation" r:id="rId6" imgW="876240" imgH="2793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536" y="4437112"/>
          <a:ext cx="2570162" cy="585787"/>
        </p:xfrm>
        <a:graphic>
          <a:graphicData uri="http://schemas.openxmlformats.org/presentationml/2006/ole">
            <p:oleObj spid="_x0000_s1030" name="Equation" r:id="rId7" imgW="1002960" imgH="2286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95536" y="530120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 smtClean="0"/>
              <a:t>k </a:t>
            </a:r>
            <a:r>
              <a:rPr lang="el-GR" sz="2800" dirty="0" smtClean="0"/>
              <a:t>είναι υποτείνουσα ορθογωνίου τριγώνου με κάθετες πλευρές α, β</a:t>
            </a:r>
            <a:endParaRPr lang="el-GR" sz="2800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ΕΠΙΜΕΛΕΙΑ: ΠΕΡΙΚΛΗΣ ΓΙΑΝΝΟΥΛΑΤΟΣ</a:t>
            </a:r>
            <a:endParaRPr lang="el-G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16048"/>
            <a:ext cx="8229600" cy="40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 είναι γνωστό τμήμα, να κατασκευασθεί τμήμα ίσο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με</a:t>
            </a:r>
            <a:r>
              <a:rPr lang="el-GR" sz="2800" dirty="0"/>
              <a:t> </a:t>
            </a:r>
            <a:r>
              <a:rPr lang="el-GR" sz="2800" dirty="0" smtClean="0"/>
              <a:t>                                                          , με ν φυσικό ≥ 2.</a:t>
            </a:r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87624" y="836712"/>
          <a:ext cx="4536504" cy="586351"/>
        </p:xfrm>
        <a:graphic>
          <a:graphicData uri="http://schemas.openxmlformats.org/presentationml/2006/ole">
            <p:oleObj spid="_x0000_s25602" name="Equation" r:id="rId4" imgW="1866600" imgH="241200" progId="Equation.DSMT4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68313" y="2319338"/>
          <a:ext cx="1358900" cy="585787"/>
        </p:xfrm>
        <a:graphic>
          <a:graphicData uri="http://schemas.openxmlformats.org/presentationml/2006/ole">
            <p:oleObj spid="_x0000_s25603" name="Equation" r:id="rId5" imgW="558720" imgH="24120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06375" y="2981325"/>
          <a:ext cx="1884363" cy="555625"/>
        </p:xfrm>
        <a:graphic>
          <a:graphicData uri="http://schemas.openxmlformats.org/presentationml/2006/ole">
            <p:oleObj spid="_x0000_s25604" name="Equation" r:id="rId6" imgW="774360" imgH="22860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71438" y="3614738"/>
          <a:ext cx="2625725" cy="555625"/>
        </p:xfrm>
        <a:graphic>
          <a:graphicData uri="http://schemas.openxmlformats.org/presentationml/2006/ole">
            <p:oleObj spid="_x0000_s25605" name="Equation" r:id="rId7" imgW="1079280" imgH="228600" progId="Equation.DSMT4">
              <p:embed/>
            </p:oleObj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179512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Άρα το </a:t>
            </a:r>
            <a:r>
              <a:rPr lang="en-US" sz="2800" dirty="0" smtClean="0"/>
              <a:t>y</a:t>
            </a:r>
            <a:r>
              <a:rPr lang="el-GR" sz="2800" dirty="0" smtClean="0"/>
              <a:t> </a:t>
            </a:r>
            <a:r>
              <a:rPr lang="el-GR" sz="2800" dirty="0"/>
              <a:t>μπορεί να </a:t>
            </a:r>
            <a:r>
              <a:rPr lang="el-GR" sz="2800" dirty="0" smtClean="0"/>
              <a:t>κατασκευασθεί </a:t>
            </a:r>
            <a:r>
              <a:rPr lang="el-GR" sz="2800" dirty="0"/>
              <a:t>ως υποτείνουσα </a:t>
            </a:r>
            <a:r>
              <a:rPr lang="el-GR" sz="2800" dirty="0" smtClean="0"/>
              <a:t>ορθογώνιου </a:t>
            </a:r>
            <a:r>
              <a:rPr lang="el-GR" sz="2800" dirty="0"/>
              <a:t>τριγώνου με κάθετες πλευρές </a:t>
            </a:r>
            <a:r>
              <a:rPr lang="el-GR" sz="2800" dirty="0" smtClean="0"/>
              <a:t>                     ίσες </a:t>
            </a:r>
            <a:r>
              <a:rPr lang="el-GR" sz="2800" dirty="0"/>
              <a:t>με </a:t>
            </a:r>
            <a:r>
              <a:rPr lang="el-GR" sz="2800" dirty="0" smtClean="0"/>
              <a:t>α</a:t>
            </a:r>
            <a:r>
              <a:rPr lang="en-US" sz="2800" dirty="0" smtClean="0"/>
              <a:t>  </a:t>
            </a:r>
            <a:r>
              <a:rPr lang="el-GR" sz="2800" dirty="0" smtClean="0"/>
              <a:t>και            .</a:t>
            </a:r>
            <a:endParaRPr lang="el-GR" sz="2800" dirty="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07504" y="4149080"/>
          <a:ext cx="3181350" cy="833437"/>
        </p:xfrm>
        <a:graphic>
          <a:graphicData uri="http://schemas.openxmlformats.org/presentationml/2006/ole">
            <p:oleObj spid="_x0000_s25606" name="Equation" r:id="rId8" imgW="1307880" imgH="342720" progId="Equation.DSMT4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2229621" y="6237312"/>
          <a:ext cx="660779" cy="432048"/>
        </p:xfrm>
        <a:graphic>
          <a:graphicData uri="http://schemas.openxmlformats.org/presentationml/2006/ole">
            <p:oleObj spid="_x0000_s25613" name="Equation" r:id="rId9" imgW="330120" imgH="21564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16048"/>
            <a:ext cx="8229600" cy="40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 είναι γνωστό τμήμα, να κατασκευασθεί τμήμα ίσο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με</a:t>
            </a:r>
            <a:r>
              <a:rPr lang="el-GR" sz="2800" dirty="0"/>
              <a:t> </a:t>
            </a:r>
            <a:r>
              <a:rPr lang="el-GR" sz="2800" dirty="0" smtClean="0"/>
              <a:t>                                                          , με ν φυσικό ≥ 2.</a:t>
            </a:r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87624" y="836712"/>
          <a:ext cx="4536504" cy="586351"/>
        </p:xfrm>
        <a:graphic>
          <a:graphicData uri="http://schemas.openxmlformats.org/presentationml/2006/ole">
            <p:oleObj spid="_x0000_s55298" name="Equation" r:id="rId4" imgW="1866600" imgH="241200" progId="Equation.DSMT4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68313" y="2319338"/>
          <a:ext cx="1358900" cy="585787"/>
        </p:xfrm>
        <a:graphic>
          <a:graphicData uri="http://schemas.openxmlformats.org/presentationml/2006/ole">
            <p:oleObj spid="_x0000_s55299" name="Equation" r:id="rId5" imgW="558720" imgH="24120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06375" y="2981325"/>
          <a:ext cx="1884363" cy="555625"/>
        </p:xfrm>
        <a:graphic>
          <a:graphicData uri="http://schemas.openxmlformats.org/presentationml/2006/ole">
            <p:oleObj spid="_x0000_s55300" name="Equation" r:id="rId6" imgW="774360" imgH="22860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71438" y="3614738"/>
          <a:ext cx="2625725" cy="555625"/>
        </p:xfrm>
        <a:graphic>
          <a:graphicData uri="http://schemas.openxmlformats.org/presentationml/2006/ole">
            <p:oleObj spid="_x0000_s55301" name="Equation" r:id="rId7" imgW="1079280" imgH="228600" progId="Equation.DSMT4">
              <p:embed/>
            </p:oleObj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179512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Άρα το </a:t>
            </a:r>
            <a:r>
              <a:rPr lang="en-US" sz="2800" dirty="0" smtClean="0"/>
              <a:t>y</a:t>
            </a:r>
            <a:r>
              <a:rPr lang="el-GR" sz="2800" dirty="0" smtClean="0"/>
              <a:t> </a:t>
            </a:r>
            <a:r>
              <a:rPr lang="el-GR" sz="2800" dirty="0"/>
              <a:t>μπορεί να </a:t>
            </a:r>
            <a:r>
              <a:rPr lang="el-GR" sz="2800" dirty="0" smtClean="0"/>
              <a:t>κατασκευασθεί </a:t>
            </a:r>
            <a:r>
              <a:rPr lang="el-GR" sz="2800" dirty="0"/>
              <a:t>ως υποτείνουσα ορθογώνιου </a:t>
            </a:r>
            <a:r>
              <a:rPr lang="el-GR" sz="2800" dirty="0" smtClean="0"/>
              <a:t>τριγώνου </a:t>
            </a:r>
            <a:r>
              <a:rPr lang="el-GR" sz="2800" dirty="0"/>
              <a:t>με κάθετες πλευρές </a:t>
            </a:r>
            <a:r>
              <a:rPr lang="el-GR" sz="2800" dirty="0" smtClean="0"/>
              <a:t>                     ίσες </a:t>
            </a:r>
            <a:r>
              <a:rPr lang="el-GR" sz="2800" dirty="0"/>
              <a:t>με </a:t>
            </a:r>
            <a:r>
              <a:rPr lang="el-GR" sz="2800" dirty="0" smtClean="0"/>
              <a:t>α</a:t>
            </a:r>
            <a:r>
              <a:rPr lang="en-US" sz="2800" dirty="0" smtClean="0"/>
              <a:t>  </a:t>
            </a:r>
            <a:r>
              <a:rPr lang="el-GR" sz="2800" dirty="0" smtClean="0"/>
              <a:t>και            .</a:t>
            </a:r>
            <a:endParaRPr lang="el-GR" sz="2800" dirty="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07504" y="4149080"/>
          <a:ext cx="3181350" cy="833437"/>
        </p:xfrm>
        <a:graphic>
          <a:graphicData uri="http://schemas.openxmlformats.org/presentationml/2006/ole">
            <p:oleObj spid="_x0000_s55302" name="Equation" r:id="rId8" imgW="1307880" imgH="342720" progId="Equation.DSMT4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2229621" y="6237312"/>
          <a:ext cx="660779" cy="432048"/>
        </p:xfrm>
        <a:graphic>
          <a:graphicData uri="http://schemas.openxmlformats.org/presentationml/2006/ole">
            <p:oleObj spid="_x0000_s55303" name="Equation" r:id="rId9" imgW="330120" imgH="21564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16048"/>
            <a:ext cx="8229600" cy="40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 είναι γνωστό τμήμα, να κατασκευασθεί τμήμα ίσο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με</a:t>
            </a:r>
            <a:r>
              <a:rPr lang="el-GR" sz="2800" dirty="0"/>
              <a:t> </a:t>
            </a:r>
            <a:r>
              <a:rPr lang="el-GR" sz="2800" dirty="0" smtClean="0"/>
              <a:t>                                                          , με ν φυσικό ≥ 2.</a:t>
            </a:r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87624" y="836712"/>
          <a:ext cx="4536504" cy="586351"/>
        </p:xfrm>
        <a:graphic>
          <a:graphicData uri="http://schemas.openxmlformats.org/presentationml/2006/ole">
            <p:oleObj spid="_x0000_s56322" name="Equation" r:id="rId4" imgW="1866600" imgH="241200" progId="Equation.DSMT4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68313" y="2319338"/>
          <a:ext cx="1358900" cy="585787"/>
        </p:xfrm>
        <a:graphic>
          <a:graphicData uri="http://schemas.openxmlformats.org/presentationml/2006/ole">
            <p:oleObj spid="_x0000_s56323" name="Equation" r:id="rId5" imgW="558720" imgH="24120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06375" y="2981325"/>
          <a:ext cx="1884363" cy="555625"/>
        </p:xfrm>
        <a:graphic>
          <a:graphicData uri="http://schemas.openxmlformats.org/presentationml/2006/ole">
            <p:oleObj spid="_x0000_s56324" name="Equation" r:id="rId6" imgW="774360" imgH="22860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71438" y="3614738"/>
          <a:ext cx="2625725" cy="555625"/>
        </p:xfrm>
        <a:graphic>
          <a:graphicData uri="http://schemas.openxmlformats.org/presentationml/2006/ole">
            <p:oleObj spid="_x0000_s56325" name="Equation" r:id="rId7" imgW="1079280" imgH="228600" progId="Equation.DSMT4">
              <p:embed/>
            </p:oleObj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179512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Άρα το </a:t>
            </a:r>
            <a:r>
              <a:rPr lang="en-US" sz="2800" dirty="0" smtClean="0"/>
              <a:t>y</a:t>
            </a:r>
            <a:r>
              <a:rPr lang="el-GR" sz="2800" dirty="0" smtClean="0"/>
              <a:t> </a:t>
            </a:r>
            <a:r>
              <a:rPr lang="el-GR" sz="2800" dirty="0"/>
              <a:t>μπορεί να </a:t>
            </a:r>
            <a:r>
              <a:rPr lang="el-GR" sz="2800" dirty="0" smtClean="0"/>
              <a:t>κατασκευασθεί </a:t>
            </a:r>
            <a:r>
              <a:rPr lang="el-GR" sz="2800" dirty="0"/>
              <a:t>ως υποτείνουσα ορθογώνιου </a:t>
            </a:r>
            <a:r>
              <a:rPr lang="el-GR" sz="2800" dirty="0" smtClean="0"/>
              <a:t>τριγώνου </a:t>
            </a:r>
            <a:r>
              <a:rPr lang="el-GR" sz="2800" dirty="0"/>
              <a:t>με κάθετες πλευρές </a:t>
            </a:r>
            <a:r>
              <a:rPr lang="el-GR" sz="2800" dirty="0" smtClean="0"/>
              <a:t>                     ίσες </a:t>
            </a:r>
            <a:r>
              <a:rPr lang="el-GR" sz="2800" dirty="0"/>
              <a:t>με </a:t>
            </a:r>
            <a:r>
              <a:rPr lang="el-GR" sz="2800" dirty="0" smtClean="0"/>
              <a:t>α</a:t>
            </a:r>
            <a:r>
              <a:rPr lang="en-US" sz="2800" dirty="0" smtClean="0"/>
              <a:t>  </a:t>
            </a:r>
            <a:r>
              <a:rPr lang="el-GR" sz="2800" dirty="0" smtClean="0"/>
              <a:t>και            .</a:t>
            </a:r>
            <a:endParaRPr lang="el-GR" sz="2800" dirty="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07504" y="4149080"/>
          <a:ext cx="3181350" cy="833437"/>
        </p:xfrm>
        <a:graphic>
          <a:graphicData uri="http://schemas.openxmlformats.org/presentationml/2006/ole">
            <p:oleObj spid="_x0000_s56326" name="Equation" r:id="rId8" imgW="1307880" imgH="342720" progId="Equation.DSMT4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2229621" y="6237312"/>
          <a:ext cx="660779" cy="432048"/>
        </p:xfrm>
        <a:graphic>
          <a:graphicData uri="http://schemas.openxmlformats.org/presentationml/2006/ole">
            <p:oleObj spid="_x0000_s56327" name="Equation" r:id="rId9" imgW="330120" imgH="21564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16048"/>
            <a:ext cx="8229600" cy="40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 είναι γνωστό τμήμα, να κατασκευασθεί τμήμα ίσο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με</a:t>
            </a:r>
            <a:r>
              <a:rPr lang="el-GR" sz="2800" dirty="0"/>
              <a:t> </a:t>
            </a:r>
            <a:r>
              <a:rPr lang="el-GR" sz="2800" dirty="0" smtClean="0"/>
              <a:t>                                                          , με ν φυσικό ≥ 2.</a:t>
            </a:r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87624" y="836712"/>
          <a:ext cx="4536504" cy="586351"/>
        </p:xfrm>
        <a:graphic>
          <a:graphicData uri="http://schemas.openxmlformats.org/presentationml/2006/ole">
            <p:oleObj spid="_x0000_s57346" name="Equation" r:id="rId4" imgW="1866600" imgH="241200" progId="Equation.DSMT4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90550" y="2397125"/>
          <a:ext cx="1112838" cy="430213"/>
        </p:xfrm>
        <a:graphic>
          <a:graphicData uri="http://schemas.openxmlformats.org/presentationml/2006/ole">
            <p:oleObj spid="_x0000_s57347" name="Equation" r:id="rId5" imgW="457200" imgH="17748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22250" y="3011488"/>
          <a:ext cx="1852613" cy="493712"/>
        </p:xfrm>
        <a:graphic>
          <a:graphicData uri="http://schemas.openxmlformats.org/presentationml/2006/ole">
            <p:oleObj spid="_x0000_s57348" name="Equation" r:id="rId6" imgW="761760" imgH="20304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87313" y="3644900"/>
          <a:ext cx="2593975" cy="493713"/>
        </p:xfrm>
        <a:graphic>
          <a:graphicData uri="http://schemas.openxmlformats.org/presentationml/2006/ole">
            <p:oleObj spid="_x0000_s57349" name="Equation" r:id="rId7" imgW="1066680" imgH="203040" progId="Equation.DSMT4">
              <p:embed/>
            </p:oleObj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179512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Άρα το </a:t>
            </a:r>
            <a:r>
              <a:rPr lang="en-US" sz="2800" dirty="0"/>
              <a:t>z</a:t>
            </a:r>
            <a:r>
              <a:rPr lang="el-GR" sz="2800" dirty="0" smtClean="0"/>
              <a:t> </a:t>
            </a:r>
            <a:r>
              <a:rPr lang="el-GR" sz="2800" dirty="0"/>
              <a:t>μπορεί να </a:t>
            </a:r>
            <a:r>
              <a:rPr lang="el-GR" sz="2800" dirty="0" smtClean="0"/>
              <a:t>κατασκευασθεί </a:t>
            </a:r>
            <a:r>
              <a:rPr lang="el-GR" sz="2800" dirty="0"/>
              <a:t>ως υποτείνουσα ορθογώνιου </a:t>
            </a:r>
            <a:r>
              <a:rPr lang="el-GR" sz="2800" dirty="0" smtClean="0"/>
              <a:t>τριγώνου </a:t>
            </a:r>
            <a:r>
              <a:rPr lang="el-GR" sz="2800" dirty="0"/>
              <a:t>με κάθετες πλευρές </a:t>
            </a:r>
            <a:r>
              <a:rPr lang="el-GR" sz="2800" dirty="0" smtClean="0"/>
              <a:t>                    ίσες </a:t>
            </a:r>
            <a:r>
              <a:rPr lang="el-GR" sz="2800" dirty="0"/>
              <a:t>με </a:t>
            </a:r>
            <a:r>
              <a:rPr lang="el-GR" sz="2800" dirty="0" smtClean="0"/>
              <a:t>α</a:t>
            </a:r>
            <a:r>
              <a:rPr lang="en-US" sz="2800" dirty="0" smtClean="0"/>
              <a:t>  </a:t>
            </a:r>
            <a:r>
              <a:rPr lang="el-GR" sz="2800" dirty="0" smtClean="0"/>
              <a:t>και            .</a:t>
            </a:r>
            <a:endParaRPr lang="el-GR" sz="2800" dirty="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38113" y="4149725"/>
          <a:ext cx="3119437" cy="833438"/>
        </p:xfrm>
        <a:graphic>
          <a:graphicData uri="http://schemas.openxmlformats.org/presentationml/2006/ole">
            <p:oleObj spid="_x0000_s57350" name="Equation" r:id="rId8" imgW="1282680" imgH="342720" progId="Equation.DSMT4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2241550" y="6224588"/>
          <a:ext cx="636588" cy="457200"/>
        </p:xfrm>
        <a:graphic>
          <a:graphicData uri="http://schemas.openxmlformats.org/presentationml/2006/ole">
            <p:oleObj spid="_x0000_s57351" name="Equation" r:id="rId9" imgW="317160" imgH="22860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16048"/>
            <a:ext cx="8229600" cy="40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 είναι γνωστό τμήμα, να κατασκευασθεί τμήμα ίσο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με</a:t>
            </a:r>
            <a:r>
              <a:rPr lang="el-GR" sz="2800" dirty="0"/>
              <a:t> </a:t>
            </a:r>
            <a:r>
              <a:rPr lang="el-GR" sz="2800" dirty="0" smtClean="0"/>
              <a:t>                                                          , με ν φυσικό ≥ 2.</a:t>
            </a:r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87624" y="836712"/>
          <a:ext cx="4536504" cy="586351"/>
        </p:xfrm>
        <a:graphic>
          <a:graphicData uri="http://schemas.openxmlformats.org/presentationml/2006/ole">
            <p:oleObj spid="_x0000_s58370" name="Equation" r:id="rId4" imgW="1866600" imgH="241200" progId="Equation.DSMT4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90550" y="2397125"/>
          <a:ext cx="1112838" cy="430213"/>
        </p:xfrm>
        <a:graphic>
          <a:graphicData uri="http://schemas.openxmlformats.org/presentationml/2006/ole">
            <p:oleObj spid="_x0000_s58371" name="Equation" r:id="rId5" imgW="457200" imgH="17748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22250" y="3011488"/>
          <a:ext cx="1852613" cy="493712"/>
        </p:xfrm>
        <a:graphic>
          <a:graphicData uri="http://schemas.openxmlformats.org/presentationml/2006/ole">
            <p:oleObj spid="_x0000_s58372" name="Equation" r:id="rId6" imgW="761760" imgH="20304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87313" y="3644900"/>
          <a:ext cx="2593975" cy="493713"/>
        </p:xfrm>
        <a:graphic>
          <a:graphicData uri="http://schemas.openxmlformats.org/presentationml/2006/ole">
            <p:oleObj spid="_x0000_s58373" name="Equation" r:id="rId7" imgW="1066680" imgH="203040" progId="Equation.DSMT4">
              <p:embed/>
            </p:oleObj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179512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Άρα το </a:t>
            </a:r>
            <a:r>
              <a:rPr lang="en-US" sz="2800" dirty="0"/>
              <a:t>z</a:t>
            </a:r>
            <a:r>
              <a:rPr lang="el-GR" sz="2800" dirty="0" smtClean="0"/>
              <a:t> </a:t>
            </a:r>
            <a:r>
              <a:rPr lang="el-GR" sz="2800" dirty="0"/>
              <a:t>μπορεί να </a:t>
            </a:r>
            <a:r>
              <a:rPr lang="el-GR" sz="2800" dirty="0" smtClean="0"/>
              <a:t>κατασκευασθεί </a:t>
            </a:r>
            <a:r>
              <a:rPr lang="el-GR" sz="2800" dirty="0"/>
              <a:t>ως υποτείνουσα ορθογώνιου </a:t>
            </a:r>
            <a:r>
              <a:rPr lang="el-GR" sz="2800" dirty="0" smtClean="0"/>
              <a:t>τριγώνου </a:t>
            </a:r>
            <a:r>
              <a:rPr lang="el-GR" sz="2800" dirty="0"/>
              <a:t>με κάθετες πλευρές </a:t>
            </a:r>
            <a:r>
              <a:rPr lang="el-GR" sz="2800" dirty="0" smtClean="0"/>
              <a:t>                     ίσες </a:t>
            </a:r>
            <a:r>
              <a:rPr lang="el-GR" sz="2800" dirty="0"/>
              <a:t>με </a:t>
            </a:r>
            <a:r>
              <a:rPr lang="el-GR" sz="2800" dirty="0" smtClean="0"/>
              <a:t>α</a:t>
            </a:r>
            <a:r>
              <a:rPr lang="en-US" sz="2800" dirty="0" smtClean="0"/>
              <a:t>  </a:t>
            </a:r>
            <a:r>
              <a:rPr lang="el-GR" sz="2800" dirty="0" smtClean="0"/>
              <a:t>και            .</a:t>
            </a:r>
            <a:endParaRPr lang="el-GR" sz="2800" dirty="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38113" y="4149725"/>
          <a:ext cx="3119437" cy="833438"/>
        </p:xfrm>
        <a:graphic>
          <a:graphicData uri="http://schemas.openxmlformats.org/presentationml/2006/ole">
            <p:oleObj spid="_x0000_s58374" name="Equation" r:id="rId8" imgW="1282680" imgH="342720" progId="Equation.DSMT4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2241550" y="6224588"/>
          <a:ext cx="636588" cy="457200"/>
        </p:xfrm>
        <a:graphic>
          <a:graphicData uri="http://schemas.openxmlformats.org/presentationml/2006/ole">
            <p:oleObj spid="_x0000_s58375" name="Equation" r:id="rId9" imgW="317160" imgH="22860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16048"/>
            <a:ext cx="8229600" cy="40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 είναι γνωστό τμήμα, να κατασκευασθεί τμήμα ίσο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με</a:t>
            </a:r>
            <a:r>
              <a:rPr lang="el-GR" sz="2800" dirty="0"/>
              <a:t> </a:t>
            </a:r>
            <a:r>
              <a:rPr lang="el-GR" sz="2800" dirty="0" smtClean="0"/>
              <a:t>                                                          , με ν φυσικό ≥ 2.</a:t>
            </a:r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87624" y="836712"/>
          <a:ext cx="4536504" cy="586351"/>
        </p:xfrm>
        <a:graphic>
          <a:graphicData uri="http://schemas.openxmlformats.org/presentationml/2006/ole">
            <p:oleObj spid="_x0000_s59394" name="Equation" r:id="rId4" imgW="1866600" imgH="241200" progId="Equation.DSMT4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90550" y="2397125"/>
          <a:ext cx="1112838" cy="430213"/>
        </p:xfrm>
        <a:graphic>
          <a:graphicData uri="http://schemas.openxmlformats.org/presentationml/2006/ole">
            <p:oleObj spid="_x0000_s59395" name="Equation" r:id="rId5" imgW="457200" imgH="17748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22250" y="3011488"/>
          <a:ext cx="1852613" cy="493712"/>
        </p:xfrm>
        <a:graphic>
          <a:graphicData uri="http://schemas.openxmlformats.org/presentationml/2006/ole">
            <p:oleObj spid="_x0000_s59396" name="Equation" r:id="rId6" imgW="761760" imgH="20304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87313" y="3644900"/>
          <a:ext cx="2593975" cy="493713"/>
        </p:xfrm>
        <a:graphic>
          <a:graphicData uri="http://schemas.openxmlformats.org/presentationml/2006/ole">
            <p:oleObj spid="_x0000_s59397" name="Equation" r:id="rId7" imgW="1066680" imgH="203040" progId="Equation.DSMT4">
              <p:embed/>
            </p:oleObj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179512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Άρα το </a:t>
            </a:r>
            <a:r>
              <a:rPr lang="en-US" sz="2800" dirty="0"/>
              <a:t>z</a:t>
            </a:r>
            <a:r>
              <a:rPr lang="el-GR" sz="2800" dirty="0" smtClean="0"/>
              <a:t> </a:t>
            </a:r>
            <a:r>
              <a:rPr lang="el-GR" sz="2800" dirty="0"/>
              <a:t>μπορεί να </a:t>
            </a:r>
            <a:r>
              <a:rPr lang="el-GR" sz="2800" dirty="0" smtClean="0"/>
              <a:t>κατασκευασθεί </a:t>
            </a:r>
            <a:r>
              <a:rPr lang="el-GR" sz="2800" dirty="0"/>
              <a:t>ως υποτείνουσα ορθογώνιου </a:t>
            </a:r>
            <a:r>
              <a:rPr lang="el-GR" sz="2800" dirty="0" smtClean="0"/>
              <a:t>τριγώνου </a:t>
            </a:r>
            <a:r>
              <a:rPr lang="el-GR" sz="2800" dirty="0"/>
              <a:t>με κάθετες πλευρές </a:t>
            </a:r>
            <a:r>
              <a:rPr lang="el-GR" sz="2800" dirty="0" smtClean="0"/>
              <a:t>                    ίσες </a:t>
            </a:r>
            <a:r>
              <a:rPr lang="el-GR" sz="2800" dirty="0"/>
              <a:t>με </a:t>
            </a:r>
            <a:r>
              <a:rPr lang="el-GR" sz="2800" dirty="0" smtClean="0"/>
              <a:t>α</a:t>
            </a:r>
            <a:r>
              <a:rPr lang="en-US" sz="2800" dirty="0" smtClean="0"/>
              <a:t>  </a:t>
            </a:r>
            <a:r>
              <a:rPr lang="el-GR" sz="2800" dirty="0" smtClean="0"/>
              <a:t>και            .</a:t>
            </a:r>
            <a:endParaRPr lang="el-GR" sz="2800" dirty="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38113" y="4149725"/>
          <a:ext cx="3119437" cy="833438"/>
        </p:xfrm>
        <a:graphic>
          <a:graphicData uri="http://schemas.openxmlformats.org/presentationml/2006/ole">
            <p:oleObj spid="_x0000_s59398" name="Equation" r:id="rId8" imgW="1282680" imgH="342720" progId="Equation.DSMT4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2241550" y="6224588"/>
          <a:ext cx="636588" cy="457200"/>
        </p:xfrm>
        <a:graphic>
          <a:graphicData uri="http://schemas.openxmlformats.org/presentationml/2006/ole">
            <p:oleObj spid="_x0000_s59399" name="Equation" r:id="rId9" imgW="317160" imgH="22860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16048"/>
            <a:ext cx="8229600" cy="40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 είναι γνωστό τμήμα, να κατασκευασθεί τμήμα ίσο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με</a:t>
            </a:r>
            <a:r>
              <a:rPr lang="el-GR" sz="2800" dirty="0"/>
              <a:t> </a:t>
            </a:r>
            <a:r>
              <a:rPr lang="el-GR" sz="2800" dirty="0" smtClean="0"/>
              <a:t>                                                          , με ν φυσικό ≥ 2.</a:t>
            </a:r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87624" y="836712"/>
          <a:ext cx="4536504" cy="586351"/>
        </p:xfrm>
        <a:graphic>
          <a:graphicData uri="http://schemas.openxmlformats.org/presentationml/2006/ole">
            <p:oleObj spid="_x0000_s60418" name="Equation" r:id="rId4" imgW="1866600" imgH="241200" progId="Equation.DSMT4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36563" y="2335213"/>
          <a:ext cx="1422400" cy="554037"/>
        </p:xfrm>
        <a:graphic>
          <a:graphicData uri="http://schemas.openxmlformats.org/presentationml/2006/ole">
            <p:oleObj spid="_x0000_s60419" name="Equation" r:id="rId5" imgW="583920" imgH="22860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192088" y="3011488"/>
          <a:ext cx="1912937" cy="493712"/>
        </p:xfrm>
        <a:graphic>
          <a:graphicData uri="http://schemas.openxmlformats.org/presentationml/2006/ole">
            <p:oleObj spid="_x0000_s60420" name="Equation" r:id="rId6" imgW="787320" imgH="20304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179512" y="3645024"/>
          <a:ext cx="2686050" cy="493713"/>
        </p:xfrm>
        <a:graphic>
          <a:graphicData uri="http://schemas.openxmlformats.org/presentationml/2006/ole">
            <p:oleObj spid="_x0000_s60421" name="Equation" r:id="rId7" imgW="1104840" imgH="203040" progId="Equation.DSMT4">
              <p:embed/>
            </p:oleObj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179512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Άρα το ω </a:t>
            </a:r>
            <a:r>
              <a:rPr lang="el-GR" sz="2800" dirty="0"/>
              <a:t>μπορεί να </a:t>
            </a:r>
            <a:r>
              <a:rPr lang="el-GR" sz="2800" dirty="0" smtClean="0"/>
              <a:t>κατασκευασθεί </a:t>
            </a:r>
            <a:r>
              <a:rPr lang="el-GR" sz="2800" dirty="0"/>
              <a:t>ως υποτείνουσα ορθογώνιου </a:t>
            </a:r>
            <a:r>
              <a:rPr lang="el-GR" sz="2800" dirty="0" smtClean="0"/>
              <a:t>τριγώνου </a:t>
            </a:r>
            <a:r>
              <a:rPr lang="el-GR" sz="2800" dirty="0"/>
              <a:t>με κάθετες πλευρές </a:t>
            </a:r>
            <a:r>
              <a:rPr lang="el-GR" sz="2800" dirty="0" smtClean="0"/>
              <a:t>                     ίσες </a:t>
            </a:r>
            <a:r>
              <a:rPr lang="el-GR" sz="2800" dirty="0"/>
              <a:t>με </a:t>
            </a:r>
            <a:r>
              <a:rPr lang="el-GR" sz="2800" dirty="0" smtClean="0"/>
              <a:t>α</a:t>
            </a:r>
            <a:r>
              <a:rPr lang="en-US" sz="2800" dirty="0" smtClean="0"/>
              <a:t> </a:t>
            </a:r>
            <a:r>
              <a:rPr lang="el-GR" sz="2800" dirty="0" smtClean="0"/>
              <a:t>και  2</a:t>
            </a:r>
            <a:r>
              <a:rPr lang="el-GR" sz="2800" dirty="0"/>
              <a:t>α</a:t>
            </a:r>
            <a:r>
              <a:rPr lang="el-GR" sz="2800" dirty="0" smtClean="0"/>
              <a:t> .</a:t>
            </a:r>
            <a:endParaRPr lang="el-GR" sz="2800" dirty="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15900" y="4225925"/>
          <a:ext cx="2965450" cy="679450"/>
        </p:xfrm>
        <a:graphic>
          <a:graphicData uri="http://schemas.openxmlformats.org/presentationml/2006/ole">
            <p:oleObj spid="_x0000_s60422" name="Equation" r:id="rId8" imgW="1218960" imgH="279360" progId="Equation.DSMT4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16048"/>
            <a:ext cx="8229600" cy="40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 είναι γνωστό τμήμα, να κατασκευασθεί τμήμα ίσο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με</a:t>
            </a:r>
            <a:r>
              <a:rPr lang="el-GR" sz="2800" dirty="0"/>
              <a:t> </a:t>
            </a:r>
            <a:r>
              <a:rPr lang="el-GR" sz="2800" dirty="0" smtClean="0"/>
              <a:t>                                                          , με ν φυσικό ≥ 2.</a:t>
            </a:r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87624" y="836712"/>
          <a:ext cx="4536504" cy="586351"/>
        </p:xfrm>
        <a:graphic>
          <a:graphicData uri="http://schemas.openxmlformats.org/presentationml/2006/ole">
            <p:oleObj spid="_x0000_s61442" name="Equation" r:id="rId4" imgW="1866600" imgH="241200" progId="Equation.DSMT4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36563" y="2335213"/>
          <a:ext cx="1422400" cy="554037"/>
        </p:xfrm>
        <a:graphic>
          <a:graphicData uri="http://schemas.openxmlformats.org/presentationml/2006/ole">
            <p:oleObj spid="_x0000_s61443" name="Equation" r:id="rId5" imgW="583920" imgH="22860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192088" y="3011488"/>
          <a:ext cx="1912937" cy="493712"/>
        </p:xfrm>
        <a:graphic>
          <a:graphicData uri="http://schemas.openxmlformats.org/presentationml/2006/ole">
            <p:oleObj spid="_x0000_s61444" name="Equation" r:id="rId6" imgW="787320" imgH="20304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179512" y="3645024"/>
          <a:ext cx="2686050" cy="493713"/>
        </p:xfrm>
        <a:graphic>
          <a:graphicData uri="http://schemas.openxmlformats.org/presentationml/2006/ole">
            <p:oleObj spid="_x0000_s61445" name="Equation" r:id="rId7" imgW="1104840" imgH="203040" progId="Equation.DSMT4">
              <p:embed/>
            </p:oleObj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179512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Άρα το ω </a:t>
            </a:r>
            <a:r>
              <a:rPr lang="el-GR" sz="2800" dirty="0"/>
              <a:t>μπορεί να </a:t>
            </a:r>
            <a:r>
              <a:rPr lang="el-GR" sz="2800" dirty="0" smtClean="0"/>
              <a:t>κατασκευασθεί </a:t>
            </a:r>
            <a:r>
              <a:rPr lang="el-GR" sz="2800" dirty="0"/>
              <a:t>ως υποτείνουσα ορθογώνιου </a:t>
            </a:r>
            <a:r>
              <a:rPr lang="el-GR" sz="2800" dirty="0" smtClean="0"/>
              <a:t>τριγώνου </a:t>
            </a:r>
            <a:r>
              <a:rPr lang="el-GR" sz="2800" dirty="0"/>
              <a:t>με κάθετες πλευρές </a:t>
            </a:r>
            <a:r>
              <a:rPr lang="el-GR" sz="2800" dirty="0" smtClean="0"/>
              <a:t>                     ίσες </a:t>
            </a:r>
            <a:r>
              <a:rPr lang="el-GR" sz="2800" dirty="0"/>
              <a:t>με </a:t>
            </a:r>
            <a:r>
              <a:rPr lang="el-GR" sz="2800" dirty="0" smtClean="0"/>
              <a:t>α</a:t>
            </a:r>
            <a:r>
              <a:rPr lang="en-US" sz="2800" dirty="0" smtClean="0"/>
              <a:t> </a:t>
            </a:r>
            <a:r>
              <a:rPr lang="el-GR" sz="2800" dirty="0" smtClean="0"/>
              <a:t>και  2</a:t>
            </a:r>
            <a:r>
              <a:rPr lang="el-GR" sz="2800" dirty="0"/>
              <a:t>α</a:t>
            </a:r>
            <a:r>
              <a:rPr lang="el-GR" sz="2800" dirty="0" smtClean="0"/>
              <a:t> .</a:t>
            </a:r>
            <a:endParaRPr lang="el-GR" sz="2800" dirty="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15900" y="4225925"/>
          <a:ext cx="2965450" cy="679450"/>
        </p:xfrm>
        <a:graphic>
          <a:graphicData uri="http://schemas.openxmlformats.org/presentationml/2006/ole">
            <p:oleObj spid="_x0000_s61446" name="Equation" r:id="rId8" imgW="1218960" imgH="279360" progId="Equation.DSMT4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16048"/>
            <a:ext cx="8229600" cy="40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2800" dirty="0"/>
              <a:t>Αν α είναι γνωστό τμήμα, να κατασκευασθεί τμήμα ίσο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με</a:t>
            </a:r>
            <a:r>
              <a:rPr lang="el-GR" sz="2800" dirty="0"/>
              <a:t> </a:t>
            </a:r>
            <a:r>
              <a:rPr lang="el-GR" sz="2800" dirty="0" smtClean="0"/>
              <a:t>                                                          , με ν φυσικό ≥ 2.</a:t>
            </a:r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ΕΠΙΜΕΛΕΙΑ: ΠΕΡΙΚΛΗΣ ΓΙΑΝΝΟΥΛΑΤΟΣ</a:t>
            </a:r>
            <a:endParaRPr lang="el-GR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187624" y="836712"/>
          <a:ext cx="4536504" cy="586351"/>
        </p:xfrm>
        <a:graphic>
          <a:graphicData uri="http://schemas.openxmlformats.org/presentationml/2006/ole">
            <p:oleObj spid="_x0000_s62466" name="Equation" r:id="rId4" imgW="1866600" imgH="241200" progId="Equation.DSMT4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36563" y="2335213"/>
          <a:ext cx="1422400" cy="554037"/>
        </p:xfrm>
        <a:graphic>
          <a:graphicData uri="http://schemas.openxmlformats.org/presentationml/2006/ole">
            <p:oleObj spid="_x0000_s62467" name="Equation" r:id="rId5" imgW="583920" imgH="22860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192088" y="3011488"/>
          <a:ext cx="1912937" cy="493712"/>
        </p:xfrm>
        <a:graphic>
          <a:graphicData uri="http://schemas.openxmlformats.org/presentationml/2006/ole">
            <p:oleObj spid="_x0000_s62468" name="Equation" r:id="rId6" imgW="787320" imgH="20304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179512" y="3645024"/>
          <a:ext cx="2686050" cy="493713"/>
        </p:xfrm>
        <a:graphic>
          <a:graphicData uri="http://schemas.openxmlformats.org/presentationml/2006/ole">
            <p:oleObj spid="_x0000_s62469" name="Equation" r:id="rId7" imgW="1104840" imgH="203040" progId="Equation.DSMT4">
              <p:embed/>
            </p:oleObj>
          </a:graphicData>
        </a:graphic>
      </p:graphicFrame>
      <p:sp>
        <p:nvSpPr>
          <p:cNvPr id="15" name="14 - Ορθογώνιο"/>
          <p:cNvSpPr/>
          <p:nvPr/>
        </p:nvSpPr>
        <p:spPr>
          <a:xfrm>
            <a:off x="179512" y="53732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Άρα το ω </a:t>
            </a:r>
            <a:r>
              <a:rPr lang="el-GR" sz="2800" dirty="0"/>
              <a:t>μπορεί να </a:t>
            </a:r>
            <a:r>
              <a:rPr lang="el-GR" sz="2800" dirty="0" smtClean="0"/>
              <a:t>κατασκευασθεί </a:t>
            </a:r>
            <a:r>
              <a:rPr lang="el-GR" sz="2800" dirty="0"/>
              <a:t>ως υποτείνουσα ορθογώνιου </a:t>
            </a:r>
            <a:r>
              <a:rPr lang="el-GR" sz="2800" dirty="0" smtClean="0"/>
              <a:t>τριγώνου </a:t>
            </a:r>
            <a:r>
              <a:rPr lang="el-GR" sz="2800" dirty="0"/>
              <a:t>με κάθετες πλευρές </a:t>
            </a:r>
            <a:r>
              <a:rPr lang="el-GR" sz="2800" dirty="0" smtClean="0"/>
              <a:t>                    ίσες </a:t>
            </a:r>
            <a:r>
              <a:rPr lang="el-GR" sz="2800" dirty="0"/>
              <a:t>με </a:t>
            </a:r>
            <a:r>
              <a:rPr lang="el-GR" sz="2800" dirty="0" smtClean="0"/>
              <a:t>α</a:t>
            </a:r>
            <a:r>
              <a:rPr lang="en-US" sz="2800" dirty="0" smtClean="0"/>
              <a:t> </a:t>
            </a:r>
            <a:r>
              <a:rPr lang="el-GR" sz="2800" dirty="0" smtClean="0"/>
              <a:t>και  2</a:t>
            </a:r>
            <a:r>
              <a:rPr lang="el-GR" sz="2800" dirty="0"/>
              <a:t>α</a:t>
            </a:r>
            <a:r>
              <a:rPr lang="el-GR" sz="2800" dirty="0" smtClean="0"/>
              <a:t> .</a:t>
            </a:r>
            <a:endParaRPr lang="el-GR" sz="2800" dirty="0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215900" y="4225925"/>
          <a:ext cx="2965450" cy="679450"/>
        </p:xfrm>
        <a:graphic>
          <a:graphicData uri="http://schemas.openxmlformats.org/presentationml/2006/ole">
            <p:oleObj spid="_x0000_s62470" name="Equation" r:id="rId8" imgW="1218960" imgH="279360" progId="Equation.DSMT4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67544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Αν α, β είναι γνωστά τμήματα, να κατασκευάσετε το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τμήμα </a:t>
            </a:r>
            <a:r>
              <a:rPr lang="el-GR" sz="2800" dirty="0"/>
              <a:t>k , που ορίζεται από την ισότητα: 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88224" y="980728"/>
          <a:ext cx="2244896" cy="715764"/>
        </p:xfrm>
        <a:graphic>
          <a:graphicData uri="http://schemas.openxmlformats.org/presentationml/2006/ole">
            <p:oleObj spid="_x0000_s2050" name="Equation" r:id="rId5" imgW="876240" imgH="2793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27584" y="3501008"/>
          <a:ext cx="2244725" cy="715963"/>
        </p:xfrm>
        <a:graphic>
          <a:graphicData uri="http://schemas.openxmlformats.org/presentationml/2006/ole">
            <p:oleObj spid="_x0000_s2051" name="Equation" r:id="rId6" imgW="876240" imgH="2793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536" y="4437112"/>
          <a:ext cx="2570162" cy="585787"/>
        </p:xfrm>
        <a:graphic>
          <a:graphicData uri="http://schemas.openxmlformats.org/presentationml/2006/ole">
            <p:oleObj spid="_x0000_s2052" name="Equation" r:id="rId7" imgW="1002960" imgH="2286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95536" y="530120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 smtClean="0"/>
              <a:t>k </a:t>
            </a:r>
            <a:r>
              <a:rPr lang="el-GR" sz="2800" dirty="0" smtClean="0"/>
              <a:t>είναι υποτείνουσα ορθογωνίου τριγώνου με κάθετες πλευρές α, β</a:t>
            </a:r>
            <a:endParaRPr lang="el-GR" sz="2800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ΕΠΙΜΕΛΕΙΑ: ΠΕΡΙΚΛΗΣ ΓΙΑΝΝΟΥΛΑΤΟΣ</a:t>
            </a:r>
            <a:endParaRPr lang="el-G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67544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Αν α, β είναι γνωστά τμήματα, να κατασκευάσετε το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τμήμα </a:t>
            </a:r>
            <a:r>
              <a:rPr lang="el-GR" sz="2800" dirty="0"/>
              <a:t>k , που ορίζεται από την ισότητα: 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88224" y="980728"/>
          <a:ext cx="2244896" cy="715764"/>
        </p:xfrm>
        <a:graphic>
          <a:graphicData uri="http://schemas.openxmlformats.org/presentationml/2006/ole">
            <p:oleObj spid="_x0000_s3074" name="Equation" r:id="rId5" imgW="876240" imgH="2793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27584" y="3501008"/>
          <a:ext cx="2244725" cy="715963"/>
        </p:xfrm>
        <a:graphic>
          <a:graphicData uri="http://schemas.openxmlformats.org/presentationml/2006/ole">
            <p:oleObj spid="_x0000_s3075" name="Equation" r:id="rId6" imgW="876240" imgH="2793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536" y="4437112"/>
          <a:ext cx="2570162" cy="585787"/>
        </p:xfrm>
        <a:graphic>
          <a:graphicData uri="http://schemas.openxmlformats.org/presentationml/2006/ole">
            <p:oleObj spid="_x0000_s3076" name="Equation" r:id="rId7" imgW="1002960" imgH="2286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95536" y="530120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 smtClean="0"/>
              <a:t>k </a:t>
            </a:r>
            <a:r>
              <a:rPr lang="el-GR" sz="2800" dirty="0" smtClean="0"/>
              <a:t>είναι υποτείνουσα ορθογωνίου τριγώνου με κάθετες πλευρές α, β</a:t>
            </a:r>
            <a:endParaRPr lang="el-GR" sz="2800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ΕΠΙΜΕΛΕΙΑ: ΠΕΡΙΚΛΗΣ ΓΙΑΝΝΟΥΛΑΤΟΣ</a:t>
            </a:r>
            <a:endParaRPr lang="el-G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67544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Αν α, β είναι γνωστά τμήματα, να κατασκευάσετε το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τμήμα </a:t>
            </a:r>
            <a:r>
              <a:rPr lang="el-GR" sz="2800" dirty="0"/>
              <a:t>k , που ορίζεται από την ισότητα: 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588224" y="980728"/>
          <a:ext cx="2244896" cy="715764"/>
        </p:xfrm>
        <a:graphic>
          <a:graphicData uri="http://schemas.openxmlformats.org/presentationml/2006/ole">
            <p:oleObj spid="_x0000_s4098" name="Equation" r:id="rId5" imgW="876240" imgH="2793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27584" y="3501008"/>
          <a:ext cx="2244725" cy="715963"/>
        </p:xfrm>
        <a:graphic>
          <a:graphicData uri="http://schemas.openxmlformats.org/presentationml/2006/ole">
            <p:oleObj spid="_x0000_s4099" name="Equation" r:id="rId6" imgW="876240" imgH="2793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536" y="4437112"/>
          <a:ext cx="2570162" cy="585787"/>
        </p:xfrm>
        <a:graphic>
          <a:graphicData uri="http://schemas.openxmlformats.org/presentationml/2006/ole">
            <p:oleObj spid="_x0000_s4100" name="Equation" r:id="rId7" imgW="1002960" imgH="2286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95536" y="530120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 smtClean="0"/>
              <a:t>k </a:t>
            </a:r>
            <a:r>
              <a:rPr lang="el-GR" sz="2800" dirty="0" smtClean="0"/>
              <a:t>είναι υποτείνουσα ορθογωνίου τριγώνου με κάθετες πλευρές α, β</a:t>
            </a:r>
            <a:endParaRPr lang="el-GR" sz="2800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ΕΠΙΜΕΛΕΙΑ: ΠΕΡΙΚΛΗΣ ΓΙΑΝΝΟΥΛΑΤΟΣ</a:t>
            </a:r>
            <a:endParaRPr lang="el-G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67544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Αν α, β είναι γνωστά τμήματα, να κατασκευάσετε το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τμήμα </a:t>
            </a:r>
            <a:r>
              <a:rPr lang="el-GR" sz="2800" dirty="0"/>
              <a:t>k , που ορίζεται από την ισότητα: 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04000" y="981075"/>
          <a:ext cx="2211388" cy="715963"/>
        </p:xfrm>
        <a:graphic>
          <a:graphicData uri="http://schemas.openxmlformats.org/presentationml/2006/ole">
            <p:oleObj spid="_x0000_s5122" name="Equation" r:id="rId5" imgW="863280" imgH="2793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42963" y="3500438"/>
          <a:ext cx="2212975" cy="715962"/>
        </p:xfrm>
        <a:graphic>
          <a:graphicData uri="http://schemas.openxmlformats.org/presentationml/2006/ole">
            <p:oleObj spid="_x0000_s5123" name="Equation" r:id="rId6" imgW="863280" imgH="2793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536" y="4437112"/>
          <a:ext cx="2570162" cy="585787"/>
        </p:xfrm>
        <a:graphic>
          <a:graphicData uri="http://schemas.openxmlformats.org/presentationml/2006/ole">
            <p:oleObj spid="_x0000_s5124" name="Equation" r:id="rId7" imgW="1002960" imgH="2286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95536" y="5301208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 smtClean="0"/>
              <a:t>k </a:t>
            </a:r>
            <a:r>
              <a:rPr lang="el-GR" sz="2800" dirty="0" smtClean="0"/>
              <a:t>είναι η μία κάθετη πλευρά ορθογωνίου τριγώνου με υποτείνουσα α και άλλη κάθετη την β. </a:t>
            </a:r>
            <a:endParaRPr lang="el-GR" sz="2800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ΕΠΙΜΕΛΕΙΑ: ΠΕΡΙΚΛΗΣ ΓΙΑΝΝΟΥΛΑΤΟΣ</a:t>
            </a:r>
            <a:endParaRPr lang="el-G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67544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Αν α, β είναι γνωστά τμήματα, να κατασκευάσετε το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τμήμα </a:t>
            </a:r>
            <a:r>
              <a:rPr lang="el-GR" sz="2800" dirty="0"/>
              <a:t>k , που ορίζεται από την ισότητα: 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04000" y="981075"/>
          <a:ext cx="2211388" cy="715963"/>
        </p:xfrm>
        <a:graphic>
          <a:graphicData uri="http://schemas.openxmlformats.org/presentationml/2006/ole">
            <p:oleObj spid="_x0000_s6146" name="Equation" r:id="rId5" imgW="863280" imgH="2793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42963" y="3500438"/>
          <a:ext cx="2212975" cy="715962"/>
        </p:xfrm>
        <a:graphic>
          <a:graphicData uri="http://schemas.openxmlformats.org/presentationml/2006/ole">
            <p:oleObj spid="_x0000_s6147" name="Equation" r:id="rId6" imgW="863280" imgH="2793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536" y="4437112"/>
          <a:ext cx="2570162" cy="585787"/>
        </p:xfrm>
        <a:graphic>
          <a:graphicData uri="http://schemas.openxmlformats.org/presentationml/2006/ole">
            <p:oleObj spid="_x0000_s6148" name="Equation" r:id="rId7" imgW="1002960" imgH="2286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95536" y="5301208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 smtClean="0"/>
              <a:t>k </a:t>
            </a:r>
            <a:r>
              <a:rPr lang="el-GR" sz="2800" dirty="0" smtClean="0"/>
              <a:t>είναι η μία κάθετη πλευρά ορθογωνίου τριγώνου με υποτείνουσα α και άλλη κάθετη την β. </a:t>
            </a:r>
            <a:endParaRPr lang="el-GR" sz="2800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ΕΠΙΜΕΛΕΙΑ: ΠΕΡΙΚΛΗΣ ΓΙΑΝΝΟΥΛΑΤΟΣ</a:t>
            </a:r>
            <a:endParaRPr lang="el-G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37434"/>
            <a:ext cx="8229600" cy="405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467544" y="26064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Αν α, β είναι γνωστά τμήματα, να κατασκευάσετε το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τμήμα </a:t>
            </a:r>
            <a:r>
              <a:rPr lang="el-GR" sz="2800" dirty="0"/>
              <a:t>k , που ορίζεται από την ισότητα: 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04000" y="981075"/>
          <a:ext cx="2211388" cy="715963"/>
        </p:xfrm>
        <a:graphic>
          <a:graphicData uri="http://schemas.openxmlformats.org/presentationml/2006/ole">
            <p:oleObj spid="_x0000_s7170" name="Equation" r:id="rId5" imgW="863280" imgH="2793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42963" y="3500438"/>
          <a:ext cx="2212975" cy="715962"/>
        </p:xfrm>
        <a:graphic>
          <a:graphicData uri="http://schemas.openxmlformats.org/presentationml/2006/ole">
            <p:oleObj spid="_x0000_s7171" name="Equation" r:id="rId6" imgW="863280" imgH="27936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95536" y="4437112"/>
          <a:ext cx="2570162" cy="585787"/>
        </p:xfrm>
        <a:graphic>
          <a:graphicData uri="http://schemas.openxmlformats.org/presentationml/2006/ole">
            <p:oleObj spid="_x0000_s7172" name="Equation" r:id="rId7" imgW="1002960" imgH="228600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395536" y="5301208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Το ζητούμενο τμήμα </a:t>
            </a:r>
            <a:r>
              <a:rPr lang="en-US" sz="2800" dirty="0" smtClean="0"/>
              <a:t>k </a:t>
            </a:r>
            <a:r>
              <a:rPr lang="el-GR" sz="2800" dirty="0" smtClean="0"/>
              <a:t>είναι η μία κάθετη πλευρά ορθογωνίου τριγώνου με υποτείνουσα α και άλλη κάθετη την β. </a:t>
            </a:r>
            <a:endParaRPr lang="el-GR" sz="2800" dirty="0"/>
          </a:p>
        </p:txBody>
      </p:sp>
      <p:sp>
        <p:nvSpPr>
          <p:cNvPr id="13" name="1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ΕΠΙΜΕΛΕΙΑ: ΠΕΡΙΚΛΗΣ ΓΙΑΝΝΟΥΛΑΤΟΣ</a:t>
            </a:r>
            <a:endParaRPr lang="el-G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1291</Words>
  <Application>Microsoft Office PowerPoint</Application>
  <PresentationFormat>Προβολή στην οθόνη (4:3)</PresentationFormat>
  <Paragraphs>137</Paragraphs>
  <Slides>38</Slides>
  <Notes>12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0" baseType="lpstr">
      <vt:lpstr>Θέμα του Office</vt:lpstr>
      <vt:lpstr>Equation</vt:lpstr>
      <vt:lpstr>Μετρικές σχέσεις σε ορθογώνιο τρίγωνο</vt:lpstr>
      <vt:lpstr>Πρόβλημα 1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Πρόβλημα 2</vt:lpstr>
      <vt:lpstr>Αν α, β είναι γνωστά τμήματα, να κατασκευάσετε το   τμήμα x , που ορίζεται από την ισότητα </vt:lpstr>
      <vt:lpstr>Αν α, β είναι γνωστά τμήματα, να κατασκευάσετε το   τμήμα x , που ορίζεται από την ισότητα </vt:lpstr>
      <vt:lpstr>Αν α, β είναι γνωστά τμήματα, να κατασκευάσετε το   τμήμα x , που ορίζεται από την ισότητα </vt:lpstr>
      <vt:lpstr>Αν α, β είναι γνωστά τμήματα, να κατασκευάσετε το   τμήμα x , που ορίζεται από την ισότητα </vt:lpstr>
      <vt:lpstr>Αν α, β είναι γνωστά τμήματα, να κατασκευάσετε το   τμήμα x , που ορίζεται από την ισότητα </vt:lpstr>
      <vt:lpstr>Αν α, β είναι γνωστά τμήματα, να κατασκευάσετε το   τμήμα x , που ορίζεται από την ισότητα </vt:lpstr>
      <vt:lpstr>Αν α, β είναι γνωστά τμήματα, να κατασκευάσετε το   τμήμα x , που ορίζεται από την ισότητα </vt:lpstr>
      <vt:lpstr>Αν α, β είναι γνωστά τμήματα, να κατασκευάσετε το   τμήμα x , που ορίζεται από την ισότητα </vt:lpstr>
      <vt:lpstr>Αν α, β είναι γνωστά τμήματα, να κατασκευάσετε το   τμήμα x , που ορίζεται από την ισότητα </vt:lpstr>
      <vt:lpstr>Αν α, β είναι γνωστά τμήματα, να κατασκευάσετε το   τμήμα x , που ορίζεται από την ισότητα </vt:lpstr>
      <vt:lpstr>Πρόβλημα 3</vt:lpstr>
      <vt:lpstr>Αν α είναι γνωστό τμήμα, να κατασκευασθεί τμήμα ίσο   με                                                           , με ν φυσικό ≥ 2.</vt:lpstr>
      <vt:lpstr>Αν α είναι γνωστό τμήμα, να κατασκευασθεί τμήμα ίσο   με                                                           , με ν φυσικό ≥ 2.</vt:lpstr>
      <vt:lpstr>Αν α είναι γνωστό τμήμα, να κατασκευασθεί τμήμα ίσο   με                                                           , με ν φυσικό ≥ 2.</vt:lpstr>
      <vt:lpstr>Αν α είναι γνωστό τμήμα, να κατασκευασθεί τμήμα ίσο   με                                                           , με ν φυσικό ≥ 2.</vt:lpstr>
      <vt:lpstr>Αν α είναι γνωστό τμήμα, να κατασκευασθεί τμήμα ίσο   με                                                           , με ν φυσικό ≥ 2.</vt:lpstr>
      <vt:lpstr>Αν α είναι γνωστό τμήμα, να κατασκευασθεί τμήμα ίσο   με                                                           , με ν φυσικό ≥ 2.</vt:lpstr>
      <vt:lpstr>Αν α είναι γνωστό τμήμα, να κατασκευασθεί τμήμα ίσο   με                                                           , με ν φυσικό ≥ 2.</vt:lpstr>
      <vt:lpstr>Αν α είναι γνωστό τμήμα, να κατασκευασθεί τμήμα ίσο   με                                                           , με ν φυσικό ≥ 2.</vt:lpstr>
      <vt:lpstr>Αν α είναι γνωστό τμήμα, να κατασκευασθεί τμήμα ίσο   με                                                           , με ν φυσικό ≥ 2.</vt:lpstr>
      <vt:lpstr>Αν α είναι γνωστό τμήμα, να κατασκευασθεί τμήμα ίσο   με                                                           , με ν φυσικό ≥ 2.</vt:lpstr>
      <vt:lpstr>Αν α είναι γνωστό τμήμα, να κατασκευασθεί τμήμα ίσο   με                                                           , με ν φυσικό ≥ 2.</vt:lpstr>
      <vt:lpstr>Αν α είναι γνωστό τμήμα, να κατασκευασθεί τμήμα ίσο   με                                                           , με ν φυσικό ≥ 2.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Periklis Giannoulatos</dc:creator>
  <cp:lastModifiedBy>Periklis Giannoulatos</cp:lastModifiedBy>
  <cp:revision>35</cp:revision>
  <dcterms:created xsi:type="dcterms:W3CDTF">2022-11-17T18:30:58Z</dcterms:created>
  <dcterms:modified xsi:type="dcterms:W3CDTF">2022-11-17T21:23:14Z</dcterms:modified>
  <cp:contentStatus>Τελική έκδοση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