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08" autoAdjust="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7E540-D8D8-4DDF-A8E4-D5DC878BB663}" type="datetimeFigureOut">
              <a:rPr lang="el-GR" smtClean="0"/>
              <a:pPr/>
              <a:t>19/8/2023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6452D-E584-464C-BD1F-3C5C628CB38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BB31-8EEB-4DAD-868E-233276FCB0F9}" type="datetime1">
              <a:rPr lang="el-GR" smtClean="0"/>
              <a:pPr/>
              <a:t>19/8/2023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6194-7C05-4D50-BA0E-3DA07EB2FF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3374-37FC-47D8-8BC1-BF2BADB095C8}" type="datetime1">
              <a:rPr lang="el-GR" smtClean="0"/>
              <a:pPr/>
              <a:t>19/8/2023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6194-7C05-4D50-BA0E-3DA07EB2FF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2203-317B-4AC2-8A2D-A605828DAE2D}" type="datetime1">
              <a:rPr lang="el-GR" smtClean="0"/>
              <a:pPr/>
              <a:t>19/8/2023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6194-7C05-4D50-BA0E-3DA07EB2FF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3101-2C53-4544-953F-F1B011561649}" type="datetime1">
              <a:rPr lang="el-GR" smtClean="0"/>
              <a:pPr/>
              <a:t>19/8/2023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895600" cy="365125"/>
          </a:xfrm>
        </p:spPr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6194-7C05-4D50-BA0E-3DA07EB2FF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D068-ED4B-4965-90CF-0A65DD7A5054}" type="datetime1">
              <a:rPr lang="el-GR" smtClean="0"/>
              <a:pPr/>
              <a:t>19/8/2023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6194-7C05-4D50-BA0E-3DA07EB2FF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3442-E8FC-4DB7-B2D1-C6AE8A6D233C}" type="datetime1">
              <a:rPr lang="el-GR" smtClean="0"/>
              <a:pPr/>
              <a:t>19/8/2023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76194-7C05-4D50-BA0E-3DA07EB2FFB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D11C-9A0E-4F91-BB84-8514C049E89A}" type="datetime1">
              <a:rPr lang="el-GR" smtClean="0"/>
              <a:pPr/>
              <a:t>19/8/2023</a:t>
            </a:fld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76194-7C05-4D50-BA0E-3DA07EB2FFB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/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13"/>
          </p:nvPr>
        </p:nvSpPr>
        <p:spPr>
          <a:xfrm>
            <a:off x="323850" y="0"/>
            <a:ext cx="2879725" cy="26035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4CC4-9C10-4BAB-AF5C-6E070CA93831}" type="datetime1">
              <a:rPr lang="el-GR" smtClean="0"/>
              <a:pPr/>
              <a:t>19/8/2023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6194-7C05-4D50-BA0E-3DA07EB2FF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23C1-2536-480F-98C3-67BFD2C4C2C6}" type="datetime1">
              <a:rPr lang="el-GR" smtClean="0"/>
              <a:pPr/>
              <a:t>19/8/2023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6194-7C05-4D50-BA0E-3DA07EB2FF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9B0-6515-45B7-BF31-872D11530471}" type="datetime1">
              <a:rPr lang="el-GR" smtClean="0"/>
              <a:pPr/>
              <a:t>19/8/2023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6194-7C05-4D50-BA0E-3DA07EB2FF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D956-180F-437E-9005-36AEBF0CDBD3}" type="datetime1">
              <a:rPr lang="el-GR" smtClean="0"/>
              <a:pPr/>
              <a:t>19/8/2023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6194-7C05-4D50-BA0E-3DA07EB2FF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55105-2822-45CF-A7A9-859E0BE1FC58}" type="datetime1">
              <a:rPr lang="el-GR" smtClean="0"/>
              <a:pPr/>
              <a:t>19/8/2023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ΕΠΙΜΕΛΕΙΑ: ΠΕΡΙΚΛΗΣ ΓΙΑΝΝΟΥΛΑΤΟΣ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76194-7C05-4D50-BA0E-3DA07EB2FFB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Α.1.4. Ευκλείδεια διαίρεση 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573325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138 </a:t>
            </a:r>
            <a:r>
              <a:rPr lang="el-GR" dirty="0" smtClean="0"/>
              <a:t>μαθητές σε τριάδες</a:t>
            </a:r>
            <a:endParaRPr lang="el-GR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08502"/>
            <a:ext cx="8229600" cy="310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539552" y="1124744"/>
            <a:ext cx="2215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</a:t>
            </a:r>
            <a:r>
              <a:rPr lang="el-GR" sz="3200" b="1" dirty="0" smtClean="0"/>
              <a:t>46 · 3 </a:t>
            </a:r>
            <a:endParaRPr lang="el-GR" sz="3200" b="1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55892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138 </a:t>
            </a:r>
            <a:r>
              <a:rPr lang="el-GR" dirty="0" smtClean="0"/>
              <a:t>μαθητές σε τετράδες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539552" y="1124744"/>
            <a:ext cx="2215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</a:t>
            </a:r>
            <a:r>
              <a:rPr lang="el-GR" sz="3200" b="1" dirty="0" smtClean="0"/>
              <a:t>46 · 3 </a:t>
            </a:r>
            <a:endParaRPr lang="el-GR" sz="3200" b="1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08502"/>
            <a:ext cx="8229600" cy="310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Διάγραμμα ροής: Διεργασία"/>
          <p:cNvSpPr/>
          <p:nvPr/>
        </p:nvSpPr>
        <p:spPr>
          <a:xfrm>
            <a:off x="6372200" y="4365104"/>
            <a:ext cx="216024" cy="432048"/>
          </a:xfrm>
          <a:prstGeom prst="flowChartProcess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539552" y="1628800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34 </a:t>
            </a:r>
            <a:r>
              <a:rPr lang="el-GR" sz="3200" b="1" dirty="0" smtClean="0"/>
              <a:t>· </a:t>
            </a:r>
            <a:r>
              <a:rPr lang="en-US" sz="3200" b="1" dirty="0" smtClean="0"/>
              <a:t>4 + 2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08502"/>
            <a:ext cx="8229600" cy="310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573325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138 </a:t>
            </a:r>
            <a:r>
              <a:rPr lang="el-GR" dirty="0" smtClean="0"/>
              <a:t>μαθητές σε πεντάδες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539552" y="1124744"/>
            <a:ext cx="2215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</a:t>
            </a:r>
            <a:r>
              <a:rPr lang="el-GR" sz="3200" b="1" dirty="0" smtClean="0"/>
              <a:t>46 · 3 </a:t>
            </a:r>
            <a:endParaRPr lang="el-GR" sz="3200" b="1" dirty="0"/>
          </a:p>
        </p:txBody>
      </p:sp>
      <p:sp>
        <p:nvSpPr>
          <p:cNvPr id="7" name="6 - Διάγραμμα ροής: Διεργασία"/>
          <p:cNvSpPr/>
          <p:nvPr/>
        </p:nvSpPr>
        <p:spPr>
          <a:xfrm>
            <a:off x="5292080" y="4221088"/>
            <a:ext cx="216024" cy="576064"/>
          </a:xfrm>
          <a:prstGeom prst="flowChartProcess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539552" y="1628800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34 </a:t>
            </a:r>
            <a:r>
              <a:rPr lang="el-GR" sz="3200" b="1" dirty="0" smtClean="0"/>
              <a:t>· </a:t>
            </a:r>
            <a:r>
              <a:rPr lang="en-US" sz="3200" b="1" dirty="0" smtClean="0"/>
              <a:t>4 + 2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539552" y="2132856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27 </a:t>
            </a:r>
            <a:r>
              <a:rPr lang="el-GR" sz="3200" b="1" dirty="0" smtClean="0"/>
              <a:t>· </a:t>
            </a:r>
            <a:r>
              <a:rPr lang="en-US" sz="3200" b="1" dirty="0" smtClean="0"/>
              <a:t>5 + 3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08502"/>
            <a:ext cx="8229600" cy="310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566124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138 </a:t>
            </a:r>
            <a:r>
              <a:rPr lang="el-GR" dirty="0" smtClean="0"/>
              <a:t>μαθητές σε εξάδες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539552" y="1124744"/>
            <a:ext cx="2215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</a:t>
            </a:r>
            <a:r>
              <a:rPr lang="el-GR" sz="3200" b="1" dirty="0" smtClean="0"/>
              <a:t>46 · 3 </a:t>
            </a:r>
            <a:endParaRPr lang="el-GR" sz="32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539552" y="1628800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34 </a:t>
            </a:r>
            <a:r>
              <a:rPr lang="el-GR" sz="3200" b="1" dirty="0" smtClean="0"/>
              <a:t>· </a:t>
            </a:r>
            <a:r>
              <a:rPr lang="en-US" sz="3200" b="1" dirty="0" smtClean="0"/>
              <a:t>4 + 2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539552" y="2132856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27 </a:t>
            </a:r>
            <a:r>
              <a:rPr lang="el-GR" sz="3200" b="1" dirty="0" smtClean="0"/>
              <a:t>· </a:t>
            </a:r>
            <a:r>
              <a:rPr lang="en-US" sz="3200" b="1" dirty="0" smtClean="0"/>
              <a:t>5 + 3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539552" y="2636912"/>
            <a:ext cx="2215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23 </a:t>
            </a:r>
            <a:r>
              <a:rPr lang="el-GR" sz="3200" b="1" dirty="0" smtClean="0"/>
              <a:t>· </a:t>
            </a:r>
            <a:r>
              <a:rPr lang="en-US" sz="3200" b="1" dirty="0" smtClean="0"/>
              <a:t>6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08502"/>
            <a:ext cx="8229600" cy="310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566124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138 </a:t>
            </a:r>
            <a:r>
              <a:rPr lang="el-GR" dirty="0" smtClean="0"/>
              <a:t>μαθητές σε επτάδες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539552" y="1124744"/>
            <a:ext cx="2215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</a:t>
            </a:r>
            <a:r>
              <a:rPr lang="el-GR" sz="3200" b="1" dirty="0" smtClean="0"/>
              <a:t>46 · 3 </a:t>
            </a:r>
            <a:endParaRPr lang="el-GR" sz="32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539552" y="1628800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34 </a:t>
            </a:r>
            <a:r>
              <a:rPr lang="el-GR" sz="3200" b="1" dirty="0" smtClean="0"/>
              <a:t>· </a:t>
            </a:r>
            <a:r>
              <a:rPr lang="en-US" sz="3200" b="1" dirty="0" smtClean="0"/>
              <a:t>4 + 2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539552" y="2132856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27 </a:t>
            </a:r>
            <a:r>
              <a:rPr lang="el-GR" sz="3200" b="1" dirty="0" smtClean="0"/>
              <a:t>· </a:t>
            </a:r>
            <a:r>
              <a:rPr lang="en-US" sz="3200" b="1" dirty="0" smtClean="0"/>
              <a:t>5 + 3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539552" y="2636912"/>
            <a:ext cx="2215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23 </a:t>
            </a:r>
            <a:r>
              <a:rPr lang="el-GR" sz="3200" b="1" dirty="0" smtClean="0"/>
              <a:t>· </a:t>
            </a:r>
            <a:r>
              <a:rPr lang="en-US" sz="3200" b="1" dirty="0" smtClean="0"/>
              <a:t>6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12" name="11 - Διάγραμμα ροής: Διεργασία"/>
          <p:cNvSpPr/>
          <p:nvPr/>
        </p:nvSpPr>
        <p:spPr>
          <a:xfrm>
            <a:off x="3923928" y="3933056"/>
            <a:ext cx="288032" cy="864096"/>
          </a:xfrm>
          <a:prstGeom prst="flowChartProcess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TextBox"/>
          <p:cNvSpPr txBox="1"/>
          <p:nvPr/>
        </p:nvSpPr>
        <p:spPr>
          <a:xfrm>
            <a:off x="539552" y="3140968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19 </a:t>
            </a:r>
            <a:r>
              <a:rPr lang="el-GR" sz="3200" b="1" dirty="0" smtClean="0"/>
              <a:t>· </a:t>
            </a:r>
            <a:r>
              <a:rPr lang="en-US" sz="3200" b="1" dirty="0"/>
              <a:t>7</a:t>
            </a:r>
            <a:r>
              <a:rPr lang="en-US" sz="3200" b="1" dirty="0" smtClean="0"/>
              <a:t> + 5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39552" y="1124744"/>
            <a:ext cx="2215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</a:t>
            </a:r>
            <a:r>
              <a:rPr lang="el-GR" sz="3200" b="1" dirty="0" smtClean="0"/>
              <a:t>46 · 3 </a:t>
            </a:r>
            <a:endParaRPr lang="el-GR" sz="32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539552" y="1628800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34 </a:t>
            </a:r>
            <a:r>
              <a:rPr lang="el-GR" sz="3200" b="1" dirty="0" smtClean="0"/>
              <a:t>· </a:t>
            </a:r>
            <a:r>
              <a:rPr lang="en-US" sz="3200" b="1" dirty="0" smtClean="0"/>
              <a:t>4 + 2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539552" y="2132856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27 </a:t>
            </a:r>
            <a:r>
              <a:rPr lang="el-GR" sz="3200" b="1" dirty="0" smtClean="0"/>
              <a:t>· </a:t>
            </a:r>
            <a:r>
              <a:rPr lang="en-US" sz="3200" b="1" dirty="0" smtClean="0"/>
              <a:t>5 + 3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539552" y="2636912"/>
            <a:ext cx="2215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23 </a:t>
            </a:r>
            <a:r>
              <a:rPr lang="el-GR" sz="3200" b="1" dirty="0" smtClean="0"/>
              <a:t>· </a:t>
            </a:r>
            <a:r>
              <a:rPr lang="en-US" sz="3200" b="1" dirty="0" smtClean="0"/>
              <a:t>6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539552" y="3140968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</a:t>
            </a:r>
            <a:r>
              <a:rPr lang="en-US" sz="3200" b="1" dirty="0" smtClean="0"/>
              <a:t>8 = 19 </a:t>
            </a:r>
            <a:r>
              <a:rPr lang="el-GR" sz="3200" b="1" dirty="0" smtClean="0"/>
              <a:t>· </a:t>
            </a:r>
            <a:r>
              <a:rPr lang="en-US" sz="3200" b="1" dirty="0"/>
              <a:t>7</a:t>
            </a:r>
            <a:r>
              <a:rPr lang="en-US" sz="3200" b="1" dirty="0" smtClean="0"/>
              <a:t> + 5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79512" y="5260558"/>
            <a:ext cx="88020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Π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οιοι από τους παρακάτω αριθμούς είναι διαιρέτες του 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 ;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3   , </a:t>
            </a:r>
            <a:r>
              <a:rPr kumimoji="0" lang="el-G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4   ,   5   ,   6   ,   7.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- Διάγραμμα ροής: Παραπομπή"/>
          <p:cNvSpPr/>
          <p:nvPr/>
        </p:nvSpPr>
        <p:spPr>
          <a:xfrm>
            <a:off x="2699792" y="5949280"/>
            <a:ext cx="576064" cy="576064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Διάγραμμα ροής: Παραπομπή"/>
          <p:cNvSpPr/>
          <p:nvPr/>
        </p:nvSpPr>
        <p:spPr>
          <a:xfrm>
            <a:off x="5004048" y="5949280"/>
            <a:ext cx="576064" cy="576064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63888" y="364014"/>
            <a:ext cx="55801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Ισοδύναμες προτάσεις: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 αριθμός 3 είναι …………..   του 138    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 αριθμός 3    ………..       τον 138    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 138 είναι …………………….   του 3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6012160" y="980728"/>
            <a:ext cx="1627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διαιρέτης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5580112" y="2060848"/>
            <a:ext cx="1248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διαιρεί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5436096" y="3068960"/>
            <a:ext cx="2223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πολλαπλάσιο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  <p:bldP spid="21" grpId="0" animBg="1"/>
      <p:bldP spid="27649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πρόβλημα του Γυμναστή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Τώρα οι μαθητές είναι 137.</a:t>
            </a:r>
          </a:p>
          <a:p>
            <a:r>
              <a:rPr lang="el-GR" dirty="0" smtClean="0"/>
              <a:t>Θα επαναλάβουμε την διαδικασία.</a:t>
            </a:r>
            <a:endParaRPr lang="el-GR" dirty="0"/>
          </a:p>
        </p:txBody>
      </p:sp>
      <p:pic>
        <p:nvPicPr>
          <p:cNvPr id="1026" name="Picture 2" descr="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573016"/>
            <a:ext cx="2114550" cy="1847851"/>
          </a:xfrm>
          <a:prstGeom prst="rect">
            <a:avLst/>
          </a:prstGeom>
          <a:noFill/>
        </p:spPr>
      </p:pic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467544" y="260648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</a:t>
            </a:r>
            <a:r>
              <a:rPr lang="el-GR" sz="3200" b="1" dirty="0" smtClean="0"/>
              <a:t>4</a:t>
            </a:r>
            <a:r>
              <a:rPr lang="en-US" sz="3200" b="1" dirty="0" smtClean="0"/>
              <a:t>5</a:t>
            </a:r>
            <a:r>
              <a:rPr lang="el-GR" sz="3200" b="1" dirty="0" smtClean="0"/>
              <a:t> · 3</a:t>
            </a:r>
            <a:r>
              <a:rPr lang="en-US" sz="3200" b="1" dirty="0" smtClean="0"/>
              <a:t> + 2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08502"/>
            <a:ext cx="8229600" cy="310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3779912" y="5445224"/>
            <a:ext cx="1300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τριάδες</a:t>
            </a:r>
            <a:endParaRPr lang="el-GR" sz="2800" dirty="0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467544" y="260648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</a:t>
            </a:r>
            <a:r>
              <a:rPr lang="el-GR" sz="3200" b="1" dirty="0" smtClean="0"/>
              <a:t>4</a:t>
            </a:r>
            <a:r>
              <a:rPr lang="en-US" sz="3200" b="1" dirty="0" smtClean="0"/>
              <a:t>5</a:t>
            </a:r>
            <a:r>
              <a:rPr lang="el-GR" sz="3200" b="1" dirty="0" smtClean="0"/>
              <a:t> · 3</a:t>
            </a:r>
            <a:r>
              <a:rPr lang="en-US" sz="3200" b="1" dirty="0" smtClean="0"/>
              <a:t> + 2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3779912" y="5445224"/>
            <a:ext cx="1505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τετράδες</a:t>
            </a:r>
            <a:endParaRPr lang="el-GR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08502"/>
            <a:ext cx="8229600" cy="310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467544" y="764704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34</a:t>
            </a:r>
            <a:r>
              <a:rPr lang="el-GR" sz="3200" b="1" dirty="0" smtClean="0"/>
              <a:t> · </a:t>
            </a:r>
            <a:r>
              <a:rPr lang="en-US" sz="3200" b="1" dirty="0" smtClean="0"/>
              <a:t>4 + 1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467544" y="260648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</a:t>
            </a:r>
            <a:r>
              <a:rPr lang="el-GR" sz="3200" b="1" dirty="0" smtClean="0"/>
              <a:t>4</a:t>
            </a:r>
            <a:r>
              <a:rPr lang="en-US" sz="3200" b="1" dirty="0" smtClean="0"/>
              <a:t>5</a:t>
            </a:r>
            <a:r>
              <a:rPr lang="el-GR" sz="3200" b="1" dirty="0" smtClean="0"/>
              <a:t> · 3</a:t>
            </a:r>
            <a:r>
              <a:rPr lang="en-US" sz="3200" b="1" dirty="0" smtClean="0"/>
              <a:t> + 2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3779912" y="5445224"/>
            <a:ext cx="1546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πεντάδες</a:t>
            </a:r>
            <a:endParaRPr lang="el-GR" sz="2800" dirty="0"/>
          </a:p>
        </p:txBody>
      </p:sp>
      <p:sp>
        <p:nvSpPr>
          <p:cNvPr id="7" name="6 - TextBox"/>
          <p:cNvSpPr txBox="1"/>
          <p:nvPr/>
        </p:nvSpPr>
        <p:spPr>
          <a:xfrm>
            <a:off x="467544" y="764704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34</a:t>
            </a:r>
            <a:r>
              <a:rPr lang="el-GR" sz="3200" b="1" dirty="0" smtClean="0"/>
              <a:t> · </a:t>
            </a:r>
            <a:r>
              <a:rPr lang="en-US" sz="3200" b="1" dirty="0" smtClean="0"/>
              <a:t>4 + 1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08502"/>
            <a:ext cx="8229600" cy="310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467544" y="1268760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27</a:t>
            </a:r>
            <a:r>
              <a:rPr lang="el-GR" sz="3200" b="1" dirty="0" smtClean="0"/>
              <a:t> · </a:t>
            </a:r>
            <a:r>
              <a:rPr lang="en-US" sz="3200" b="1" dirty="0" smtClean="0"/>
              <a:t>5 + 2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πρόβλημα του Γυμναστή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/>
              <a:t>Ο καθηγητής φυσικής αγωγής πρέπει να αποφασίσει με ποιο τρόπο μπορεί να παρατάξει τους 168 μαθητές του σχολείου για την παρέλαση.</a:t>
            </a:r>
            <a:endParaRPr lang="el-GR" dirty="0"/>
          </a:p>
        </p:txBody>
      </p:sp>
      <p:pic>
        <p:nvPicPr>
          <p:cNvPr id="1026" name="Picture 2" descr="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573016"/>
            <a:ext cx="2114550" cy="1847851"/>
          </a:xfrm>
          <a:prstGeom prst="rect">
            <a:avLst/>
          </a:prstGeom>
          <a:noFill/>
        </p:spPr>
      </p:pic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467544" y="260648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</a:t>
            </a:r>
            <a:r>
              <a:rPr lang="el-GR" sz="3200" b="1" dirty="0" smtClean="0"/>
              <a:t>4</a:t>
            </a:r>
            <a:r>
              <a:rPr lang="en-US" sz="3200" b="1" dirty="0" smtClean="0"/>
              <a:t>5</a:t>
            </a:r>
            <a:r>
              <a:rPr lang="el-GR" sz="3200" b="1" dirty="0" smtClean="0"/>
              <a:t> · 3</a:t>
            </a:r>
            <a:r>
              <a:rPr lang="en-US" sz="3200" b="1" dirty="0" smtClean="0"/>
              <a:t> + 2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3779912" y="5445224"/>
            <a:ext cx="1176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εξάδες</a:t>
            </a:r>
            <a:endParaRPr lang="el-GR" sz="2800" dirty="0"/>
          </a:p>
        </p:txBody>
      </p:sp>
      <p:sp>
        <p:nvSpPr>
          <p:cNvPr id="7" name="6 - TextBox"/>
          <p:cNvSpPr txBox="1"/>
          <p:nvPr/>
        </p:nvSpPr>
        <p:spPr>
          <a:xfrm>
            <a:off x="467544" y="764704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34</a:t>
            </a:r>
            <a:r>
              <a:rPr lang="el-GR" sz="3200" b="1" dirty="0" smtClean="0"/>
              <a:t> · </a:t>
            </a:r>
            <a:r>
              <a:rPr lang="en-US" sz="3200" b="1" dirty="0" smtClean="0"/>
              <a:t>4 + 1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467544" y="1268760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27</a:t>
            </a:r>
            <a:r>
              <a:rPr lang="el-GR" sz="3200" b="1" dirty="0" smtClean="0"/>
              <a:t> · </a:t>
            </a:r>
            <a:r>
              <a:rPr lang="en-US" sz="3200" b="1" dirty="0" smtClean="0"/>
              <a:t>5 + 2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08502"/>
            <a:ext cx="8229600" cy="310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467544" y="1772816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22</a:t>
            </a:r>
            <a:r>
              <a:rPr lang="el-GR" sz="3200" b="1" dirty="0" smtClean="0"/>
              <a:t> · </a:t>
            </a:r>
            <a:r>
              <a:rPr lang="en-US" sz="3200" b="1" dirty="0" smtClean="0"/>
              <a:t>6 + 5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08502"/>
            <a:ext cx="8229600" cy="310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467544" y="260648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</a:t>
            </a:r>
            <a:r>
              <a:rPr lang="el-GR" sz="3200" b="1" dirty="0" smtClean="0"/>
              <a:t>4</a:t>
            </a:r>
            <a:r>
              <a:rPr lang="en-US" sz="3200" b="1" dirty="0" smtClean="0"/>
              <a:t>5</a:t>
            </a:r>
            <a:r>
              <a:rPr lang="el-GR" sz="3200" b="1" dirty="0" smtClean="0"/>
              <a:t> · 3</a:t>
            </a:r>
            <a:r>
              <a:rPr lang="en-US" sz="3200" b="1" dirty="0" smtClean="0"/>
              <a:t> + 2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3779912" y="5445224"/>
            <a:ext cx="1382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επτάδες</a:t>
            </a:r>
            <a:endParaRPr lang="el-GR" sz="2800" dirty="0"/>
          </a:p>
        </p:txBody>
      </p:sp>
      <p:sp>
        <p:nvSpPr>
          <p:cNvPr id="7" name="6 - TextBox"/>
          <p:cNvSpPr txBox="1"/>
          <p:nvPr/>
        </p:nvSpPr>
        <p:spPr>
          <a:xfrm>
            <a:off x="467544" y="764704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34</a:t>
            </a:r>
            <a:r>
              <a:rPr lang="el-GR" sz="3200" b="1" dirty="0" smtClean="0"/>
              <a:t> · </a:t>
            </a:r>
            <a:r>
              <a:rPr lang="en-US" sz="3200" b="1" dirty="0" smtClean="0"/>
              <a:t>4 + 1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467544" y="1268760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27</a:t>
            </a:r>
            <a:r>
              <a:rPr lang="el-GR" sz="3200" b="1" dirty="0" smtClean="0"/>
              <a:t> · </a:t>
            </a:r>
            <a:r>
              <a:rPr lang="en-US" sz="3200" b="1" dirty="0" smtClean="0"/>
              <a:t>5 + 2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467544" y="1772816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22</a:t>
            </a:r>
            <a:r>
              <a:rPr lang="el-GR" sz="3200" b="1" dirty="0" smtClean="0"/>
              <a:t> · </a:t>
            </a:r>
            <a:r>
              <a:rPr lang="en-US" sz="3200" b="1" dirty="0" smtClean="0"/>
              <a:t>6 + 5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467544" y="2276872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</a:t>
            </a:r>
            <a:r>
              <a:rPr lang="el-GR" sz="3200" b="1" dirty="0" smtClean="0"/>
              <a:t>19 · 7</a:t>
            </a:r>
            <a:r>
              <a:rPr lang="en-US" sz="3200" b="1" dirty="0" smtClean="0"/>
              <a:t> + </a:t>
            </a:r>
            <a:r>
              <a:rPr lang="el-GR" sz="3200" b="1" dirty="0" smtClean="0"/>
              <a:t>4 </a:t>
            </a:r>
            <a:endParaRPr lang="el-GR" sz="3200" b="1" dirty="0"/>
          </a:p>
        </p:txBody>
      </p:sp>
      <p:sp>
        <p:nvSpPr>
          <p:cNvPr id="13" name="1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467544" y="260648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</a:t>
            </a:r>
            <a:r>
              <a:rPr lang="el-GR" sz="3200" b="1" dirty="0" smtClean="0"/>
              <a:t>4</a:t>
            </a:r>
            <a:r>
              <a:rPr lang="en-US" sz="3200" b="1" dirty="0" smtClean="0"/>
              <a:t>5</a:t>
            </a:r>
            <a:r>
              <a:rPr lang="el-GR" sz="3200" b="1" dirty="0" smtClean="0"/>
              <a:t> · 3</a:t>
            </a:r>
            <a:r>
              <a:rPr lang="en-US" sz="3200" b="1" dirty="0" smtClean="0"/>
              <a:t> + 2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467544" y="764704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34</a:t>
            </a:r>
            <a:r>
              <a:rPr lang="el-GR" sz="3200" b="1" dirty="0" smtClean="0"/>
              <a:t> · </a:t>
            </a:r>
            <a:r>
              <a:rPr lang="en-US" sz="3200" b="1" dirty="0" smtClean="0"/>
              <a:t>4 + 1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467544" y="1268760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27</a:t>
            </a:r>
            <a:r>
              <a:rPr lang="el-GR" sz="3200" b="1" dirty="0" smtClean="0"/>
              <a:t> · </a:t>
            </a:r>
            <a:r>
              <a:rPr lang="en-US" sz="3200" b="1" dirty="0" smtClean="0"/>
              <a:t>5 + 2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467544" y="1772816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22</a:t>
            </a:r>
            <a:r>
              <a:rPr lang="el-GR" sz="3200" b="1" dirty="0" smtClean="0"/>
              <a:t> · </a:t>
            </a:r>
            <a:r>
              <a:rPr lang="en-US" sz="3200" b="1" dirty="0" smtClean="0"/>
              <a:t>6 + 5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467544" y="2276872"/>
            <a:ext cx="281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el-GR" sz="3200" b="1" dirty="0" smtClean="0"/>
              <a:t>37</a:t>
            </a:r>
            <a:r>
              <a:rPr lang="en-US" sz="3200" b="1" dirty="0" smtClean="0"/>
              <a:t> = </a:t>
            </a:r>
            <a:r>
              <a:rPr lang="el-GR" sz="3200" b="1" dirty="0" smtClean="0"/>
              <a:t>19 · 7</a:t>
            </a:r>
            <a:r>
              <a:rPr lang="en-US" sz="3200" b="1" dirty="0" smtClean="0"/>
              <a:t> + </a:t>
            </a:r>
            <a:r>
              <a:rPr lang="el-GR" sz="3200" b="1" dirty="0" smtClean="0"/>
              <a:t>4 </a:t>
            </a:r>
            <a:endParaRPr lang="el-GR" sz="3200" b="1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07504" y="3140968"/>
            <a:ext cx="88020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Π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οιοι από τους παρακάτω αριθμούς είναι διαιρέτες του 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 ;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3   , </a:t>
            </a:r>
            <a:r>
              <a:rPr kumimoji="0" lang="el-G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4   ,   5   ,   6   ,   7.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491880" y="4293096"/>
            <a:ext cx="1789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ΚΑΝΕΝΑΣ</a:t>
            </a:r>
            <a:endParaRPr lang="el-GR" sz="3200" dirty="0">
              <a:solidFill>
                <a:srgbClr val="FF0000"/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5536" y="5085184"/>
            <a:ext cx="77768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 αριθμός 137 που έχει διαιρέτες 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μόνο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τον εαυτό του και το 1 ονομάζεται:  ……………..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5940152" y="5373216"/>
            <a:ext cx="1446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πρώτος</a:t>
            </a:r>
            <a:endParaRPr lang="el-GR" sz="3200" dirty="0">
              <a:solidFill>
                <a:srgbClr val="FF0000"/>
              </a:solidFill>
            </a:endParaRPr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6145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πρόβλημα του Γυμναστή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οι μαθητές είναι 115.</a:t>
            </a:r>
          </a:p>
          <a:p>
            <a:r>
              <a:rPr lang="el-GR" dirty="0" smtClean="0"/>
              <a:t>Πόσες τετράδες φτιάχνουν;</a:t>
            </a:r>
            <a:endParaRPr lang="el-GR" dirty="0"/>
          </a:p>
        </p:txBody>
      </p:sp>
      <p:pic>
        <p:nvPicPr>
          <p:cNvPr id="1026" name="Picture 2" descr="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268760"/>
            <a:ext cx="2114550" cy="1847851"/>
          </a:xfrm>
          <a:prstGeom prst="rect">
            <a:avLst/>
          </a:prstGeom>
          <a:noFill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 t="29241"/>
          <a:stretch>
            <a:fillRect/>
          </a:stretch>
        </p:blipFill>
        <p:spPr bwMode="auto">
          <a:xfrm>
            <a:off x="0" y="3501008"/>
            <a:ext cx="9001000" cy="240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2915816" y="5661248"/>
            <a:ext cx="27222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115= 28 </a:t>
            </a:r>
            <a:r>
              <a:rPr lang="el-GR" sz="3200" b="1" dirty="0" smtClean="0"/>
              <a:t>· </a:t>
            </a:r>
            <a:r>
              <a:rPr lang="en-US" sz="3200" b="1" dirty="0" smtClean="0"/>
              <a:t>4 + 3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6156176" y="116632"/>
            <a:ext cx="27222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115= 28 </a:t>
            </a:r>
            <a:r>
              <a:rPr lang="el-GR" sz="3200" b="1" dirty="0" smtClean="0"/>
              <a:t>· </a:t>
            </a:r>
            <a:r>
              <a:rPr lang="en-US" sz="3200" b="1" dirty="0" smtClean="0"/>
              <a:t>4 + 3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23528" y="188640"/>
            <a:ext cx="47525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Στη συνέχεια κάντε την διαίρεση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851920" y="1196752"/>
            <a:ext cx="3717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(βρίσκοντας πηλίκο και υπόλοιπο):</a:t>
            </a:r>
            <a:endParaRPr lang="el-GR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20688"/>
            <a:ext cx="2122512" cy="329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- TextBox"/>
          <p:cNvSpPr txBox="1"/>
          <p:nvPr/>
        </p:nvSpPr>
        <p:spPr>
          <a:xfrm>
            <a:off x="2267744" y="198884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28</a:t>
            </a:r>
            <a:endParaRPr lang="el-GR" sz="3200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1475656" y="19888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3</a:t>
            </a:r>
            <a:endParaRPr lang="el-GR" sz="3200" b="1" dirty="0">
              <a:solidFill>
                <a:srgbClr val="0070C0"/>
              </a:solidFill>
            </a:endParaRPr>
          </a:p>
        </p:txBody>
      </p:sp>
      <p:sp>
        <p:nvSpPr>
          <p:cNvPr id="14" name="13 - Διάγραμμα ροής: Διεργασία"/>
          <p:cNvSpPr/>
          <p:nvPr/>
        </p:nvSpPr>
        <p:spPr>
          <a:xfrm>
            <a:off x="7092280" y="188640"/>
            <a:ext cx="504056" cy="432048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Διάγραμμα ροής: Διεργασία"/>
          <p:cNvSpPr/>
          <p:nvPr/>
        </p:nvSpPr>
        <p:spPr>
          <a:xfrm>
            <a:off x="8388424" y="188640"/>
            <a:ext cx="504056" cy="432048"/>
          </a:xfrm>
          <a:prstGeom prst="flowChartProcess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Διάγραμμα ροής: Διεργασία"/>
          <p:cNvSpPr/>
          <p:nvPr/>
        </p:nvSpPr>
        <p:spPr>
          <a:xfrm>
            <a:off x="1187624" y="1196752"/>
            <a:ext cx="864096" cy="432048"/>
          </a:xfrm>
          <a:prstGeom prst="flowChartProcess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51520" y="2924944"/>
            <a:ext cx="871296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 αριθμός 115 ονομάζεται </a:t>
            </a:r>
            <a:r>
              <a:rPr lang="el-GR" sz="2400" b="1" dirty="0" err="1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Διαιρεταίος</a:t>
            </a:r>
            <a:r>
              <a:rPr lang="el-G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και συμβολίζεται με</a:t>
            </a:r>
            <a:r>
              <a:rPr kumimoji="0" lang="el-G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4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 </a:t>
            </a:r>
            <a:r>
              <a:rPr kumimoji="0" lang="el-GR" sz="240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320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- Διάγραμμα ροής: Διεργασία"/>
          <p:cNvSpPr/>
          <p:nvPr/>
        </p:nvSpPr>
        <p:spPr>
          <a:xfrm>
            <a:off x="2195736" y="1196752"/>
            <a:ext cx="864096" cy="432048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251520" y="3429000"/>
            <a:ext cx="871296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 αριθμός 4 ονομάζεται </a:t>
            </a:r>
            <a:r>
              <a:rPr lang="el-GR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διαιρέτης</a:t>
            </a:r>
            <a:r>
              <a:rPr lang="el-GR" sz="2400" b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και συμβολίζεται με</a:t>
            </a:r>
            <a:r>
              <a:rPr kumimoji="0" lang="el-G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4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</a:t>
            </a:r>
            <a:r>
              <a:rPr kumimoji="0" lang="el-GR" sz="240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320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- Διάγραμμα ροής: Διεργασία"/>
          <p:cNvSpPr/>
          <p:nvPr/>
        </p:nvSpPr>
        <p:spPr>
          <a:xfrm>
            <a:off x="2339752" y="2060848"/>
            <a:ext cx="504056" cy="432048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251520" y="4005064"/>
            <a:ext cx="871296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Το 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πηλίκο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28  συμβολίζεται με</a:t>
            </a:r>
            <a:r>
              <a:rPr kumimoji="0" lang="el-G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</a:t>
            </a:r>
            <a:r>
              <a:rPr kumimoji="0" lang="el-GR" sz="240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320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- Διάγραμμα ροής: Διεργασία"/>
          <p:cNvSpPr/>
          <p:nvPr/>
        </p:nvSpPr>
        <p:spPr>
          <a:xfrm>
            <a:off x="1475656" y="2060848"/>
            <a:ext cx="504056" cy="432048"/>
          </a:xfrm>
          <a:prstGeom prst="flowChartProcess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251520" y="4581128"/>
            <a:ext cx="871296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Το 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υπόλοιπο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συμβολίζεται με</a:t>
            </a:r>
            <a:r>
              <a:rPr kumimoji="0" lang="el-G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υ</a:t>
            </a:r>
            <a:r>
              <a:rPr kumimoji="0" lang="el-GR" sz="240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320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 t="10933" b="34402"/>
          <a:stretch>
            <a:fillRect/>
          </a:stretch>
        </p:blipFill>
        <p:spPr bwMode="auto">
          <a:xfrm>
            <a:off x="6084168" y="4077072"/>
            <a:ext cx="212251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- Διάγραμμα ροής: Διεργασία"/>
          <p:cNvSpPr/>
          <p:nvPr/>
        </p:nvSpPr>
        <p:spPr>
          <a:xfrm>
            <a:off x="6228184" y="4221088"/>
            <a:ext cx="792088" cy="504056"/>
          </a:xfrm>
          <a:prstGeom prst="flowChartProcess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Δ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- Διάγραμμα ροής: Διεργασία"/>
          <p:cNvSpPr/>
          <p:nvPr/>
        </p:nvSpPr>
        <p:spPr>
          <a:xfrm>
            <a:off x="7236296" y="4221088"/>
            <a:ext cx="792088" cy="504056"/>
          </a:xfrm>
          <a:prstGeom prst="flowChartProcess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δ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- Διάγραμμα ροής: Διεργασία"/>
          <p:cNvSpPr/>
          <p:nvPr/>
        </p:nvSpPr>
        <p:spPr>
          <a:xfrm>
            <a:off x="7236296" y="5013176"/>
            <a:ext cx="792088" cy="504056"/>
          </a:xfrm>
          <a:prstGeom prst="flowChartProcess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π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- Διάγραμμα ροής: Διεργασία"/>
          <p:cNvSpPr/>
          <p:nvPr/>
        </p:nvSpPr>
        <p:spPr>
          <a:xfrm>
            <a:off x="6228184" y="5013176"/>
            <a:ext cx="792088" cy="504056"/>
          </a:xfrm>
          <a:prstGeom prst="flowChartProcess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υ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323528" y="5013176"/>
            <a:ext cx="33954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5400" b="1" dirty="0" smtClean="0">
                <a:solidFill>
                  <a:srgbClr val="00B050"/>
                </a:solidFill>
              </a:rPr>
              <a:t>Δ</a:t>
            </a:r>
            <a:r>
              <a:rPr lang="el-GR" sz="5400" b="1" dirty="0" smtClean="0"/>
              <a:t> </a:t>
            </a:r>
            <a:r>
              <a:rPr lang="en-US" sz="5400" b="1" dirty="0" smtClean="0"/>
              <a:t>= </a:t>
            </a:r>
            <a:r>
              <a:rPr lang="el-GR" sz="5400" b="1" dirty="0" smtClean="0"/>
              <a:t>δ· </a:t>
            </a:r>
            <a:r>
              <a:rPr lang="el-GR" sz="5400" b="1" dirty="0" smtClean="0">
                <a:solidFill>
                  <a:srgbClr val="FF0000"/>
                </a:solidFill>
              </a:rPr>
              <a:t>π</a:t>
            </a:r>
            <a:r>
              <a:rPr lang="el-GR" sz="5400" b="1" dirty="0" smtClean="0"/>
              <a:t> </a:t>
            </a:r>
            <a:r>
              <a:rPr lang="en-US" sz="5400" b="1" dirty="0" smtClean="0"/>
              <a:t>+ </a:t>
            </a:r>
            <a:r>
              <a:rPr lang="el-GR" sz="5400" b="1" dirty="0" smtClean="0">
                <a:solidFill>
                  <a:srgbClr val="0070C0"/>
                </a:solidFill>
              </a:rPr>
              <a:t>υ</a:t>
            </a:r>
            <a:endParaRPr lang="el-GR" sz="5400" b="1" dirty="0">
              <a:solidFill>
                <a:srgbClr val="0070C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51520" y="5877272"/>
            <a:ext cx="6917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b="1" dirty="0" smtClean="0">
                <a:solidFill>
                  <a:srgbClr val="0070C0"/>
                </a:solidFill>
              </a:rPr>
              <a:t>υπόλοιπο υ</a:t>
            </a:r>
            <a:r>
              <a:rPr lang="el-GR" sz="2400" dirty="0" smtClean="0"/>
              <a:t> είναι </a:t>
            </a:r>
            <a:r>
              <a:rPr lang="el-GR" sz="2400" u="sng" dirty="0" smtClean="0"/>
              <a:t>πάντα</a:t>
            </a:r>
            <a:r>
              <a:rPr lang="el-GR" sz="2400" dirty="0" smtClean="0"/>
              <a:t> μικρότερο του </a:t>
            </a:r>
            <a:r>
              <a:rPr lang="el-GR" sz="2400" b="1" dirty="0" smtClean="0"/>
              <a:t>διαιρέτη δ</a:t>
            </a:r>
            <a:r>
              <a:rPr lang="el-GR" sz="2400" dirty="0" smtClean="0"/>
              <a:t>.</a:t>
            </a:r>
            <a:endParaRPr lang="el-GR" sz="24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7236296" y="5733256"/>
            <a:ext cx="14366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800" b="1" dirty="0" smtClean="0">
                <a:solidFill>
                  <a:srgbClr val="0070C0"/>
                </a:solidFill>
              </a:rPr>
              <a:t>υ </a:t>
            </a:r>
            <a:r>
              <a:rPr lang="el-GR" sz="4800" dirty="0" smtClean="0"/>
              <a:t>&lt;</a:t>
            </a:r>
            <a:r>
              <a:rPr lang="en-US" sz="4800" b="1" dirty="0" smtClean="0"/>
              <a:t> </a:t>
            </a:r>
            <a:r>
              <a:rPr lang="el-GR" sz="4800" b="1" dirty="0" smtClean="0"/>
              <a:t>δ</a:t>
            </a:r>
            <a:endParaRPr lang="el-GR" sz="4800" b="1" dirty="0">
              <a:solidFill>
                <a:srgbClr val="0070C0"/>
              </a:solidFill>
            </a:endParaRPr>
          </a:p>
        </p:txBody>
      </p:sp>
      <p:sp>
        <p:nvSpPr>
          <p:cNvPr id="33" name="3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6865" grpId="0"/>
      <p:bldP spid="10" grpId="0"/>
      <p:bldP spid="12" grpId="0"/>
      <p:bldP spid="13" grpId="0"/>
      <p:bldP spid="14" grpId="0" animBg="1"/>
      <p:bldP spid="15" grpId="0" animBg="1"/>
      <p:bldP spid="17" grpId="0" animBg="1"/>
      <p:bldP spid="3686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 t="10933" b="34402"/>
          <a:stretch>
            <a:fillRect/>
          </a:stretch>
        </p:blipFill>
        <p:spPr bwMode="auto">
          <a:xfrm>
            <a:off x="323528" y="404664"/>
            <a:ext cx="212251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- Διάγραμμα ροής: Διεργασία"/>
          <p:cNvSpPr/>
          <p:nvPr/>
        </p:nvSpPr>
        <p:spPr>
          <a:xfrm>
            <a:off x="467544" y="620688"/>
            <a:ext cx="792088" cy="504056"/>
          </a:xfrm>
          <a:prstGeom prst="flowChartProcess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Δ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- Διάγραμμα ροής: Διεργασία"/>
          <p:cNvSpPr/>
          <p:nvPr/>
        </p:nvSpPr>
        <p:spPr>
          <a:xfrm>
            <a:off x="1331640" y="620688"/>
            <a:ext cx="792088" cy="504056"/>
          </a:xfrm>
          <a:prstGeom prst="flowChartProcess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δ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- Διάγραμμα ροής: Διεργασία"/>
          <p:cNvSpPr/>
          <p:nvPr/>
        </p:nvSpPr>
        <p:spPr>
          <a:xfrm>
            <a:off x="1475656" y="1556792"/>
            <a:ext cx="792088" cy="504056"/>
          </a:xfrm>
          <a:prstGeom prst="flowChartProcess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π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- Διάγραμμα ροής: Διεργασία"/>
          <p:cNvSpPr/>
          <p:nvPr/>
        </p:nvSpPr>
        <p:spPr>
          <a:xfrm>
            <a:off x="467544" y="1484784"/>
            <a:ext cx="792088" cy="504056"/>
          </a:xfrm>
          <a:prstGeom prst="flowChartProcess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υ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2627784" y="404664"/>
            <a:ext cx="5238328" cy="954107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800" dirty="0" smtClean="0"/>
              <a:t>Η διαίρεση της μορφής αυτής λέγεται </a:t>
            </a:r>
            <a:r>
              <a:rPr lang="el-GR" sz="2800" b="1" dirty="0" smtClean="0"/>
              <a:t>Ευκλείδεια Διαίρεση</a:t>
            </a:r>
            <a:r>
              <a:rPr lang="el-GR" sz="2800" dirty="0" smtClean="0"/>
              <a:t>.</a:t>
            </a:r>
            <a:endParaRPr lang="el-GR" sz="28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683568" y="2564904"/>
            <a:ext cx="73448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Όταν δοθούν δύο φυσικοί αριθμοί </a:t>
            </a:r>
            <a:r>
              <a:rPr lang="el-GR" sz="3600" b="1" dirty="0" smtClean="0">
                <a:solidFill>
                  <a:srgbClr val="00B050"/>
                </a:solidFill>
              </a:rPr>
              <a:t>Δ</a:t>
            </a:r>
            <a:r>
              <a:rPr lang="el-GR" sz="2800" dirty="0" smtClean="0"/>
              <a:t> και </a:t>
            </a:r>
            <a:r>
              <a:rPr lang="el-GR" sz="3600" b="1" dirty="0" smtClean="0"/>
              <a:t>δ</a:t>
            </a:r>
            <a:r>
              <a:rPr lang="el-GR" sz="2800" dirty="0" smtClean="0"/>
              <a:t>, τότε υπάρχουν δύο άλλοι φυσικοί αριθμοί </a:t>
            </a:r>
            <a:r>
              <a:rPr lang="el-GR" sz="3600" b="1" dirty="0" smtClean="0">
                <a:solidFill>
                  <a:srgbClr val="FF0000"/>
                </a:solidFill>
              </a:rPr>
              <a:t>π</a:t>
            </a:r>
            <a:r>
              <a:rPr lang="el-GR" sz="2800" dirty="0" smtClean="0"/>
              <a:t> και </a:t>
            </a:r>
            <a:r>
              <a:rPr lang="el-GR" sz="3600" b="1" dirty="0" smtClean="0">
                <a:solidFill>
                  <a:srgbClr val="0070C0"/>
                </a:solidFill>
              </a:rPr>
              <a:t>υ</a:t>
            </a:r>
            <a:r>
              <a:rPr lang="el-GR" sz="2800" dirty="0" smtClean="0"/>
              <a:t>, έτσι ώστε να ισχύει: </a:t>
            </a:r>
            <a:endParaRPr lang="el-GR" sz="2800" dirty="0"/>
          </a:p>
        </p:txBody>
      </p:sp>
      <p:sp>
        <p:nvSpPr>
          <p:cNvPr id="36" name="35 - TextBox"/>
          <p:cNvSpPr txBox="1"/>
          <p:nvPr/>
        </p:nvSpPr>
        <p:spPr>
          <a:xfrm>
            <a:off x="2195736" y="4221088"/>
            <a:ext cx="3038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800" b="1" dirty="0" smtClean="0">
                <a:solidFill>
                  <a:srgbClr val="00B050"/>
                </a:solidFill>
              </a:rPr>
              <a:t>Δ</a:t>
            </a:r>
            <a:r>
              <a:rPr lang="el-GR" sz="4800" b="1" dirty="0" smtClean="0"/>
              <a:t> </a:t>
            </a:r>
            <a:r>
              <a:rPr lang="en-US" sz="4800" b="1" dirty="0" smtClean="0"/>
              <a:t>= </a:t>
            </a:r>
            <a:r>
              <a:rPr lang="el-GR" sz="4800" b="1" dirty="0" smtClean="0"/>
              <a:t>δ· </a:t>
            </a:r>
            <a:r>
              <a:rPr lang="el-GR" sz="4800" b="1" dirty="0" smtClean="0">
                <a:solidFill>
                  <a:srgbClr val="FF0000"/>
                </a:solidFill>
              </a:rPr>
              <a:t>π</a:t>
            </a:r>
            <a:r>
              <a:rPr lang="el-GR" sz="4800" b="1" dirty="0" smtClean="0"/>
              <a:t> </a:t>
            </a:r>
            <a:r>
              <a:rPr lang="en-US" sz="4800" b="1" dirty="0" smtClean="0"/>
              <a:t>+ </a:t>
            </a:r>
            <a:r>
              <a:rPr lang="el-GR" sz="4800" b="1" dirty="0" smtClean="0">
                <a:solidFill>
                  <a:srgbClr val="0070C0"/>
                </a:solidFill>
              </a:rPr>
              <a:t>υ</a:t>
            </a:r>
            <a:endParaRPr lang="el-GR" sz="4800" b="1" dirty="0">
              <a:solidFill>
                <a:srgbClr val="0070C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7164288" y="4149080"/>
            <a:ext cx="13324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b="1" dirty="0" smtClean="0">
                <a:solidFill>
                  <a:srgbClr val="0070C0"/>
                </a:solidFill>
              </a:rPr>
              <a:t>υ </a:t>
            </a:r>
            <a:r>
              <a:rPr lang="el-GR" sz="4400" dirty="0" smtClean="0"/>
              <a:t>&lt;</a:t>
            </a:r>
            <a:r>
              <a:rPr lang="en-US" sz="4400" b="1" dirty="0" smtClean="0"/>
              <a:t> </a:t>
            </a:r>
            <a:r>
              <a:rPr lang="el-GR" sz="4400" b="1" dirty="0" smtClean="0"/>
              <a:t>δ</a:t>
            </a:r>
            <a:endParaRPr lang="el-GR" sz="4400" b="1" dirty="0">
              <a:solidFill>
                <a:srgbClr val="0070C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395536" y="501317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Αν το </a:t>
            </a:r>
            <a:r>
              <a:rPr lang="el-GR" sz="2800" b="1" dirty="0" smtClean="0">
                <a:solidFill>
                  <a:srgbClr val="0070C0"/>
                </a:solidFill>
              </a:rPr>
              <a:t>υπόλοιπο υ</a:t>
            </a:r>
            <a:r>
              <a:rPr lang="el-GR" sz="2800" dirty="0" smtClean="0"/>
              <a:t> είναι 0, τότε λέμε ότι έχουμε μία </a:t>
            </a:r>
            <a:r>
              <a:rPr lang="el-GR" sz="2800" b="1" dirty="0" smtClean="0"/>
              <a:t>Τέλεια Διαίρεση:</a:t>
            </a:r>
            <a:endParaRPr lang="el-GR" sz="28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3968" y="5661248"/>
            <a:ext cx="2254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800" b="1" dirty="0" smtClean="0">
                <a:solidFill>
                  <a:srgbClr val="00B050"/>
                </a:solidFill>
              </a:rPr>
              <a:t>Δ</a:t>
            </a:r>
            <a:r>
              <a:rPr lang="el-GR" sz="4800" b="1" dirty="0" smtClean="0"/>
              <a:t> </a:t>
            </a:r>
            <a:r>
              <a:rPr lang="en-US" sz="4800" b="1" dirty="0" smtClean="0"/>
              <a:t>= </a:t>
            </a:r>
            <a:r>
              <a:rPr lang="el-GR" sz="4800" b="1" dirty="0" smtClean="0"/>
              <a:t>δ· </a:t>
            </a:r>
            <a:r>
              <a:rPr lang="el-GR" sz="4800" b="1" dirty="0" smtClean="0">
                <a:solidFill>
                  <a:srgbClr val="FF0000"/>
                </a:solidFill>
              </a:rPr>
              <a:t>π</a:t>
            </a:r>
            <a:r>
              <a:rPr lang="el-GR" sz="4800" b="1" dirty="0" smtClean="0"/>
              <a:t> </a:t>
            </a:r>
            <a:endParaRPr lang="el-GR" sz="4800" b="1" dirty="0">
              <a:solidFill>
                <a:srgbClr val="0070C0"/>
              </a:solidFill>
            </a:endParaRPr>
          </a:p>
        </p:txBody>
      </p:sp>
      <p:sp>
        <p:nvSpPr>
          <p:cNvPr id="40" name="3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/>
      <p:bldP spid="37" grpId="0"/>
      <p:bldP spid="38" grpId="0"/>
      <p:bldP spid="3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 t="10933" b="34402"/>
          <a:stretch>
            <a:fillRect/>
          </a:stretch>
        </p:blipFill>
        <p:spPr bwMode="auto">
          <a:xfrm>
            <a:off x="323528" y="404664"/>
            <a:ext cx="212251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- Διάγραμμα ροής: Διεργασία"/>
          <p:cNvSpPr/>
          <p:nvPr/>
        </p:nvSpPr>
        <p:spPr>
          <a:xfrm>
            <a:off x="467544" y="620688"/>
            <a:ext cx="792088" cy="504056"/>
          </a:xfrm>
          <a:prstGeom prst="flowChartProcess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Δ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- Διάγραμμα ροής: Διεργασία"/>
          <p:cNvSpPr/>
          <p:nvPr/>
        </p:nvSpPr>
        <p:spPr>
          <a:xfrm>
            <a:off x="1331640" y="620688"/>
            <a:ext cx="792088" cy="504056"/>
          </a:xfrm>
          <a:prstGeom prst="flowChartProcess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δ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- Διάγραμμα ροής: Διεργασία"/>
          <p:cNvSpPr/>
          <p:nvPr/>
        </p:nvSpPr>
        <p:spPr>
          <a:xfrm>
            <a:off x="1475656" y="1556792"/>
            <a:ext cx="792088" cy="504056"/>
          </a:xfrm>
          <a:prstGeom prst="flowChartProcess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π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- Διάγραμμα ροής: Διεργασία"/>
          <p:cNvSpPr/>
          <p:nvPr/>
        </p:nvSpPr>
        <p:spPr>
          <a:xfrm>
            <a:off x="467544" y="1484784"/>
            <a:ext cx="792088" cy="504056"/>
          </a:xfrm>
          <a:prstGeom prst="flowChartProcess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υ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2915816" y="476672"/>
            <a:ext cx="49685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dirty="0" smtClean="0"/>
              <a:t>Ο </a:t>
            </a:r>
            <a:r>
              <a:rPr lang="el-GR" sz="2800" b="1" dirty="0" smtClean="0"/>
              <a:t>διαιρέτης δ </a:t>
            </a:r>
            <a:r>
              <a:rPr lang="el-GR" sz="2800" dirty="0" smtClean="0"/>
              <a:t>μιας διαίρεσης </a:t>
            </a:r>
            <a:r>
              <a:rPr lang="el-GR" sz="2800" u="sng" dirty="0" smtClean="0"/>
              <a:t>δεν μπορεί να είναι</a:t>
            </a:r>
            <a:r>
              <a:rPr lang="el-GR" sz="2800" dirty="0" smtClean="0"/>
              <a:t> 0.</a:t>
            </a:r>
            <a:endParaRPr lang="el-GR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7740352" y="836712"/>
            <a:ext cx="898003" cy="523220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sz="2800" dirty="0" smtClean="0"/>
              <a:t>δ ≠ 0</a:t>
            </a:r>
            <a:endParaRPr lang="el-GR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67544" y="2852936"/>
            <a:ext cx="4828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dirty="0" smtClean="0"/>
              <a:t>Όταν </a:t>
            </a:r>
            <a:r>
              <a:rPr lang="el-GR" sz="2800" b="1" dirty="0" smtClean="0">
                <a:solidFill>
                  <a:srgbClr val="00B050"/>
                </a:solidFill>
              </a:rPr>
              <a:t>Δ</a:t>
            </a:r>
            <a:r>
              <a:rPr lang="el-GR" sz="2800" dirty="0" smtClean="0"/>
              <a:t> = </a:t>
            </a:r>
            <a:r>
              <a:rPr lang="el-GR" sz="2800" b="1" dirty="0" smtClean="0"/>
              <a:t>δ</a:t>
            </a:r>
            <a:r>
              <a:rPr lang="el-GR" sz="2800" dirty="0" smtClean="0"/>
              <a:t>, τότε το </a:t>
            </a:r>
            <a:r>
              <a:rPr lang="el-GR" sz="2800" dirty="0" smtClean="0">
                <a:solidFill>
                  <a:srgbClr val="FF0000"/>
                </a:solidFill>
              </a:rPr>
              <a:t>πηλίκο</a:t>
            </a:r>
            <a:r>
              <a:rPr lang="el-GR" sz="2800" dirty="0" smtClean="0"/>
              <a:t> </a:t>
            </a:r>
            <a:r>
              <a:rPr lang="el-GR" sz="2800" b="1" dirty="0" smtClean="0">
                <a:solidFill>
                  <a:srgbClr val="FF0000"/>
                </a:solidFill>
              </a:rPr>
              <a:t>π</a:t>
            </a:r>
            <a:r>
              <a:rPr lang="el-GR" sz="2800" dirty="0" smtClean="0"/>
              <a:t> = 1</a:t>
            </a:r>
          </a:p>
        </p:txBody>
      </p:sp>
      <p:sp>
        <p:nvSpPr>
          <p:cNvPr id="16" name="15 - TextBox"/>
          <p:cNvSpPr txBox="1"/>
          <p:nvPr/>
        </p:nvSpPr>
        <p:spPr>
          <a:xfrm>
            <a:off x="6228184" y="2852936"/>
            <a:ext cx="1377300" cy="523220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sz="2800" dirty="0" smtClean="0"/>
              <a:t>α : α = 1</a:t>
            </a:r>
            <a:endParaRPr lang="el-GR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251520" y="3933056"/>
            <a:ext cx="6610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Όταν ο διαιρέτης </a:t>
            </a:r>
            <a:r>
              <a:rPr lang="el-GR" sz="2800" b="1" dirty="0" smtClean="0"/>
              <a:t>δ = 1</a:t>
            </a:r>
            <a:r>
              <a:rPr lang="el-GR" sz="2800" dirty="0" smtClean="0"/>
              <a:t>, τότε το </a:t>
            </a:r>
            <a:r>
              <a:rPr lang="el-GR" sz="2800" dirty="0" smtClean="0">
                <a:solidFill>
                  <a:srgbClr val="FF0000"/>
                </a:solidFill>
              </a:rPr>
              <a:t>πηλίκο</a:t>
            </a:r>
            <a:r>
              <a:rPr lang="el-GR" sz="2800" dirty="0" smtClean="0"/>
              <a:t> </a:t>
            </a:r>
            <a:r>
              <a:rPr lang="el-GR" sz="2800" b="1" dirty="0" smtClean="0">
                <a:solidFill>
                  <a:srgbClr val="FF0000"/>
                </a:solidFill>
              </a:rPr>
              <a:t>π</a:t>
            </a:r>
            <a:r>
              <a:rPr lang="el-GR" sz="2800" b="1" dirty="0" smtClean="0"/>
              <a:t> = </a:t>
            </a:r>
            <a:r>
              <a:rPr lang="el-GR" sz="2800" b="1" dirty="0" smtClean="0">
                <a:solidFill>
                  <a:srgbClr val="00B050"/>
                </a:solidFill>
              </a:rPr>
              <a:t>Δ</a:t>
            </a:r>
            <a:endParaRPr lang="el-GR" sz="2800" dirty="0">
              <a:solidFill>
                <a:srgbClr val="00B05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7380312" y="3933056"/>
            <a:ext cx="1377300" cy="523220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sz="2800" dirty="0" smtClean="0"/>
              <a:t>α : 1 = α</a:t>
            </a:r>
            <a:endParaRPr lang="el-GR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251520" y="5157192"/>
            <a:ext cx="67630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Όταν ο </a:t>
            </a:r>
            <a:r>
              <a:rPr lang="el-GR" sz="2800" dirty="0" smtClean="0">
                <a:solidFill>
                  <a:srgbClr val="00B050"/>
                </a:solidFill>
              </a:rPr>
              <a:t>διαιρετέος</a:t>
            </a:r>
            <a:r>
              <a:rPr lang="el-GR" sz="2800" dirty="0" smtClean="0"/>
              <a:t> </a:t>
            </a:r>
            <a:r>
              <a:rPr lang="el-GR" sz="2800" b="1" dirty="0" smtClean="0">
                <a:solidFill>
                  <a:srgbClr val="00B050"/>
                </a:solidFill>
              </a:rPr>
              <a:t>Δ</a:t>
            </a:r>
            <a:r>
              <a:rPr lang="el-GR" sz="2800" b="1" dirty="0" smtClean="0"/>
              <a:t> = 0</a:t>
            </a:r>
            <a:r>
              <a:rPr lang="el-GR" sz="2800" dirty="0" smtClean="0"/>
              <a:t>, τότε το </a:t>
            </a:r>
            <a:r>
              <a:rPr lang="el-GR" sz="2800" dirty="0" smtClean="0">
                <a:solidFill>
                  <a:srgbClr val="FF0000"/>
                </a:solidFill>
              </a:rPr>
              <a:t>πηλίκο</a:t>
            </a:r>
            <a:r>
              <a:rPr lang="el-GR" sz="2800" dirty="0" smtClean="0"/>
              <a:t> </a:t>
            </a:r>
            <a:r>
              <a:rPr lang="el-GR" sz="2800" b="1" dirty="0" smtClean="0">
                <a:solidFill>
                  <a:srgbClr val="FF0000"/>
                </a:solidFill>
              </a:rPr>
              <a:t>π</a:t>
            </a:r>
            <a:r>
              <a:rPr lang="el-GR" sz="2800" b="1" dirty="0" smtClean="0"/>
              <a:t> = 0</a:t>
            </a:r>
            <a:endParaRPr lang="el-GR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7380312" y="5157192"/>
            <a:ext cx="1356462" cy="523220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sz="2800" dirty="0" smtClean="0"/>
              <a:t>0 : α = 0</a:t>
            </a:r>
            <a:endParaRPr lang="el-GR" sz="2800" dirty="0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Μπορούν οι 168 μαθητές να παραταχθούν σε </a:t>
            </a:r>
            <a:r>
              <a:rPr lang="el-GR" sz="3200" b="1" u="sng" dirty="0"/>
              <a:t>τριάδες</a:t>
            </a:r>
            <a:r>
              <a:rPr lang="el-GR" sz="3200" dirty="0"/>
              <a:t> χωρίς να περισσεύει κανείς; 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08502"/>
            <a:ext cx="8229600" cy="310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899592" y="2348880"/>
            <a:ext cx="7337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Οι 168 μαθητές θα παραταχθούν σε </a:t>
            </a:r>
            <a:r>
              <a:rPr lang="el-GR" sz="2800" b="1" dirty="0" smtClean="0">
                <a:solidFill>
                  <a:srgbClr val="0070C0"/>
                </a:solidFill>
              </a:rPr>
              <a:t> 56 τριάδες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203848" y="3212976"/>
            <a:ext cx="2358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168 = 56 </a:t>
            </a:r>
            <a:r>
              <a:rPr lang="el-GR" sz="3600" b="1" dirty="0"/>
              <a:t>· </a:t>
            </a:r>
            <a:r>
              <a:rPr lang="el-GR" sz="3600" b="1" dirty="0" smtClean="0"/>
              <a:t>3</a:t>
            </a:r>
            <a:endParaRPr lang="el-GR" sz="36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79512" y="3429000"/>
            <a:ext cx="99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μαθητής</a:t>
            </a:r>
            <a:endParaRPr lang="el-GR" dirty="0"/>
          </a:p>
        </p:txBody>
      </p:sp>
      <p:cxnSp>
        <p:nvCxnSpPr>
          <p:cNvPr id="9" name="8 - Ευθύγραμμο βέλος σύνδεσης"/>
          <p:cNvCxnSpPr>
            <a:stCxn id="7" idx="2"/>
          </p:cNvCxnSpPr>
          <p:nvPr/>
        </p:nvCxnSpPr>
        <p:spPr>
          <a:xfrm>
            <a:off x="675898" y="3798332"/>
            <a:ext cx="79678" cy="638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08502"/>
            <a:ext cx="8229600" cy="310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Μπορούν οι 168 μαθητές να παραταχθούν σε </a:t>
            </a:r>
            <a:r>
              <a:rPr lang="el-GR" sz="3200" b="1" u="sng" dirty="0" smtClean="0"/>
              <a:t>τετράδες </a:t>
            </a:r>
            <a:r>
              <a:rPr lang="el-GR" sz="3200" dirty="0" smtClean="0"/>
              <a:t>χωρίς </a:t>
            </a:r>
            <a:r>
              <a:rPr lang="el-GR" sz="3200" dirty="0"/>
              <a:t>να περισσεύει κανείς; 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899592" y="2348880"/>
            <a:ext cx="74581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Οι 168 μαθητές θα παραταχθούν σε </a:t>
            </a:r>
            <a:r>
              <a:rPr lang="en-US" sz="2800" b="1" dirty="0" smtClean="0">
                <a:solidFill>
                  <a:srgbClr val="0070C0"/>
                </a:solidFill>
              </a:rPr>
              <a:t>42 </a:t>
            </a:r>
            <a:r>
              <a:rPr lang="el-GR" sz="2800" b="1" dirty="0" smtClean="0">
                <a:solidFill>
                  <a:srgbClr val="0070C0"/>
                </a:solidFill>
              </a:rPr>
              <a:t>τετράδες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203848" y="3212976"/>
            <a:ext cx="2254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168 = </a:t>
            </a:r>
            <a:r>
              <a:rPr lang="el-GR" sz="3600" b="1" dirty="0" smtClean="0"/>
              <a:t>42· 4</a:t>
            </a:r>
            <a:endParaRPr lang="el-GR" sz="3600" b="1" dirty="0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08502"/>
            <a:ext cx="8229600" cy="310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Μπορούν οι 168 μαθητές να παραταχθούν σε </a:t>
            </a:r>
            <a:r>
              <a:rPr lang="el-GR" sz="3200" b="1" u="sng" dirty="0" smtClean="0"/>
              <a:t>πεντάδες </a:t>
            </a:r>
            <a:r>
              <a:rPr lang="el-GR" sz="3200" dirty="0" smtClean="0"/>
              <a:t>χωρίς </a:t>
            </a:r>
            <a:r>
              <a:rPr lang="el-GR" sz="3200" dirty="0"/>
              <a:t>να περισσεύει κανείς; 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971600" y="1700808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Οι 168 μαθητές θα παραταχθούν σε </a:t>
            </a:r>
            <a:r>
              <a:rPr lang="en-US" sz="2800" b="1" dirty="0" smtClean="0">
                <a:solidFill>
                  <a:srgbClr val="0070C0"/>
                </a:solidFill>
              </a:rPr>
              <a:t>33 </a:t>
            </a:r>
            <a:r>
              <a:rPr lang="el-GR" sz="2800" b="1" dirty="0" smtClean="0">
                <a:solidFill>
                  <a:srgbClr val="0070C0"/>
                </a:solidFill>
              </a:rPr>
              <a:t>πεντάδες και θα περισσέψουν 3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699792" y="2780928"/>
            <a:ext cx="2925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168 = </a:t>
            </a:r>
            <a:r>
              <a:rPr lang="el-GR" sz="3600" b="1" dirty="0" smtClean="0"/>
              <a:t>33· 5 + 3</a:t>
            </a:r>
            <a:endParaRPr lang="el-GR" sz="3600" b="1" dirty="0"/>
          </a:p>
        </p:txBody>
      </p:sp>
      <p:sp>
        <p:nvSpPr>
          <p:cNvPr id="8" name="7 - Διάγραμμα ροής: Διεργασία"/>
          <p:cNvSpPr/>
          <p:nvPr/>
        </p:nvSpPr>
        <p:spPr>
          <a:xfrm>
            <a:off x="6876256" y="4005064"/>
            <a:ext cx="144016" cy="720080"/>
          </a:xfrm>
          <a:prstGeom prst="flowChartProcess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564904"/>
            <a:ext cx="8229600" cy="310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Μπορούν οι 168 μαθητές να παραταχθούν σε </a:t>
            </a:r>
            <a:r>
              <a:rPr lang="el-GR" sz="3200" b="1" u="sng" dirty="0" smtClean="0"/>
              <a:t>εξάδες</a:t>
            </a:r>
            <a:r>
              <a:rPr lang="el-GR" sz="3200" b="1" dirty="0" smtClean="0"/>
              <a:t> </a:t>
            </a:r>
            <a:r>
              <a:rPr lang="el-GR" sz="3200" dirty="0" smtClean="0"/>
              <a:t>χωρίς </a:t>
            </a:r>
            <a:r>
              <a:rPr lang="el-GR" sz="3200" dirty="0"/>
              <a:t>να περισσεύει κανείς; 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971600" y="1700808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Οι 168 μαθητές θα παραταχθούν σε </a:t>
            </a:r>
            <a:r>
              <a:rPr lang="en-US" sz="2800" b="1" dirty="0" smtClean="0">
                <a:solidFill>
                  <a:srgbClr val="0070C0"/>
                </a:solidFill>
              </a:rPr>
              <a:t>28 </a:t>
            </a:r>
            <a:r>
              <a:rPr lang="el-GR" sz="2800" b="1" dirty="0" smtClean="0">
                <a:solidFill>
                  <a:srgbClr val="0070C0"/>
                </a:solidFill>
              </a:rPr>
              <a:t>εξάδες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771800" y="2420888"/>
            <a:ext cx="2462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168 = </a:t>
            </a:r>
            <a:r>
              <a:rPr lang="el-GR" sz="3600" b="1" dirty="0" smtClean="0"/>
              <a:t>28 · </a:t>
            </a:r>
            <a:r>
              <a:rPr lang="el-GR" sz="3600" b="1" dirty="0"/>
              <a:t>6</a:t>
            </a:r>
            <a:r>
              <a:rPr lang="el-GR" sz="3600" b="1" dirty="0" smtClean="0"/>
              <a:t> </a:t>
            </a:r>
            <a:endParaRPr lang="el-GR" sz="3600" b="1" dirty="0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Μπορούν οι 168 μαθητές να παραταχθούν σε </a:t>
            </a:r>
            <a:r>
              <a:rPr lang="el-GR" sz="3200" b="1" dirty="0" smtClean="0"/>
              <a:t>επτάδες </a:t>
            </a:r>
            <a:r>
              <a:rPr lang="el-GR" sz="3200" dirty="0" smtClean="0"/>
              <a:t>χωρίς </a:t>
            </a:r>
            <a:r>
              <a:rPr lang="el-GR" sz="3200" dirty="0"/>
              <a:t>να περισσεύει κανείς; 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971600" y="1700808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Οι 168 μαθητές θα παραταχθούν σε </a:t>
            </a:r>
            <a:r>
              <a:rPr lang="en-US" sz="2800" b="1" dirty="0" smtClean="0">
                <a:solidFill>
                  <a:srgbClr val="0070C0"/>
                </a:solidFill>
              </a:rPr>
              <a:t>24 </a:t>
            </a:r>
            <a:r>
              <a:rPr lang="el-GR" sz="2800" b="1" dirty="0" smtClean="0">
                <a:solidFill>
                  <a:srgbClr val="0070C0"/>
                </a:solidFill>
              </a:rPr>
              <a:t>επτάδες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771800" y="2420888"/>
            <a:ext cx="2254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168 = </a:t>
            </a:r>
            <a:r>
              <a:rPr lang="el-GR" sz="3600" b="1" dirty="0" smtClean="0"/>
              <a:t>24· 7</a:t>
            </a:r>
            <a:endParaRPr lang="el-GR" sz="3600" b="1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84984"/>
            <a:ext cx="8229600" cy="310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l-GR" sz="3200" dirty="0" smtClean="0"/>
              <a:t>Επομένως, οι 168 μαθητές: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29600" cy="4190256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050904"/>
                <a:gridCol w="3178696"/>
              </a:tblGrid>
              <a:tr h="5326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rgbClr val="0070C0"/>
                          </a:solidFill>
                        </a:rPr>
                        <a:t>θα συμπληρώσουν  56 τριάδες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168 = 56 </a:t>
                      </a:r>
                      <a:r>
                        <a:rPr lang="el-GR" sz="2800" b="1" dirty="0" smtClean="0"/>
                        <a:t>· 3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b="1" dirty="0" smtClean="0">
                          <a:solidFill>
                            <a:srgbClr val="0070C0"/>
                          </a:solidFill>
                        </a:rPr>
                        <a:t>θα συμπληρώσουν 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42 </a:t>
                      </a:r>
                      <a:r>
                        <a:rPr lang="el-GR" sz="2400" b="1" dirty="0" smtClean="0">
                          <a:solidFill>
                            <a:srgbClr val="0070C0"/>
                          </a:solidFill>
                        </a:rPr>
                        <a:t>τετράδες</a:t>
                      </a:r>
                      <a:endParaRPr lang="el-GR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168 = </a:t>
                      </a:r>
                      <a:r>
                        <a:rPr lang="el-GR" sz="2800" b="1" dirty="0" smtClean="0"/>
                        <a:t>42· 4</a:t>
                      </a:r>
                    </a:p>
                    <a:p>
                      <a:endParaRPr lang="el-GR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b="1" dirty="0" smtClean="0">
                          <a:solidFill>
                            <a:srgbClr val="0070C0"/>
                          </a:solidFill>
                        </a:rPr>
                        <a:t>θα συμπληρώσουν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33 </a:t>
                      </a:r>
                      <a:r>
                        <a:rPr lang="el-GR" sz="2400" b="1" dirty="0" smtClean="0">
                          <a:solidFill>
                            <a:srgbClr val="0070C0"/>
                          </a:solidFill>
                        </a:rPr>
                        <a:t>πεντάδες και θα περισσέψουν 3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168 = </a:t>
                      </a:r>
                      <a:r>
                        <a:rPr lang="el-GR" sz="2800" b="1" dirty="0" smtClean="0"/>
                        <a:t>33· 5 + 3</a:t>
                      </a:r>
                      <a:endParaRPr lang="el-GR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b="1" dirty="0" smtClean="0">
                          <a:solidFill>
                            <a:srgbClr val="0070C0"/>
                          </a:solidFill>
                        </a:rPr>
                        <a:t>θα συμπληρώσουν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28 </a:t>
                      </a:r>
                      <a:r>
                        <a:rPr lang="el-GR" sz="2400" b="1" dirty="0" smtClean="0">
                          <a:solidFill>
                            <a:srgbClr val="0070C0"/>
                          </a:solidFill>
                        </a:rPr>
                        <a:t>εξάδες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168 = </a:t>
                      </a:r>
                      <a:r>
                        <a:rPr lang="el-GR" sz="2800" b="1" dirty="0" smtClean="0"/>
                        <a:t>28 · 6 </a:t>
                      </a:r>
                    </a:p>
                    <a:p>
                      <a:endParaRPr lang="el-GR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b="1" dirty="0" smtClean="0">
                          <a:solidFill>
                            <a:srgbClr val="0070C0"/>
                          </a:solidFill>
                        </a:rPr>
                        <a:t>θα συμπληρώσουν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24 </a:t>
                      </a:r>
                      <a:r>
                        <a:rPr lang="el-GR" sz="2400" b="1" dirty="0" smtClean="0">
                          <a:solidFill>
                            <a:srgbClr val="0070C0"/>
                          </a:solidFill>
                        </a:rPr>
                        <a:t>επτάδες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168 = </a:t>
                      </a:r>
                      <a:r>
                        <a:rPr lang="el-GR" sz="2800" b="1" dirty="0" smtClean="0"/>
                        <a:t>24· 7</a:t>
                      </a:r>
                    </a:p>
                    <a:p>
                      <a:endParaRPr lang="el-GR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79512" y="5260558"/>
            <a:ext cx="88020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Π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οιοι από τους παρακάτω αριθμούς είναι διαιρέτες του 168 ;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3   , </a:t>
            </a:r>
            <a:r>
              <a:rPr kumimoji="0" lang="el-G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4   ,   5   ,   6   ,   7.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Διάγραμμα ροής: Παραπομπή"/>
          <p:cNvSpPr/>
          <p:nvPr/>
        </p:nvSpPr>
        <p:spPr>
          <a:xfrm>
            <a:off x="2699792" y="5949280"/>
            <a:ext cx="576064" cy="576064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ιάγραμμα ροής: Παραπομπή"/>
          <p:cNvSpPr/>
          <p:nvPr/>
        </p:nvSpPr>
        <p:spPr>
          <a:xfrm>
            <a:off x="3491880" y="5949280"/>
            <a:ext cx="576064" cy="576064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Διάγραμμα ροής: Παραπομπή"/>
          <p:cNvSpPr/>
          <p:nvPr/>
        </p:nvSpPr>
        <p:spPr>
          <a:xfrm>
            <a:off x="5004048" y="5949280"/>
            <a:ext cx="576064" cy="576064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Διάγραμμα ροής: Παραπομπή"/>
          <p:cNvSpPr/>
          <p:nvPr/>
        </p:nvSpPr>
        <p:spPr>
          <a:xfrm>
            <a:off x="5796136" y="5949280"/>
            <a:ext cx="576064" cy="576064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65" grpId="0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πρόβλημα του Γυμναστή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Τώρα οι μαθητές είναι 138.</a:t>
            </a:r>
          </a:p>
          <a:p>
            <a:r>
              <a:rPr lang="el-GR" dirty="0" smtClean="0"/>
              <a:t>Θα επαναλάβουμε την διαδικασία.</a:t>
            </a:r>
            <a:endParaRPr lang="el-GR" dirty="0"/>
          </a:p>
        </p:txBody>
      </p:sp>
      <p:pic>
        <p:nvPicPr>
          <p:cNvPr id="1026" name="Picture 2" descr="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573016"/>
            <a:ext cx="2114550" cy="1847851"/>
          </a:xfrm>
          <a:prstGeom prst="rect">
            <a:avLst/>
          </a:prstGeom>
          <a:noFill/>
        </p:spPr>
      </p:pic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ΕΠΙΜΕΛΕΙΑ: ΠΕΡΙΚΛΗΣ ΓΙΑΝΝΟΥΛΑΤΟΣ</a:t>
            </a: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1010</Words>
  <Application>Microsoft Office PowerPoint</Application>
  <PresentationFormat>Προβολή στην οθόνη (4:3)</PresentationFormat>
  <Paragraphs>179</Paragraphs>
  <Slides>26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27" baseType="lpstr">
      <vt:lpstr>Θέμα του Office</vt:lpstr>
      <vt:lpstr>Α.1.4. Ευκλείδεια διαίρεση </vt:lpstr>
      <vt:lpstr>Το πρόβλημα του Γυμναστή</vt:lpstr>
      <vt:lpstr>Μπορούν οι 168 μαθητές να παραταχθούν σε τριάδες χωρίς να περισσεύει κανείς; </vt:lpstr>
      <vt:lpstr>Μπορούν οι 168 μαθητές να παραταχθούν σε τετράδες χωρίς να περισσεύει κανείς; </vt:lpstr>
      <vt:lpstr>Μπορούν οι 168 μαθητές να παραταχθούν σε πεντάδες χωρίς να περισσεύει κανείς; </vt:lpstr>
      <vt:lpstr>Μπορούν οι 168 μαθητές να παραταχθούν σε εξάδες χωρίς να περισσεύει κανείς; </vt:lpstr>
      <vt:lpstr>Μπορούν οι 168 μαθητές να παραταχθούν σε επτάδες χωρίς να περισσεύει κανείς; </vt:lpstr>
      <vt:lpstr>Επομένως, οι 168 μαθητές:</vt:lpstr>
      <vt:lpstr>Το πρόβλημα του Γυμναστή</vt:lpstr>
      <vt:lpstr>138 μαθητές σε τριάδες</vt:lpstr>
      <vt:lpstr>138 μαθητές σε τετράδες</vt:lpstr>
      <vt:lpstr>138 μαθητές σε πεντάδες</vt:lpstr>
      <vt:lpstr>138 μαθητές σε εξάδες</vt:lpstr>
      <vt:lpstr>138 μαθητές σε επτάδες</vt:lpstr>
      <vt:lpstr>Διαφάνεια 15</vt:lpstr>
      <vt:lpstr>Το πρόβλημα του Γυμναστή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Το πρόβλημα του Γυμναστή</vt:lpstr>
      <vt:lpstr>Διαφάνεια 24</vt:lpstr>
      <vt:lpstr>Διαφάνεια 25</vt:lpstr>
      <vt:lpstr>Διαφάνεια 26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Α.1.4. Ευκλείδεια διαίρεση - Διαιρετότητα</dc:title>
  <dc:creator>Periklis Giannoulatos</dc:creator>
  <cp:lastModifiedBy>Periklis Giannoulatos</cp:lastModifiedBy>
  <cp:revision>43</cp:revision>
  <dcterms:created xsi:type="dcterms:W3CDTF">2023-08-19T10:00:37Z</dcterms:created>
  <dcterms:modified xsi:type="dcterms:W3CDTF">2023-08-19T13:22:03Z</dcterms:modified>
  <cp:contentStatus>Τελική έκδοση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