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7" r:id="rId20"/>
    <p:sldId id="274" r:id="rId21"/>
    <p:sldId id="275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76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DA5A8-EBDF-4B0D-9396-7C68FEFFDA2C}" type="datetimeFigureOut">
              <a:rPr lang="el-GR" smtClean="0"/>
              <a:pPr/>
              <a:t>22/2/2024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2EF4E-29A0-4A6E-80C4-8B31DDA6923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DA5A8-EBDF-4B0D-9396-7C68FEFFDA2C}" type="datetimeFigureOut">
              <a:rPr lang="el-GR" smtClean="0"/>
              <a:pPr/>
              <a:t>22/2/2024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2EF4E-29A0-4A6E-80C4-8B31DDA6923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DA5A8-EBDF-4B0D-9396-7C68FEFFDA2C}" type="datetimeFigureOut">
              <a:rPr lang="el-GR" smtClean="0"/>
              <a:pPr/>
              <a:t>22/2/2024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2EF4E-29A0-4A6E-80C4-8B31DDA6923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DA5A8-EBDF-4B0D-9396-7C68FEFFDA2C}" type="datetimeFigureOut">
              <a:rPr lang="el-GR" smtClean="0"/>
              <a:pPr/>
              <a:t>22/2/2024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2EF4E-29A0-4A6E-80C4-8B31DDA6923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DA5A8-EBDF-4B0D-9396-7C68FEFFDA2C}" type="datetimeFigureOut">
              <a:rPr lang="el-GR" smtClean="0"/>
              <a:pPr/>
              <a:t>22/2/2024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2EF4E-29A0-4A6E-80C4-8B31DDA6923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DA5A8-EBDF-4B0D-9396-7C68FEFFDA2C}" type="datetimeFigureOut">
              <a:rPr lang="el-GR" smtClean="0"/>
              <a:pPr/>
              <a:t>22/2/2024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2EF4E-29A0-4A6E-80C4-8B31DDA6923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DA5A8-EBDF-4B0D-9396-7C68FEFFDA2C}" type="datetimeFigureOut">
              <a:rPr lang="el-GR" smtClean="0"/>
              <a:pPr/>
              <a:t>22/2/2024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2EF4E-29A0-4A6E-80C4-8B31DDA6923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DA5A8-EBDF-4B0D-9396-7C68FEFFDA2C}" type="datetimeFigureOut">
              <a:rPr lang="el-GR" smtClean="0"/>
              <a:pPr/>
              <a:t>22/2/2024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2EF4E-29A0-4A6E-80C4-8B31DDA6923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DA5A8-EBDF-4B0D-9396-7C68FEFFDA2C}" type="datetimeFigureOut">
              <a:rPr lang="el-GR" smtClean="0"/>
              <a:pPr/>
              <a:t>22/2/2024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2EF4E-29A0-4A6E-80C4-8B31DDA6923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DA5A8-EBDF-4B0D-9396-7C68FEFFDA2C}" type="datetimeFigureOut">
              <a:rPr lang="el-GR" smtClean="0"/>
              <a:pPr/>
              <a:t>22/2/2024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2EF4E-29A0-4A6E-80C4-8B31DDA6923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DA5A8-EBDF-4B0D-9396-7C68FEFFDA2C}" type="datetimeFigureOut">
              <a:rPr lang="el-GR" smtClean="0"/>
              <a:pPr/>
              <a:t>22/2/2024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2EF4E-29A0-4A6E-80C4-8B31DDA6923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DA5A8-EBDF-4B0D-9396-7C68FEFFDA2C}" type="datetimeFigureOut">
              <a:rPr lang="el-GR" smtClean="0"/>
              <a:pPr/>
              <a:t>22/2/2024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2EF4E-29A0-4A6E-80C4-8B31DDA6923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TextBox"/>
          <p:cNvSpPr txBox="1"/>
          <p:nvPr userDrawn="1"/>
        </p:nvSpPr>
        <p:spPr>
          <a:xfrm>
            <a:off x="3887416" y="0"/>
            <a:ext cx="5256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1400" i="1" dirty="0" smtClean="0"/>
              <a:t>ΕΠΙΜΕΛΕΙΑ:</a:t>
            </a:r>
            <a:r>
              <a:rPr lang="el-GR" sz="1400" i="1" baseline="0" dirty="0" smtClean="0"/>
              <a:t> ΠΕΡΙΚΛΗΣ ΓΙΑΝΝΟΥΛΑΤΟΣ</a:t>
            </a:r>
            <a:endParaRPr lang="el-GR" sz="1400" i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9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0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1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12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13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14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15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16.bin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17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oleObject18.bin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oleObject19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4" Type="http://schemas.openxmlformats.org/officeDocument/2006/relationships/oleObject" Target="../embeddings/oleObject20.bin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ΕΝOΤΗΤΑ 2.5 ΠΙΝΑΚΕΣ ΣΥΝΑΦΕΙΑΣ ΚΑΙ ΡΑΒΔΟΓΡΑΜΜΑΤΑ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/>
          <p:cNvPicPr/>
          <p:nvPr/>
        </p:nvPicPr>
        <p:blipFill>
          <a:blip r:embed="rId3" cstate="print"/>
          <a:srcRect l="7767" t="5454" r="7767" b="18875"/>
          <a:stretch>
            <a:fillRect/>
          </a:stretch>
        </p:blipFill>
        <p:spPr bwMode="auto">
          <a:xfrm>
            <a:off x="0" y="620688"/>
            <a:ext cx="6192688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- Ορθογώνιο"/>
          <p:cNvSpPr/>
          <p:nvPr/>
        </p:nvSpPr>
        <p:spPr>
          <a:xfrm>
            <a:off x="323528" y="188640"/>
            <a:ext cx="8496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Πίνακας 1: </a:t>
            </a:r>
            <a:r>
              <a:rPr lang="el-GR" sz="2000" b="1" u="sng" dirty="0" smtClean="0"/>
              <a:t>Πίνακας Συνάφειας </a:t>
            </a:r>
            <a:r>
              <a:rPr lang="el-GR" sz="2000" dirty="0" smtClean="0"/>
              <a:t>απόλυτων συχνοτήτων φύλου και συμμετοχής σε ατύχημα.</a:t>
            </a:r>
            <a:endParaRPr lang="el-GR" sz="2000" dirty="0"/>
          </a:p>
        </p:txBody>
      </p:sp>
      <p:sp>
        <p:nvSpPr>
          <p:cNvPr id="4" name="3 - Ορθογώνιο"/>
          <p:cNvSpPr/>
          <p:nvPr/>
        </p:nvSpPr>
        <p:spPr>
          <a:xfrm>
            <a:off x="323528" y="3284984"/>
            <a:ext cx="83529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Πίνακας 2: Πίνακας Συνάφειας </a:t>
            </a:r>
            <a:r>
              <a:rPr lang="el-GR" sz="2000" b="1" dirty="0" smtClean="0"/>
              <a:t>σχετικών συχνοτήτων </a:t>
            </a:r>
            <a:r>
              <a:rPr lang="el-GR" sz="2000" dirty="0" smtClean="0"/>
              <a:t>φύλου και ατυχήματος ως προς το σύνολο των παρατηρήσεων του δείγματος</a:t>
            </a:r>
            <a:endParaRPr lang="el-GR" sz="2000" dirty="0"/>
          </a:p>
        </p:txBody>
      </p:sp>
      <p:graphicFrame>
        <p:nvGraphicFramePr>
          <p:cNvPr id="5" name="4 - Πίνακας"/>
          <p:cNvGraphicFramePr>
            <a:graphicFrameLocks noGrp="1"/>
          </p:cNvGraphicFramePr>
          <p:nvPr/>
        </p:nvGraphicFramePr>
        <p:xfrm>
          <a:off x="971600" y="4293096"/>
          <a:ext cx="6840761" cy="1872210"/>
        </p:xfrm>
        <a:graphic>
          <a:graphicData uri="http://schemas.openxmlformats.org/drawingml/2006/table">
            <a:tbl>
              <a:tblPr/>
              <a:tblGrid>
                <a:gridCol w="1367671"/>
                <a:gridCol w="1367671"/>
                <a:gridCol w="1368473"/>
                <a:gridCol w="1368473"/>
                <a:gridCol w="1368473"/>
              </a:tblGrid>
              <a:tr h="374442"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highlight>
                          <a:srgbClr val="C0C0C0"/>
                        </a:highligh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 rowSpan="2"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Τροχαίο Ατύχημα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4442">
                <a:tc gridSpan="2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Ναι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Όχι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Σύνολο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42">
                <a:tc rowSpan="3"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Φύλο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Άνδρες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latin typeface="Calibri"/>
                          <a:ea typeface="Calibri"/>
                          <a:cs typeface="Times New Roman"/>
                        </a:rPr>
                        <a:t>64,2%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444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Γυναίκες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latin typeface="Calibri"/>
                          <a:ea typeface="Calibri"/>
                          <a:cs typeface="Times New Roman"/>
                        </a:rPr>
                        <a:t>35,8%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444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Σύνολο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latin typeface="Calibri"/>
                          <a:ea typeface="Calibri"/>
                          <a:cs typeface="Times New Roman"/>
                        </a:rPr>
                        <a:t>48,5%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6632575" y="1196975"/>
          <a:ext cx="1533525" cy="719138"/>
        </p:xfrm>
        <a:graphic>
          <a:graphicData uri="http://schemas.openxmlformats.org/presentationml/2006/ole">
            <p:oleObj spid="_x0000_s21506" name="Equation" r:id="rId4" imgW="838080" imgH="393480" progId="Equation.DSMT4">
              <p:embed/>
            </p:oleObj>
          </a:graphicData>
        </a:graphic>
      </p:graphicFrame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/>
          <p:cNvPicPr/>
          <p:nvPr/>
        </p:nvPicPr>
        <p:blipFill>
          <a:blip r:embed="rId3" cstate="print"/>
          <a:srcRect l="7767" t="5454" r="7767" b="18875"/>
          <a:stretch>
            <a:fillRect/>
          </a:stretch>
        </p:blipFill>
        <p:spPr bwMode="auto">
          <a:xfrm>
            <a:off x="0" y="620688"/>
            <a:ext cx="6192688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- Ορθογώνιο"/>
          <p:cNvSpPr/>
          <p:nvPr/>
        </p:nvSpPr>
        <p:spPr>
          <a:xfrm>
            <a:off x="323528" y="188640"/>
            <a:ext cx="8496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Πίνακας 1: </a:t>
            </a:r>
            <a:r>
              <a:rPr lang="el-GR" sz="2000" b="1" u="sng" dirty="0" smtClean="0"/>
              <a:t>Πίνακας Συνάφειας </a:t>
            </a:r>
            <a:r>
              <a:rPr lang="el-GR" sz="2000" dirty="0" smtClean="0"/>
              <a:t>απόλυτων συχνοτήτων φύλου και συμμετοχής σε ατύχημα.</a:t>
            </a:r>
            <a:endParaRPr lang="el-GR" sz="2000" dirty="0"/>
          </a:p>
        </p:txBody>
      </p:sp>
      <p:sp>
        <p:nvSpPr>
          <p:cNvPr id="4" name="3 - Ορθογώνιο"/>
          <p:cNvSpPr/>
          <p:nvPr/>
        </p:nvSpPr>
        <p:spPr>
          <a:xfrm>
            <a:off x="323528" y="3284984"/>
            <a:ext cx="83529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Πίνακας 2: Πίνακας Συνάφειας </a:t>
            </a:r>
            <a:r>
              <a:rPr lang="el-GR" sz="2000" b="1" dirty="0" smtClean="0"/>
              <a:t>σχετικών συχνοτήτων </a:t>
            </a:r>
            <a:r>
              <a:rPr lang="el-GR" sz="2000" dirty="0" smtClean="0"/>
              <a:t>φύλου και ατυχήματος ως προς το σύνολο των παρατηρήσεων του δείγματος</a:t>
            </a:r>
            <a:endParaRPr lang="el-GR" sz="2000" dirty="0"/>
          </a:p>
        </p:txBody>
      </p:sp>
      <p:graphicFrame>
        <p:nvGraphicFramePr>
          <p:cNvPr id="5" name="4 - Πίνακας"/>
          <p:cNvGraphicFramePr>
            <a:graphicFrameLocks noGrp="1"/>
          </p:cNvGraphicFramePr>
          <p:nvPr/>
        </p:nvGraphicFramePr>
        <p:xfrm>
          <a:off x="971600" y="4293096"/>
          <a:ext cx="6840761" cy="1872210"/>
        </p:xfrm>
        <a:graphic>
          <a:graphicData uri="http://schemas.openxmlformats.org/drawingml/2006/table">
            <a:tbl>
              <a:tblPr/>
              <a:tblGrid>
                <a:gridCol w="1367671"/>
                <a:gridCol w="1367671"/>
                <a:gridCol w="1368473"/>
                <a:gridCol w="1368473"/>
                <a:gridCol w="1368473"/>
              </a:tblGrid>
              <a:tr h="374442"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highlight>
                          <a:srgbClr val="C0C0C0"/>
                        </a:highligh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 rowSpan="2"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Τροχαίο Ατύχημα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4442">
                <a:tc gridSpan="2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Ναι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Όχι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Σύνολο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42">
                <a:tc rowSpan="3"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Φύλο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Άνδρες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latin typeface="Calibri"/>
                          <a:ea typeface="Calibri"/>
                          <a:cs typeface="Times New Roman"/>
                        </a:rPr>
                        <a:t>64,2%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444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Γυναίκες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latin typeface="Calibri"/>
                          <a:ea typeface="Calibri"/>
                          <a:cs typeface="Times New Roman"/>
                        </a:rPr>
                        <a:t>35,8%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444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Σύνολο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latin typeface="Calibri"/>
                          <a:ea typeface="Calibri"/>
                          <a:cs typeface="Times New Roman"/>
                        </a:rPr>
                        <a:t>48,5%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6051550" y="1370013"/>
          <a:ext cx="2697163" cy="371475"/>
        </p:xfrm>
        <a:graphic>
          <a:graphicData uri="http://schemas.openxmlformats.org/presentationml/2006/ole">
            <p:oleObj spid="_x0000_s22531" name="Equation" r:id="rId4" imgW="1473120" imgH="203040" progId="Equation.DSMT4">
              <p:embed/>
            </p:oleObj>
          </a:graphicData>
        </a:graphic>
      </p:graphicFrame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/>
          <p:cNvPicPr/>
          <p:nvPr/>
        </p:nvPicPr>
        <p:blipFill>
          <a:blip r:embed="rId3" cstate="print"/>
          <a:srcRect l="7767" t="5454" r="7767" b="18875"/>
          <a:stretch>
            <a:fillRect/>
          </a:stretch>
        </p:blipFill>
        <p:spPr bwMode="auto">
          <a:xfrm>
            <a:off x="0" y="620688"/>
            <a:ext cx="6192688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- Ορθογώνιο"/>
          <p:cNvSpPr/>
          <p:nvPr/>
        </p:nvSpPr>
        <p:spPr>
          <a:xfrm>
            <a:off x="323528" y="188640"/>
            <a:ext cx="8496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Πίνακας 1: </a:t>
            </a:r>
            <a:r>
              <a:rPr lang="el-GR" sz="2000" b="1" u="sng" dirty="0" smtClean="0"/>
              <a:t>Πίνακας Συνάφειας </a:t>
            </a:r>
            <a:r>
              <a:rPr lang="el-GR" sz="2000" dirty="0" smtClean="0"/>
              <a:t>απόλυτων συχνοτήτων φύλου και συμμετοχής σε ατύχημα.</a:t>
            </a:r>
            <a:endParaRPr lang="el-GR" sz="2000" dirty="0"/>
          </a:p>
        </p:txBody>
      </p:sp>
      <p:sp>
        <p:nvSpPr>
          <p:cNvPr id="4" name="3 - Ορθογώνιο"/>
          <p:cNvSpPr/>
          <p:nvPr/>
        </p:nvSpPr>
        <p:spPr>
          <a:xfrm>
            <a:off x="323528" y="3284984"/>
            <a:ext cx="83529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Πίνακας 2: Πίνακας Συνάφειας </a:t>
            </a:r>
            <a:r>
              <a:rPr lang="el-GR" sz="2000" b="1" dirty="0" smtClean="0"/>
              <a:t>σχετικών συχνοτήτων </a:t>
            </a:r>
            <a:r>
              <a:rPr lang="el-GR" sz="2000" dirty="0" smtClean="0"/>
              <a:t>φύλου και ατυχήματος ως προς το σύνολο των παρατηρήσεων του δείγματος</a:t>
            </a:r>
            <a:endParaRPr lang="el-GR" sz="2000" dirty="0"/>
          </a:p>
        </p:txBody>
      </p:sp>
      <p:graphicFrame>
        <p:nvGraphicFramePr>
          <p:cNvPr id="5" name="4 - Πίνακας"/>
          <p:cNvGraphicFramePr>
            <a:graphicFrameLocks noGrp="1"/>
          </p:cNvGraphicFramePr>
          <p:nvPr/>
        </p:nvGraphicFramePr>
        <p:xfrm>
          <a:off x="971600" y="4293096"/>
          <a:ext cx="6840761" cy="1872210"/>
        </p:xfrm>
        <a:graphic>
          <a:graphicData uri="http://schemas.openxmlformats.org/drawingml/2006/table">
            <a:tbl>
              <a:tblPr/>
              <a:tblGrid>
                <a:gridCol w="1367671"/>
                <a:gridCol w="1367671"/>
                <a:gridCol w="1368473"/>
                <a:gridCol w="1368473"/>
                <a:gridCol w="1368473"/>
              </a:tblGrid>
              <a:tr h="374442"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highlight>
                          <a:srgbClr val="C0C0C0"/>
                        </a:highligh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 rowSpan="2"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Τροχαίο Ατύχημα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4442">
                <a:tc gridSpan="2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Ναι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Όχι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Σύνολο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42">
                <a:tc rowSpan="3"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Φύλο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Άνδρες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latin typeface="Calibri"/>
                          <a:ea typeface="Calibri"/>
                          <a:cs typeface="Times New Roman"/>
                        </a:rPr>
                        <a:t>64,2%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444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Γυναίκες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latin typeface="Calibri"/>
                          <a:ea typeface="Calibri"/>
                          <a:cs typeface="Times New Roman"/>
                        </a:rPr>
                        <a:t>35,8%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444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Σύνολο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latin typeface="Calibri"/>
                          <a:ea typeface="Calibri"/>
                          <a:cs typeface="Times New Roman"/>
                        </a:rPr>
                        <a:t>48,5%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latin typeface="Calibri"/>
                          <a:ea typeface="Calibri"/>
                          <a:cs typeface="Times New Roman"/>
                        </a:rPr>
                        <a:t>51,5%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6051550" y="1370013"/>
          <a:ext cx="2697163" cy="371475"/>
        </p:xfrm>
        <a:graphic>
          <a:graphicData uri="http://schemas.openxmlformats.org/presentationml/2006/ole">
            <p:oleObj spid="_x0000_s23554" name="Equation" r:id="rId4" imgW="1473120" imgH="203040" progId="Equation.DSMT4">
              <p:embed/>
            </p:oleObj>
          </a:graphicData>
        </a:graphic>
      </p:graphicFrame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/>
          <p:cNvPicPr/>
          <p:nvPr/>
        </p:nvPicPr>
        <p:blipFill>
          <a:blip r:embed="rId3" cstate="print"/>
          <a:srcRect l="7767" t="5454" r="7767" b="18875"/>
          <a:stretch>
            <a:fillRect/>
          </a:stretch>
        </p:blipFill>
        <p:spPr bwMode="auto">
          <a:xfrm>
            <a:off x="0" y="620688"/>
            <a:ext cx="6192688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- Ορθογώνιο"/>
          <p:cNvSpPr/>
          <p:nvPr/>
        </p:nvSpPr>
        <p:spPr>
          <a:xfrm>
            <a:off x="323528" y="188640"/>
            <a:ext cx="8496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Πίνακας 1: </a:t>
            </a:r>
            <a:r>
              <a:rPr lang="el-GR" sz="2000" b="1" u="sng" dirty="0" smtClean="0"/>
              <a:t>Πίνακας Συνάφειας </a:t>
            </a:r>
            <a:r>
              <a:rPr lang="el-GR" sz="2000" dirty="0" smtClean="0"/>
              <a:t>απόλυτων συχνοτήτων φύλου και συμμετοχής σε ατύχημα.</a:t>
            </a:r>
            <a:endParaRPr lang="el-GR" sz="2000" dirty="0"/>
          </a:p>
        </p:txBody>
      </p:sp>
      <p:sp>
        <p:nvSpPr>
          <p:cNvPr id="4" name="3 - Ορθογώνιο"/>
          <p:cNvSpPr/>
          <p:nvPr/>
        </p:nvSpPr>
        <p:spPr>
          <a:xfrm>
            <a:off x="323528" y="3284984"/>
            <a:ext cx="83529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Πίνακας 2: Πίνακας Συνάφειας </a:t>
            </a:r>
            <a:r>
              <a:rPr lang="el-GR" sz="2000" b="1" dirty="0" smtClean="0"/>
              <a:t>σχετικών συχνοτήτων </a:t>
            </a:r>
            <a:r>
              <a:rPr lang="el-GR" sz="2000" dirty="0" smtClean="0"/>
              <a:t>φύλου και ατυχήματος ως προς το σύνολο των παρατηρήσεων του δείγματος</a:t>
            </a:r>
            <a:endParaRPr lang="el-GR" sz="2000" dirty="0"/>
          </a:p>
        </p:txBody>
      </p:sp>
      <p:graphicFrame>
        <p:nvGraphicFramePr>
          <p:cNvPr id="5" name="4 - Πίνακας"/>
          <p:cNvGraphicFramePr>
            <a:graphicFrameLocks noGrp="1"/>
          </p:cNvGraphicFramePr>
          <p:nvPr/>
        </p:nvGraphicFramePr>
        <p:xfrm>
          <a:off x="971600" y="4293096"/>
          <a:ext cx="6840761" cy="1872210"/>
        </p:xfrm>
        <a:graphic>
          <a:graphicData uri="http://schemas.openxmlformats.org/drawingml/2006/table">
            <a:tbl>
              <a:tblPr/>
              <a:tblGrid>
                <a:gridCol w="1367671"/>
                <a:gridCol w="1367671"/>
                <a:gridCol w="1368473"/>
                <a:gridCol w="1368473"/>
                <a:gridCol w="1368473"/>
              </a:tblGrid>
              <a:tr h="374442"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highlight>
                          <a:srgbClr val="C0C0C0"/>
                        </a:highligh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 rowSpan="2"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Τροχαίο Ατύχημα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4442">
                <a:tc gridSpan="2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Ναι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Όχι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Σύνολο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42">
                <a:tc rowSpan="3"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Φύλο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Άνδρες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latin typeface="Calibri"/>
                          <a:ea typeface="Calibri"/>
                          <a:cs typeface="Times New Roman"/>
                        </a:rPr>
                        <a:t>64,2%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444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Γυναίκες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latin typeface="Calibri"/>
                          <a:ea typeface="Calibri"/>
                          <a:cs typeface="Times New Roman"/>
                        </a:rPr>
                        <a:t>35,8%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444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Σύνολο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latin typeface="Calibri"/>
                          <a:ea typeface="Calibri"/>
                          <a:cs typeface="Times New Roman"/>
                        </a:rPr>
                        <a:t>48,5%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latin typeface="Calibri"/>
                          <a:ea typeface="Calibri"/>
                          <a:cs typeface="Times New Roman"/>
                        </a:rPr>
                        <a:t>51,5%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6632575" y="1196975"/>
          <a:ext cx="1533525" cy="719138"/>
        </p:xfrm>
        <a:graphic>
          <a:graphicData uri="http://schemas.openxmlformats.org/presentationml/2006/ole">
            <p:oleObj spid="_x0000_s25603" name="Equation" r:id="rId4" imgW="838080" imgH="393480" progId="Equation.DSMT4">
              <p:embed/>
            </p:oleObj>
          </a:graphicData>
        </a:graphic>
      </p:graphicFrame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/>
          <p:cNvPicPr/>
          <p:nvPr/>
        </p:nvPicPr>
        <p:blipFill>
          <a:blip r:embed="rId3" cstate="print"/>
          <a:srcRect l="7767" t="5454" r="7767" b="18875"/>
          <a:stretch>
            <a:fillRect/>
          </a:stretch>
        </p:blipFill>
        <p:spPr bwMode="auto">
          <a:xfrm>
            <a:off x="0" y="620688"/>
            <a:ext cx="6192688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- Ορθογώνιο"/>
          <p:cNvSpPr/>
          <p:nvPr/>
        </p:nvSpPr>
        <p:spPr>
          <a:xfrm>
            <a:off x="323528" y="188640"/>
            <a:ext cx="8496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Πίνακας 1: </a:t>
            </a:r>
            <a:r>
              <a:rPr lang="el-GR" sz="2000" b="1" u="sng" dirty="0" smtClean="0"/>
              <a:t>Πίνακας Συνάφειας </a:t>
            </a:r>
            <a:r>
              <a:rPr lang="el-GR" sz="2000" dirty="0" smtClean="0"/>
              <a:t>απόλυτων συχνοτήτων φύλου και συμμετοχής σε ατύχημα.</a:t>
            </a:r>
            <a:endParaRPr lang="el-GR" sz="2000" dirty="0"/>
          </a:p>
        </p:txBody>
      </p:sp>
      <p:sp>
        <p:nvSpPr>
          <p:cNvPr id="4" name="3 - Ορθογώνιο"/>
          <p:cNvSpPr/>
          <p:nvPr/>
        </p:nvSpPr>
        <p:spPr>
          <a:xfrm>
            <a:off x="323528" y="3284984"/>
            <a:ext cx="83529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Πίνακας 2: Πίνακας Συνάφειας </a:t>
            </a:r>
            <a:r>
              <a:rPr lang="el-GR" sz="2000" b="1" dirty="0" smtClean="0"/>
              <a:t>σχετικών συχνοτήτων </a:t>
            </a:r>
            <a:r>
              <a:rPr lang="el-GR" sz="2000" dirty="0" smtClean="0"/>
              <a:t>φύλου και ατυχήματος ως προς το σύνολο των παρατηρήσεων του δείγματος</a:t>
            </a:r>
            <a:endParaRPr lang="el-GR" sz="2000" dirty="0"/>
          </a:p>
        </p:txBody>
      </p:sp>
      <p:graphicFrame>
        <p:nvGraphicFramePr>
          <p:cNvPr id="5" name="4 - Πίνακας"/>
          <p:cNvGraphicFramePr>
            <a:graphicFrameLocks noGrp="1"/>
          </p:cNvGraphicFramePr>
          <p:nvPr/>
        </p:nvGraphicFramePr>
        <p:xfrm>
          <a:off x="971600" y="4293096"/>
          <a:ext cx="6840761" cy="1872210"/>
        </p:xfrm>
        <a:graphic>
          <a:graphicData uri="http://schemas.openxmlformats.org/drawingml/2006/table">
            <a:tbl>
              <a:tblPr/>
              <a:tblGrid>
                <a:gridCol w="1367671"/>
                <a:gridCol w="1367671"/>
                <a:gridCol w="1368473"/>
                <a:gridCol w="1368473"/>
                <a:gridCol w="1368473"/>
              </a:tblGrid>
              <a:tr h="374442"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highlight>
                          <a:srgbClr val="C0C0C0"/>
                        </a:highligh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 rowSpan="2"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Τροχαίο Ατύχημα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4442">
                <a:tc gridSpan="2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Ναι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Όχι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Σύνολο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42">
                <a:tc rowSpan="3"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Φύλο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Άνδρες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34,9%</a:t>
                      </a:r>
                      <a:endParaRPr lang="el-GR" sz="20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latin typeface="Calibri"/>
                          <a:ea typeface="Calibri"/>
                          <a:cs typeface="Times New Roman"/>
                        </a:rPr>
                        <a:t>64,2%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444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Γυναίκες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latin typeface="Calibri"/>
                          <a:ea typeface="Calibri"/>
                          <a:cs typeface="Times New Roman"/>
                        </a:rPr>
                        <a:t>35,8%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444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Σύνολο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latin typeface="Calibri"/>
                          <a:ea typeface="Calibri"/>
                          <a:cs typeface="Times New Roman"/>
                        </a:rPr>
                        <a:t>48,5%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latin typeface="Calibri"/>
                          <a:ea typeface="Calibri"/>
                          <a:cs typeface="Times New Roman"/>
                        </a:rPr>
                        <a:t>51,5%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6632575" y="1196975"/>
          <a:ext cx="1533525" cy="719138"/>
        </p:xfrm>
        <a:graphic>
          <a:graphicData uri="http://schemas.openxmlformats.org/presentationml/2006/ole">
            <p:oleObj spid="_x0000_s26626" name="Equation" r:id="rId4" imgW="838080" imgH="393480" progId="Equation.DSMT4">
              <p:embed/>
            </p:oleObj>
          </a:graphicData>
        </a:graphic>
      </p:graphicFrame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/>
          <p:cNvPicPr/>
          <p:nvPr/>
        </p:nvPicPr>
        <p:blipFill>
          <a:blip r:embed="rId3" cstate="print"/>
          <a:srcRect l="7767" t="5454" r="7767" b="18875"/>
          <a:stretch>
            <a:fillRect/>
          </a:stretch>
        </p:blipFill>
        <p:spPr bwMode="auto">
          <a:xfrm>
            <a:off x="0" y="620688"/>
            <a:ext cx="6192688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- Ορθογώνιο"/>
          <p:cNvSpPr/>
          <p:nvPr/>
        </p:nvSpPr>
        <p:spPr>
          <a:xfrm>
            <a:off x="323528" y="188640"/>
            <a:ext cx="8496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Πίνακας 1: </a:t>
            </a:r>
            <a:r>
              <a:rPr lang="el-GR" sz="2000" b="1" u="sng" dirty="0" smtClean="0"/>
              <a:t>Πίνακας Συνάφειας </a:t>
            </a:r>
            <a:r>
              <a:rPr lang="el-GR" sz="2000" dirty="0" smtClean="0"/>
              <a:t>απόλυτων συχνοτήτων φύλου και συμμετοχής σε ατύχημα.</a:t>
            </a:r>
            <a:endParaRPr lang="el-GR" sz="2000" dirty="0"/>
          </a:p>
        </p:txBody>
      </p:sp>
      <p:sp>
        <p:nvSpPr>
          <p:cNvPr id="4" name="3 - Ορθογώνιο"/>
          <p:cNvSpPr/>
          <p:nvPr/>
        </p:nvSpPr>
        <p:spPr>
          <a:xfrm>
            <a:off x="323528" y="3284984"/>
            <a:ext cx="83529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Πίνακας 2: Πίνακας Συνάφειας </a:t>
            </a:r>
            <a:r>
              <a:rPr lang="el-GR" sz="2000" b="1" dirty="0" smtClean="0"/>
              <a:t>σχετικών συχνοτήτων </a:t>
            </a:r>
            <a:r>
              <a:rPr lang="el-GR" sz="2000" dirty="0" smtClean="0"/>
              <a:t>φύλου και ατυχήματος ως προς το σύνολο των παρατηρήσεων του δείγματος</a:t>
            </a:r>
            <a:endParaRPr lang="el-GR" sz="2000" dirty="0"/>
          </a:p>
        </p:txBody>
      </p:sp>
      <p:graphicFrame>
        <p:nvGraphicFramePr>
          <p:cNvPr id="5" name="4 - Πίνακας"/>
          <p:cNvGraphicFramePr>
            <a:graphicFrameLocks noGrp="1"/>
          </p:cNvGraphicFramePr>
          <p:nvPr/>
        </p:nvGraphicFramePr>
        <p:xfrm>
          <a:off x="971600" y="4293096"/>
          <a:ext cx="6840761" cy="1872210"/>
        </p:xfrm>
        <a:graphic>
          <a:graphicData uri="http://schemas.openxmlformats.org/drawingml/2006/table">
            <a:tbl>
              <a:tblPr/>
              <a:tblGrid>
                <a:gridCol w="1367671"/>
                <a:gridCol w="1367671"/>
                <a:gridCol w="1368473"/>
                <a:gridCol w="1368473"/>
                <a:gridCol w="1368473"/>
              </a:tblGrid>
              <a:tr h="374442"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highlight>
                          <a:srgbClr val="C0C0C0"/>
                        </a:highligh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 rowSpan="2"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Τροχαίο Ατύχημα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4442">
                <a:tc gridSpan="2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Ναι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Όχι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Σύνολο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42">
                <a:tc rowSpan="3"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Φύλο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Άνδρες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34,9%</a:t>
                      </a:r>
                      <a:endParaRPr lang="el-GR" sz="20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latin typeface="Calibri"/>
                          <a:ea typeface="Calibri"/>
                          <a:cs typeface="Times New Roman"/>
                        </a:rPr>
                        <a:t>64,2%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444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Γυναίκες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latin typeface="Calibri"/>
                          <a:ea typeface="Calibri"/>
                          <a:cs typeface="Times New Roman"/>
                        </a:rPr>
                        <a:t>35,8%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444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Σύνολο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latin typeface="Calibri"/>
                          <a:ea typeface="Calibri"/>
                          <a:cs typeface="Times New Roman"/>
                        </a:rPr>
                        <a:t>48,5%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latin typeface="Calibri"/>
                          <a:ea typeface="Calibri"/>
                          <a:cs typeface="Times New Roman"/>
                        </a:rPr>
                        <a:t>51,5%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6005513" y="1370013"/>
          <a:ext cx="2790825" cy="371475"/>
        </p:xfrm>
        <a:graphic>
          <a:graphicData uri="http://schemas.openxmlformats.org/presentationml/2006/ole">
            <p:oleObj spid="_x0000_s27651" name="Equation" r:id="rId4" imgW="1523880" imgH="203040" progId="Equation.DSMT4">
              <p:embed/>
            </p:oleObj>
          </a:graphicData>
        </a:graphic>
      </p:graphicFrame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/>
          <p:cNvPicPr/>
          <p:nvPr/>
        </p:nvPicPr>
        <p:blipFill>
          <a:blip r:embed="rId3" cstate="print"/>
          <a:srcRect l="7767" t="5454" r="7767" b="18875"/>
          <a:stretch>
            <a:fillRect/>
          </a:stretch>
        </p:blipFill>
        <p:spPr bwMode="auto">
          <a:xfrm>
            <a:off x="0" y="620688"/>
            <a:ext cx="6192688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- Ορθογώνιο"/>
          <p:cNvSpPr/>
          <p:nvPr/>
        </p:nvSpPr>
        <p:spPr>
          <a:xfrm>
            <a:off x="323528" y="188640"/>
            <a:ext cx="8496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Πίνακας 1: </a:t>
            </a:r>
            <a:r>
              <a:rPr lang="el-GR" sz="2000" b="1" u="sng" dirty="0" smtClean="0"/>
              <a:t>Πίνακας Συνάφειας </a:t>
            </a:r>
            <a:r>
              <a:rPr lang="el-GR" sz="2000" dirty="0" smtClean="0"/>
              <a:t>απόλυτων συχνοτήτων φύλου και συμμετοχής σε ατύχημα.</a:t>
            </a:r>
            <a:endParaRPr lang="el-GR" sz="2000" dirty="0"/>
          </a:p>
        </p:txBody>
      </p:sp>
      <p:sp>
        <p:nvSpPr>
          <p:cNvPr id="4" name="3 - Ορθογώνιο"/>
          <p:cNvSpPr/>
          <p:nvPr/>
        </p:nvSpPr>
        <p:spPr>
          <a:xfrm>
            <a:off x="323528" y="3284984"/>
            <a:ext cx="83529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Πίνακας 2: Πίνακας Συνάφειας </a:t>
            </a:r>
            <a:r>
              <a:rPr lang="el-GR" sz="2000" b="1" dirty="0" smtClean="0"/>
              <a:t>σχετικών συχνοτήτων </a:t>
            </a:r>
            <a:r>
              <a:rPr lang="el-GR" sz="2000" dirty="0" smtClean="0"/>
              <a:t>φύλου και ατυχήματος ως προς το σύνολο των παρατηρήσεων του δείγματος</a:t>
            </a:r>
            <a:endParaRPr lang="el-GR" sz="2000" dirty="0"/>
          </a:p>
        </p:txBody>
      </p:sp>
      <p:graphicFrame>
        <p:nvGraphicFramePr>
          <p:cNvPr id="5" name="4 - Πίνακας"/>
          <p:cNvGraphicFramePr>
            <a:graphicFrameLocks noGrp="1"/>
          </p:cNvGraphicFramePr>
          <p:nvPr/>
        </p:nvGraphicFramePr>
        <p:xfrm>
          <a:off x="971600" y="4293096"/>
          <a:ext cx="6840761" cy="1872210"/>
        </p:xfrm>
        <a:graphic>
          <a:graphicData uri="http://schemas.openxmlformats.org/drawingml/2006/table">
            <a:tbl>
              <a:tblPr/>
              <a:tblGrid>
                <a:gridCol w="1367671"/>
                <a:gridCol w="1367671"/>
                <a:gridCol w="1368473"/>
                <a:gridCol w="1368473"/>
                <a:gridCol w="1368473"/>
              </a:tblGrid>
              <a:tr h="374442"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highlight>
                          <a:srgbClr val="C0C0C0"/>
                        </a:highligh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 rowSpan="2"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Τροχαίο Ατύχημα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4442">
                <a:tc gridSpan="2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Ναι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Όχι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Σύνολο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42">
                <a:tc rowSpan="3"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Φύλο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Άνδρες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34,9%</a:t>
                      </a:r>
                      <a:endParaRPr lang="el-GR" sz="20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latin typeface="Calibri"/>
                          <a:ea typeface="Calibri"/>
                          <a:cs typeface="Times New Roman"/>
                        </a:rPr>
                        <a:t>64,2%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444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Γυναίκες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latin typeface="Calibri"/>
                          <a:ea typeface="Calibri"/>
                          <a:cs typeface="Times New Roman"/>
                        </a:rPr>
                        <a:t>13,6%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latin typeface="Calibri"/>
                          <a:ea typeface="Calibri"/>
                          <a:cs typeface="Times New Roman"/>
                        </a:rPr>
                        <a:t>35,8%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444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Σύνολο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latin typeface="Calibri"/>
                          <a:ea typeface="Calibri"/>
                          <a:cs typeface="Times New Roman"/>
                        </a:rPr>
                        <a:t>48,5%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latin typeface="Calibri"/>
                          <a:ea typeface="Calibri"/>
                          <a:cs typeface="Times New Roman"/>
                        </a:rPr>
                        <a:t>51,5%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6005513" y="1370013"/>
          <a:ext cx="2790825" cy="371475"/>
        </p:xfrm>
        <a:graphic>
          <a:graphicData uri="http://schemas.openxmlformats.org/presentationml/2006/ole">
            <p:oleObj spid="_x0000_s28674" name="Equation" r:id="rId4" imgW="1523880" imgH="203040" progId="Equation.DSMT4">
              <p:embed/>
            </p:oleObj>
          </a:graphicData>
        </a:graphic>
      </p:graphicFrame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/>
          <p:cNvPicPr/>
          <p:nvPr/>
        </p:nvPicPr>
        <p:blipFill>
          <a:blip r:embed="rId2" cstate="print"/>
          <a:srcRect l="7767" t="5454" r="7767" b="18875"/>
          <a:stretch>
            <a:fillRect/>
          </a:stretch>
        </p:blipFill>
        <p:spPr bwMode="auto">
          <a:xfrm>
            <a:off x="0" y="620688"/>
            <a:ext cx="6192688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- Ορθογώνιο"/>
          <p:cNvSpPr/>
          <p:nvPr/>
        </p:nvSpPr>
        <p:spPr>
          <a:xfrm>
            <a:off x="323528" y="188640"/>
            <a:ext cx="8496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Πίνακας 1: </a:t>
            </a:r>
            <a:r>
              <a:rPr lang="el-GR" sz="2000" b="1" u="sng" dirty="0" smtClean="0"/>
              <a:t>Πίνακας Συνάφειας </a:t>
            </a:r>
            <a:r>
              <a:rPr lang="el-GR" sz="2000" dirty="0" smtClean="0"/>
              <a:t>απόλυτων συχνοτήτων φύλου και συμμετοχής σε ατύχημα.</a:t>
            </a:r>
            <a:endParaRPr lang="el-GR" sz="2000" dirty="0"/>
          </a:p>
        </p:txBody>
      </p:sp>
      <p:sp>
        <p:nvSpPr>
          <p:cNvPr id="4" name="3 - Ορθογώνιο"/>
          <p:cNvSpPr/>
          <p:nvPr/>
        </p:nvSpPr>
        <p:spPr>
          <a:xfrm>
            <a:off x="323528" y="3284984"/>
            <a:ext cx="83529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Πίνακας 2: Πίνακας Συνάφειας </a:t>
            </a:r>
            <a:r>
              <a:rPr lang="el-GR" sz="2000" b="1" dirty="0" smtClean="0"/>
              <a:t>σχετικών συχνοτήτων </a:t>
            </a:r>
            <a:r>
              <a:rPr lang="el-GR" sz="2000" dirty="0" smtClean="0"/>
              <a:t>φύλου και ατυχήματος ως προς το σύνολο των παρατηρήσεων του δείγματος</a:t>
            </a:r>
            <a:endParaRPr lang="el-GR" sz="2000" dirty="0"/>
          </a:p>
        </p:txBody>
      </p:sp>
      <p:graphicFrame>
        <p:nvGraphicFramePr>
          <p:cNvPr id="5" name="4 - Πίνακας"/>
          <p:cNvGraphicFramePr>
            <a:graphicFrameLocks noGrp="1"/>
          </p:cNvGraphicFramePr>
          <p:nvPr/>
        </p:nvGraphicFramePr>
        <p:xfrm>
          <a:off x="971600" y="4293096"/>
          <a:ext cx="6840761" cy="1872210"/>
        </p:xfrm>
        <a:graphic>
          <a:graphicData uri="http://schemas.openxmlformats.org/drawingml/2006/table">
            <a:tbl>
              <a:tblPr/>
              <a:tblGrid>
                <a:gridCol w="1367671"/>
                <a:gridCol w="1367671"/>
                <a:gridCol w="1368473"/>
                <a:gridCol w="1368473"/>
                <a:gridCol w="1368473"/>
              </a:tblGrid>
              <a:tr h="374442"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highlight>
                          <a:srgbClr val="C0C0C0"/>
                        </a:highligh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 rowSpan="2"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Τροχαίο Ατύχημα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4442">
                <a:tc gridSpan="2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Ναι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Όχι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Σύνολο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42">
                <a:tc rowSpan="3"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Φύλο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Άνδρες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34,9%</a:t>
                      </a:r>
                      <a:endParaRPr lang="el-GR" sz="20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latin typeface="Calibri"/>
                          <a:ea typeface="Calibri"/>
                          <a:cs typeface="Times New Roman"/>
                        </a:rPr>
                        <a:t>29,3%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latin typeface="Calibri"/>
                          <a:ea typeface="Calibri"/>
                          <a:cs typeface="Times New Roman"/>
                        </a:rPr>
                        <a:t>64,2%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444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Γυναίκες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latin typeface="Calibri"/>
                          <a:ea typeface="Calibri"/>
                          <a:cs typeface="Times New Roman"/>
                        </a:rPr>
                        <a:t>13,6%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latin typeface="Calibri"/>
                          <a:ea typeface="Calibri"/>
                          <a:cs typeface="Times New Roman"/>
                        </a:rPr>
                        <a:t>35,8%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444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Σύνολο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latin typeface="Calibri"/>
                          <a:ea typeface="Calibri"/>
                          <a:cs typeface="Times New Roman"/>
                        </a:rPr>
                        <a:t>48,5%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latin typeface="Calibri"/>
                          <a:ea typeface="Calibri"/>
                          <a:cs typeface="Times New Roman"/>
                        </a:rPr>
                        <a:t>51,5%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/>
          <p:cNvPicPr/>
          <p:nvPr/>
        </p:nvPicPr>
        <p:blipFill>
          <a:blip r:embed="rId2" cstate="print"/>
          <a:srcRect l="7767" t="5454" r="7767" b="18875"/>
          <a:stretch>
            <a:fillRect/>
          </a:stretch>
        </p:blipFill>
        <p:spPr bwMode="auto">
          <a:xfrm>
            <a:off x="0" y="620688"/>
            <a:ext cx="6192688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- Ορθογώνιο"/>
          <p:cNvSpPr/>
          <p:nvPr/>
        </p:nvSpPr>
        <p:spPr>
          <a:xfrm>
            <a:off x="323528" y="188640"/>
            <a:ext cx="8496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Πίνακας 1: </a:t>
            </a:r>
            <a:r>
              <a:rPr lang="el-GR" sz="2000" b="1" u="sng" dirty="0" smtClean="0"/>
              <a:t>Πίνακας Συνάφειας </a:t>
            </a:r>
            <a:r>
              <a:rPr lang="el-GR" sz="2000" dirty="0" smtClean="0"/>
              <a:t>απόλυτων συχνοτήτων φύλου και συμμετοχής σε ατύχημα.</a:t>
            </a:r>
            <a:endParaRPr lang="el-GR" sz="2000" dirty="0"/>
          </a:p>
        </p:txBody>
      </p:sp>
      <p:sp>
        <p:nvSpPr>
          <p:cNvPr id="4" name="3 - Ορθογώνιο"/>
          <p:cNvSpPr/>
          <p:nvPr/>
        </p:nvSpPr>
        <p:spPr>
          <a:xfrm>
            <a:off x="323528" y="3284984"/>
            <a:ext cx="83529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Πίνακας 2: Πίνακας Συνάφειας </a:t>
            </a:r>
            <a:r>
              <a:rPr lang="el-GR" sz="2000" b="1" dirty="0" smtClean="0"/>
              <a:t>σχετικών συχνοτήτων </a:t>
            </a:r>
            <a:r>
              <a:rPr lang="el-GR" sz="2000" dirty="0" smtClean="0"/>
              <a:t>φύλου και ατυχήματος ως προς το σύνολο των παρατηρήσεων του δείγματος</a:t>
            </a:r>
            <a:endParaRPr lang="el-GR" sz="2000" dirty="0"/>
          </a:p>
        </p:txBody>
      </p:sp>
      <p:graphicFrame>
        <p:nvGraphicFramePr>
          <p:cNvPr id="5" name="4 - Πίνακας"/>
          <p:cNvGraphicFramePr>
            <a:graphicFrameLocks noGrp="1"/>
          </p:cNvGraphicFramePr>
          <p:nvPr/>
        </p:nvGraphicFramePr>
        <p:xfrm>
          <a:off x="971600" y="4293096"/>
          <a:ext cx="6840761" cy="1872210"/>
        </p:xfrm>
        <a:graphic>
          <a:graphicData uri="http://schemas.openxmlformats.org/drawingml/2006/table">
            <a:tbl>
              <a:tblPr/>
              <a:tblGrid>
                <a:gridCol w="1367671"/>
                <a:gridCol w="1367671"/>
                <a:gridCol w="1368473"/>
                <a:gridCol w="1368473"/>
                <a:gridCol w="1368473"/>
              </a:tblGrid>
              <a:tr h="374442"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highlight>
                          <a:srgbClr val="C0C0C0"/>
                        </a:highligh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 rowSpan="2"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Τροχαίο Ατύχημα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4442">
                <a:tc gridSpan="2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Ναι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Όχι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>
                          <a:latin typeface="Calibri"/>
                          <a:ea typeface="Calibri"/>
                          <a:cs typeface="Times New Roman"/>
                        </a:rPr>
                        <a:t>Σύνολο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42">
                <a:tc rowSpan="3"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Φύλο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Άνδρες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34,9%</a:t>
                      </a:r>
                      <a:endParaRPr lang="el-GR" sz="20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latin typeface="Calibri"/>
                          <a:ea typeface="Calibri"/>
                          <a:cs typeface="Times New Roman"/>
                        </a:rPr>
                        <a:t>29,3%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latin typeface="Calibri"/>
                          <a:ea typeface="Calibri"/>
                          <a:cs typeface="Times New Roman"/>
                        </a:rPr>
                        <a:t>64,2%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444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Γυναίκες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latin typeface="Calibri"/>
                          <a:ea typeface="Calibri"/>
                          <a:cs typeface="Times New Roman"/>
                        </a:rPr>
                        <a:t>13,6%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latin typeface="Calibri"/>
                          <a:ea typeface="Calibri"/>
                          <a:cs typeface="Times New Roman"/>
                        </a:rPr>
                        <a:t>22,2%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latin typeface="Calibri"/>
                          <a:ea typeface="Calibri"/>
                          <a:cs typeface="Times New Roman"/>
                        </a:rPr>
                        <a:t>35,8%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444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Σύνολο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latin typeface="Calibri"/>
                          <a:ea typeface="Calibri"/>
                          <a:cs typeface="Times New Roman"/>
                        </a:rPr>
                        <a:t>48,5%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latin typeface="Calibri"/>
                          <a:ea typeface="Calibri"/>
                          <a:cs typeface="Times New Roman"/>
                        </a:rPr>
                        <a:t>51,5%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5 - TextBox"/>
          <p:cNvSpPr txBox="1"/>
          <p:nvPr/>
        </p:nvSpPr>
        <p:spPr>
          <a:xfrm>
            <a:off x="6588224" y="980728"/>
            <a:ext cx="22322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Σημείωση</a:t>
            </a:r>
            <a:r>
              <a:rPr lang="el-GR" dirty="0" smtClean="0"/>
              <a:t> : όλα τα ποσοστά βγήκαν με διαίρεση με το σύνολο των παρατηρήσεων του δείγματος.</a:t>
            </a:r>
            <a:endParaRPr lang="el-GR" dirty="0"/>
          </a:p>
        </p:txBody>
      </p:sp>
      <p:sp>
        <p:nvSpPr>
          <p:cNvPr id="7" name="6 - Ορθογώνιο"/>
          <p:cNvSpPr/>
          <p:nvPr/>
        </p:nvSpPr>
        <p:spPr>
          <a:xfrm>
            <a:off x="4932040" y="2636912"/>
            <a:ext cx="504056" cy="50405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9" name="8 - Ευθύγραμμο βέλος σύνδεσης"/>
          <p:cNvCxnSpPr/>
          <p:nvPr/>
        </p:nvCxnSpPr>
        <p:spPr>
          <a:xfrm flipH="1">
            <a:off x="5508104" y="2492896"/>
            <a:ext cx="936104" cy="288032"/>
          </a:xfrm>
          <a:prstGeom prst="straightConnector1">
            <a:avLst/>
          </a:prstGeom>
          <a:ln w="412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- Ορθογώνιο"/>
          <p:cNvSpPr/>
          <p:nvPr/>
        </p:nvSpPr>
        <p:spPr>
          <a:xfrm>
            <a:off x="1547664" y="3573016"/>
            <a:ext cx="4536504" cy="50405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- Πίνακας"/>
          <p:cNvGraphicFramePr>
            <a:graphicFrameLocks noGrp="1"/>
          </p:cNvGraphicFramePr>
          <p:nvPr/>
        </p:nvGraphicFramePr>
        <p:xfrm>
          <a:off x="1043608" y="476672"/>
          <a:ext cx="6840761" cy="1872210"/>
        </p:xfrm>
        <a:graphic>
          <a:graphicData uri="http://schemas.openxmlformats.org/drawingml/2006/table">
            <a:tbl>
              <a:tblPr/>
              <a:tblGrid>
                <a:gridCol w="1367671"/>
                <a:gridCol w="1367671"/>
                <a:gridCol w="1368473"/>
                <a:gridCol w="1368473"/>
                <a:gridCol w="1368473"/>
              </a:tblGrid>
              <a:tr h="374442"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highlight>
                          <a:srgbClr val="C0C0C0"/>
                        </a:highligh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 rowSpan="2"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Τροχαίο Ατύχημα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4442">
                <a:tc gridSpan="2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Ναι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Όχι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>
                          <a:latin typeface="Calibri"/>
                          <a:ea typeface="Calibri"/>
                          <a:cs typeface="Times New Roman"/>
                        </a:rPr>
                        <a:t>Σύνολο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42">
                <a:tc rowSpan="3"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Φύλο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Άνδρες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34,9%</a:t>
                      </a:r>
                      <a:endParaRPr lang="el-GR" sz="20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latin typeface="Calibri"/>
                          <a:ea typeface="Calibri"/>
                          <a:cs typeface="Times New Roman"/>
                        </a:rPr>
                        <a:t>29,3%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latin typeface="Calibri"/>
                          <a:ea typeface="Calibri"/>
                          <a:cs typeface="Times New Roman"/>
                        </a:rPr>
                        <a:t>64,2%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444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Γυναίκες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latin typeface="Calibri"/>
                          <a:ea typeface="Calibri"/>
                          <a:cs typeface="Times New Roman"/>
                        </a:rPr>
                        <a:t>13,6%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latin typeface="Calibri"/>
                          <a:ea typeface="Calibri"/>
                          <a:cs typeface="Times New Roman"/>
                        </a:rPr>
                        <a:t>22,2%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latin typeface="Calibri"/>
                          <a:ea typeface="Calibri"/>
                          <a:cs typeface="Times New Roman"/>
                        </a:rPr>
                        <a:t>35,8%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444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Σύνολο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latin typeface="Calibri"/>
                          <a:ea typeface="Calibri"/>
                          <a:cs typeface="Times New Roman"/>
                        </a:rPr>
                        <a:t>48,5%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latin typeface="Calibri"/>
                          <a:ea typeface="Calibri"/>
                          <a:cs typeface="Times New Roman"/>
                        </a:rPr>
                        <a:t>51,5%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3 - Ορθογώνιο"/>
          <p:cNvSpPr/>
          <p:nvPr/>
        </p:nvSpPr>
        <p:spPr>
          <a:xfrm>
            <a:off x="539552" y="2690336"/>
            <a:ext cx="82089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Η εμφάνιση των </a:t>
            </a:r>
            <a:r>
              <a:rPr lang="el-GR" sz="2400" b="1" dirty="0" smtClean="0"/>
              <a:t>ποσοστών</a:t>
            </a:r>
            <a:r>
              <a:rPr lang="el-GR" sz="2400" dirty="0" smtClean="0"/>
              <a:t> στο εσωτερικό ενός πίνακα συνάφειας μας δίνει τη δυνατότητα να διακρίνουμε τη </a:t>
            </a:r>
            <a:r>
              <a:rPr lang="el-GR" sz="2400" b="1" dirty="0" smtClean="0"/>
              <a:t>μορφή της σχέσης</a:t>
            </a:r>
            <a:r>
              <a:rPr lang="el-GR" sz="2400" dirty="0" smtClean="0"/>
              <a:t> που ενδεχομένως υπάρχει </a:t>
            </a:r>
            <a:r>
              <a:rPr lang="el-GR" sz="2400" b="1" dirty="0" smtClean="0"/>
              <a:t>μεταξύ των μεταβλητών </a:t>
            </a:r>
            <a:r>
              <a:rPr lang="el-GR" sz="2400" dirty="0" smtClean="0"/>
              <a:t>ενός πίνακα. </a:t>
            </a:r>
            <a:endParaRPr lang="el-GR" sz="2400" dirty="0"/>
          </a:p>
        </p:txBody>
      </p:sp>
      <p:sp>
        <p:nvSpPr>
          <p:cNvPr id="5" name="4 - Ορθογώνιο"/>
          <p:cNvSpPr/>
          <p:nvPr/>
        </p:nvSpPr>
        <p:spPr>
          <a:xfrm>
            <a:off x="539552" y="4509120"/>
            <a:ext cx="80648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Στην περίπτωση </a:t>
            </a:r>
            <a:r>
              <a:rPr lang="el-GR" sz="2400" b="1" dirty="0" smtClean="0"/>
              <a:t>δύο μεταβλητών</a:t>
            </a:r>
            <a:r>
              <a:rPr lang="el-GR" sz="2400" dirty="0" smtClean="0"/>
              <a:t>, η μια μεταβλητή μπορεί να παίξει τον ρόλο της </a:t>
            </a:r>
            <a:r>
              <a:rPr lang="el-GR" sz="2400" b="1" dirty="0" smtClean="0"/>
              <a:t>ανεξάρτητης μεταβλητής (το φύλο) </a:t>
            </a:r>
            <a:r>
              <a:rPr lang="el-GR" sz="2400" dirty="0" smtClean="0"/>
              <a:t>και η άλλη να παίξει τον ρόλο της </a:t>
            </a:r>
            <a:r>
              <a:rPr lang="el-GR" sz="2400" b="1" dirty="0" smtClean="0"/>
              <a:t>εξαρτημένης (από το φύλο) μεταβλητής (το τροχαίο ατύχημα).</a:t>
            </a:r>
            <a:endParaRPr lang="el-GR" sz="2400" b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395536" y="332656"/>
            <a:ext cx="842493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Σε μια μελέτη που αφορά τη χρήση ζώνης ασφαλείας από οδηγούς ηλικίας 18 – 24 ετών μετρήθηκαν 198 οδηγοί σύμφωνα με το φύλο και το ενδεχόμενο </a:t>
            </a:r>
            <a:r>
              <a:rPr lang="el-GR" sz="2800" b="1" dirty="0" smtClean="0"/>
              <a:t>να είχαν ή όχι κάποιο τροχαίο ατύχημα </a:t>
            </a:r>
            <a:r>
              <a:rPr lang="el-GR" sz="2800" dirty="0" smtClean="0"/>
              <a:t>τα τελευταία πέντε χρόνια.</a:t>
            </a:r>
            <a:endParaRPr lang="el-GR" sz="2800" dirty="0"/>
          </a:p>
        </p:txBody>
      </p:sp>
      <p:sp>
        <p:nvSpPr>
          <p:cNvPr id="5" name="4 - Ορθογώνιο"/>
          <p:cNvSpPr/>
          <p:nvPr/>
        </p:nvSpPr>
        <p:spPr>
          <a:xfrm>
            <a:off x="323528" y="2708920"/>
            <a:ext cx="8496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Πίνακας 1: </a:t>
            </a:r>
            <a:r>
              <a:rPr lang="el-GR" sz="2000" b="1" u="sng" dirty="0" smtClean="0"/>
              <a:t>Πίνακας Συνάφειας </a:t>
            </a:r>
            <a:r>
              <a:rPr lang="el-GR" sz="2000" dirty="0" smtClean="0"/>
              <a:t>απόλυτων συχνοτήτων φύλου και συμμετοχής σε ατύχημα.</a:t>
            </a:r>
            <a:endParaRPr lang="el-GR" sz="2000" dirty="0"/>
          </a:p>
        </p:txBody>
      </p:sp>
      <p:pic>
        <p:nvPicPr>
          <p:cNvPr id="6" name="5 - Εικόνα"/>
          <p:cNvPicPr/>
          <p:nvPr/>
        </p:nvPicPr>
        <p:blipFill>
          <a:blip r:embed="rId2" cstate="print"/>
          <a:srcRect l="7767" t="5454" r="7767" b="18875"/>
          <a:stretch>
            <a:fillRect/>
          </a:stretch>
        </p:blipFill>
        <p:spPr bwMode="auto">
          <a:xfrm>
            <a:off x="1187624" y="3356992"/>
            <a:ext cx="6984776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323528" y="116632"/>
            <a:ext cx="83529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u="sng" dirty="0" smtClean="0"/>
              <a:t>Πίνακας 2</a:t>
            </a:r>
            <a:r>
              <a:rPr lang="el-GR" sz="2000" dirty="0" smtClean="0"/>
              <a:t>: Πίνακας Συνάφειας </a:t>
            </a:r>
            <a:r>
              <a:rPr lang="el-GR" sz="2000" b="1" dirty="0" smtClean="0"/>
              <a:t>σχετικών συχνοτήτων </a:t>
            </a:r>
            <a:r>
              <a:rPr lang="el-GR" sz="2000" dirty="0" smtClean="0"/>
              <a:t>φύλου και ατυχήματος ως προς το σύνολο των παρατηρήσεων του δείγματος</a:t>
            </a:r>
            <a:endParaRPr lang="el-GR" sz="2000" dirty="0"/>
          </a:p>
        </p:txBody>
      </p:sp>
      <p:graphicFrame>
        <p:nvGraphicFramePr>
          <p:cNvPr id="3" name="2 - Πίνακας"/>
          <p:cNvGraphicFramePr>
            <a:graphicFrameLocks noGrp="1"/>
          </p:cNvGraphicFramePr>
          <p:nvPr/>
        </p:nvGraphicFramePr>
        <p:xfrm>
          <a:off x="467545" y="836712"/>
          <a:ext cx="6408713" cy="1524000"/>
        </p:xfrm>
        <a:graphic>
          <a:graphicData uri="http://schemas.openxmlformats.org/drawingml/2006/table">
            <a:tbl>
              <a:tblPr/>
              <a:tblGrid>
                <a:gridCol w="1281292"/>
                <a:gridCol w="1281292"/>
                <a:gridCol w="1282043"/>
                <a:gridCol w="1282043"/>
                <a:gridCol w="1282043"/>
              </a:tblGrid>
              <a:tr h="302434"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highlight>
                          <a:srgbClr val="C0C0C0"/>
                        </a:highligh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 rowSpan="2"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Τροχαίο Ατύχημα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02434">
                <a:tc gridSpan="2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Ναι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Όχι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Σύνολο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34">
                <a:tc rowSpan="3"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Φύλο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Άνδρες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34,9%</a:t>
                      </a:r>
                      <a:endParaRPr lang="el-GR" sz="20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latin typeface="Calibri"/>
                          <a:ea typeface="Calibri"/>
                          <a:cs typeface="Times New Roman"/>
                        </a:rPr>
                        <a:t>29,3%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latin typeface="Calibri"/>
                          <a:ea typeface="Calibri"/>
                          <a:cs typeface="Times New Roman"/>
                        </a:rPr>
                        <a:t>64,2%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2434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Γυναίκες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latin typeface="Calibri"/>
                          <a:ea typeface="Calibri"/>
                          <a:cs typeface="Times New Roman"/>
                        </a:rPr>
                        <a:t>13,6%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latin typeface="Calibri"/>
                          <a:ea typeface="Calibri"/>
                          <a:cs typeface="Times New Roman"/>
                        </a:rPr>
                        <a:t>22,2%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latin typeface="Calibri"/>
                          <a:ea typeface="Calibri"/>
                          <a:cs typeface="Times New Roman"/>
                        </a:rPr>
                        <a:t>35,8%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2434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Σύνολο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latin typeface="Calibri"/>
                          <a:ea typeface="Calibri"/>
                          <a:cs typeface="Times New Roman"/>
                        </a:rPr>
                        <a:t>48,5%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latin typeface="Calibri"/>
                          <a:ea typeface="Calibri"/>
                          <a:cs typeface="Times New Roman"/>
                        </a:rPr>
                        <a:t>51,5%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3 - Ορθογώνιο"/>
          <p:cNvSpPr/>
          <p:nvPr/>
        </p:nvSpPr>
        <p:spPr>
          <a:xfrm>
            <a:off x="179512" y="2564904"/>
            <a:ext cx="237626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u="sng" dirty="0" smtClean="0"/>
              <a:t>Σχήμα 2</a:t>
            </a:r>
            <a:r>
              <a:rPr lang="el-GR" sz="2000" dirty="0" smtClean="0"/>
              <a:t>: </a:t>
            </a:r>
            <a:r>
              <a:rPr lang="el-GR" sz="2000" b="1" dirty="0" smtClean="0"/>
              <a:t>Ομαδοποιημένο </a:t>
            </a:r>
            <a:r>
              <a:rPr lang="el-GR" sz="2000" b="1" dirty="0" err="1" smtClean="0"/>
              <a:t>ραβδόγραμμα</a:t>
            </a:r>
            <a:r>
              <a:rPr lang="el-GR" sz="2000" b="1" dirty="0" smtClean="0"/>
              <a:t> </a:t>
            </a:r>
            <a:r>
              <a:rPr lang="el-GR" sz="2000" dirty="0" smtClean="0"/>
              <a:t>σχετικών συχνοτήτων φύλου και ατυχήματος του πίνακα 2</a:t>
            </a:r>
            <a:endParaRPr lang="el-GR" sz="2000" dirty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73169" y="2636912"/>
            <a:ext cx="6770831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0"/>
            <a:ext cx="5740548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Ορθογώνιο"/>
          <p:cNvSpPr/>
          <p:nvPr/>
        </p:nvSpPr>
        <p:spPr>
          <a:xfrm>
            <a:off x="323528" y="404664"/>
            <a:ext cx="23762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 </a:t>
            </a:r>
            <a:r>
              <a:rPr lang="el-GR" sz="2400" b="1" dirty="0" smtClean="0"/>
              <a:t>Στοιβαγμένο </a:t>
            </a:r>
            <a:r>
              <a:rPr lang="el-GR" sz="2400" b="1" dirty="0" err="1" smtClean="0"/>
              <a:t>ραβδόγραμμα</a:t>
            </a:r>
            <a:r>
              <a:rPr lang="el-GR" sz="2400" b="1" dirty="0" smtClean="0"/>
              <a:t> </a:t>
            </a:r>
            <a:r>
              <a:rPr lang="el-GR" sz="2400" dirty="0" smtClean="0"/>
              <a:t>συχνοτήτων φύλου και συμμετοχής σε ατύχημα </a:t>
            </a:r>
            <a:endParaRPr lang="el-GR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7" y="3257688"/>
            <a:ext cx="5832648" cy="3411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- Ορθογώνιο"/>
          <p:cNvSpPr/>
          <p:nvPr/>
        </p:nvSpPr>
        <p:spPr>
          <a:xfrm>
            <a:off x="395536" y="3356992"/>
            <a:ext cx="23042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/>
              <a:t>Ομαδοποιημένο </a:t>
            </a:r>
            <a:r>
              <a:rPr lang="el-GR" sz="2400" b="1" dirty="0" err="1" smtClean="0"/>
              <a:t>ραβδόγραμμα</a:t>
            </a:r>
            <a:r>
              <a:rPr lang="el-GR" sz="2400" b="1" dirty="0" smtClean="0"/>
              <a:t> </a:t>
            </a:r>
            <a:r>
              <a:rPr lang="el-GR" sz="2400" dirty="0" smtClean="0"/>
              <a:t>σχετικών συχνοτήτων φύλου και ατυχήματος </a:t>
            </a:r>
            <a:endParaRPr lang="el-GR" sz="24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Ορθογώνιο"/>
          <p:cNvSpPr/>
          <p:nvPr/>
        </p:nvSpPr>
        <p:spPr>
          <a:xfrm>
            <a:off x="323528" y="188640"/>
            <a:ext cx="8496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Πίνακας 1: </a:t>
            </a:r>
            <a:r>
              <a:rPr lang="el-GR" sz="2000" b="1" u="sng" dirty="0" smtClean="0"/>
              <a:t>Πίνακας Συνάφειας </a:t>
            </a:r>
            <a:r>
              <a:rPr lang="el-GR" sz="2000" dirty="0" smtClean="0"/>
              <a:t>απόλυτων συχνοτήτων φύλου και συμμετοχής σε ατύχημα.</a:t>
            </a:r>
            <a:endParaRPr lang="el-GR" sz="2000" dirty="0"/>
          </a:p>
        </p:txBody>
      </p:sp>
      <p:pic>
        <p:nvPicPr>
          <p:cNvPr id="6" name="5 - Εικόνα"/>
          <p:cNvPicPr/>
          <p:nvPr/>
        </p:nvPicPr>
        <p:blipFill>
          <a:blip r:embed="rId2" cstate="print"/>
          <a:srcRect l="7767" t="5454" r="7767" b="18875"/>
          <a:stretch>
            <a:fillRect/>
          </a:stretch>
        </p:blipFill>
        <p:spPr bwMode="auto">
          <a:xfrm>
            <a:off x="0" y="620688"/>
            <a:ext cx="6192688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- Ορθογώνιο"/>
          <p:cNvSpPr/>
          <p:nvPr/>
        </p:nvSpPr>
        <p:spPr>
          <a:xfrm>
            <a:off x="395536" y="3212976"/>
            <a:ext cx="82089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Πίνακας 3: Πίνακας Συνάφειας σχετικών συχνοτήτων φύλου και συμμετοχής σε ατύχημα </a:t>
            </a:r>
            <a:r>
              <a:rPr lang="el-GR" sz="2000" b="1" u="sng" dirty="0" smtClean="0"/>
              <a:t>ως προς το φύλο</a:t>
            </a:r>
            <a:endParaRPr lang="el-GR" sz="2000" b="1" u="sng" dirty="0"/>
          </a:p>
        </p:txBody>
      </p:sp>
      <p:graphicFrame>
        <p:nvGraphicFramePr>
          <p:cNvPr id="8" name="7 - Πίνακας"/>
          <p:cNvGraphicFramePr>
            <a:graphicFrameLocks noGrp="1"/>
          </p:cNvGraphicFramePr>
          <p:nvPr/>
        </p:nvGraphicFramePr>
        <p:xfrm>
          <a:off x="971600" y="4293096"/>
          <a:ext cx="6840761" cy="1872210"/>
        </p:xfrm>
        <a:graphic>
          <a:graphicData uri="http://schemas.openxmlformats.org/drawingml/2006/table">
            <a:tbl>
              <a:tblPr/>
              <a:tblGrid>
                <a:gridCol w="1367671"/>
                <a:gridCol w="1367671"/>
                <a:gridCol w="1368473"/>
                <a:gridCol w="1368473"/>
                <a:gridCol w="1368473"/>
              </a:tblGrid>
              <a:tr h="374442"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highlight>
                          <a:srgbClr val="C0C0C0"/>
                        </a:highligh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 rowSpan="2"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Τροχαίο Ατύχημα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4442">
                <a:tc gridSpan="2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Ναι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Όχι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Σύνολο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42">
                <a:tc rowSpan="3"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Φύλο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Άνδρες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4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Γυναίκες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4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Σύνολο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Ορθογώνιο"/>
          <p:cNvSpPr/>
          <p:nvPr/>
        </p:nvSpPr>
        <p:spPr>
          <a:xfrm>
            <a:off x="323528" y="188640"/>
            <a:ext cx="8496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Πίνακας 1: </a:t>
            </a:r>
            <a:r>
              <a:rPr lang="el-GR" sz="2000" b="1" u="sng" dirty="0" smtClean="0"/>
              <a:t>Πίνακας Συνάφειας </a:t>
            </a:r>
            <a:r>
              <a:rPr lang="el-GR" sz="2000" dirty="0" smtClean="0"/>
              <a:t>απόλυτων συχνοτήτων φύλου και συμμετοχής σε ατύχημα.</a:t>
            </a:r>
            <a:endParaRPr lang="el-GR" sz="2000" dirty="0"/>
          </a:p>
        </p:txBody>
      </p:sp>
      <p:pic>
        <p:nvPicPr>
          <p:cNvPr id="6" name="5 - Εικόνα"/>
          <p:cNvPicPr/>
          <p:nvPr/>
        </p:nvPicPr>
        <p:blipFill>
          <a:blip r:embed="rId2" cstate="print"/>
          <a:srcRect l="7767" t="5454" r="7767" b="18875"/>
          <a:stretch>
            <a:fillRect/>
          </a:stretch>
        </p:blipFill>
        <p:spPr bwMode="auto">
          <a:xfrm>
            <a:off x="0" y="620688"/>
            <a:ext cx="6192688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- Ορθογώνιο"/>
          <p:cNvSpPr/>
          <p:nvPr/>
        </p:nvSpPr>
        <p:spPr>
          <a:xfrm>
            <a:off x="395536" y="3212976"/>
            <a:ext cx="82089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Πίνακας 3: Πίνακας Συνάφειας σχετικών συχνοτήτων φύλου και συμμετοχής σε ατύχημα </a:t>
            </a:r>
            <a:r>
              <a:rPr lang="el-GR" sz="2000" b="1" u="sng" dirty="0" smtClean="0"/>
              <a:t>ως προς το φύλο</a:t>
            </a:r>
            <a:endParaRPr lang="el-GR" sz="2000" b="1" u="sng" dirty="0"/>
          </a:p>
        </p:txBody>
      </p:sp>
      <p:graphicFrame>
        <p:nvGraphicFramePr>
          <p:cNvPr id="8" name="7 - Πίνακας"/>
          <p:cNvGraphicFramePr>
            <a:graphicFrameLocks noGrp="1"/>
          </p:cNvGraphicFramePr>
          <p:nvPr/>
        </p:nvGraphicFramePr>
        <p:xfrm>
          <a:off x="971600" y="4293096"/>
          <a:ext cx="6840761" cy="1872210"/>
        </p:xfrm>
        <a:graphic>
          <a:graphicData uri="http://schemas.openxmlformats.org/drawingml/2006/table">
            <a:tbl>
              <a:tblPr/>
              <a:tblGrid>
                <a:gridCol w="1367671"/>
                <a:gridCol w="1367671"/>
                <a:gridCol w="1368473"/>
                <a:gridCol w="1368473"/>
                <a:gridCol w="1368473"/>
              </a:tblGrid>
              <a:tr h="374442"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highlight>
                          <a:srgbClr val="C0C0C0"/>
                        </a:highligh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 rowSpan="2"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Τροχαίο Ατύχημα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4442">
                <a:tc gridSpan="2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Ναι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Όχι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Σύνολο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42">
                <a:tc rowSpan="3"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Φύλο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Άνδρες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100%</a:t>
                      </a:r>
                      <a:endParaRPr lang="el-GR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4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Γυναίκες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4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Σύνολο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8 - Ορθογώνιο"/>
          <p:cNvSpPr/>
          <p:nvPr/>
        </p:nvSpPr>
        <p:spPr>
          <a:xfrm>
            <a:off x="4572000" y="1556792"/>
            <a:ext cx="1296144" cy="50405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9 - TextBox"/>
          <p:cNvSpPr txBox="1"/>
          <p:nvPr/>
        </p:nvSpPr>
        <p:spPr>
          <a:xfrm>
            <a:off x="1475656" y="6309320"/>
            <a:ext cx="6486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* Δεν μας ενδιαφέρουν τα σύνολα της κατηγορίας του ατυχήματος.</a:t>
            </a:r>
            <a:endParaRPr lang="el-GR" dirty="0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Ορθογώνιο"/>
          <p:cNvSpPr/>
          <p:nvPr/>
        </p:nvSpPr>
        <p:spPr>
          <a:xfrm>
            <a:off x="323528" y="188640"/>
            <a:ext cx="8496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Πίνακας 1: </a:t>
            </a:r>
            <a:r>
              <a:rPr lang="el-GR" sz="2000" b="1" u="sng" dirty="0" smtClean="0"/>
              <a:t>Πίνακας Συνάφειας </a:t>
            </a:r>
            <a:r>
              <a:rPr lang="el-GR" sz="2000" dirty="0" smtClean="0"/>
              <a:t>απόλυτων συχνοτήτων φύλου και συμμετοχής σε ατύχημα.</a:t>
            </a:r>
            <a:endParaRPr lang="el-GR" sz="2000" dirty="0"/>
          </a:p>
        </p:txBody>
      </p:sp>
      <p:pic>
        <p:nvPicPr>
          <p:cNvPr id="6" name="5 - Εικόνα"/>
          <p:cNvPicPr/>
          <p:nvPr/>
        </p:nvPicPr>
        <p:blipFill>
          <a:blip r:embed="rId3" cstate="print"/>
          <a:srcRect l="7767" t="5454" r="7767" b="18875"/>
          <a:stretch>
            <a:fillRect/>
          </a:stretch>
        </p:blipFill>
        <p:spPr bwMode="auto">
          <a:xfrm>
            <a:off x="0" y="620688"/>
            <a:ext cx="6192688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- Ορθογώνιο"/>
          <p:cNvSpPr/>
          <p:nvPr/>
        </p:nvSpPr>
        <p:spPr>
          <a:xfrm>
            <a:off x="395536" y="3212976"/>
            <a:ext cx="82089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Πίνακας 3: Πίνακας Συνάφειας σχετικών συχνοτήτων φύλου και συμμετοχής σε ατύχημα </a:t>
            </a:r>
            <a:r>
              <a:rPr lang="el-GR" sz="2000" b="1" u="sng" dirty="0" smtClean="0"/>
              <a:t>ως προς το φύλο</a:t>
            </a:r>
            <a:endParaRPr lang="el-GR" sz="2000" b="1" u="sng" dirty="0"/>
          </a:p>
        </p:txBody>
      </p:sp>
      <p:graphicFrame>
        <p:nvGraphicFramePr>
          <p:cNvPr id="8" name="7 - Πίνακας"/>
          <p:cNvGraphicFramePr>
            <a:graphicFrameLocks noGrp="1"/>
          </p:cNvGraphicFramePr>
          <p:nvPr/>
        </p:nvGraphicFramePr>
        <p:xfrm>
          <a:off x="971600" y="4293096"/>
          <a:ext cx="6840761" cy="1872210"/>
        </p:xfrm>
        <a:graphic>
          <a:graphicData uri="http://schemas.openxmlformats.org/drawingml/2006/table">
            <a:tbl>
              <a:tblPr/>
              <a:tblGrid>
                <a:gridCol w="1367671"/>
                <a:gridCol w="1367671"/>
                <a:gridCol w="1368473"/>
                <a:gridCol w="1368473"/>
                <a:gridCol w="1368473"/>
              </a:tblGrid>
              <a:tr h="374442"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highlight>
                          <a:srgbClr val="C0C0C0"/>
                        </a:highligh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 rowSpan="2"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Τροχαίο Ατύχημα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4442">
                <a:tc gridSpan="2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Ναι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Όχι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Σύνολο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42">
                <a:tc rowSpan="3"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Φύλο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Άνδρες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100%</a:t>
                      </a:r>
                      <a:endParaRPr lang="el-GR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4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Γυναίκες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4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Σύνολο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8 - Ορθογώνιο"/>
          <p:cNvSpPr/>
          <p:nvPr/>
        </p:nvSpPr>
        <p:spPr>
          <a:xfrm>
            <a:off x="4572000" y="1556792"/>
            <a:ext cx="1296144" cy="50405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6632575" y="1196975"/>
          <a:ext cx="1533525" cy="719138"/>
        </p:xfrm>
        <a:graphic>
          <a:graphicData uri="http://schemas.openxmlformats.org/presentationml/2006/ole">
            <p:oleObj spid="_x0000_s31746" name="Equation" r:id="rId4" imgW="838080" imgH="393480" progId="Equation.DSMT4">
              <p:embed/>
            </p:oleObj>
          </a:graphicData>
        </a:graphic>
      </p:graphicFrame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Ορθογώνιο"/>
          <p:cNvSpPr/>
          <p:nvPr/>
        </p:nvSpPr>
        <p:spPr>
          <a:xfrm>
            <a:off x="323528" y="188640"/>
            <a:ext cx="8496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Πίνακας 1: </a:t>
            </a:r>
            <a:r>
              <a:rPr lang="el-GR" sz="2000" b="1" u="sng" dirty="0" smtClean="0"/>
              <a:t>Πίνακας Συνάφειας </a:t>
            </a:r>
            <a:r>
              <a:rPr lang="el-GR" sz="2000" dirty="0" smtClean="0"/>
              <a:t>απόλυτων συχνοτήτων φύλου και συμμετοχής σε ατύχημα.</a:t>
            </a:r>
            <a:endParaRPr lang="el-GR" sz="2000" dirty="0"/>
          </a:p>
        </p:txBody>
      </p:sp>
      <p:pic>
        <p:nvPicPr>
          <p:cNvPr id="6" name="5 - Εικόνα"/>
          <p:cNvPicPr/>
          <p:nvPr/>
        </p:nvPicPr>
        <p:blipFill>
          <a:blip r:embed="rId3" cstate="print"/>
          <a:srcRect l="7767" t="5454" r="7767" b="18875"/>
          <a:stretch>
            <a:fillRect/>
          </a:stretch>
        </p:blipFill>
        <p:spPr bwMode="auto">
          <a:xfrm>
            <a:off x="0" y="620688"/>
            <a:ext cx="6192688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- Ορθογώνιο"/>
          <p:cNvSpPr/>
          <p:nvPr/>
        </p:nvSpPr>
        <p:spPr>
          <a:xfrm>
            <a:off x="395536" y="3212976"/>
            <a:ext cx="82089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Πίνακας 3: Πίνακας Συνάφειας σχετικών συχνοτήτων φύλου και συμμετοχής σε ατύχημα </a:t>
            </a:r>
            <a:r>
              <a:rPr lang="el-GR" sz="2000" b="1" u="sng" dirty="0" smtClean="0"/>
              <a:t>ως προς το φύλο</a:t>
            </a:r>
            <a:endParaRPr lang="el-GR" sz="2000" b="1" u="sng" dirty="0"/>
          </a:p>
        </p:txBody>
      </p:sp>
      <p:graphicFrame>
        <p:nvGraphicFramePr>
          <p:cNvPr id="8" name="7 - Πίνακας"/>
          <p:cNvGraphicFramePr>
            <a:graphicFrameLocks noGrp="1"/>
          </p:cNvGraphicFramePr>
          <p:nvPr/>
        </p:nvGraphicFramePr>
        <p:xfrm>
          <a:off x="971600" y="4293096"/>
          <a:ext cx="6840761" cy="1872210"/>
        </p:xfrm>
        <a:graphic>
          <a:graphicData uri="http://schemas.openxmlformats.org/drawingml/2006/table">
            <a:tbl>
              <a:tblPr/>
              <a:tblGrid>
                <a:gridCol w="1367671"/>
                <a:gridCol w="1367671"/>
                <a:gridCol w="1368473"/>
                <a:gridCol w="1368473"/>
                <a:gridCol w="1368473"/>
              </a:tblGrid>
              <a:tr h="374442"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highlight>
                          <a:srgbClr val="C0C0C0"/>
                        </a:highligh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 rowSpan="2"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Τροχαίο Ατύχημα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4442">
                <a:tc gridSpan="2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>
                          <a:latin typeface="Calibri"/>
                          <a:ea typeface="Calibri"/>
                          <a:cs typeface="Times New Roman"/>
                        </a:rPr>
                        <a:t>Ναι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Όχι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Σύνολο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42">
                <a:tc rowSpan="3"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Φύλο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Άνδρες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latin typeface="Calibri"/>
                          <a:ea typeface="Calibri"/>
                          <a:cs typeface="Times New Roman"/>
                        </a:rPr>
                        <a:t>54,3%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100%</a:t>
                      </a:r>
                      <a:endParaRPr lang="el-GR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4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Γυναίκες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4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Σύνολο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8 - Ορθογώνιο"/>
          <p:cNvSpPr/>
          <p:nvPr/>
        </p:nvSpPr>
        <p:spPr>
          <a:xfrm>
            <a:off x="4572000" y="1556792"/>
            <a:ext cx="1296144" cy="50405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6632575" y="1196975"/>
          <a:ext cx="1533525" cy="719138"/>
        </p:xfrm>
        <a:graphic>
          <a:graphicData uri="http://schemas.openxmlformats.org/presentationml/2006/ole">
            <p:oleObj spid="_x0000_s32770" name="Equation" r:id="rId4" imgW="838080" imgH="393480" progId="Equation.DSMT4">
              <p:embed/>
            </p:oleObj>
          </a:graphicData>
        </a:graphic>
      </p:graphicFrame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Ορθογώνιο"/>
          <p:cNvSpPr/>
          <p:nvPr/>
        </p:nvSpPr>
        <p:spPr>
          <a:xfrm>
            <a:off x="323528" y="188640"/>
            <a:ext cx="8496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Πίνακας 1: </a:t>
            </a:r>
            <a:r>
              <a:rPr lang="el-GR" sz="2000" b="1" u="sng" dirty="0" smtClean="0"/>
              <a:t>Πίνακας Συνάφειας </a:t>
            </a:r>
            <a:r>
              <a:rPr lang="el-GR" sz="2000" dirty="0" smtClean="0"/>
              <a:t>απόλυτων συχνοτήτων φύλου και συμμετοχής σε ατύχημα.</a:t>
            </a:r>
            <a:endParaRPr lang="el-GR" sz="2000" dirty="0"/>
          </a:p>
        </p:txBody>
      </p:sp>
      <p:pic>
        <p:nvPicPr>
          <p:cNvPr id="6" name="5 - Εικόνα"/>
          <p:cNvPicPr/>
          <p:nvPr/>
        </p:nvPicPr>
        <p:blipFill>
          <a:blip r:embed="rId2" cstate="print"/>
          <a:srcRect l="7767" t="5454" r="7767" b="18875"/>
          <a:stretch>
            <a:fillRect/>
          </a:stretch>
        </p:blipFill>
        <p:spPr bwMode="auto">
          <a:xfrm>
            <a:off x="0" y="620688"/>
            <a:ext cx="6192688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- Ορθογώνιο"/>
          <p:cNvSpPr/>
          <p:nvPr/>
        </p:nvSpPr>
        <p:spPr>
          <a:xfrm>
            <a:off x="395536" y="3212976"/>
            <a:ext cx="82089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Πίνακας 3: Πίνακας Συνάφειας σχετικών συχνοτήτων φύλου και συμμετοχής σε ατύχημα </a:t>
            </a:r>
            <a:r>
              <a:rPr lang="el-GR" sz="2000" b="1" u="sng" dirty="0" smtClean="0"/>
              <a:t>ως προς το φύλο</a:t>
            </a:r>
            <a:endParaRPr lang="el-GR" sz="2000" b="1" u="sng" dirty="0"/>
          </a:p>
        </p:txBody>
      </p:sp>
      <p:graphicFrame>
        <p:nvGraphicFramePr>
          <p:cNvPr id="8" name="7 - Πίνακας"/>
          <p:cNvGraphicFramePr>
            <a:graphicFrameLocks noGrp="1"/>
          </p:cNvGraphicFramePr>
          <p:nvPr/>
        </p:nvGraphicFramePr>
        <p:xfrm>
          <a:off x="971600" y="4293096"/>
          <a:ext cx="6840761" cy="1872210"/>
        </p:xfrm>
        <a:graphic>
          <a:graphicData uri="http://schemas.openxmlformats.org/drawingml/2006/table">
            <a:tbl>
              <a:tblPr/>
              <a:tblGrid>
                <a:gridCol w="1367671"/>
                <a:gridCol w="1367671"/>
                <a:gridCol w="1368473"/>
                <a:gridCol w="1368473"/>
                <a:gridCol w="1368473"/>
              </a:tblGrid>
              <a:tr h="374442"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highlight>
                          <a:srgbClr val="C0C0C0"/>
                        </a:highligh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 rowSpan="2"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Τροχαίο Ατύχημα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4442">
                <a:tc gridSpan="2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>
                          <a:latin typeface="Calibri"/>
                          <a:ea typeface="Calibri"/>
                          <a:cs typeface="Times New Roman"/>
                        </a:rPr>
                        <a:t>Ναι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Όχι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Σύνολο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42">
                <a:tc rowSpan="3"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Φύλο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Άνδρες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latin typeface="Calibri"/>
                          <a:ea typeface="Calibri"/>
                          <a:cs typeface="Times New Roman"/>
                        </a:rPr>
                        <a:t>54,3%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100%</a:t>
                      </a:r>
                      <a:endParaRPr lang="el-GR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4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Γυναίκες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4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Σύνολο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8 - Ορθογώνιο"/>
          <p:cNvSpPr/>
          <p:nvPr/>
        </p:nvSpPr>
        <p:spPr>
          <a:xfrm>
            <a:off x="4572000" y="1556792"/>
            <a:ext cx="1296144" cy="50405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Ορθογώνιο"/>
          <p:cNvSpPr/>
          <p:nvPr/>
        </p:nvSpPr>
        <p:spPr>
          <a:xfrm>
            <a:off x="323528" y="188640"/>
            <a:ext cx="8496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Πίνακας 1: </a:t>
            </a:r>
            <a:r>
              <a:rPr lang="el-GR" sz="2000" b="1" u="sng" dirty="0" smtClean="0"/>
              <a:t>Πίνακας Συνάφειας </a:t>
            </a:r>
            <a:r>
              <a:rPr lang="el-GR" sz="2000" dirty="0" smtClean="0"/>
              <a:t>απόλυτων συχνοτήτων φύλου και συμμετοχής σε ατύχημα.</a:t>
            </a:r>
            <a:endParaRPr lang="el-GR" sz="2000" dirty="0"/>
          </a:p>
        </p:txBody>
      </p:sp>
      <p:pic>
        <p:nvPicPr>
          <p:cNvPr id="6" name="5 - Εικόνα"/>
          <p:cNvPicPr/>
          <p:nvPr/>
        </p:nvPicPr>
        <p:blipFill>
          <a:blip r:embed="rId2" cstate="print"/>
          <a:srcRect l="7767" t="5454" r="7767" b="18875"/>
          <a:stretch>
            <a:fillRect/>
          </a:stretch>
        </p:blipFill>
        <p:spPr bwMode="auto">
          <a:xfrm>
            <a:off x="0" y="620688"/>
            <a:ext cx="6192688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- Ορθογώνιο"/>
          <p:cNvSpPr/>
          <p:nvPr/>
        </p:nvSpPr>
        <p:spPr>
          <a:xfrm>
            <a:off x="395536" y="3212976"/>
            <a:ext cx="82089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Πίνακας 3: Πίνακας Συνάφειας σχετικών συχνοτήτων φύλου και συμμετοχής σε ατύχημα </a:t>
            </a:r>
            <a:r>
              <a:rPr lang="el-GR" sz="2000" b="1" u="sng" dirty="0" smtClean="0"/>
              <a:t>ως προς το φύλο</a:t>
            </a:r>
            <a:endParaRPr lang="el-GR" sz="2000" b="1" u="sng" dirty="0"/>
          </a:p>
        </p:txBody>
      </p:sp>
      <p:graphicFrame>
        <p:nvGraphicFramePr>
          <p:cNvPr id="8" name="7 - Πίνακας"/>
          <p:cNvGraphicFramePr>
            <a:graphicFrameLocks noGrp="1"/>
          </p:cNvGraphicFramePr>
          <p:nvPr/>
        </p:nvGraphicFramePr>
        <p:xfrm>
          <a:off x="971600" y="4293096"/>
          <a:ext cx="6840761" cy="1872210"/>
        </p:xfrm>
        <a:graphic>
          <a:graphicData uri="http://schemas.openxmlformats.org/drawingml/2006/table">
            <a:tbl>
              <a:tblPr/>
              <a:tblGrid>
                <a:gridCol w="1367671"/>
                <a:gridCol w="1367671"/>
                <a:gridCol w="1368473"/>
                <a:gridCol w="1368473"/>
                <a:gridCol w="1368473"/>
              </a:tblGrid>
              <a:tr h="374442"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highlight>
                          <a:srgbClr val="C0C0C0"/>
                        </a:highligh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 rowSpan="2"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Τροχαίο Ατύχημα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4442">
                <a:tc gridSpan="2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>
                          <a:latin typeface="Calibri"/>
                          <a:ea typeface="Calibri"/>
                          <a:cs typeface="Times New Roman"/>
                        </a:rPr>
                        <a:t>Ναι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Όχι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Σύνολο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42">
                <a:tc rowSpan="3"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Φύλο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Άνδρες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latin typeface="Calibri"/>
                          <a:ea typeface="Calibri"/>
                          <a:cs typeface="Times New Roman"/>
                        </a:rPr>
                        <a:t>54,3%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latin typeface="Calibri"/>
                          <a:ea typeface="Calibri"/>
                          <a:cs typeface="Times New Roman"/>
                        </a:rPr>
                        <a:t>45,7%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100%</a:t>
                      </a:r>
                      <a:endParaRPr lang="el-GR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4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Γυναίκες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4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Σύνολο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8 - Ορθογώνιο"/>
          <p:cNvSpPr/>
          <p:nvPr/>
        </p:nvSpPr>
        <p:spPr>
          <a:xfrm>
            <a:off x="4572000" y="1556792"/>
            <a:ext cx="1296144" cy="50405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Ορθογώνιο"/>
          <p:cNvSpPr/>
          <p:nvPr/>
        </p:nvSpPr>
        <p:spPr>
          <a:xfrm>
            <a:off x="323528" y="188640"/>
            <a:ext cx="8496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Πίνακας 1: </a:t>
            </a:r>
            <a:r>
              <a:rPr lang="el-GR" sz="2000" b="1" u="sng" dirty="0" smtClean="0"/>
              <a:t>Πίνακας Συνάφειας </a:t>
            </a:r>
            <a:r>
              <a:rPr lang="el-GR" sz="2000" dirty="0" smtClean="0"/>
              <a:t>απόλυτων συχνοτήτων φύλου και συμμετοχής σε ατύχημα.</a:t>
            </a:r>
            <a:endParaRPr lang="el-GR" sz="2000" dirty="0"/>
          </a:p>
        </p:txBody>
      </p:sp>
      <p:pic>
        <p:nvPicPr>
          <p:cNvPr id="6" name="5 - Εικόνα"/>
          <p:cNvPicPr/>
          <p:nvPr/>
        </p:nvPicPr>
        <p:blipFill>
          <a:blip r:embed="rId2" cstate="print"/>
          <a:srcRect l="7767" t="5454" r="7767" b="18875"/>
          <a:stretch>
            <a:fillRect/>
          </a:stretch>
        </p:blipFill>
        <p:spPr bwMode="auto">
          <a:xfrm>
            <a:off x="0" y="620688"/>
            <a:ext cx="6192688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- Ορθογώνιο"/>
          <p:cNvSpPr/>
          <p:nvPr/>
        </p:nvSpPr>
        <p:spPr>
          <a:xfrm>
            <a:off x="395536" y="3212976"/>
            <a:ext cx="82089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Πίνακας 3: Πίνακας Συνάφειας σχετικών συχνοτήτων φύλου και συμμετοχής σε ατύχημα </a:t>
            </a:r>
            <a:r>
              <a:rPr lang="el-GR" sz="2000" b="1" u="sng" dirty="0" smtClean="0"/>
              <a:t>ως προς το φύλο</a:t>
            </a:r>
            <a:endParaRPr lang="el-GR" sz="2000" b="1" u="sng" dirty="0"/>
          </a:p>
        </p:txBody>
      </p:sp>
      <p:graphicFrame>
        <p:nvGraphicFramePr>
          <p:cNvPr id="8" name="7 - Πίνακας"/>
          <p:cNvGraphicFramePr>
            <a:graphicFrameLocks noGrp="1"/>
          </p:cNvGraphicFramePr>
          <p:nvPr/>
        </p:nvGraphicFramePr>
        <p:xfrm>
          <a:off x="971600" y="4293096"/>
          <a:ext cx="6840761" cy="1872210"/>
        </p:xfrm>
        <a:graphic>
          <a:graphicData uri="http://schemas.openxmlformats.org/drawingml/2006/table">
            <a:tbl>
              <a:tblPr/>
              <a:tblGrid>
                <a:gridCol w="1367671"/>
                <a:gridCol w="1367671"/>
                <a:gridCol w="1368473"/>
                <a:gridCol w="1368473"/>
                <a:gridCol w="1368473"/>
              </a:tblGrid>
              <a:tr h="374442"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highlight>
                          <a:srgbClr val="C0C0C0"/>
                        </a:highligh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 rowSpan="2"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Τροχαίο Ατύχημα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4442">
                <a:tc gridSpan="2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>
                          <a:latin typeface="Calibri"/>
                          <a:ea typeface="Calibri"/>
                          <a:cs typeface="Times New Roman"/>
                        </a:rPr>
                        <a:t>Ναι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Όχι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Σύνολο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42">
                <a:tc rowSpan="3"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Φύλο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Άνδρες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latin typeface="Calibri"/>
                          <a:ea typeface="Calibri"/>
                          <a:cs typeface="Times New Roman"/>
                        </a:rPr>
                        <a:t>54,3%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latin typeface="Calibri"/>
                          <a:ea typeface="Calibri"/>
                          <a:cs typeface="Times New Roman"/>
                        </a:rPr>
                        <a:t>45,7%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100%</a:t>
                      </a:r>
                      <a:endParaRPr lang="el-GR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4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Γυναίκες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100%</a:t>
                      </a:r>
                      <a:endParaRPr lang="el-GR" sz="2000" b="1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4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Σύνολο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8 - Ορθογώνιο"/>
          <p:cNvSpPr/>
          <p:nvPr/>
        </p:nvSpPr>
        <p:spPr>
          <a:xfrm>
            <a:off x="4644008" y="2060848"/>
            <a:ext cx="1296144" cy="50405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Ορθογώνιο"/>
          <p:cNvSpPr/>
          <p:nvPr/>
        </p:nvSpPr>
        <p:spPr>
          <a:xfrm>
            <a:off x="323528" y="188640"/>
            <a:ext cx="8496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Πίνακας 1: </a:t>
            </a:r>
            <a:r>
              <a:rPr lang="el-GR" sz="2000" b="1" u="sng" dirty="0" smtClean="0"/>
              <a:t>Πίνακας Συνάφειας </a:t>
            </a:r>
            <a:r>
              <a:rPr lang="el-GR" sz="2000" dirty="0" smtClean="0"/>
              <a:t>απόλυτων συχνοτήτων φύλου και συμμετοχής σε ατύχημα.</a:t>
            </a:r>
            <a:endParaRPr lang="el-GR" sz="2000" dirty="0"/>
          </a:p>
        </p:txBody>
      </p:sp>
      <p:pic>
        <p:nvPicPr>
          <p:cNvPr id="6" name="5 - Εικόνα"/>
          <p:cNvPicPr/>
          <p:nvPr/>
        </p:nvPicPr>
        <p:blipFill>
          <a:blip r:embed="rId3" cstate="print"/>
          <a:srcRect l="7767" t="5454" r="7767" b="18875"/>
          <a:stretch>
            <a:fillRect/>
          </a:stretch>
        </p:blipFill>
        <p:spPr bwMode="auto">
          <a:xfrm>
            <a:off x="0" y="620688"/>
            <a:ext cx="6192688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- Ορθογώνιο"/>
          <p:cNvSpPr/>
          <p:nvPr/>
        </p:nvSpPr>
        <p:spPr>
          <a:xfrm>
            <a:off x="395536" y="3212976"/>
            <a:ext cx="82089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Πίνακας 3: Πίνακας Συνάφειας σχετικών συχνοτήτων φύλου και συμμετοχής σε ατύχημα </a:t>
            </a:r>
            <a:r>
              <a:rPr lang="el-GR" sz="2000" b="1" u="sng" dirty="0" smtClean="0"/>
              <a:t>ως προς το φύλο</a:t>
            </a:r>
            <a:endParaRPr lang="el-GR" sz="2000" b="1" u="sng" dirty="0"/>
          </a:p>
        </p:txBody>
      </p:sp>
      <p:graphicFrame>
        <p:nvGraphicFramePr>
          <p:cNvPr id="8" name="7 - Πίνακας"/>
          <p:cNvGraphicFramePr>
            <a:graphicFrameLocks noGrp="1"/>
          </p:cNvGraphicFramePr>
          <p:nvPr/>
        </p:nvGraphicFramePr>
        <p:xfrm>
          <a:off x="971600" y="4293096"/>
          <a:ext cx="6840761" cy="1872210"/>
        </p:xfrm>
        <a:graphic>
          <a:graphicData uri="http://schemas.openxmlformats.org/drawingml/2006/table">
            <a:tbl>
              <a:tblPr/>
              <a:tblGrid>
                <a:gridCol w="1367671"/>
                <a:gridCol w="1367671"/>
                <a:gridCol w="1368473"/>
                <a:gridCol w="1368473"/>
                <a:gridCol w="1368473"/>
              </a:tblGrid>
              <a:tr h="374442"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highlight>
                          <a:srgbClr val="C0C0C0"/>
                        </a:highligh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 rowSpan="2"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Τροχαίο Ατύχημα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4442">
                <a:tc gridSpan="2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>
                          <a:latin typeface="Calibri"/>
                          <a:ea typeface="Calibri"/>
                          <a:cs typeface="Times New Roman"/>
                        </a:rPr>
                        <a:t>Ναι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Όχι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Σύνολο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42">
                <a:tc rowSpan="3"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Φύλο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Άνδρες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latin typeface="Calibri"/>
                          <a:ea typeface="Calibri"/>
                          <a:cs typeface="Times New Roman"/>
                        </a:rPr>
                        <a:t>54,3%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latin typeface="Calibri"/>
                          <a:ea typeface="Calibri"/>
                          <a:cs typeface="Times New Roman"/>
                        </a:rPr>
                        <a:t>45,7%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100%</a:t>
                      </a:r>
                      <a:endParaRPr lang="el-GR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4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Γυναίκες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100%</a:t>
                      </a:r>
                      <a:endParaRPr lang="el-GR" sz="2000" b="1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4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Σύνολο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8 - Ορθογώνιο"/>
          <p:cNvSpPr/>
          <p:nvPr/>
        </p:nvSpPr>
        <p:spPr>
          <a:xfrm>
            <a:off x="4644008" y="2060848"/>
            <a:ext cx="1296144" cy="50405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6794500" y="1196975"/>
          <a:ext cx="1208088" cy="719138"/>
        </p:xfrm>
        <a:graphic>
          <a:graphicData uri="http://schemas.openxmlformats.org/presentationml/2006/ole">
            <p:oleObj spid="_x0000_s34818" name="Equation" r:id="rId4" imgW="660240" imgH="393480" progId="Equation.DSMT4">
              <p:embed/>
            </p:oleObj>
          </a:graphicData>
        </a:graphic>
      </p:graphicFrame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/>
          <p:cNvPicPr/>
          <p:nvPr/>
        </p:nvPicPr>
        <p:blipFill>
          <a:blip r:embed="rId2" cstate="print"/>
          <a:srcRect l="7767" t="5454" r="7767" b="18875"/>
          <a:stretch>
            <a:fillRect/>
          </a:stretch>
        </p:blipFill>
        <p:spPr bwMode="auto">
          <a:xfrm>
            <a:off x="0" y="620688"/>
            <a:ext cx="5652120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- Ορθογώνιο"/>
          <p:cNvSpPr/>
          <p:nvPr/>
        </p:nvSpPr>
        <p:spPr>
          <a:xfrm>
            <a:off x="323528" y="188640"/>
            <a:ext cx="8496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Πίνακας 1: </a:t>
            </a:r>
            <a:r>
              <a:rPr lang="el-GR" sz="2000" b="1" u="sng" dirty="0" smtClean="0"/>
              <a:t>Πίνακας Συνάφειας </a:t>
            </a:r>
            <a:r>
              <a:rPr lang="el-GR" sz="2000" dirty="0" smtClean="0"/>
              <a:t>απόλυτων συχνοτήτων φύλου και συμμετοχής σε ατύχημα.</a:t>
            </a:r>
            <a:endParaRPr lang="el-GR" sz="2000" dirty="0"/>
          </a:p>
        </p:txBody>
      </p:sp>
      <p:sp>
        <p:nvSpPr>
          <p:cNvPr id="4" name="3 - Ορθογώνιο"/>
          <p:cNvSpPr/>
          <p:nvPr/>
        </p:nvSpPr>
        <p:spPr>
          <a:xfrm>
            <a:off x="179512" y="3068960"/>
            <a:ext cx="273630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Σχήμα 1: </a:t>
            </a:r>
            <a:r>
              <a:rPr lang="el-GR" sz="2000" b="1" dirty="0" smtClean="0"/>
              <a:t>Στοιβαγμένο </a:t>
            </a:r>
            <a:r>
              <a:rPr lang="el-GR" sz="2000" b="1" dirty="0" err="1" smtClean="0"/>
              <a:t>ραβδόγραμμα</a:t>
            </a:r>
            <a:r>
              <a:rPr lang="el-GR" sz="2000" b="1" dirty="0" smtClean="0"/>
              <a:t> </a:t>
            </a:r>
            <a:r>
              <a:rPr lang="el-GR" sz="2000" dirty="0" smtClean="0"/>
              <a:t>συχνοτήτων φύλου και συμμετοχής σε ατύχημα του Πίνακα 1</a:t>
            </a:r>
            <a:endParaRPr lang="el-GR" sz="2000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04275" y="2924944"/>
            <a:ext cx="6239725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Ορθογώνιο"/>
          <p:cNvSpPr/>
          <p:nvPr/>
        </p:nvSpPr>
        <p:spPr>
          <a:xfrm>
            <a:off x="323528" y="188640"/>
            <a:ext cx="8496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Πίνακας 1: </a:t>
            </a:r>
            <a:r>
              <a:rPr lang="el-GR" sz="2000" b="1" u="sng" dirty="0" smtClean="0"/>
              <a:t>Πίνακας Συνάφειας </a:t>
            </a:r>
            <a:r>
              <a:rPr lang="el-GR" sz="2000" dirty="0" smtClean="0"/>
              <a:t>απόλυτων συχνοτήτων φύλου και συμμετοχής σε ατύχημα.</a:t>
            </a:r>
            <a:endParaRPr lang="el-GR" sz="2000" dirty="0"/>
          </a:p>
        </p:txBody>
      </p:sp>
      <p:pic>
        <p:nvPicPr>
          <p:cNvPr id="6" name="5 - Εικόνα"/>
          <p:cNvPicPr/>
          <p:nvPr/>
        </p:nvPicPr>
        <p:blipFill>
          <a:blip r:embed="rId3" cstate="print"/>
          <a:srcRect l="7767" t="5454" r="7767" b="18875"/>
          <a:stretch>
            <a:fillRect/>
          </a:stretch>
        </p:blipFill>
        <p:spPr bwMode="auto">
          <a:xfrm>
            <a:off x="0" y="620688"/>
            <a:ext cx="6192688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- Ορθογώνιο"/>
          <p:cNvSpPr/>
          <p:nvPr/>
        </p:nvSpPr>
        <p:spPr>
          <a:xfrm>
            <a:off x="395536" y="3212976"/>
            <a:ext cx="82089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Πίνακας 3: Πίνακας Συνάφειας σχετικών συχνοτήτων φύλου και συμμετοχής σε ατύχημα </a:t>
            </a:r>
            <a:r>
              <a:rPr lang="el-GR" sz="2000" b="1" u="sng" dirty="0" smtClean="0"/>
              <a:t>ως προς το φύλο</a:t>
            </a:r>
            <a:endParaRPr lang="el-GR" sz="2000" b="1" u="sng" dirty="0"/>
          </a:p>
        </p:txBody>
      </p:sp>
      <p:graphicFrame>
        <p:nvGraphicFramePr>
          <p:cNvPr id="8" name="7 - Πίνακας"/>
          <p:cNvGraphicFramePr>
            <a:graphicFrameLocks noGrp="1"/>
          </p:cNvGraphicFramePr>
          <p:nvPr/>
        </p:nvGraphicFramePr>
        <p:xfrm>
          <a:off x="971600" y="4293096"/>
          <a:ext cx="6840761" cy="1872210"/>
        </p:xfrm>
        <a:graphic>
          <a:graphicData uri="http://schemas.openxmlformats.org/drawingml/2006/table">
            <a:tbl>
              <a:tblPr/>
              <a:tblGrid>
                <a:gridCol w="1367671"/>
                <a:gridCol w="1367671"/>
                <a:gridCol w="1368473"/>
                <a:gridCol w="1368473"/>
                <a:gridCol w="1368473"/>
              </a:tblGrid>
              <a:tr h="374442"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highlight>
                          <a:srgbClr val="C0C0C0"/>
                        </a:highligh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 rowSpan="2"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Τροχαίο Ατύχημα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4442">
                <a:tc gridSpan="2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>
                          <a:latin typeface="Calibri"/>
                          <a:ea typeface="Calibri"/>
                          <a:cs typeface="Times New Roman"/>
                        </a:rPr>
                        <a:t>Ναι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Όχι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Σύνολο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42">
                <a:tc rowSpan="3"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Φύλο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Άνδρες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latin typeface="Calibri"/>
                          <a:ea typeface="Calibri"/>
                          <a:cs typeface="Times New Roman"/>
                        </a:rPr>
                        <a:t>54,3%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latin typeface="Calibri"/>
                          <a:ea typeface="Calibri"/>
                          <a:cs typeface="Times New Roman"/>
                        </a:rPr>
                        <a:t>45,7%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100%</a:t>
                      </a:r>
                      <a:endParaRPr lang="el-GR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4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Γυναίκες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latin typeface="Calibri"/>
                          <a:ea typeface="Calibri"/>
                          <a:cs typeface="Times New Roman"/>
                        </a:rPr>
                        <a:t>38%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100%</a:t>
                      </a:r>
                      <a:endParaRPr lang="el-GR" sz="2000" b="1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4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Σύνολο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8 - Ορθογώνιο"/>
          <p:cNvSpPr/>
          <p:nvPr/>
        </p:nvSpPr>
        <p:spPr>
          <a:xfrm>
            <a:off x="4644008" y="2060848"/>
            <a:ext cx="1296144" cy="50405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6794500" y="1196975"/>
          <a:ext cx="1208088" cy="719138"/>
        </p:xfrm>
        <a:graphic>
          <a:graphicData uri="http://schemas.openxmlformats.org/presentationml/2006/ole">
            <p:oleObj spid="_x0000_s35842" name="Equation" r:id="rId4" imgW="660240" imgH="393480" progId="Equation.DSMT4">
              <p:embed/>
            </p:oleObj>
          </a:graphicData>
        </a:graphic>
      </p:graphicFrame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Ορθογώνιο"/>
          <p:cNvSpPr/>
          <p:nvPr/>
        </p:nvSpPr>
        <p:spPr>
          <a:xfrm>
            <a:off x="323528" y="188640"/>
            <a:ext cx="8496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Πίνακας 1: </a:t>
            </a:r>
            <a:r>
              <a:rPr lang="el-GR" sz="2000" b="1" u="sng" dirty="0" smtClean="0"/>
              <a:t>Πίνακας Συνάφειας </a:t>
            </a:r>
            <a:r>
              <a:rPr lang="el-GR" sz="2000" dirty="0" smtClean="0"/>
              <a:t>απόλυτων συχνοτήτων φύλου και συμμετοχής σε ατύχημα.</a:t>
            </a:r>
            <a:endParaRPr lang="el-GR" sz="2000" dirty="0"/>
          </a:p>
        </p:txBody>
      </p:sp>
      <p:pic>
        <p:nvPicPr>
          <p:cNvPr id="6" name="5 - Εικόνα"/>
          <p:cNvPicPr/>
          <p:nvPr/>
        </p:nvPicPr>
        <p:blipFill>
          <a:blip r:embed="rId2" cstate="print"/>
          <a:srcRect l="7767" t="5454" r="7767" b="18875"/>
          <a:stretch>
            <a:fillRect/>
          </a:stretch>
        </p:blipFill>
        <p:spPr bwMode="auto">
          <a:xfrm>
            <a:off x="0" y="620688"/>
            <a:ext cx="6192688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- Ορθογώνιο"/>
          <p:cNvSpPr/>
          <p:nvPr/>
        </p:nvSpPr>
        <p:spPr>
          <a:xfrm>
            <a:off x="395536" y="3212976"/>
            <a:ext cx="82089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Πίνακας 3: Πίνακας Συνάφειας σχετικών συχνοτήτων φύλου και συμμετοχής σε ατύχημα </a:t>
            </a:r>
            <a:r>
              <a:rPr lang="el-GR" sz="2000" b="1" u="sng" dirty="0" smtClean="0"/>
              <a:t>ως προς το φύλο</a:t>
            </a:r>
            <a:endParaRPr lang="el-GR" sz="2000" b="1" u="sng" dirty="0"/>
          </a:p>
        </p:txBody>
      </p:sp>
      <p:graphicFrame>
        <p:nvGraphicFramePr>
          <p:cNvPr id="8" name="7 - Πίνακας"/>
          <p:cNvGraphicFramePr>
            <a:graphicFrameLocks noGrp="1"/>
          </p:cNvGraphicFramePr>
          <p:nvPr/>
        </p:nvGraphicFramePr>
        <p:xfrm>
          <a:off x="971600" y="4293096"/>
          <a:ext cx="6840761" cy="1872210"/>
        </p:xfrm>
        <a:graphic>
          <a:graphicData uri="http://schemas.openxmlformats.org/drawingml/2006/table">
            <a:tbl>
              <a:tblPr/>
              <a:tblGrid>
                <a:gridCol w="1367671"/>
                <a:gridCol w="1367671"/>
                <a:gridCol w="1368473"/>
                <a:gridCol w="1368473"/>
                <a:gridCol w="1368473"/>
              </a:tblGrid>
              <a:tr h="374442"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highlight>
                          <a:srgbClr val="C0C0C0"/>
                        </a:highligh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 rowSpan="2"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Τροχαίο Ατύχημα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4442">
                <a:tc gridSpan="2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>
                          <a:latin typeface="Calibri"/>
                          <a:ea typeface="Calibri"/>
                          <a:cs typeface="Times New Roman"/>
                        </a:rPr>
                        <a:t>Ναι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Όχι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Σύνολο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42">
                <a:tc rowSpan="3"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el-GR" sz="2000" dirty="0">
                          <a:latin typeface="Calibri"/>
                          <a:ea typeface="Calibri"/>
                          <a:cs typeface="Times New Roman"/>
                        </a:rPr>
                        <a:t>Φύλο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Άνδρες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latin typeface="Calibri"/>
                          <a:ea typeface="Calibri"/>
                          <a:cs typeface="Times New Roman"/>
                        </a:rPr>
                        <a:t>54,3%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latin typeface="Calibri"/>
                          <a:ea typeface="Calibri"/>
                          <a:cs typeface="Times New Roman"/>
                        </a:rPr>
                        <a:t>45,7%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100%</a:t>
                      </a:r>
                      <a:endParaRPr lang="el-GR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4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Γυναίκες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latin typeface="Calibri"/>
                          <a:ea typeface="Calibri"/>
                          <a:cs typeface="Times New Roman"/>
                        </a:rPr>
                        <a:t>38%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latin typeface="Calibri"/>
                          <a:ea typeface="Calibri"/>
                          <a:cs typeface="Times New Roman"/>
                        </a:rPr>
                        <a:t>62%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100%</a:t>
                      </a:r>
                      <a:endParaRPr lang="el-GR" sz="2000" b="1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4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Σύνολο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8 - Ορθογώνιο"/>
          <p:cNvSpPr/>
          <p:nvPr/>
        </p:nvSpPr>
        <p:spPr>
          <a:xfrm>
            <a:off x="4644008" y="2060848"/>
            <a:ext cx="1296144" cy="50405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323528" y="188640"/>
            <a:ext cx="82089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u="sng" dirty="0" smtClean="0"/>
              <a:t>Πίνακας 3:</a:t>
            </a:r>
            <a:r>
              <a:rPr lang="el-GR" sz="2000" dirty="0" smtClean="0"/>
              <a:t> Πίνακας Συνάφειας σχετικών συχνοτήτων φύλου και συμμετοχής σε ατύχημα </a:t>
            </a:r>
            <a:r>
              <a:rPr lang="el-GR" sz="2000" b="1" u="sng" dirty="0" smtClean="0"/>
              <a:t>ως προς το φύλο</a:t>
            </a:r>
            <a:endParaRPr lang="el-GR" sz="2000" b="1" u="sng" dirty="0"/>
          </a:p>
        </p:txBody>
      </p:sp>
      <p:graphicFrame>
        <p:nvGraphicFramePr>
          <p:cNvPr id="3" name="2 - Πίνακας"/>
          <p:cNvGraphicFramePr>
            <a:graphicFrameLocks noGrp="1"/>
          </p:cNvGraphicFramePr>
          <p:nvPr/>
        </p:nvGraphicFramePr>
        <p:xfrm>
          <a:off x="251520" y="908720"/>
          <a:ext cx="5472608" cy="1524000"/>
        </p:xfrm>
        <a:graphic>
          <a:graphicData uri="http://schemas.openxmlformats.org/drawingml/2006/table">
            <a:tbl>
              <a:tblPr/>
              <a:tblGrid>
                <a:gridCol w="1094137"/>
                <a:gridCol w="1094137"/>
                <a:gridCol w="1094778"/>
                <a:gridCol w="1094778"/>
                <a:gridCol w="1094778"/>
              </a:tblGrid>
              <a:tr h="216024"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highlight>
                          <a:srgbClr val="C0C0C0"/>
                        </a:highligh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 rowSpan="2"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Τροχαίο Ατύχημα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16024">
                <a:tc gridSpan="2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>
                          <a:latin typeface="Calibri"/>
                          <a:ea typeface="Calibri"/>
                          <a:cs typeface="Times New Roman"/>
                        </a:rPr>
                        <a:t>Ναι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Όχι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Σύνολο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 rowSpan="3"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el-GR" sz="2000" dirty="0">
                          <a:latin typeface="Calibri"/>
                          <a:ea typeface="Calibri"/>
                          <a:cs typeface="Times New Roman"/>
                        </a:rPr>
                        <a:t>Φύλο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Άνδρες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latin typeface="Calibri"/>
                          <a:ea typeface="Calibri"/>
                          <a:cs typeface="Times New Roman"/>
                        </a:rPr>
                        <a:t>54,3%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latin typeface="Calibri"/>
                          <a:ea typeface="Calibri"/>
                          <a:cs typeface="Times New Roman"/>
                        </a:rPr>
                        <a:t>45,7%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100%</a:t>
                      </a:r>
                      <a:endParaRPr lang="el-GR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Γυναίκες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latin typeface="Calibri"/>
                          <a:ea typeface="Calibri"/>
                          <a:cs typeface="Times New Roman"/>
                        </a:rPr>
                        <a:t>38%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latin typeface="Calibri"/>
                          <a:ea typeface="Calibri"/>
                          <a:cs typeface="Times New Roman"/>
                        </a:rPr>
                        <a:t>62%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100%</a:t>
                      </a:r>
                      <a:endParaRPr lang="el-GR" sz="2000" b="1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Σύνολο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3 - Ορθογώνιο"/>
          <p:cNvSpPr/>
          <p:nvPr/>
        </p:nvSpPr>
        <p:spPr>
          <a:xfrm>
            <a:off x="251520" y="2852936"/>
            <a:ext cx="271804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u="sng" dirty="0" smtClean="0"/>
              <a:t>Σχήμα 3</a:t>
            </a:r>
            <a:r>
              <a:rPr lang="el-GR" sz="2000" dirty="0" smtClean="0"/>
              <a:t>: </a:t>
            </a:r>
            <a:r>
              <a:rPr lang="el-GR" sz="2000" b="1" dirty="0" smtClean="0"/>
              <a:t>Ομαδοποιημένο</a:t>
            </a:r>
            <a:r>
              <a:rPr lang="el-GR" sz="2000" dirty="0" smtClean="0"/>
              <a:t> </a:t>
            </a:r>
            <a:r>
              <a:rPr lang="el-GR" sz="2000" dirty="0" err="1" smtClean="0"/>
              <a:t>ραβδόγραμμα</a:t>
            </a:r>
            <a:r>
              <a:rPr lang="el-GR" sz="2000" dirty="0" smtClean="0"/>
              <a:t> σχετικών συχνοτήτων φύλου και της συμμετοχής σε ατύχημα </a:t>
            </a:r>
            <a:r>
              <a:rPr lang="el-GR" sz="2000" b="1" u="sng" dirty="0" smtClean="0"/>
              <a:t>ως προς το φύλο</a:t>
            </a:r>
            <a:endParaRPr lang="el-GR" sz="2000" b="1" u="sng" dirty="0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24654" y="2924944"/>
            <a:ext cx="6119346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Ορθογώνιο"/>
          <p:cNvSpPr/>
          <p:nvPr/>
        </p:nvSpPr>
        <p:spPr>
          <a:xfrm>
            <a:off x="323528" y="188640"/>
            <a:ext cx="8496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Πίνακας 1: </a:t>
            </a:r>
            <a:r>
              <a:rPr lang="el-GR" sz="2000" b="1" u="sng" dirty="0" smtClean="0"/>
              <a:t>Πίνακας Συνάφειας </a:t>
            </a:r>
            <a:r>
              <a:rPr lang="el-GR" sz="2000" dirty="0" smtClean="0"/>
              <a:t>απόλυτων συχνοτήτων φύλου και συμμετοχής σε ατύχημα.</a:t>
            </a:r>
            <a:endParaRPr lang="el-GR" sz="2000" dirty="0"/>
          </a:p>
        </p:txBody>
      </p:sp>
      <p:pic>
        <p:nvPicPr>
          <p:cNvPr id="6" name="5 - Εικόνα"/>
          <p:cNvPicPr/>
          <p:nvPr/>
        </p:nvPicPr>
        <p:blipFill>
          <a:blip r:embed="rId2" cstate="print"/>
          <a:srcRect l="7767" t="5454" r="7767" b="18875"/>
          <a:stretch>
            <a:fillRect/>
          </a:stretch>
        </p:blipFill>
        <p:spPr bwMode="auto">
          <a:xfrm>
            <a:off x="0" y="620688"/>
            <a:ext cx="6192688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7 - Πίνακας"/>
          <p:cNvGraphicFramePr>
            <a:graphicFrameLocks noGrp="1"/>
          </p:cNvGraphicFramePr>
          <p:nvPr/>
        </p:nvGraphicFramePr>
        <p:xfrm>
          <a:off x="971600" y="4293096"/>
          <a:ext cx="6840761" cy="1872210"/>
        </p:xfrm>
        <a:graphic>
          <a:graphicData uri="http://schemas.openxmlformats.org/drawingml/2006/table">
            <a:tbl>
              <a:tblPr/>
              <a:tblGrid>
                <a:gridCol w="1367671"/>
                <a:gridCol w="1367671"/>
                <a:gridCol w="1368473"/>
                <a:gridCol w="1368473"/>
                <a:gridCol w="1368473"/>
              </a:tblGrid>
              <a:tr h="374442"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highlight>
                          <a:srgbClr val="C0C0C0"/>
                        </a:highligh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 rowSpan="2"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Τροχαίο Ατύχημα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4442">
                <a:tc gridSpan="2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Ναι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Όχι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Σύνολο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42">
                <a:tc rowSpan="3"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Φύλο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Άνδρες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4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Γυναίκες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4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Σύνολο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8 - Ορθογώνιο"/>
          <p:cNvSpPr/>
          <p:nvPr/>
        </p:nvSpPr>
        <p:spPr>
          <a:xfrm>
            <a:off x="179512" y="3212976"/>
            <a:ext cx="86409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Πίνακας 4: Πίνακας Συνάφειας σχετικών συχνοτήτων φύλου και της συμμετοχής σε ατύχημα </a:t>
            </a:r>
            <a:r>
              <a:rPr lang="el-GR" sz="2000" b="1" u="sng" dirty="0" smtClean="0"/>
              <a:t>ως προς τη συμμετοχή σε ατύχημα </a:t>
            </a:r>
            <a:r>
              <a:rPr lang="el-GR" sz="2000" dirty="0" smtClean="0"/>
              <a:t>.</a:t>
            </a:r>
            <a:endParaRPr lang="el-GR" sz="20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Ορθογώνιο"/>
          <p:cNvSpPr/>
          <p:nvPr/>
        </p:nvSpPr>
        <p:spPr>
          <a:xfrm>
            <a:off x="323528" y="188640"/>
            <a:ext cx="8496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Πίνακας 1: </a:t>
            </a:r>
            <a:r>
              <a:rPr lang="el-GR" sz="2000" b="1" u="sng" dirty="0" smtClean="0"/>
              <a:t>Πίνακας Συνάφειας </a:t>
            </a:r>
            <a:r>
              <a:rPr lang="el-GR" sz="2000" dirty="0" smtClean="0"/>
              <a:t>απόλυτων συχνοτήτων φύλου και συμμετοχής σε ατύχημα.</a:t>
            </a:r>
            <a:endParaRPr lang="el-GR" sz="2000" dirty="0"/>
          </a:p>
        </p:txBody>
      </p:sp>
      <p:pic>
        <p:nvPicPr>
          <p:cNvPr id="6" name="5 - Εικόνα"/>
          <p:cNvPicPr/>
          <p:nvPr/>
        </p:nvPicPr>
        <p:blipFill>
          <a:blip r:embed="rId2" cstate="print"/>
          <a:srcRect l="7767" t="5454" r="7767" b="18875"/>
          <a:stretch>
            <a:fillRect/>
          </a:stretch>
        </p:blipFill>
        <p:spPr bwMode="auto">
          <a:xfrm>
            <a:off x="0" y="620688"/>
            <a:ext cx="6192688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7 - Πίνακας"/>
          <p:cNvGraphicFramePr>
            <a:graphicFrameLocks noGrp="1"/>
          </p:cNvGraphicFramePr>
          <p:nvPr/>
        </p:nvGraphicFramePr>
        <p:xfrm>
          <a:off x="971600" y="4293096"/>
          <a:ext cx="6840761" cy="1872210"/>
        </p:xfrm>
        <a:graphic>
          <a:graphicData uri="http://schemas.openxmlformats.org/drawingml/2006/table">
            <a:tbl>
              <a:tblPr/>
              <a:tblGrid>
                <a:gridCol w="1367671"/>
                <a:gridCol w="1367671"/>
                <a:gridCol w="1368473"/>
                <a:gridCol w="1368473"/>
                <a:gridCol w="1368473"/>
              </a:tblGrid>
              <a:tr h="374442"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highlight>
                          <a:srgbClr val="C0C0C0"/>
                        </a:highligh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 rowSpan="2"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Τροχαίο Ατύχημα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4442">
                <a:tc gridSpan="2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Ναι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Όχι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Σύνολο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42">
                <a:tc rowSpan="3"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Φύλο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Άνδρες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444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Γυναίκες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444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Σύνολο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8 - Ορθογώνιο"/>
          <p:cNvSpPr/>
          <p:nvPr/>
        </p:nvSpPr>
        <p:spPr>
          <a:xfrm>
            <a:off x="179512" y="3212976"/>
            <a:ext cx="86409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Πίνακας 4: Πίνακας Συνάφειας σχετικών συχνοτήτων φύλου και της συμμετοχής σε ατύχημα </a:t>
            </a:r>
            <a:r>
              <a:rPr lang="el-GR" sz="2000" b="1" u="sng" dirty="0" smtClean="0"/>
              <a:t>ως προς τη συμμετοχή σε ατύχημα </a:t>
            </a:r>
            <a:r>
              <a:rPr lang="el-GR" sz="2000" dirty="0" smtClean="0"/>
              <a:t>.</a:t>
            </a:r>
            <a:endParaRPr lang="el-GR" sz="2000" dirty="0"/>
          </a:p>
        </p:txBody>
      </p:sp>
      <p:sp>
        <p:nvSpPr>
          <p:cNvPr id="7" name="6 - TextBox"/>
          <p:cNvSpPr txBox="1"/>
          <p:nvPr/>
        </p:nvSpPr>
        <p:spPr>
          <a:xfrm>
            <a:off x="1475656" y="6309320"/>
            <a:ext cx="6037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* Δεν μας ενδιαφέρουν τα σύνολα της κατηγορίας του φύλου.</a:t>
            </a:r>
            <a:endParaRPr lang="el-GR" dirty="0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Ορθογώνιο"/>
          <p:cNvSpPr/>
          <p:nvPr/>
        </p:nvSpPr>
        <p:spPr>
          <a:xfrm>
            <a:off x="323528" y="188640"/>
            <a:ext cx="8496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Πίνακας 1: </a:t>
            </a:r>
            <a:r>
              <a:rPr lang="el-GR" sz="2000" b="1" u="sng" dirty="0" smtClean="0"/>
              <a:t>Πίνακας Συνάφειας </a:t>
            </a:r>
            <a:r>
              <a:rPr lang="el-GR" sz="2000" dirty="0" smtClean="0"/>
              <a:t>απόλυτων συχνοτήτων φύλου και συμμετοχής σε ατύχημα.</a:t>
            </a:r>
            <a:endParaRPr lang="el-GR" sz="2000" dirty="0"/>
          </a:p>
        </p:txBody>
      </p:sp>
      <p:pic>
        <p:nvPicPr>
          <p:cNvPr id="6" name="5 - Εικόνα"/>
          <p:cNvPicPr/>
          <p:nvPr/>
        </p:nvPicPr>
        <p:blipFill>
          <a:blip r:embed="rId2" cstate="print"/>
          <a:srcRect l="7767" t="5454" r="7767" b="18875"/>
          <a:stretch>
            <a:fillRect/>
          </a:stretch>
        </p:blipFill>
        <p:spPr bwMode="auto">
          <a:xfrm>
            <a:off x="0" y="620688"/>
            <a:ext cx="6192688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7 - Πίνακας"/>
          <p:cNvGraphicFramePr>
            <a:graphicFrameLocks noGrp="1"/>
          </p:cNvGraphicFramePr>
          <p:nvPr/>
        </p:nvGraphicFramePr>
        <p:xfrm>
          <a:off x="971600" y="4293096"/>
          <a:ext cx="6840761" cy="1872210"/>
        </p:xfrm>
        <a:graphic>
          <a:graphicData uri="http://schemas.openxmlformats.org/drawingml/2006/table">
            <a:tbl>
              <a:tblPr/>
              <a:tblGrid>
                <a:gridCol w="1367671"/>
                <a:gridCol w="1367671"/>
                <a:gridCol w="1368473"/>
                <a:gridCol w="1368473"/>
                <a:gridCol w="1368473"/>
              </a:tblGrid>
              <a:tr h="374442"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highlight>
                          <a:srgbClr val="C0C0C0"/>
                        </a:highligh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 rowSpan="2"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Τροχαίο Ατύχημα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4442">
                <a:tc gridSpan="2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Ναι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Όχι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Σύνολο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42">
                <a:tc rowSpan="3"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Φύλο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Άνδρες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444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Γυναίκες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444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Σύνολο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100%</a:t>
                      </a:r>
                      <a:endParaRPr lang="el-GR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2000" b="1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8 - Ορθογώνιο"/>
          <p:cNvSpPr/>
          <p:nvPr/>
        </p:nvSpPr>
        <p:spPr>
          <a:xfrm>
            <a:off x="179512" y="3212976"/>
            <a:ext cx="86409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Πίνακας 4: Πίνακας Συνάφειας σχετικών συχνοτήτων φύλου και της συμμετοχής σε ατύχημα </a:t>
            </a:r>
            <a:r>
              <a:rPr lang="el-GR" sz="2000" b="1" u="sng" dirty="0" smtClean="0"/>
              <a:t>ως προς τη συμμετοχή σε ατύχημα </a:t>
            </a:r>
            <a:r>
              <a:rPr lang="el-GR" sz="2000" dirty="0" smtClean="0"/>
              <a:t>.</a:t>
            </a:r>
            <a:endParaRPr lang="el-GR" sz="2000" dirty="0"/>
          </a:p>
        </p:txBody>
      </p:sp>
      <p:sp>
        <p:nvSpPr>
          <p:cNvPr id="10" name="9 - Ορθογώνιο"/>
          <p:cNvSpPr/>
          <p:nvPr/>
        </p:nvSpPr>
        <p:spPr>
          <a:xfrm>
            <a:off x="1979712" y="2636912"/>
            <a:ext cx="1296144" cy="50405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Ορθογώνιο"/>
          <p:cNvSpPr/>
          <p:nvPr/>
        </p:nvSpPr>
        <p:spPr>
          <a:xfrm>
            <a:off x="323528" y="188640"/>
            <a:ext cx="8496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Πίνακας 1: </a:t>
            </a:r>
            <a:r>
              <a:rPr lang="el-GR" sz="2000" b="1" u="sng" dirty="0" smtClean="0"/>
              <a:t>Πίνακας Συνάφειας </a:t>
            </a:r>
            <a:r>
              <a:rPr lang="el-GR" sz="2000" dirty="0" smtClean="0"/>
              <a:t>απόλυτων συχνοτήτων φύλου και συμμετοχής σε ατύχημα.</a:t>
            </a:r>
            <a:endParaRPr lang="el-GR" sz="2000" dirty="0"/>
          </a:p>
        </p:txBody>
      </p:sp>
      <p:pic>
        <p:nvPicPr>
          <p:cNvPr id="6" name="5 - Εικόνα"/>
          <p:cNvPicPr/>
          <p:nvPr/>
        </p:nvPicPr>
        <p:blipFill>
          <a:blip r:embed="rId3" cstate="print"/>
          <a:srcRect l="7767" t="5454" r="7767" b="18875"/>
          <a:stretch>
            <a:fillRect/>
          </a:stretch>
        </p:blipFill>
        <p:spPr bwMode="auto">
          <a:xfrm>
            <a:off x="0" y="620688"/>
            <a:ext cx="6192688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7 - Πίνακας"/>
          <p:cNvGraphicFramePr>
            <a:graphicFrameLocks noGrp="1"/>
          </p:cNvGraphicFramePr>
          <p:nvPr/>
        </p:nvGraphicFramePr>
        <p:xfrm>
          <a:off x="971600" y="4293096"/>
          <a:ext cx="6840761" cy="1872210"/>
        </p:xfrm>
        <a:graphic>
          <a:graphicData uri="http://schemas.openxmlformats.org/drawingml/2006/table">
            <a:tbl>
              <a:tblPr/>
              <a:tblGrid>
                <a:gridCol w="1367671"/>
                <a:gridCol w="1367671"/>
                <a:gridCol w="1368473"/>
                <a:gridCol w="1368473"/>
                <a:gridCol w="1368473"/>
              </a:tblGrid>
              <a:tr h="374442"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highlight>
                          <a:srgbClr val="C0C0C0"/>
                        </a:highligh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 rowSpan="2"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Τροχαίο Ατύχημα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4442">
                <a:tc gridSpan="2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Ναι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Όχι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Σύνολο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42">
                <a:tc rowSpan="3"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Φύλο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Άνδρες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444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Γυναίκες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444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Σύνολο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100%</a:t>
                      </a:r>
                      <a:endParaRPr lang="el-GR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2000" b="1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8 - Ορθογώνιο"/>
          <p:cNvSpPr/>
          <p:nvPr/>
        </p:nvSpPr>
        <p:spPr>
          <a:xfrm>
            <a:off x="179512" y="3212976"/>
            <a:ext cx="86409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Πίνακας 4: Πίνακας Συνάφειας σχετικών συχνοτήτων φύλου και της συμμετοχής σε ατύχημα </a:t>
            </a:r>
            <a:r>
              <a:rPr lang="el-GR" sz="2000" b="1" u="sng" dirty="0" smtClean="0"/>
              <a:t>ως προς τη συμμετοχή σε ατύχημα </a:t>
            </a:r>
            <a:r>
              <a:rPr lang="el-GR" sz="2000" dirty="0" smtClean="0"/>
              <a:t>.</a:t>
            </a:r>
            <a:endParaRPr lang="el-GR" sz="2000" dirty="0"/>
          </a:p>
        </p:txBody>
      </p:sp>
      <p:sp>
        <p:nvSpPr>
          <p:cNvPr id="10" name="9 - Ορθογώνιο"/>
          <p:cNvSpPr/>
          <p:nvPr/>
        </p:nvSpPr>
        <p:spPr>
          <a:xfrm>
            <a:off x="1979712" y="2636912"/>
            <a:ext cx="1296144" cy="50405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6691313" y="1196975"/>
          <a:ext cx="1416050" cy="719138"/>
        </p:xfrm>
        <a:graphic>
          <a:graphicData uri="http://schemas.openxmlformats.org/presentationml/2006/ole">
            <p:oleObj spid="_x0000_s38914" name="Equation" r:id="rId4" imgW="774360" imgH="393480" progId="Equation.DSMT4">
              <p:embed/>
            </p:oleObj>
          </a:graphicData>
        </a:graphic>
      </p:graphicFrame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Ορθογώνιο"/>
          <p:cNvSpPr/>
          <p:nvPr/>
        </p:nvSpPr>
        <p:spPr>
          <a:xfrm>
            <a:off x="323528" y="188640"/>
            <a:ext cx="8496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Πίνακας 1: </a:t>
            </a:r>
            <a:r>
              <a:rPr lang="el-GR" sz="2000" b="1" u="sng" dirty="0" smtClean="0"/>
              <a:t>Πίνακας Συνάφειας </a:t>
            </a:r>
            <a:r>
              <a:rPr lang="el-GR" sz="2000" dirty="0" smtClean="0"/>
              <a:t>απόλυτων συχνοτήτων φύλου και συμμετοχής σε ατύχημα.</a:t>
            </a:r>
            <a:endParaRPr lang="el-GR" sz="2000" dirty="0"/>
          </a:p>
        </p:txBody>
      </p:sp>
      <p:pic>
        <p:nvPicPr>
          <p:cNvPr id="6" name="5 - Εικόνα"/>
          <p:cNvPicPr/>
          <p:nvPr/>
        </p:nvPicPr>
        <p:blipFill>
          <a:blip r:embed="rId3" cstate="print"/>
          <a:srcRect l="7767" t="5454" r="7767" b="18875"/>
          <a:stretch>
            <a:fillRect/>
          </a:stretch>
        </p:blipFill>
        <p:spPr bwMode="auto">
          <a:xfrm>
            <a:off x="0" y="620688"/>
            <a:ext cx="6192688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7 - Πίνακας"/>
          <p:cNvGraphicFramePr>
            <a:graphicFrameLocks noGrp="1"/>
          </p:cNvGraphicFramePr>
          <p:nvPr/>
        </p:nvGraphicFramePr>
        <p:xfrm>
          <a:off x="971600" y="4293096"/>
          <a:ext cx="6840761" cy="1872210"/>
        </p:xfrm>
        <a:graphic>
          <a:graphicData uri="http://schemas.openxmlformats.org/drawingml/2006/table">
            <a:tbl>
              <a:tblPr/>
              <a:tblGrid>
                <a:gridCol w="1367671"/>
                <a:gridCol w="1367671"/>
                <a:gridCol w="1368473"/>
                <a:gridCol w="1368473"/>
                <a:gridCol w="1368473"/>
              </a:tblGrid>
              <a:tr h="374442"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highlight>
                          <a:srgbClr val="C0C0C0"/>
                        </a:highligh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 rowSpan="2"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Τροχαίο Ατύχημα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4442">
                <a:tc gridSpan="2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Ναι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Όχι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Σύνολο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42">
                <a:tc rowSpan="3"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Φύλο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Άνδρες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latin typeface="Calibri"/>
                          <a:ea typeface="Calibri"/>
                          <a:cs typeface="Times New Roman"/>
                        </a:rPr>
                        <a:t>71,9%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444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Γυναίκες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444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Σύνολο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100%</a:t>
                      </a:r>
                      <a:endParaRPr lang="el-GR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2000" b="1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8 - Ορθογώνιο"/>
          <p:cNvSpPr/>
          <p:nvPr/>
        </p:nvSpPr>
        <p:spPr>
          <a:xfrm>
            <a:off x="179512" y="3212976"/>
            <a:ext cx="86409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Πίνακας 4: Πίνακας Συνάφειας σχετικών συχνοτήτων φύλου και της συμμετοχής σε ατύχημα </a:t>
            </a:r>
            <a:r>
              <a:rPr lang="el-GR" sz="2000" b="1" u="sng" dirty="0" smtClean="0"/>
              <a:t>ως προς τη συμμετοχή σε ατύχημα </a:t>
            </a:r>
            <a:r>
              <a:rPr lang="el-GR" sz="2000" dirty="0" smtClean="0"/>
              <a:t>.</a:t>
            </a:r>
            <a:endParaRPr lang="el-GR" sz="2000" dirty="0"/>
          </a:p>
        </p:txBody>
      </p:sp>
      <p:sp>
        <p:nvSpPr>
          <p:cNvPr id="10" name="9 - Ορθογώνιο"/>
          <p:cNvSpPr/>
          <p:nvPr/>
        </p:nvSpPr>
        <p:spPr>
          <a:xfrm>
            <a:off x="1979712" y="2636912"/>
            <a:ext cx="1296144" cy="50405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6691313" y="1196975"/>
          <a:ext cx="1416050" cy="719138"/>
        </p:xfrm>
        <a:graphic>
          <a:graphicData uri="http://schemas.openxmlformats.org/presentationml/2006/ole">
            <p:oleObj spid="_x0000_s39938" name="Equation" r:id="rId4" imgW="774360" imgH="393480" progId="Equation.DSMT4">
              <p:embed/>
            </p:oleObj>
          </a:graphicData>
        </a:graphic>
      </p:graphicFrame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Ορθογώνιο"/>
          <p:cNvSpPr/>
          <p:nvPr/>
        </p:nvSpPr>
        <p:spPr>
          <a:xfrm>
            <a:off x="323528" y="188640"/>
            <a:ext cx="8496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Πίνακας 1: </a:t>
            </a:r>
            <a:r>
              <a:rPr lang="el-GR" sz="2000" b="1" u="sng" dirty="0" smtClean="0"/>
              <a:t>Πίνακας Συνάφειας </a:t>
            </a:r>
            <a:r>
              <a:rPr lang="el-GR" sz="2000" dirty="0" smtClean="0"/>
              <a:t>απόλυτων συχνοτήτων φύλου και συμμετοχής σε ατύχημα.</a:t>
            </a:r>
            <a:endParaRPr lang="el-GR" sz="2000" dirty="0"/>
          </a:p>
        </p:txBody>
      </p:sp>
      <p:pic>
        <p:nvPicPr>
          <p:cNvPr id="6" name="5 - Εικόνα"/>
          <p:cNvPicPr/>
          <p:nvPr/>
        </p:nvPicPr>
        <p:blipFill>
          <a:blip r:embed="rId2" cstate="print"/>
          <a:srcRect l="7767" t="5454" r="7767" b="18875"/>
          <a:stretch>
            <a:fillRect/>
          </a:stretch>
        </p:blipFill>
        <p:spPr bwMode="auto">
          <a:xfrm>
            <a:off x="0" y="620688"/>
            <a:ext cx="6192688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7 - Πίνακας"/>
          <p:cNvGraphicFramePr>
            <a:graphicFrameLocks noGrp="1"/>
          </p:cNvGraphicFramePr>
          <p:nvPr/>
        </p:nvGraphicFramePr>
        <p:xfrm>
          <a:off x="971600" y="4293096"/>
          <a:ext cx="6840761" cy="1872210"/>
        </p:xfrm>
        <a:graphic>
          <a:graphicData uri="http://schemas.openxmlformats.org/drawingml/2006/table">
            <a:tbl>
              <a:tblPr/>
              <a:tblGrid>
                <a:gridCol w="1367671"/>
                <a:gridCol w="1367671"/>
                <a:gridCol w="1368473"/>
                <a:gridCol w="1368473"/>
                <a:gridCol w="1368473"/>
              </a:tblGrid>
              <a:tr h="374442"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highlight>
                          <a:srgbClr val="C0C0C0"/>
                        </a:highligh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 rowSpan="2"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Τροχαίο Ατύχημα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4442">
                <a:tc gridSpan="2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Ναι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Όχι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Σύνολο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42">
                <a:tc rowSpan="3"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Φύλο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Άνδρες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latin typeface="Calibri"/>
                          <a:ea typeface="Calibri"/>
                          <a:cs typeface="Times New Roman"/>
                        </a:rPr>
                        <a:t>71,9%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444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Γυναίκες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latin typeface="Calibri"/>
                          <a:ea typeface="Calibri"/>
                          <a:cs typeface="Times New Roman"/>
                        </a:rPr>
                        <a:t>28,1%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444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Σύνολο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100%</a:t>
                      </a:r>
                      <a:endParaRPr lang="el-GR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2000" b="1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8 - Ορθογώνιο"/>
          <p:cNvSpPr/>
          <p:nvPr/>
        </p:nvSpPr>
        <p:spPr>
          <a:xfrm>
            <a:off x="179512" y="3212976"/>
            <a:ext cx="86409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Πίνακας 4: Πίνακας Συνάφειας σχετικών συχνοτήτων φύλου και της συμμετοχής σε ατύχημα </a:t>
            </a:r>
            <a:r>
              <a:rPr lang="el-GR" sz="2000" b="1" u="sng" dirty="0" smtClean="0"/>
              <a:t>ως προς τη συμμετοχή σε ατύχημα </a:t>
            </a:r>
            <a:r>
              <a:rPr lang="el-GR" sz="2000" dirty="0" smtClean="0"/>
              <a:t>.</a:t>
            </a:r>
            <a:endParaRPr lang="el-GR" sz="2000" dirty="0"/>
          </a:p>
        </p:txBody>
      </p:sp>
      <p:sp>
        <p:nvSpPr>
          <p:cNvPr id="10" name="9 - Ορθογώνιο"/>
          <p:cNvSpPr/>
          <p:nvPr/>
        </p:nvSpPr>
        <p:spPr>
          <a:xfrm>
            <a:off x="1979712" y="2636912"/>
            <a:ext cx="1296144" cy="50405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Ορθογώνιο"/>
          <p:cNvSpPr/>
          <p:nvPr/>
        </p:nvSpPr>
        <p:spPr>
          <a:xfrm>
            <a:off x="323528" y="188640"/>
            <a:ext cx="8496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Πίνακας 1: </a:t>
            </a:r>
            <a:r>
              <a:rPr lang="el-GR" sz="2000" b="1" u="sng" dirty="0" smtClean="0"/>
              <a:t>Πίνακας Συνάφειας </a:t>
            </a:r>
            <a:r>
              <a:rPr lang="el-GR" sz="2000" dirty="0" smtClean="0"/>
              <a:t>απόλυτων συχνοτήτων φύλου και συμμετοχής σε ατύχημα.</a:t>
            </a:r>
            <a:endParaRPr lang="el-GR" sz="2000" dirty="0"/>
          </a:p>
        </p:txBody>
      </p:sp>
      <p:pic>
        <p:nvPicPr>
          <p:cNvPr id="6" name="5 - Εικόνα"/>
          <p:cNvPicPr/>
          <p:nvPr/>
        </p:nvPicPr>
        <p:blipFill>
          <a:blip r:embed="rId2" cstate="print"/>
          <a:srcRect l="7767" t="5454" r="7767" b="18875"/>
          <a:stretch>
            <a:fillRect/>
          </a:stretch>
        </p:blipFill>
        <p:spPr bwMode="auto">
          <a:xfrm>
            <a:off x="0" y="620688"/>
            <a:ext cx="6192688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7 - Πίνακας"/>
          <p:cNvGraphicFramePr>
            <a:graphicFrameLocks noGrp="1"/>
          </p:cNvGraphicFramePr>
          <p:nvPr/>
        </p:nvGraphicFramePr>
        <p:xfrm>
          <a:off x="971600" y="4293096"/>
          <a:ext cx="6840761" cy="1872210"/>
        </p:xfrm>
        <a:graphic>
          <a:graphicData uri="http://schemas.openxmlformats.org/drawingml/2006/table">
            <a:tbl>
              <a:tblPr/>
              <a:tblGrid>
                <a:gridCol w="1367671"/>
                <a:gridCol w="1367671"/>
                <a:gridCol w="1368473"/>
                <a:gridCol w="1368473"/>
                <a:gridCol w="1368473"/>
              </a:tblGrid>
              <a:tr h="374442"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highlight>
                          <a:srgbClr val="C0C0C0"/>
                        </a:highligh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 rowSpan="2"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Τροχαίο Ατύχημα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4442">
                <a:tc gridSpan="2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Ναι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Όχι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Σύνολο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42">
                <a:tc rowSpan="3"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Φύλο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Άνδρες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latin typeface="Calibri"/>
                          <a:ea typeface="Calibri"/>
                          <a:cs typeface="Times New Roman"/>
                        </a:rPr>
                        <a:t>71,9%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444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Γυναίκες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latin typeface="Calibri"/>
                          <a:ea typeface="Calibri"/>
                          <a:cs typeface="Times New Roman"/>
                        </a:rPr>
                        <a:t>28,1%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444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Σύνολο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100%</a:t>
                      </a:r>
                      <a:endParaRPr lang="el-GR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100%</a:t>
                      </a:r>
                      <a:endParaRPr lang="el-GR" sz="2000" b="1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8 - Ορθογώνιο"/>
          <p:cNvSpPr/>
          <p:nvPr/>
        </p:nvSpPr>
        <p:spPr>
          <a:xfrm>
            <a:off x="179512" y="3212976"/>
            <a:ext cx="86409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Πίνακας 4: Πίνακας Συνάφειας σχετικών συχνοτήτων φύλου και της συμμετοχής σε ατύχημα </a:t>
            </a:r>
            <a:r>
              <a:rPr lang="el-GR" sz="2000" b="1" u="sng" dirty="0" smtClean="0"/>
              <a:t>ως προς τη συμμετοχή σε ατύχημα </a:t>
            </a:r>
            <a:r>
              <a:rPr lang="el-GR" sz="2000" dirty="0" smtClean="0"/>
              <a:t>.</a:t>
            </a:r>
            <a:endParaRPr lang="el-GR" sz="2000" dirty="0"/>
          </a:p>
        </p:txBody>
      </p:sp>
      <p:sp>
        <p:nvSpPr>
          <p:cNvPr id="10" name="9 - Ορθογώνιο"/>
          <p:cNvSpPr/>
          <p:nvPr/>
        </p:nvSpPr>
        <p:spPr>
          <a:xfrm>
            <a:off x="3347864" y="2636912"/>
            <a:ext cx="1296144" cy="50405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Ορθογώνιο"/>
          <p:cNvSpPr/>
          <p:nvPr/>
        </p:nvSpPr>
        <p:spPr>
          <a:xfrm>
            <a:off x="323528" y="188640"/>
            <a:ext cx="8496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Πίνακας 1: </a:t>
            </a:r>
            <a:r>
              <a:rPr lang="el-GR" sz="2000" b="1" u="sng" dirty="0" smtClean="0"/>
              <a:t>Πίνακας Συνάφειας </a:t>
            </a:r>
            <a:r>
              <a:rPr lang="el-GR" sz="2000" dirty="0" smtClean="0"/>
              <a:t>απόλυτων συχνοτήτων φύλου και συμμετοχής σε ατύχημα.</a:t>
            </a:r>
            <a:endParaRPr lang="el-GR" sz="2000" dirty="0"/>
          </a:p>
        </p:txBody>
      </p:sp>
      <p:sp>
        <p:nvSpPr>
          <p:cNvPr id="4" name="3 - Ορθογώνιο"/>
          <p:cNvSpPr/>
          <p:nvPr/>
        </p:nvSpPr>
        <p:spPr>
          <a:xfrm>
            <a:off x="323528" y="3284984"/>
            <a:ext cx="83529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Πίνακας 2: Πίνακας Συνάφειας </a:t>
            </a:r>
            <a:r>
              <a:rPr lang="el-GR" sz="2000" b="1" dirty="0" smtClean="0"/>
              <a:t>σχετικών συχνοτήτων </a:t>
            </a:r>
            <a:r>
              <a:rPr lang="el-GR" sz="2000" dirty="0" smtClean="0"/>
              <a:t>φύλου και ατυχήματος ως προς το σύνολο των παρατηρήσεων του δείγματος</a:t>
            </a:r>
            <a:endParaRPr lang="el-GR" sz="2000" dirty="0"/>
          </a:p>
        </p:txBody>
      </p:sp>
      <p:graphicFrame>
        <p:nvGraphicFramePr>
          <p:cNvPr id="5" name="4 - Πίνακας"/>
          <p:cNvGraphicFramePr>
            <a:graphicFrameLocks noGrp="1"/>
          </p:cNvGraphicFramePr>
          <p:nvPr/>
        </p:nvGraphicFramePr>
        <p:xfrm>
          <a:off x="971600" y="4293096"/>
          <a:ext cx="6840761" cy="1872210"/>
        </p:xfrm>
        <a:graphic>
          <a:graphicData uri="http://schemas.openxmlformats.org/drawingml/2006/table">
            <a:tbl>
              <a:tblPr/>
              <a:tblGrid>
                <a:gridCol w="1367671"/>
                <a:gridCol w="1367671"/>
                <a:gridCol w="1368473"/>
                <a:gridCol w="1368473"/>
                <a:gridCol w="1368473"/>
              </a:tblGrid>
              <a:tr h="374442"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highlight>
                          <a:srgbClr val="C0C0C0"/>
                        </a:highligh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 rowSpan="2"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Τροχαίο Ατύχημα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4442">
                <a:tc gridSpan="2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Ναι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Όχι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Σύνολο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42">
                <a:tc rowSpan="3"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Φύλο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Άνδρες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4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Γυναίκες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4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Σύνολο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5 - Εικόνα"/>
          <p:cNvPicPr/>
          <p:nvPr/>
        </p:nvPicPr>
        <p:blipFill>
          <a:blip r:embed="rId2" cstate="print"/>
          <a:srcRect l="7767" t="5454" r="7767" b="18875"/>
          <a:stretch>
            <a:fillRect/>
          </a:stretch>
        </p:blipFill>
        <p:spPr bwMode="auto">
          <a:xfrm>
            <a:off x="0" y="620688"/>
            <a:ext cx="6192688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Ορθογώνιο"/>
          <p:cNvSpPr/>
          <p:nvPr/>
        </p:nvSpPr>
        <p:spPr>
          <a:xfrm>
            <a:off x="323528" y="188640"/>
            <a:ext cx="8496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Πίνακας 1: </a:t>
            </a:r>
            <a:r>
              <a:rPr lang="el-GR" sz="2000" b="1" u="sng" dirty="0" smtClean="0"/>
              <a:t>Πίνακας Συνάφειας </a:t>
            </a:r>
            <a:r>
              <a:rPr lang="el-GR" sz="2000" dirty="0" smtClean="0"/>
              <a:t>απόλυτων συχνοτήτων φύλου και συμμετοχής σε ατύχημα.</a:t>
            </a:r>
            <a:endParaRPr lang="el-GR" sz="2000" dirty="0"/>
          </a:p>
        </p:txBody>
      </p:sp>
      <p:pic>
        <p:nvPicPr>
          <p:cNvPr id="6" name="5 - Εικόνα"/>
          <p:cNvPicPr/>
          <p:nvPr/>
        </p:nvPicPr>
        <p:blipFill>
          <a:blip r:embed="rId3" cstate="print"/>
          <a:srcRect l="7767" t="5454" r="7767" b="18875"/>
          <a:stretch>
            <a:fillRect/>
          </a:stretch>
        </p:blipFill>
        <p:spPr bwMode="auto">
          <a:xfrm>
            <a:off x="0" y="620688"/>
            <a:ext cx="6192688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7 - Πίνακας"/>
          <p:cNvGraphicFramePr>
            <a:graphicFrameLocks noGrp="1"/>
          </p:cNvGraphicFramePr>
          <p:nvPr/>
        </p:nvGraphicFramePr>
        <p:xfrm>
          <a:off x="971600" y="4293096"/>
          <a:ext cx="6840761" cy="1872210"/>
        </p:xfrm>
        <a:graphic>
          <a:graphicData uri="http://schemas.openxmlformats.org/drawingml/2006/table">
            <a:tbl>
              <a:tblPr/>
              <a:tblGrid>
                <a:gridCol w="1367671"/>
                <a:gridCol w="1367671"/>
                <a:gridCol w="1368473"/>
                <a:gridCol w="1368473"/>
                <a:gridCol w="1368473"/>
              </a:tblGrid>
              <a:tr h="374442"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highlight>
                          <a:srgbClr val="C0C0C0"/>
                        </a:highligh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 rowSpan="2"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Τροχαίο Ατύχημα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4442">
                <a:tc gridSpan="2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Ναι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Όχι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Σύνολο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42">
                <a:tc rowSpan="3"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Φύλο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Άνδρες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latin typeface="Calibri"/>
                          <a:ea typeface="Calibri"/>
                          <a:cs typeface="Times New Roman"/>
                        </a:rPr>
                        <a:t>71,9%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444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Γυναίκες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latin typeface="Calibri"/>
                          <a:ea typeface="Calibri"/>
                          <a:cs typeface="Times New Roman"/>
                        </a:rPr>
                        <a:t>28,1%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444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Σύνολο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100%</a:t>
                      </a:r>
                      <a:endParaRPr lang="el-GR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100%</a:t>
                      </a:r>
                      <a:endParaRPr lang="el-GR" sz="2000" b="1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8 - Ορθογώνιο"/>
          <p:cNvSpPr/>
          <p:nvPr/>
        </p:nvSpPr>
        <p:spPr>
          <a:xfrm>
            <a:off x="179512" y="3212976"/>
            <a:ext cx="86409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Πίνακας 4: Πίνακας Συνάφειας σχετικών συχνοτήτων φύλου και της συμμετοχής σε ατύχημα </a:t>
            </a:r>
            <a:r>
              <a:rPr lang="el-GR" sz="2000" b="1" u="sng" dirty="0" smtClean="0"/>
              <a:t>ως προς τη συμμετοχή σε ατύχημα </a:t>
            </a:r>
            <a:r>
              <a:rPr lang="el-GR" sz="2000" dirty="0" smtClean="0"/>
              <a:t>.</a:t>
            </a:r>
            <a:endParaRPr lang="el-GR" sz="2000" dirty="0"/>
          </a:p>
        </p:txBody>
      </p:sp>
      <p:sp>
        <p:nvSpPr>
          <p:cNvPr id="10" name="9 - Ορθογώνιο"/>
          <p:cNvSpPr/>
          <p:nvPr/>
        </p:nvSpPr>
        <p:spPr>
          <a:xfrm>
            <a:off x="3347864" y="2636912"/>
            <a:ext cx="1296144" cy="50405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6632575" y="1196975"/>
          <a:ext cx="1533525" cy="719138"/>
        </p:xfrm>
        <a:graphic>
          <a:graphicData uri="http://schemas.openxmlformats.org/presentationml/2006/ole">
            <p:oleObj spid="_x0000_s41986" name="Equation" r:id="rId4" imgW="838080" imgH="393480" progId="Equation.DSMT4">
              <p:embed/>
            </p:oleObj>
          </a:graphicData>
        </a:graphic>
      </p:graphicFrame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Ορθογώνιο"/>
          <p:cNvSpPr/>
          <p:nvPr/>
        </p:nvSpPr>
        <p:spPr>
          <a:xfrm>
            <a:off x="323528" y="188640"/>
            <a:ext cx="8496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Πίνακας 1: </a:t>
            </a:r>
            <a:r>
              <a:rPr lang="el-GR" sz="2000" b="1" u="sng" dirty="0" smtClean="0"/>
              <a:t>Πίνακας Συνάφειας </a:t>
            </a:r>
            <a:r>
              <a:rPr lang="el-GR" sz="2000" dirty="0" smtClean="0"/>
              <a:t>απόλυτων συχνοτήτων φύλου και συμμετοχής σε ατύχημα.</a:t>
            </a:r>
            <a:endParaRPr lang="el-GR" sz="2000" dirty="0"/>
          </a:p>
        </p:txBody>
      </p:sp>
      <p:pic>
        <p:nvPicPr>
          <p:cNvPr id="6" name="5 - Εικόνα"/>
          <p:cNvPicPr/>
          <p:nvPr/>
        </p:nvPicPr>
        <p:blipFill>
          <a:blip r:embed="rId3" cstate="print"/>
          <a:srcRect l="7767" t="5454" r="7767" b="18875"/>
          <a:stretch>
            <a:fillRect/>
          </a:stretch>
        </p:blipFill>
        <p:spPr bwMode="auto">
          <a:xfrm>
            <a:off x="0" y="620688"/>
            <a:ext cx="6192688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7 - Πίνακας"/>
          <p:cNvGraphicFramePr>
            <a:graphicFrameLocks noGrp="1"/>
          </p:cNvGraphicFramePr>
          <p:nvPr/>
        </p:nvGraphicFramePr>
        <p:xfrm>
          <a:off x="971600" y="4293096"/>
          <a:ext cx="6840761" cy="1872210"/>
        </p:xfrm>
        <a:graphic>
          <a:graphicData uri="http://schemas.openxmlformats.org/drawingml/2006/table">
            <a:tbl>
              <a:tblPr/>
              <a:tblGrid>
                <a:gridCol w="1367671"/>
                <a:gridCol w="1367671"/>
                <a:gridCol w="1368473"/>
                <a:gridCol w="1368473"/>
                <a:gridCol w="1368473"/>
              </a:tblGrid>
              <a:tr h="374442"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highlight>
                          <a:srgbClr val="C0C0C0"/>
                        </a:highligh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 rowSpan="2"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Τροχαίο Ατύχημα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4442">
                <a:tc gridSpan="2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Ναι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Όχι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Σύνολο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42">
                <a:tc rowSpan="3"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Φύλο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Άνδρες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latin typeface="Calibri"/>
                          <a:ea typeface="Calibri"/>
                          <a:cs typeface="Times New Roman"/>
                        </a:rPr>
                        <a:t>71,9%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latin typeface="Calibri"/>
                          <a:ea typeface="Calibri"/>
                          <a:cs typeface="Times New Roman"/>
                        </a:rPr>
                        <a:t>56,9%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444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Γυναίκες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latin typeface="Calibri"/>
                          <a:ea typeface="Calibri"/>
                          <a:cs typeface="Times New Roman"/>
                        </a:rPr>
                        <a:t>28,1%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444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Σύνολο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100%</a:t>
                      </a:r>
                      <a:endParaRPr lang="el-GR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100%</a:t>
                      </a:r>
                      <a:endParaRPr lang="el-GR" sz="2000" b="1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8 - Ορθογώνιο"/>
          <p:cNvSpPr/>
          <p:nvPr/>
        </p:nvSpPr>
        <p:spPr>
          <a:xfrm>
            <a:off x="179512" y="3212976"/>
            <a:ext cx="86409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Πίνακας 4: Πίνακας Συνάφειας σχετικών συχνοτήτων φύλου και της συμμετοχής σε ατύχημα </a:t>
            </a:r>
            <a:r>
              <a:rPr lang="el-GR" sz="2000" b="1" u="sng" dirty="0" smtClean="0"/>
              <a:t>ως προς τη συμμετοχή σε ατύχημα </a:t>
            </a:r>
            <a:r>
              <a:rPr lang="el-GR" sz="2000" dirty="0" smtClean="0"/>
              <a:t>.</a:t>
            </a:r>
            <a:endParaRPr lang="el-GR" sz="2000" dirty="0"/>
          </a:p>
        </p:txBody>
      </p:sp>
      <p:sp>
        <p:nvSpPr>
          <p:cNvPr id="10" name="9 - Ορθογώνιο"/>
          <p:cNvSpPr/>
          <p:nvPr/>
        </p:nvSpPr>
        <p:spPr>
          <a:xfrm>
            <a:off x="3347864" y="2636912"/>
            <a:ext cx="1296144" cy="50405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6632575" y="1196975"/>
          <a:ext cx="1533525" cy="719138"/>
        </p:xfrm>
        <a:graphic>
          <a:graphicData uri="http://schemas.openxmlformats.org/presentationml/2006/ole">
            <p:oleObj spid="_x0000_s43010" name="Equation" r:id="rId4" imgW="838080" imgH="393480" progId="Equation.DSMT4">
              <p:embed/>
            </p:oleObj>
          </a:graphicData>
        </a:graphic>
      </p:graphicFrame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Ορθογώνιο"/>
          <p:cNvSpPr/>
          <p:nvPr/>
        </p:nvSpPr>
        <p:spPr>
          <a:xfrm>
            <a:off x="323528" y="188640"/>
            <a:ext cx="8496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Πίνακας 1: </a:t>
            </a:r>
            <a:r>
              <a:rPr lang="el-GR" sz="2000" b="1" u="sng" dirty="0" smtClean="0"/>
              <a:t>Πίνακας Συνάφειας </a:t>
            </a:r>
            <a:r>
              <a:rPr lang="el-GR" sz="2000" dirty="0" smtClean="0"/>
              <a:t>απόλυτων συχνοτήτων φύλου και συμμετοχής σε ατύχημα.</a:t>
            </a:r>
            <a:endParaRPr lang="el-GR" sz="2000" dirty="0"/>
          </a:p>
        </p:txBody>
      </p:sp>
      <p:pic>
        <p:nvPicPr>
          <p:cNvPr id="6" name="5 - Εικόνα"/>
          <p:cNvPicPr/>
          <p:nvPr/>
        </p:nvPicPr>
        <p:blipFill>
          <a:blip r:embed="rId2" cstate="print"/>
          <a:srcRect l="7767" t="5454" r="7767" b="18875"/>
          <a:stretch>
            <a:fillRect/>
          </a:stretch>
        </p:blipFill>
        <p:spPr bwMode="auto">
          <a:xfrm>
            <a:off x="0" y="620688"/>
            <a:ext cx="6192688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7 - Πίνακας"/>
          <p:cNvGraphicFramePr>
            <a:graphicFrameLocks noGrp="1"/>
          </p:cNvGraphicFramePr>
          <p:nvPr/>
        </p:nvGraphicFramePr>
        <p:xfrm>
          <a:off x="971600" y="4293096"/>
          <a:ext cx="6840761" cy="1872210"/>
        </p:xfrm>
        <a:graphic>
          <a:graphicData uri="http://schemas.openxmlformats.org/drawingml/2006/table">
            <a:tbl>
              <a:tblPr/>
              <a:tblGrid>
                <a:gridCol w="1367671"/>
                <a:gridCol w="1367671"/>
                <a:gridCol w="1368473"/>
                <a:gridCol w="1368473"/>
                <a:gridCol w="1368473"/>
              </a:tblGrid>
              <a:tr h="374442"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highlight>
                          <a:srgbClr val="C0C0C0"/>
                        </a:highligh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 rowSpan="2"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Τροχαίο Ατύχημα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4442">
                <a:tc gridSpan="2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Ναι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Όχι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Σύνολο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42">
                <a:tc rowSpan="3"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Φύλο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Άνδρες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latin typeface="Calibri"/>
                          <a:ea typeface="Calibri"/>
                          <a:cs typeface="Times New Roman"/>
                        </a:rPr>
                        <a:t>71,9%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latin typeface="Calibri"/>
                          <a:ea typeface="Calibri"/>
                          <a:cs typeface="Times New Roman"/>
                        </a:rPr>
                        <a:t>56,9%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444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Γυναίκες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latin typeface="Calibri"/>
                          <a:ea typeface="Calibri"/>
                          <a:cs typeface="Times New Roman"/>
                        </a:rPr>
                        <a:t>28,1%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latin typeface="Calibri"/>
                          <a:ea typeface="Calibri"/>
                          <a:cs typeface="Times New Roman"/>
                        </a:rPr>
                        <a:t>43,1%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444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Σύνολο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100%</a:t>
                      </a:r>
                      <a:endParaRPr lang="el-GR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100%</a:t>
                      </a:r>
                      <a:endParaRPr lang="el-GR" sz="2000" b="1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8 - Ορθογώνιο"/>
          <p:cNvSpPr/>
          <p:nvPr/>
        </p:nvSpPr>
        <p:spPr>
          <a:xfrm>
            <a:off x="179512" y="3212976"/>
            <a:ext cx="86409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Πίνακας 4: Πίνακας Συνάφειας σχετικών συχνοτήτων φύλου και της συμμετοχής σε ατύχημα </a:t>
            </a:r>
            <a:r>
              <a:rPr lang="el-GR" sz="2000" b="1" u="sng" dirty="0" smtClean="0"/>
              <a:t>ως προς τη συμμετοχή σε ατύχημα </a:t>
            </a:r>
            <a:r>
              <a:rPr lang="el-GR" sz="2000" dirty="0" smtClean="0"/>
              <a:t>.</a:t>
            </a:r>
            <a:endParaRPr lang="el-GR" sz="2000" dirty="0"/>
          </a:p>
        </p:txBody>
      </p:sp>
      <p:sp>
        <p:nvSpPr>
          <p:cNvPr id="10" name="9 - Ορθογώνιο"/>
          <p:cNvSpPr/>
          <p:nvPr/>
        </p:nvSpPr>
        <p:spPr>
          <a:xfrm>
            <a:off x="3347864" y="2636912"/>
            <a:ext cx="1296144" cy="50405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251520" y="116632"/>
            <a:ext cx="86409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u="sng" dirty="0" smtClean="0"/>
              <a:t>Πίνακας 4</a:t>
            </a:r>
            <a:r>
              <a:rPr lang="el-GR" sz="2000" dirty="0" smtClean="0"/>
              <a:t>: Πίνακας Συνάφειας σχετικών συχνοτήτων φύλου και της συμμετοχής σε ατύχημα </a:t>
            </a:r>
            <a:r>
              <a:rPr lang="el-GR" sz="2000" b="1" u="sng" dirty="0" smtClean="0"/>
              <a:t>ως προς τη συμμετοχή σε ατύχημα </a:t>
            </a:r>
            <a:r>
              <a:rPr lang="el-GR" sz="2000" dirty="0" smtClean="0"/>
              <a:t>.</a:t>
            </a:r>
            <a:endParaRPr lang="el-GR" sz="2000" dirty="0"/>
          </a:p>
        </p:txBody>
      </p:sp>
      <p:graphicFrame>
        <p:nvGraphicFramePr>
          <p:cNvPr id="3" name="2 - Πίνακας"/>
          <p:cNvGraphicFramePr>
            <a:graphicFrameLocks noGrp="1"/>
          </p:cNvGraphicFramePr>
          <p:nvPr/>
        </p:nvGraphicFramePr>
        <p:xfrm>
          <a:off x="323529" y="908720"/>
          <a:ext cx="5328592" cy="1524000"/>
        </p:xfrm>
        <a:graphic>
          <a:graphicData uri="http://schemas.openxmlformats.org/drawingml/2006/table">
            <a:tbl>
              <a:tblPr/>
              <a:tblGrid>
                <a:gridCol w="1065344"/>
                <a:gridCol w="1065344"/>
                <a:gridCol w="1065968"/>
                <a:gridCol w="1065968"/>
                <a:gridCol w="1065968"/>
              </a:tblGrid>
              <a:tr h="201622"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highlight>
                          <a:srgbClr val="C0C0C0"/>
                        </a:highligh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 rowSpan="2"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Τροχαίο Ατύχημα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01622">
                <a:tc gridSpan="2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Ναι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Όχι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Σύνολο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622">
                <a:tc rowSpan="3"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Φύλο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Άνδρες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latin typeface="Calibri"/>
                          <a:ea typeface="Calibri"/>
                          <a:cs typeface="Times New Roman"/>
                        </a:rPr>
                        <a:t>71,9%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latin typeface="Calibri"/>
                          <a:ea typeface="Calibri"/>
                          <a:cs typeface="Times New Roman"/>
                        </a:rPr>
                        <a:t>56,9%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0162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Γυναίκες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latin typeface="Calibri"/>
                          <a:ea typeface="Calibri"/>
                          <a:cs typeface="Times New Roman"/>
                        </a:rPr>
                        <a:t>28,1%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latin typeface="Calibri"/>
                          <a:ea typeface="Calibri"/>
                          <a:cs typeface="Times New Roman"/>
                        </a:rPr>
                        <a:t>43,1%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0162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Σύνολο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100%</a:t>
                      </a:r>
                      <a:endParaRPr lang="el-GR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100%</a:t>
                      </a:r>
                      <a:endParaRPr lang="el-GR" sz="2000" b="1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3 - Ορθογώνιο"/>
          <p:cNvSpPr/>
          <p:nvPr/>
        </p:nvSpPr>
        <p:spPr>
          <a:xfrm>
            <a:off x="251520" y="2780928"/>
            <a:ext cx="273630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u="sng" dirty="0" smtClean="0"/>
              <a:t>Σχήμα 4</a:t>
            </a:r>
            <a:r>
              <a:rPr lang="el-GR" sz="2000" dirty="0" smtClean="0"/>
              <a:t>: Ομαδοποιημένο </a:t>
            </a:r>
            <a:r>
              <a:rPr lang="el-GR" sz="2000" dirty="0" err="1" smtClean="0"/>
              <a:t>ραβδόγραμμα</a:t>
            </a:r>
            <a:r>
              <a:rPr lang="el-GR" sz="2000" dirty="0" smtClean="0"/>
              <a:t> σχετικών συχνοτήτων φύλου και συμμετοχής σε ατύχημα </a:t>
            </a:r>
            <a:r>
              <a:rPr lang="el-GR" sz="2000" b="1" u="sng" dirty="0" smtClean="0"/>
              <a:t>ως προς τη συμμετοχή σε ατύχημα</a:t>
            </a:r>
            <a:r>
              <a:rPr lang="el-GR" sz="2000" dirty="0" smtClean="0"/>
              <a:t> .</a:t>
            </a:r>
            <a:endParaRPr lang="el-GR" sz="2000" b="1" u="sng" dirty="0"/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5" y="2852936"/>
            <a:ext cx="6156176" cy="3559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-9714" y="0"/>
            <a:ext cx="156780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10075" algn="l"/>
              </a:tabLst>
            </a:pP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ΘΕΜΑ 29014 –Τ.Θ.</a:t>
            </a:r>
            <a:endParaRPr kumimoji="0" lang="el-GR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107504" y="404664"/>
            <a:ext cx="856895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Στα πλαίσια μιας έρευνας που διενεργήθηκε σε 300 μαθητές/μαθήτριες ενός Λυκείου σχετικά με την Κλιματική Αλλαγή τέθηκε η ερώτηση : «Πιστεύετε ότι η κλιματική αλλαγή είναι κάτι για το οποίο οι επιστήμονες υπερβάλλουν;» Οι απαντήσεις των μαθητών/τριών του σχολείου αναπαριστώνται στο επόμενο στοιβαγμένο </a:t>
            </a:r>
            <a:r>
              <a:rPr kumimoji="0" lang="el-G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ραβδόγραμμα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- Εικόνα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3528" y="1700808"/>
            <a:ext cx="4968552" cy="396044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5508104" y="1916832"/>
            <a:ext cx="352839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10075" algn="l"/>
              </a:tabLst>
            </a:pP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α) </a:t>
            </a:r>
            <a:r>
              <a:rPr kumimoji="0" lang="el-G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Ποιo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ποσοστό των μαθητών που απάντησαν ΝΑΙ πηγαίνει στην Α’ Λυκείου;	</a:t>
            </a: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5508104" y="2886906"/>
            <a:ext cx="338437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10075" algn="l"/>
              </a:tabLst>
            </a:pP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β) </a:t>
            </a:r>
            <a:endParaRPr kumimoji="0" lang="el-G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410075" algn="l"/>
              </a:tabLst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) 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Πόσοι μαθητές του Λυκείου απάντησαν ότι  η κλιματική αλλαγή είναι κάτι για το οποίο οι επιστήμονες υπερβάλλουν;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410075" algn="l"/>
              </a:tabLst>
            </a:pP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Τι ποσοστό του συνόλου των μαθητών</a:t>
            </a:r>
            <a:r>
              <a:rPr lang="en-US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είναι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;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	</a:t>
            </a: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683568" y="5877272"/>
            <a:ext cx="69847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410075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ii) 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Τι ποσοστό από κάθε τάξη απάντησαν ότι η κλιματική αλλαγή είναι κάτι για το οποίο οι επιστήμονες δεν υπερβάλλουν;</a:t>
            </a: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/>
      <p:bldP spid="47108" grpId="0"/>
      <p:bldP spid="47109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010" y="0"/>
            <a:ext cx="14363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10075" algn="l"/>
              </a:tabLst>
            </a:pP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ΘΕΜΑ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3530</a:t>
            </a: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–Τ.Θ.</a:t>
            </a:r>
            <a:endParaRPr kumimoji="0" lang="el-GR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Ορθογώνιο"/>
          <p:cNvSpPr/>
          <p:nvPr/>
        </p:nvSpPr>
        <p:spPr>
          <a:xfrm>
            <a:off x="107504" y="404664"/>
            <a:ext cx="87129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Θέλοντας να διερευνήσουμε τη σχέση μεταξύ φύλου (</a:t>
            </a:r>
            <a:r>
              <a:rPr lang="el-GR" dirty="0" err="1"/>
              <a:t>άνδρας,γυναίκα</a:t>
            </a:r>
            <a:r>
              <a:rPr lang="el-GR" dirty="0"/>
              <a:t>) και καπνίσματος (μη </a:t>
            </a:r>
            <a:r>
              <a:rPr lang="el-GR" dirty="0" err="1"/>
              <a:t>καπνιστής,καπνιστής</a:t>
            </a:r>
            <a:r>
              <a:rPr lang="el-GR" dirty="0"/>
              <a:t>) για άτομα ηλικίας </a:t>
            </a:r>
            <a:r>
              <a:rPr lang="el-GR" dirty="0" err="1"/>
              <a:t>ανω</a:t>
            </a:r>
            <a:r>
              <a:rPr lang="el-GR" dirty="0"/>
              <a:t> των 15 ετών, διεξήχθη πανελλαδική έρευνα και συλλέχθηκε ένα δείγμα 1000 ατόμων. Τα δεδομένα οργανώθηκαν στον παρακάτω πίνακα συνάφειας : </a:t>
            </a:r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251521" y="1700809"/>
          <a:ext cx="5400600" cy="1434785"/>
        </p:xfrm>
        <a:graphic>
          <a:graphicData uri="http://schemas.openxmlformats.org/drawingml/2006/table">
            <a:tbl>
              <a:tblPr/>
              <a:tblGrid>
                <a:gridCol w="1080120"/>
                <a:gridCol w="1080120"/>
                <a:gridCol w="1080120"/>
                <a:gridCol w="1080120"/>
                <a:gridCol w="1080120"/>
              </a:tblGrid>
              <a:tr h="273630">
                <a:tc rowSpan="2"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b="1">
                          <a:latin typeface="Calibri"/>
                          <a:ea typeface="Calibri"/>
                          <a:cs typeface="Times New Roman"/>
                        </a:rPr>
                        <a:t>Κάπνισμα</a:t>
                      </a: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73630">
                <a:tc gridSpan="2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b="1">
                          <a:latin typeface="Calibri"/>
                          <a:ea typeface="Calibri"/>
                          <a:cs typeface="Times New Roman"/>
                        </a:rPr>
                        <a:t>Ναι</a:t>
                      </a: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b="1">
                          <a:latin typeface="Calibri"/>
                          <a:ea typeface="Calibri"/>
                          <a:cs typeface="Times New Roman"/>
                        </a:rPr>
                        <a:t>Όχι</a:t>
                      </a: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b="1">
                          <a:latin typeface="Calibri"/>
                          <a:ea typeface="Calibri"/>
                          <a:cs typeface="Times New Roman"/>
                        </a:rPr>
                        <a:t>Σύνολο</a:t>
                      </a: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30">
                <a:tc rowSpan="3"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b="1">
                          <a:latin typeface="Calibri"/>
                          <a:ea typeface="Calibri"/>
                          <a:cs typeface="Times New Roman"/>
                        </a:rPr>
                        <a:t>Φύλο</a:t>
                      </a: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b="1">
                          <a:latin typeface="Calibri"/>
                          <a:ea typeface="Calibri"/>
                          <a:cs typeface="Times New Roman"/>
                        </a:rPr>
                        <a:t>Άνδρες</a:t>
                      </a: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Calibri"/>
                          <a:ea typeface="Calibri"/>
                          <a:cs typeface="Times New Roman"/>
                        </a:rPr>
                        <a:t>260</a:t>
                      </a: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Calibri"/>
                          <a:ea typeface="Calibri"/>
                          <a:cs typeface="Times New Roman"/>
                        </a:rPr>
                        <a:t>160</a:t>
                      </a: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3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b="1">
                          <a:latin typeface="Calibri"/>
                          <a:ea typeface="Calibri"/>
                          <a:cs typeface="Times New Roman"/>
                        </a:rPr>
                        <a:t>Γυναίκες</a:t>
                      </a: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Calibri"/>
                          <a:ea typeface="Calibri"/>
                          <a:cs typeface="Times New Roman"/>
                        </a:rPr>
                        <a:t>280</a:t>
                      </a: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Calibri"/>
                          <a:ea typeface="Calibri"/>
                          <a:cs typeface="Times New Roman"/>
                        </a:rPr>
                        <a:t>300</a:t>
                      </a: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3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b="1">
                          <a:latin typeface="Calibri"/>
                          <a:ea typeface="Calibri"/>
                          <a:cs typeface="Times New Roman"/>
                        </a:rPr>
                        <a:t>Σύνολο</a:t>
                      </a: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9393" name="Rectangle 1"/>
          <p:cNvSpPr>
            <a:spLocks noChangeArrowheads="1"/>
          </p:cNvSpPr>
          <p:nvPr/>
        </p:nvSpPr>
        <p:spPr bwMode="auto">
          <a:xfrm>
            <a:off x="251520" y="3284984"/>
            <a:ext cx="812814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10075" algn="l"/>
              </a:tabLst>
            </a:pP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α) Να συμπληρώσετε τα κενά κελιά του παραπάνω και να συμπληρώσετε στον παρακάτω πίνακα το στοιβαγμένο </a:t>
            </a:r>
            <a:r>
              <a:rPr kumimoji="0" lang="el-G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ραβδόγραμμα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των συχνοτήτων του πίνακα συνάφειας.	</a:t>
            </a: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5 - Εικόνα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1520" y="4221088"/>
            <a:ext cx="3192117" cy="2245781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7" name="6 - Ορθογώνιο"/>
          <p:cNvSpPr/>
          <p:nvPr/>
        </p:nvSpPr>
        <p:spPr>
          <a:xfrm>
            <a:off x="3563888" y="400506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dirty="0"/>
              <a:t>β) Να κατασκευάσετε τον πίνακα συνάφειας σχετικών συχνοτήτων ως προς το φύλο και το αντίστοιχο ομαδοποιημένο </a:t>
            </a:r>
            <a:r>
              <a:rPr lang="el-GR" dirty="0" err="1"/>
              <a:t>ραβδόγραμμά</a:t>
            </a:r>
            <a:r>
              <a:rPr lang="el-GR" dirty="0"/>
              <a:t> του.</a:t>
            </a:r>
          </a:p>
        </p:txBody>
      </p:sp>
      <p:sp>
        <p:nvSpPr>
          <p:cNvPr id="8" name="7 - Ορθογώνιο"/>
          <p:cNvSpPr/>
          <p:nvPr/>
        </p:nvSpPr>
        <p:spPr>
          <a:xfrm>
            <a:off x="3635896" y="501317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dirty="0"/>
              <a:t>γ) Με βάση τα αποτελέσματα της συγκεκριμένης έρευνας φαίνεται να υπάρχει κάποια σχέση μεταξύ φύλου και καπνίσματος;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9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3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/>
          <p:cNvPicPr/>
          <p:nvPr/>
        </p:nvPicPr>
        <p:blipFill>
          <a:blip r:embed="rId3" cstate="print"/>
          <a:srcRect l="7767" t="5454" r="7767" b="18875"/>
          <a:stretch>
            <a:fillRect/>
          </a:stretch>
        </p:blipFill>
        <p:spPr bwMode="auto">
          <a:xfrm>
            <a:off x="0" y="620688"/>
            <a:ext cx="6192688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- Ορθογώνιο"/>
          <p:cNvSpPr/>
          <p:nvPr/>
        </p:nvSpPr>
        <p:spPr>
          <a:xfrm>
            <a:off x="323528" y="188640"/>
            <a:ext cx="8496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Πίνακας 1: </a:t>
            </a:r>
            <a:r>
              <a:rPr lang="el-GR" sz="2000" b="1" u="sng" dirty="0" smtClean="0"/>
              <a:t>Πίνακας Συνάφειας </a:t>
            </a:r>
            <a:r>
              <a:rPr lang="el-GR" sz="2000" dirty="0" smtClean="0"/>
              <a:t>απόλυτων συχνοτήτων φύλου και συμμετοχής σε ατύχημα.</a:t>
            </a:r>
            <a:endParaRPr lang="el-GR" sz="2000" dirty="0"/>
          </a:p>
        </p:txBody>
      </p:sp>
      <p:sp>
        <p:nvSpPr>
          <p:cNvPr id="4" name="3 - Ορθογώνιο"/>
          <p:cNvSpPr/>
          <p:nvPr/>
        </p:nvSpPr>
        <p:spPr>
          <a:xfrm>
            <a:off x="323528" y="3284984"/>
            <a:ext cx="83529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Πίνακας 2: Πίνακας Συνάφειας </a:t>
            </a:r>
            <a:r>
              <a:rPr lang="el-GR" sz="2000" b="1" dirty="0" smtClean="0"/>
              <a:t>σχετικών συχνοτήτων </a:t>
            </a:r>
            <a:r>
              <a:rPr lang="el-GR" sz="2000" dirty="0" smtClean="0"/>
              <a:t>φύλου και ατυχήματος ως προς το σύνολο των παρατηρήσεων του δείγματος</a:t>
            </a:r>
            <a:endParaRPr lang="el-GR" sz="2000" dirty="0"/>
          </a:p>
        </p:txBody>
      </p:sp>
      <p:graphicFrame>
        <p:nvGraphicFramePr>
          <p:cNvPr id="5" name="4 - Πίνακας"/>
          <p:cNvGraphicFramePr>
            <a:graphicFrameLocks noGrp="1"/>
          </p:cNvGraphicFramePr>
          <p:nvPr/>
        </p:nvGraphicFramePr>
        <p:xfrm>
          <a:off x="971600" y="4293096"/>
          <a:ext cx="6840761" cy="1872210"/>
        </p:xfrm>
        <a:graphic>
          <a:graphicData uri="http://schemas.openxmlformats.org/drawingml/2006/table">
            <a:tbl>
              <a:tblPr/>
              <a:tblGrid>
                <a:gridCol w="1367671"/>
                <a:gridCol w="1367671"/>
                <a:gridCol w="1368473"/>
                <a:gridCol w="1368473"/>
                <a:gridCol w="1368473"/>
              </a:tblGrid>
              <a:tr h="374442"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highlight>
                          <a:srgbClr val="C0C0C0"/>
                        </a:highligh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 rowSpan="2"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Τροχαίο Ατύχημα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4442">
                <a:tc gridSpan="2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Ναι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Όχι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Σύνολο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42">
                <a:tc rowSpan="3"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Φύλο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Άνδρες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444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Γυναίκες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4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Σύνολο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6156175" y="1196752"/>
          <a:ext cx="2485437" cy="720080"/>
        </p:xfrm>
        <a:graphic>
          <a:graphicData uri="http://schemas.openxmlformats.org/presentationml/2006/ole">
            <p:oleObj spid="_x0000_s16386" name="Equation" r:id="rId4" imgW="1358640" imgH="393480" progId="Equation.DSMT4">
              <p:embed/>
            </p:oleObj>
          </a:graphicData>
        </a:graphic>
      </p:graphicFrame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/>
          <p:cNvPicPr/>
          <p:nvPr/>
        </p:nvPicPr>
        <p:blipFill>
          <a:blip r:embed="rId3" cstate="print"/>
          <a:srcRect l="7767" t="5454" r="7767" b="18875"/>
          <a:stretch>
            <a:fillRect/>
          </a:stretch>
        </p:blipFill>
        <p:spPr bwMode="auto">
          <a:xfrm>
            <a:off x="0" y="620688"/>
            <a:ext cx="6192688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- Ορθογώνιο"/>
          <p:cNvSpPr/>
          <p:nvPr/>
        </p:nvSpPr>
        <p:spPr>
          <a:xfrm>
            <a:off x="323528" y="188640"/>
            <a:ext cx="8496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Πίνακας 1: </a:t>
            </a:r>
            <a:r>
              <a:rPr lang="el-GR" sz="2000" b="1" u="sng" dirty="0" smtClean="0"/>
              <a:t>Πίνακας Συνάφειας </a:t>
            </a:r>
            <a:r>
              <a:rPr lang="el-GR" sz="2000" dirty="0" smtClean="0"/>
              <a:t>απόλυτων συχνοτήτων φύλου και συμμετοχής σε ατύχημα.</a:t>
            </a:r>
            <a:endParaRPr lang="el-GR" sz="2000" dirty="0"/>
          </a:p>
        </p:txBody>
      </p:sp>
      <p:sp>
        <p:nvSpPr>
          <p:cNvPr id="4" name="3 - Ορθογώνιο"/>
          <p:cNvSpPr/>
          <p:nvPr/>
        </p:nvSpPr>
        <p:spPr>
          <a:xfrm>
            <a:off x="323528" y="3284984"/>
            <a:ext cx="83529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Πίνακας 2: Πίνακας Συνάφειας </a:t>
            </a:r>
            <a:r>
              <a:rPr lang="el-GR" sz="2000" b="1" dirty="0" smtClean="0"/>
              <a:t>σχετικών συχνοτήτων </a:t>
            </a:r>
            <a:r>
              <a:rPr lang="el-GR" sz="2000" dirty="0" smtClean="0"/>
              <a:t>φύλου και ατυχήματος ως προς το σύνολο των παρατηρήσεων του δείγματος</a:t>
            </a:r>
            <a:endParaRPr lang="el-GR" sz="2000" dirty="0"/>
          </a:p>
        </p:txBody>
      </p:sp>
      <p:graphicFrame>
        <p:nvGraphicFramePr>
          <p:cNvPr id="5" name="4 - Πίνακας"/>
          <p:cNvGraphicFramePr>
            <a:graphicFrameLocks noGrp="1"/>
          </p:cNvGraphicFramePr>
          <p:nvPr/>
        </p:nvGraphicFramePr>
        <p:xfrm>
          <a:off x="971600" y="4293096"/>
          <a:ext cx="6840761" cy="1872210"/>
        </p:xfrm>
        <a:graphic>
          <a:graphicData uri="http://schemas.openxmlformats.org/drawingml/2006/table">
            <a:tbl>
              <a:tblPr/>
              <a:tblGrid>
                <a:gridCol w="1367671"/>
                <a:gridCol w="1367671"/>
                <a:gridCol w="1368473"/>
                <a:gridCol w="1368473"/>
                <a:gridCol w="1368473"/>
              </a:tblGrid>
              <a:tr h="374442"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highlight>
                          <a:srgbClr val="C0C0C0"/>
                        </a:highligh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 rowSpan="2"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Τροχαίο Ατύχημα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4442">
                <a:tc gridSpan="2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Ναι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Όχι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Σύνολο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42">
                <a:tc rowSpan="3"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Φύλο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Άνδρες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latin typeface="Calibri"/>
                          <a:ea typeface="Calibri"/>
                          <a:cs typeface="Times New Roman"/>
                        </a:rPr>
                        <a:t>64,2%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444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Γυναίκες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4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Σύνολο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6156175" y="1196752"/>
          <a:ext cx="2485437" cy="720080"/>
        </p:xfrm>
        <a:graphic>
          <a:graphicData uri="http://schemas.openxmlformats.org/presentationml/2006/ole">
            <p:oleObj spid="_x0000_s17410" name="Equation" r:id="rId4" imgW="1358640" imgH="393480" progId="Equation.DSMT4">
              <p:embed/>
            </p:oleObj>
          </a:graphicData>
        </a:graphic>
      </p:graphicFrame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/>
          <p:cNvPicPr/>
          <p:nvPr/>
        </p:nvPicPr>
        <p:blipFill>
          <a:blip r:embed="rId3" cstate="print"/>
          <a:srcRect l="7767" t="5454" r="7767" b="18875"/>
          <a:stretch>
            <a:fillRect/>
          </a:stretch>
        </p:blipFill>
        <p:spPr bwMode="auto">
          <a:xfrm>
            <a:off x="0" y="620688"/>
            <a:ext cx="6192688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- Ορθογώνιο"/>
          <p:cNvSpPr/>
          <p:nvPr/>
        </p:nvSpPr>
        <p:spPr>
          <a:xfrm>
            <a:off x="323528" y="188640"/>
            <a:ext cx="8496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Πίνακας 1: </a:t>
            </a:r>
            <a:r>
              <a:rPr lang="el-GR" sz="2000" b="1" u="sng" dirty="0" smtClean="0"/>
              <a:t>Πίνακας Συνάφειας </a:t>
            </a:r>
            <a:r>
              <a:rPr lang="el-GR" sz="2000" dirty="0" smtClean="0"/>
              <a:t>απόλυτων συχνοτήτων φύλου και συμμετοχής σε ατύχημα.</a:t>
            </a:r>
            <a:endParaRPr lang="el-GR" sz="2000" dirty="0"/>
          </a:p>
        </p:txBody>
      </p:sp>
      <p:sp>
        <p:nvSpPr>
          <p:cNvPr id="4" name="3 - Ορθογώνιο"/>
          <p:cNvSpPr/>
          <p:nvPr/>
        </p:nvSpPr>
        <p:spPr>
          <a:xfrm>
            <a:off x="323528" y="3284984"/>
            <a:ext cx="83529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Πίνακας 2: Πίνακας Συνάφειας </a:t>
            </a:r>
            <a:r>
              <a:rPr lang="el-GR" sz="2000" b="1" dirty="0" smtClean="0"/>
              <a:t>σχετικών συχνοτήτων </a:t>
            </a:r>
            <a:r>
              <a:rPr lang="el-GR" sz="2000" dirty="0" smtClean="0"/>
              <a:t>φύλου και ατυχήματος ως προς το σύνολο των παρατηρήσεων του δείγματος</a:t>
            </a:r>
            <a:endParaRPr lang="el-GR" sz="2000" dirty="0"/>
          </a:p>
        </p:txBody>
      </p:sp>
      <p:graphicFrame>
        <p:nvGraphicFramePr>
          <p:cNvPr id="5" name="4 - Πίνακας"/>
          <p:cNvGraphicFramePr>
            <a:graphicFrameLocks noGrp="1"/>
          </p:cNvGraphicFramePr>
          <p:nvPr/>
        </p:nvGraphicFramePr>
        <p:xfrm>
          <a:off x="971600" y="4293096"/>
          <a:ext cx="6840761" cy="1872210"/>
        </p:xfrm>
        <a:graphic>
          <a:graphicData uri="http://schemas.openxmlformats.org/drawingml/2006/table">
            <a:tbl>
              <a:tblPr/>
              <a:tblGrid>
                <a:gridCol w="1367671"/>
                <a:gridCol w="1367671"/>
                <a:gridCol w="1368473"/>
                <a:gridCol w="1368473"/>
                <a:gridCol w="1368473"/>
              </a:tblGrid>
              <a:tr h="374442"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highlight>
                          <a:srgbClr val="C0C0C0"/>
                        </a:highligh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 rowSpan="2"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Τροχαίο Ατύχημα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4442">
                <a:tc gridSpan="2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Ναι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Όχι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Σύνολο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42">
                <a:tc rowSpan="3"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Φύλο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Άνδρες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latin typeface="Calibri"/>
                          <a:ea typeface="Calibri"/>
                          <a:cs typeface="Times New Roman"/>
                        </a:rPr>
                        <a:t>64,2%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444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Γυναίκες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444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Σύνολο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6040438" y="1370013"/>
          <a:ext cx="2719387" cy="371475"/>
        </p:xfrm>
        <a:graphic>
          <a:graphicData uri="http://schemas.openxmlformats.org/presentationml/2006/ole">
            <p:oleObj spid="_x0000_s18434" name="Equation" r:id="rId4" imgW="1485720" imgH="203040" progId="Equation.DSMT4">
              <p:embed/>
            </p:oleObj>
          </a:graphicData>
        </a:graphic>
      </p:graphicFrame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/>
          <p:cNvPicPr/>
          <p:nvPr/>
        </p:nvPicPr>
        <p:blipFill>
          <a:blip r:embed="rId3" cstate="print"/>
          <a:srcRect l="7767" t="5454" r="7767" b="18875"/>
          <a:stretch>
            <a:fillRect/>
          </a:stretch>
        </p:blipFill>
        <p:spPr bwMode="auto">
          <a:xfrm>
            <a:off x="0" y="620688"/>
            <a:ext cx="6192688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- Ορθογώνιο"/>
          <p:cNvSpPr/>
          <p:nvPr/>
        </p:nvSpPr>
        <p:spPr>
          <a:xfrm>
            <a:off x="323528" y="188640"/>
            <a:ext cx="8496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Πίνακας 1: </a:t>
            </a:r>
            <a:r>
              <a:rPr lang="el-GR" sz="2000" b="1" u="sng" dirty="0" smtClean="0"/>
              <a:t>Πίνακας Συνάφειας </a:t>
            </a:r>
            <a:r>
              <a:rPr lang="el-GR" sz="2000" dirty="0" smtClean="0"/>
              <a:t>απόλυτων συχνοτήτων φύλου και συμμετοχής σε ατύχημα.</a:t>
            </a:r>
            <a:endParaRPr lang="el-GR" sz="2000" dirty="0"/>
          </a:p>
        </p:txBody>
      </p:sp>
      <p:sp>
        <p:nvSpPr>
          <p:cNvPr id="4" name="3 - Ορθογώνιο"/>
          <p:cNvSpPr/>
          <p:nvPr/>
        </p:nvSpPr>
        <p:spPr>
          <a:xfrm>
            <a:off x="323528" y="3284984"/>
            <a:ext cx="83529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Πίνακας 2: Πίνακας Συνάφειας </a:t>
            </a:r>
            <a:r>
              <a:rPr lang="el-GR" sz="2000" b="1" dirty="0" smtClean="0"/>
              <a:t>σχετικών συχνοτήτων </a:t>
            </a:r>
            <a:r>
              <a:rPr lang="el-GR" sz="2000" dirty="0" smtClean="0"/>
              <a:t>φύλου και ατυχήματος ως προς το σύνολο των παρατηρήσεων του δείγματος</a:t>
            </a:r>
            <a:endParaRPr lang="el-GR" sz="2000" dirty="0"/>
          </a:p>
        </p:txBody>
      </p:sp>
      <p:graphicFrame>
        <p:nvGraphicFramePr>
          <p:cNvPr id="5" name="4 - Πίνακας"/>
          <p:cNvGraphicFramePr>
            <a:graphicFrameLocks noGrp="1"/>
          </p:cNvGraphicFramePr>
          <p:nvPr/>
        </p:nvGraphicFramePr>
        <p:xfrm>
          <a:off x="971600" y="4293096"/>
          <a:ext cx="6840761" cy="1872210"/>
        </p:xfrm>
        <a:graphic>
          <a:graphicData uri="http://schemas.openxmlformats.org/drawingml/2006/table">
            <a:tbl>
              <a:tblPr/>
              <a:tblGrid>
                <a:gridCol w="1367671"/>
                <a:gridCol w="1367671"/>
                <a:gridCol w="1368473"/>
                <a:gridCol w="1368473"/>
                <a:gridCol w="1368473"/>
              </a:tblGrid>
              <a:tr h="374442"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highlight>
                          <a:srgbClr val="C0C0C0"/>
                        </a:highligh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 rowSpan="2"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Τροχαίο Ατύχημα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4442">
                <a:tc gridSpan="2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Ναι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Όχι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Σύνολο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42">
                <a:tc rowSpan="3"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Φύλο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Άνδρες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latin typeface="Calibri"/>
                          <a:ea typeface="Calibri"/>
                          <a:cs typeface="Times New Roman"/>
                        </a:rPr>
                        <a:t>64,2%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444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Γυναίκες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latin typeface="Calibri"/>
                          <a:ea typeface="Calibri"/>
                          <a:cs typeface="Times New Roman"/>
                        </a:rPr>
                        <a:t>35,8%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444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Σύνολο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6040438" y="1370013"/>
          <a:ext cx="2719387" cy="371475"/>
        </p:xfrm>
        <a:graphic>
          <a:graphicData uri="http://schemas.openxmlformats.org/presentationml/2006/ole">
            <p:oleObj spid="_x0000_s19458" name="Equation" r:id="rId4" imgW="1485720" imgH="203040" progId="Equation.DSMT4">
              <p:embed/>
            </p:oleObj>
          </a:graphicData>
        </a:graphic>
      </p:graphicFrame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/>
          <p:cNvPicPr/>
          <p:nvPr/>
        </p:nvPicPr>
        <p:blipFill>
          <a:blip r:embed="rId3" cstate="print"/>
          <a:srcRect l="7767" t="5454" r="7767" b="18875"/>
          <a:stretch>
            <a:fillRect/>
          </a:stretch>
        </p:blipFill>
        <p:spPr bwMode="auto">
          <a:xfrm>
            <a:off x="0" y="620688"/>
            <a:ext cx="6192688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- Ορθογώνιο"/>
          <p:cNvSpPr/>
          <p:nvPr/>
        </p:nvSpPr>
        <p:spPr>
          <a:xfrm>
            <a:off x="323528" y="188640"/>
            <a:ext cx="8496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Πίνακας 1: </a:t>
            </a:r>
            <a:r>
              <a:rPr lang="el-GR" sz="2000" b="1" u="sng" dirty="0" smtClean="0"/>
              <a:t>Πίνακας Συνάφειας </a:t>
            </a:r>
            <a:r>
              <a:rPr lang="el-GR" sz="2000" dirty="0" smtClean="0"/>
              <a:t>απόλυτων συχνοτήτων φύλου και συμμετοχής σε ατύχημα.</a:t>
            </a:r>
            <a:endParaRPr lang="el-GR" sz="2000" dirty="0"/>
          </a:p>
        </p:txBody>
      </p:sp>
      <p:sp>
        <p:nvSpPr>
          <p:cNvPr id="4" name="3 - Ορθογώνιο"/>
          <p:cNvSpPr/>
          <p:nvPr/>
        </p:nvSpPr>
        <p:spPr>
          <a:xfrm>
            <a:off x="323528" y="3284984"/>
            <a:ext cx="83529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Πίνακας 2: Πίνακας Συνάφειας </a:t>
            </a:r>
            <a:r>
              <a:rPr lang="el-GR" sz="2000" b="1" dirty="0" smtClean="0"/>
              <a:t>σχετικών συχνοτήτων </a:t>
            </a:r>
            <a:r>
              <a:rPr lang="el-GR" sz="2000" dirty="0" smtClean="0"/>
              <a:t>φύλου και ατυχήματος ως προς το σύνολο των παρατηρήσεων του δείγματος</a:t>
            </a:r>
            <a:endParaRPr lang="el-GR" sz="2000" dirty="0"/>
          </a:p>
        </p:txBody>
      </p:sp>
      <p:graphicFrame>
        <p:nvGraphicFramePr>
          <p:cNvPr id="5" name="4 - Πίνακας"/>
          <p:cNvGraphicFramePr>
            <a:graphicFrameLocks noGrp="1"/>
          </p:cNvGraphicFramePr>
          <p:nvPr/>
        </p:nvGraphicFramePr>
        <p:xfrm>
          <a:off x="971600" y="4293096"/>
          <a:ext cx="6840761" cy="1872210"/>
        </p:xfrm>
        <a:graphic>
          <a:graphicData uri="http://schemas.openxmlformats.org/drawingml/2006/table">
            <a:tbl>
              <a:tblPr/>
              <a:tblGrid>
                <a:gridCol w="1367671"/>
                <a:gridCol w="1367671"/>
                <a:gridCol w="1368473"/>
                <a:gridCol w="1368473"/>
                <a:gridCol w="1368473"/>
              </a:tblGrid>
              <a:tr h="374442"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highlight>
                          <a:srgbClr val="C0C0C0"/>
                        </a:highligh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 rowSpan="2"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Τροχαίο Ατύχημα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4442">
                <a:tc gridSpan="2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Ναι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Όχι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Σύνολο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42">
                <a:tc rowSpan="3"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Φύλο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Άνδρες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latin typeface="Calibri"/>
                          <a:ea typeface="Calibri"/>
                          <a:cs typeface="Times New Roman"/>
                        </a:rPr>
                        <a:t>64,2%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444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Γυναίκες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latin typeface="Calibri"/>
                          <a:ea typeface="Calibri"/>
                          <a:cs typeface="Times New Roman"/>
                        </a:rPr>
                        <a:t>35,8%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444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Σύνολο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6632575" y="1196975"/>
          <a:ext cx="1533525" cy="719138"/>
        </p:xfrm>
        <a:graphic>
          <a:graphicData uri="http://schemas.openxmlformats.org/presentationml/2006/ole">
            <p:oleObj spid="_x0000_s20483" name="Equation" r:id="rId4" imgW="838080" imgH="393480" progId="Equation.DSMT4">
              <p:embed/>
            </p:oleObj>
          </a:graphicData>
        </a:graphic>
      </p:graphicFrame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2283</Words>
  <Application>Microsoft Office PowerPoint</Application>
  <PresentationFormat>Προβολή στην οθόνη (4:3)</PresentationFormat>
  <Paragraphs>574</Paragraphs>
  <Slides>45</Slides>
  <Notes>0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45</vt:i4>
      </vt:variant>
    </vt:vector>
  </HeadingPairs>
  <TitlesOfParts>
    <vt:vector size="47" baseType="lpstr">
      <vt:lpstr>Θέμα του Office</vt:lpstr>
      <vt:lpstr>Equation</vt:lpstr>
      <vt:lpstr>ΕΝOΤΗΤΑ 2.5 ΠΙΝΑΚΕΣ ΣΥΝΑΦΕΙΑΣ ΚΑΙ ΡΑΒΔΟΓΡΑΜΜΑΤΑ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  <vt:lpstr>Διαφάνεια 22</vt:lpstr>
      <vt:lpstr>Διαφάνεια 23</vt:lpstr>
      <vt:lpstr>Διαφάνεια 24</vt:lpstr>
      <vt:lpstr>Διαφάνεια 25</vt:lpstr>
      <vt:lpstr>Διαφάνεια 26</vt:lpstr>
      <vt:lpstr>Διαφάνεια 27</vt:lpstr>
      <vt:lpstr>Διαφάνεια 28</vt:lpstr>
      <vt:lpstr>Διαφάνεια 29</vt:lpstr>
      <vt:lpstr>Διαφάνεια 30</vt:lpstr>
      <vt:lpstr>Διαφάνεια 31</vt:lpstr>
      <vt:lpstr>Διαφάνεια 32</vt:lpstr>
      <vt:lpstr>Διαφάνεια 33</vt:lpstr>
      <vt:lpstr>Διαφάνεια 34</vt:lpstr>
      <vt:lpstr>Διαφάνεια 35</vt:lpstr>
      <vt:lpstr>Διαφάνεια 36</vt:lpstr>
      <vt:lpstr>Διαφάνεια 37</vt:lpstr>
      <vt:lpstr>Διαφάνεια 38</vt:lpstr>
      <vt:lpstr>Διαφάνεια 39</vt:lpstr>
      <vt:lpstr>Διαφάνεια 40</vt:lpstr>
      <vt:lpstr>Διαφάνεια 41</vt:lpstr>
      <vt:lpstr>Διαφάνεια 42</vt:lpstr>
      <vt:lpstr>Διαφάνεια 43</vt:lpstr>
      <vt:lpstr>Διαφάνεια 44</vt:lpstr>
      <vt:lpstr>Διαφάνεια 45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ΕΝOΤΗΤΑ 2.5 ΠΙΝΑΚΕΣ ΣΥΝΑΦΕΙΑΣ ΚΑΙ ΡΑΒΔΟΓΡΑΜΜΑΤΑ</dc:title>
  <dc:creator>Periklis Giannoulatos</dc:creator>
  <cp:lastModifiedBy>Periklis Giannoulatos</cp:lastModifiedBy>
  <cp:revision>34</cp:revision>
  <dcterms:created xsi:type="dcterms:W3CDTF">2024-02-22T18:07:07Z</dcterms:created>
  <dcterms:modified xsi:type="dcterms:W3CDTF">2024-02-22T20:47:46Z</dcterms:modified>
  <cp:contentStatus>Τελική έκδοση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