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36" r:id="rId3"/>
    <p:sldId id="258" r:id="rId4"/>
    <p:sldId id="29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35" r:id="rId14"/>
    <p:sldId id="337" r:id="rId15"/>
    <p:sldId id="267" r:id="rId16"/>
    <p:sldId id="268" r:id="rId17"/>
    <p:sldId id="338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39" r:id="rId27"/>
    <p:sldId id="282" r:id="rId28"/>
    <p:sldId id="283" r:id="rId29"/>
    <p:sldId id="284" r:id="rId30"/>
    <p:sldId id="285" r:id="rId31"/>
    <p:sldId id="286" r:id="rId32"/>
    <p:sldId id="340" r:id="rId33"/>
    <p:sldId id="341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42" r:id="rId42"/>
    <p:sldId id="295" r:id="rId43"/>
    <p:sldId id="296" r:id="rId44"/>
    <p:sldId id="297" r:id="rId45"/>
    <p:sldId id="298" r:id="rId46"/>
    <p:sldId id="299" r:id="rId47"/>
    <p:sldId id="343" r:id="rId48"/>
    <p:sldId id="300" r:id="rId49"/>
    <p:sldId id="344" r:id="rId50"/>
    <p:sldId id="301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30" autoAdjust="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59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5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0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5.wmf"/><Relationship Id="rId7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BF184-62D5-49C3-AB52-2A05F2ECCB08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086B-62B0-4E1D-87CA-81A9001FADA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086B-62B0-4E1D-87CA-81A9001FADA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TextBox"/>
          <p:cNvSpPr txBox="1"/>
          <p:nvPr userDrawn="1"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TextBox"/>
          <p:cNvSpPr txBox="1"/>
          <p:nvPr userDrawn="1"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TextBox"/>
          <p:cNvSpPr txBox="1"/>
          <p:nvPr userDrawn="1"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TextBox"/>
          <p:cNvSpPr txBox="1"/>
          <p:nvPr userDrawn="1"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TextBox"/>
          <p:cNvSpPr txBox="1"/>
          <p:nvPr userDrawn="1"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TextBox"/>
          <p:cNvSpPr txBox="1"/>
          <p:nvPr userDrawn="1"/>
        </p:nvSpPr>
        <p:spPr>
          <a:xfrm>
            <a:off x="5076056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/>
              <a:t>ΕΠΙΜΕΛΕΙΑ:</a:t>
            </a:r>
            <a:r>
              <a:rPr lang="el-GR" i="1" baseline="0" dirty="0" smtClean="0"/>
              <a:t> ΠΕΡΙΚΛΗΣ ΓΙΑΝΝΟΥΛΑΤΟΣ</a:t>
            </a:r>
            <a:endParaRPr lang="el-GR" i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98EC-7ADC-431E-ADBF-4F4D7DB3B22D}" type="datetimeFigureOut">
              <a:rPr lang="el-GR" smtClean="0"/>
              <a:pPr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CDA8D-DC67-47AF-A963-099449EC435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8.png"/><Relationship Id="rId4" Type="http://schemas.openxmlformats.org/officeDocument/2006/relationships/oleObject" Target="../embeddings/oleObject19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Τριγωνομετρικές εξισώσεις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483768" y="188640"/>
            <a:ext cx="54726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Αν </a:t>
            </a:r>
            <a:r>
              <a:rPr lang="el-GR" sz="2400" b="1" dirty="0" smtClean="0"/>
              <a:t>θ</a:t>
            </a:r>
            <a:r>
              <a:rPr lang="el-GR" sz="2400" dirty="0" smtClean="0"/>
              <a:t> είναι μία λύση της εξίσωσης </a:t>
            </a:r>
            <a:r>
              <a:rPr lang="el-GR" sz="2400" dirty="0" err="1" smtClean="0"/>
              <a:t>ημx</a:t>
            </a:r>
            <a:r>
              <a:rPr lang="el-GR" sz="2400" dirty="0" smtClean="0"/>
              <a:t> = α, αν δηλαδή ισχύει </a:t>
            </a:r>
            <a:r>
              <a:rPr lang="el-GR" sz="2400" dirty="0" err="1" smtClean="0"/>
              <a:t>ημ</a:t>
            </a:r>
            <a:r>
              <a:rPr lang="el-GR" sz="2400" b="1" dirty="0" err="1" smtClean="0"/>
              <a:t>θ</a:t>
            </a:r>
            <a:r>
              <a:rPr lang="el-GR" sz="2400" dirty="0" smtClean="0"/>
              <a:t> = α, </a:t>
            </a:r>
            <a:endParaRPr lang="el-G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483768" y="188640"/>
            <a:ext cx="54726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Αν </a:t>
            </a:r>
            <a:r>
              <a:rPr lang="el-GR" sz="2400" b="1" dirty="0" smtClean="0"/>
              <a:t>θ</a:t>
            </a:r>
            <a:r>
              <a:rPr lang="el-GR" sz="2400" dirty="0" smtClean="0"/>
              <a:t> είναι μία λύση της εξίσωσης </a:t>
            </a:r>
            <a:r>
              <a:rPr lang="el-GR" sz="2400" dirty="0" err="1" smtClean="0"/>
              <a:t>ημx</a:t>
            </a:r>
            <a:r>
              <a:rPr lang="el-GR" sz="2400" dirty="0" smtClean="0"/>
              <a:t> = α, αν δηλαδή ισχύει </a:t>
            </a:r>
            <a:r>
              <a:rPr lang="el-GR" sz="2400" dirty="0" err="1" smtClean="0"/>
              <a:t>ημ</a:t>
            </a:r>
            <a:r>
              <a:rPr lang="el-GR" sz="2400" b="1" dirty="0" err="1" smtClean="0"/>
              <a:t>θ</a:t>
            </a:r>
            <a:r>
              <a:rPr lang="el-GR" sz="2400" dirty="0" smtClean="0"/>
              <a:t> = α, 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1052736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Τότε, λύση θα είναι και </a:t>
            </a:r>
          </a:p>
          <a:p>
            <a:r>
              <a:rPr lang="el-GR" sz="2400" dirty="0" smtClean="0"/>
              <a:t>η γωνία </a:t>
            </a:r>
            <a:r>
              <a:rPr lang="el-GR" sz="2400" b="1" dirty="0" smtClean="0"/>
              <a:t>π – θ</a:t>
            </a:r>
            <a:r>
              <a:rPr lang="el-GR" sz="2400" dirty="0" smtClean="0"/>
              <a:t> ,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467544" y="3861048"/>
            <a:ext cx="331236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Αλλά και όσες γωνίες διαφέρουν κατά </a:t>
            </a:r>
            <a:r>
              <a:rPr lang="el-GR" sz="2400" b="1" dirty="0" smtClean="0"/>
              <a:t>2κπ</a:t>
            </a:r>
            <a:r>
              <a:rPr lang="el-GR" sz="2400" dirty="0" smtClean="0"/>
              <a:t> (κ</a:t>
            </a:r>
            <a:r>
              <a:rPr lang="az-Cyrl-AZ" sz="2400" dirty="0" smtClean="0"/>
              <a:t>Є</a:t>
            </a:r>
            <a:r>
              <a:rPr lang="el-GR" sz="2400" dirty="0" smtClean="0"/>
              <a:t>Ζ) από τις </a:t>
            </a:r>
          </a:p>
          <a:p>
            <a:r>
              <a:rPr lang="el-GR" sz="2400" dirty="0" smtClean="0"/>
              <a:t>γωνίες </a:t>
            </a:r>
            <a:r>
              <a:rPr lang="el-GR" sz="2400" b="1" dirty="0" smtClean="0"/>
              <a:t>θ</a:t>
            </a:r>
            <a:r>
              <a:rPr lang="el-GR" sz="2400" dirty="0" smtClean="0"/>
              <a:t> ,  </a:t>
            </a:r>
            <a:r>
              <a:rPr lang="el-GR" sz="2400" b="1" dirty="0" smtClean="0"/>
              <a:t>π – θ</a:t>
            </a:r>
            <a:r>
              <a:rPr lang="el-GR" sz="2400" dirty="0" smtClean="0"/>
              <a:t> .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5292080" y="3717032"/>
            <a:ext cx="33123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Επομένως ισχύει: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419872" y="4437112"/>
          <a:ext cx="5168241" cy="1488678"/>
        </p:xfrm>
        <a:graphic>
          <a:graphicData uri="http://schemas.openxmlformats.org/presentationml/2006/ole">
            <p:oleObj spid="_x0000_s8196" name="Equation" r:id="rId4" imgW="2336760" imgH="67284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4860032" y="260648"/>
            <a:ext cx="3890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Άσκηση</a:t>
            </a:r>
            <a:r>
              <a:rPr lang="el-GR" sz="2400" dirty="0" smtClean="0"/>
              <a:t>: Να λυθεί η εξίσωση </a:t>
            </a:r>
            <a:endParaRPr lang="el-GR" sz="2400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724128" y="764704"/>
          <a:ext cx="1697873" cy="576064"/>
        </p:xfrm>
        <a:graphic>
          <a:graphicData uri="http://schemas.openxmlformats.org/presentationml/2006/ole">
            <p:oleObj spid="_x0000_s9219" name="Equation" r:id="rId3" imgW="711000" imgH="241200" progId="Equation.DSMT4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539552" y="1556792"/>
          <a:ext cx="1697873" cy="576064"/>
        </p:xfrm>
        <a:graphic>
          <a:graphicData uri="http://schemas.openxmlformats.org/presentationml/2006/ole">
            <p:oleObj spid="_x0000_s9220" name="Equation" r:id="rId4" imgW="711000" imgH="241200" progId="Equation.DSMT4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39552" y="2204864"/>
          <a:ext cx="1576596" cy="1030851"/>
        </p:xfrm>
        <a:graphic>
          <a:graphicData uri="http://schemas.openxmlformats.org/presentationml/2006/ole">
            <p:oleObj spid="_x0000_s9221" name="Equation" r:id="rId5" imgW="660240" imgH="431640" progId="Equation.DSMT4">
              <p:embed/>
            </p:oleObj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412776"/>
            <a:ext cx="3960440" cy="295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0" y="1"/>
          <a:ext cx="4644008" cy="1337862"/>
        </p:xfrm>
        <a:graphic>
          <a:graphicData uri="http://schemas.openxmlformats.org/presentationml/2006/ole">
            <p:oleObj spid="_x0000_s9223" name="Equation" r:id="rId7" imgW="2336760" imgH="672840" progId="Equation.DSMT4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95536" y="3356992"/>
          <a:ext cx="1819150" cy="939894"/>
        </p:xfrm>
        <a:graphic>
          <a:graphicData uri="http://schemas.openxmlformats.org/presentationml/2006/ole">
            <p:oleObj spid="_x0000_s9224" name="Equation" r:id="rId8" imgW="761760" imgH="393480" progId="Equation.DSMT4">
              <p:embed/>
            </p:oleObj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1619672" y="4509120"/>
          <a:ext cx="3096344" cy="2209055"/>
        </p:xfrm>
        <a:graphic>
          <a:graphicData uri="http://schemas.openxmlformats.org/presentationml/2006/ole">
            <p:oleObj spid="_x0000_s9225" name="Equation" r:id="rId9" imgW="1460160" imgH="1041120" progId="Equation.DSMT4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6084168" y="4437112"/>
          <a:ext cx="2800672" cy="2228584"/>
        </p:xfrm>
        <a:graphic>
          <a:graphicData uri="http://schemas.openxmlformats.org/presentationml/2006/ole">
            <p:oleObj spid="_x0000_s9226" name="Equation" r:id="rId10" imgW="1307880" imgH="1041120" progId="Equation.DSMT4">
              <p:embed/>
            </p:oleObj>
          </a:graphicData>
        </a:graphic>
      </p:graphicFrame>
      <p:sp>
        <p:nvSpPr>
          <p:cNvPr id="14" name="13 - Ορθογώνιο"/>
          <p:cNvSpPr/>
          <p:nvPr/>
        </p:nvSpPr>
        <p:spPr>
          <a:xfrm>
            <a:off x="5940152" y="342900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5292080" y="342900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1475656" y="2204864"/>
            <a:ext cx="72008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1331640" y="3356992"/>
            <a:ext cx="108012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323528" y="4797152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 οι λύσεις δίνονται από τους τύπους:</a:t>
            </a:r>
            <a:endParaRPr lang="el-GR" sz="2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4788024" y="4869160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και κάνοντας πράξεις:</a:t>
            </a:r>
            <a:endParaRPr lang="el-G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εξίσωση συν</a:t>
            </a:r>
            <a:r>
              <a:rPr lang="en-US" dirty="0" smtClean="0"/>
              <a:t>x = 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 rot="19656558">
            <a:off x="1422298" y="4843348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 rot="19656558">
            <a:off x="2142378" y="5491421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 rot="19656558">
            <a:off x="2718441" y="5923468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 rot="19656558">
            <a:off x="3510529" y="6211499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 rot="13093963">
            <a:off x="7033056" y="5217985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 rot="13093963">
            <a:off x="6456993" y="5650033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 rot="13093963">
            <a:off x="5880929" y="6082080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Δεξιό βέλος"/>
          <p:cNvSpPr/>
          <p:nvPr/>
        </p:nvSpPr>
        <p:spPr>
          <a:xfrm rot="19656558">
            <a:off x="1422298" y="4843348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Δεξιό βέλος"/>
          <p:cNvSpPr/>
          <p:nvPr/>
        </p:nvSpPr>
        <p:spPr>
          <a:xfrm rot="19656558">
            <a:off x="2142378" y="5491421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 rot="19656558">
            <a:off x="2718441" y="5923468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Δεξιό βέλος"/>
          <p:cNvSpPr/>
          <p:nvPr/>
        </p:nvSpPr>
        <p:spPr>
          <a:xfrm rot="19656558">
            <a:off x="3510529" y="6211499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 rot="13093963">
            <a:off x="7033056" y="5217985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Δεξιό βέλος"/>
          <p:cNvSpPr/>
          <p:nvPr/>
        </p:nvSpPr>
        <p:spPr>
          <a:xfrm rot="13093963">
            <a:off x="6456993" y="5650033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 rot="13093963">
            <a:off x="5880929" y="6082080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051720" y="6165304"/>
            <a:ext cx="4536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Ποιες γωνίες έχουν συνημίτονο ίσο με ½;</a:t>
            </a:r>
            <a:endParaRPr lang="el-GR" sz="2000" dirty="0"/>
          </a:p>
        </p:txBody>
      </p:sp>
      <p:sp>
        <p:nvSpPr>
          <p:cNvPr id="13" name="12 - Έλλειψη"/>
          <p:cNvSpPr/>
          <p:nvPr/>
        </p:nvSpPr>
        <p:spPr>
          <a:xfrm>
            <a:off x="5652120" y="32849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580112" y="12687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5580112" y="53732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0" y="0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Όπως είχαμε δει, οι αντίθετες γωνίες έχουν το ίδιο συνημίτονο.</a:t>
            </a:r>
            <a:endParaRPr lang="el-GR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Δεξιό βέλος"/>
          <p:cNvSpPr/>
          <p:nvPr/>
        </p:nvSpPr>
        <p:spPr>
          <a:xfrm rot="19656558">
            <a:off x="3510529" y="6211499"/>
            <a:ext cx="504056" cy="2160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2051720" y="6165304"/>
            <a:ext cx="4536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Ποιες γωνίες έχουν συνημίτονο ίσο με ½;</a:t>
            </a:r>
            <a:endParaRPr lang="el-GR" sz="2000" dirty="0"/>
          </a:p>
        </p:txBody>
      </p:sp>
      <p:sp>
        <p:nvSpPr>
          <p:cNvPr id="13" name="12 - Έλλειψη"/>
          <p:cNvSpPr/>
          <p:nvPr/>
        </p:nvSpPr>
        <p:spPr>
          <a:xfrm>
            <a:off x="5652120" y="328498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5580112" y="126876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5580112" y="5373216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0" y="0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Όπως είχαμε δει, οι αντίθετες γωνίες έχουν το ίδιο συνημίτονο.</a:t>
            </a:r>
            <a:endParaRPr lang="el-GR" sz="2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0" y="404664"/>
            <a:ext cx="932452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Επειδή όμως και η συνάρτηση </a:t>
            </a:r>
            <a:r>
              <a:rPr lang="el-GR" sz="2000" b="1" dirty="0" smtClean="0"/>
              <a:t>συν</a:t>
            </a:r>
            <a:r>
              <a:rPr lang="en-US" sz="2000" b="1" dirty="0" smtClean="0"/>
              <a:t>x</a:t>
            </a:r>
            <a:r>
              <a:rPr lang="en-US" sz="2000" dirty="0" smtClean="0"/>
              <a:t> </a:t>
            </a:r>
            <a:r>
              <a:rPr lang="el-GR" sz="2000" dirty="0" smtClean="0"/>
              <a:t>έχει περίοδο </a:t>
            </a:r>
            <a:r>
              <a:rPr lang="el-GR" sz="2000" b="1" dirty="0" smtClean="0"/>
              <a:t>2π</a:t>
            </a:r>
            <a:r>
              <a:rPr lang="el-GR" sz="2000" dirty="0" smtClean="0"/>
              <a:t> , και οι γωνίες που θα </a:t>
            </a:r>
            <a:r>
              <a:rPr lang="el-GR" sz="2000" b="1" dirty="0" smtClean="0"/>
              <a:t>διαφέρουν κατά ±2π , ± 4π κτλ. </a:t>
            </a:r>
            <a:r>
              <a:rPr lang="el-GR" sz="2000" dirty="0" smtClean="0"/>
              <a:t>από αυτές τις γωνίες θα έχουν συνημίτονο ίσο με </a:t>
            </a:r>
            <a:r>
              <a:rPr lang="el-GR" sz="2000" b="1" dirty="0" smtClean="0"/>
              <a:t>½</a:t>
            </a:r>
            <a:r>
              <a:rPr lang="el-GR" sz="2000" dirty="0" smtClean="0"/>
              <a:t> .</a:t>
            </a:r>
            <a:endParaRPr lang="el-GR" sz="2000" dirty="0"/>
          </a:p>
        </p:txBody>
      </p:sp>
      <p:sp>
        <p:nvSpPr>
          <p:cNvPr id="18" name="17 - TextBox"/>
          <p:cNvSpPr txBox="1"/>
          <p:nvPr/>
        </p:nvSpPr>
        <p:spPr>
          <a:xfrm>
            <a:off x="179512" y="1628800"/>
            <a:ext cx="60486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Επομένως, συνημίτονο ίσο με </a:t>
            </a:r>
            <a:r>
              <a:rPr lang="el-GR" sz="2000" b="1" dirty="0" smtClean="0"/>
              <a:t>½</a:t>
            </a:r>
            <a:r>
              <a:rPr lang="el-GR" sz="2000" dirty="0" smtClean="0"/>
              <a:t> θα έχουν και οι γωνίες:</a:t>
            </a:r>
            <a:endParaRPr lang="el-GR" sz="2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7236296" y="1124744"/>
            <a:ext cx="15121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2π + π/3</a:t>
            </a:r>
          </a:p>
          <a:p>
            <a:r>
              <a:rPr lang="el-GR" sz="2000" dirty="0" smtClean="0"/>
              <a:t>4π + π/3</a:t>
            </a:r>
          </a:p>
          <a:p>
            <a:r>
              <a:rPr lang="el-GR" sz="2000" dirty="0" smtClean="0"/>
              <a:t>6π + π/3 </a:t>
            </a:r>
          </a:p>
          <a:p>
            <a:r>
              <a:rPr lang="el-GR" sz="2000" dirty="0" smtClean="0"/>
              <a:t>-2π + π/3 </a:t>
            </a:r>
          </a:p>
          <a:p>
            <a:r>
              <a:rPr lang="el-GR" sz="2000" dirty="0" smtClean="0"/>
              <a:t>-4π + π/3</a:t>
            </a:r>
          </a:p>
          <a:p>
            <a:r>
              <a:rPr lang="el-GR" sz="2000" dirty="0" smtClean="0"/>
              <a:t>κτλ.</a:t>
            </a:r>
            <a:endParaRPr lang="el-GR" sz="2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7236296" y="4005064"/>
            <a:ext cx="15121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2π - π/3 </a:t>
            </a:r>
          </a:p>
          <a:p>
            <a:r>
              <a:rPr lang="el-GR" sz="2000" dirty="0" smtClean="0"/>
              <a:t>4π - π/3</a:t>
            </a:r>
          </a:p>
          <a:p>
            <a:r>
              <a:rPr lang="el-GR" sz="2000" dirty="0" smtClean="0"/>
              <a:t>6π  - π/3 </a:t>
            </a:r>
          </a:p>
          <a:p>
            <a:r>
              <a:rPr lang="el-GR" sz="2000" dirty="0" smtClean="0"/>
              <a:t>-2π - π/3 </a:t>
            </a:r>
          </a:p>
          <a:p>
            <a:r>
              <a:rPr lang="el-GR" sz="2000" dirty="0" smtClean="0"/>
              <a:t>-4π - π/3</a:t>
            </a:r>
          </a:p>
          <a:p>
            <a:r>
              <a:rPr lang="el-GR" sz="2000" dirty="0" smtClean="0"/>
              <a:t>κτλ.</a:t>
            </a:r>
            <a:endParaRPr lang="el-GR" sz="2000" dirty="0"/>
          </a:p>
        </p:txBody>
      </p:sp>
      <p:sp>
        <p:nvSpPr>
          <p:cNvPr id="21" name="20 - TextBox"/>
          <p:cNvSpPr txBox="1"/>
          <p:nvPr/>
        </p:nvSpPr>
        <p:spPr>
          <a:xfrm>
            <a:off x="251520" y="4149080"/>
            <a:ext cx="518457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Δηλαδή, οι γωνίες της μορφής : </a:t>
            </a:r>
          </a:p>
          <a:p>
            <a:pPr algn="ctr"/>
            <a:r>
              <a:rPr lang="el-GR" sz="2800" b="1" dirty="0" smtClean="0"/>
              <a:t>κ∙</a:t>
            </a:r>
            <a:r>
              <a:rPr lang="el-GR" sz="2800" dirty="0" smtClean="0"/>
              <a:t>2π + π/3 ή </a:t>
            </a:r>
            <a:r>
              <a:rPr lang="el-GR" sz="2800" b="1" dirty="0" smtClean="0"/>
              <a:t>κ∙</a:t>
            </a:r>
            <a:r>
              <a:rPr lang="el-GR" sz="2800" dirty="0" smtClean="0"/>
              <a:t>2π - π/3</a:t>
            </a:r>
          </a:p>
          <a:p>
            <a:pPr algn="ctr"/>
            <a:r>
              <a:rPr lang="el-GR" sz="2800" dirty="0" smtClean="0"/>
              <a:t>όπου κ ακέραιος αριθμός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668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δούμε το προηγούμενο παράδειγμα και γραφικά.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Θέλουμε να βρούμε ποιες γωνίες έχουν συνημίτονο ½ με την βοήθεια της γραφικής παράστασης της συνάρτησης συν</a:t>
            </a:r>
            <a:r>
              <a:rPr lang="en-US" sz="2000" dirty="0" smtClean="0"/>
              <a:t>x.</a:t>
            </a:r>
            <a:endParaRPr lang="el-GR" sz="2000" dirty="0"/>
          </a:p>
        </p:txBody>
      </p:sp>
      <p:sp>
        <p:nvSpPr>
          <p:cNvPr id="6" name="5 - Έλλειψη"/>
          <p:cNvSpPr/>
          <p:nvPr/>
        </p:nvSpPr>
        <p:spPr>
          <a:xfrm>
            <a:off x="971600" y="2708920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119675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Σχεδιάζουμε την ευθεία </a:t>
            </a:r>
            <a:r>
              <a:rPr lang="en-US" sz="2000" dirty="0" smtClean="0"/>
              <a:t>y = ½ .</a:t>
            </a:r>
            <a:endParaRPr lang="el-GR" sz="20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7668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δούμε το προηγούμενο παράδειγμα και γραφικά.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Θέλουμε να βρούμε ποιες γωνίες έχουν συνημίτονο ½ με την βοήθεια της γραφικής παράστασης της συνάρτησης συν</a:t>
            </a:r>
            <a:r>
              <a:rPr lang="en-US" sz="2000" dirty="0" smtClean="0"/>
              <a:t>x.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συν</a:t>
            </a:r>
            <a:r>
              <a:rPr lang="en-US" sz="2000" dirty="0" smtClean="0"/>
              <a:t>x  = ½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εξίσωση </a:t>
            </a:r>
            <a:r>
              <a:rPr lang="el-GR" dirty="0" err="1" smtClean="0"/>
              <a:t>ημ</a:t>
            </a:r>
            <a:r>
              <a:rPr lang="en-US" dirty="0" smtClean="0"/>
              <a:t>x = 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συν</a:t>
            </a:r>
            <a:r>
              <a:rPr lang="en-US" sz="2000" dirty="0" smtClean="0"/>
              <a:t>x  = ½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1403648" y="3284984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635896" y="3284984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6012160" y="3284984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491880" y="3573016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2π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868144" y="3573016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r>
              <a:rPr lang="el-GR" sz="1200" b="1" dirty="0" err="1" smtClean="0">
                <a:solidFill>
                  <a:srgbClr val="FF0000"/>
                </a:solidFill>
              </a:rPr>
              <a:t>π+π</a:t>
            </a:r>
            <a:r>
              <a:rPr lang="el-GR" sz="1200" b="1" dirty="0" smtClean="0">
                <a:solidFill>
                  <a:srgbClr val="FF0000"/>
                </a:solidFill>
              </a:rPr>
              <a:t>/</a:t>
            </a:r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39552" y="3284984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2915816" y="3284984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5220072" y="3284984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TextBox"/>
          <p:cNvSpPr txBox="1"/>
          <p:nvPr/>
        </p:nvSpPr>
        <p:spPr>
          <a:xfrm>
            <a:off x="2771800" y="357301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CC3399"/>
                </a:solidFill>
              </a:rPr>
              <a:t>2π</a:t>
            </a:r>
            <a:r>
              <a:rPr lang="en-US" sz="1200" b="1" dirty="0" smtClean="0">
                <a:solidFill>
                  <a:srgbClr val="CC3399"/>
                </a:solidFill>
              </a:rPr>
              <a:t> - </a:t>
            </a:r>
            <a:r>
              <a:rPr lang="el-GR" sz="1200" b="1" dirty="0" smtClean="0">
                <a:solidFill>
                  <a:srgbClr val="CC3399"/>
                </a:solidFill>
              </a:rPr>
              <a:t>π/</a:t>
            </a:r>
            <a:r>
              <a:rPr lang="en-US" sz="1200" b="1" dirty="0" smtClean="0">
                <a:solidFill>
                  <a:srgbClr val="CC3399"/>
                </a:solidFill>
              </a:rPr>
              <a:t>3</a:t>
            </a:r>
            <a:endParaRPr lang="el-GR" sz="1200" b="1" dirty="0">
              <a:solidFill>
                <a:srgbClr val="CC3399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076056" y="357301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3399"/>
                </a:solidFill>
              </a:rPr>
              <a:t>4</a:t>
            </a:r>
            <a:r>
              <a:rPr lang="el-GR" sz="1200" b="1" dirty="0" smtClean="0">
                <a:solidFill>
                  <a:srgbClr val="CC3399"/>
                </a:solidFill>
              </a:rPr>
              <a:t>π</a:t>
            </a:r>
            <a:r>
              <a:rPr lang="en-US" sz="1200" b="1" dirty="0" smtClean="0">
                <a:solidFill>
                  <a:srgbClr val="CC3399"/>
                </a:solidFill>
              </a:rPr>
              <a:t> - </a:t>
            </a:r>
            <a:r>
              <a:rPr lang="el-GR" sz="1200" b="1" dirty="0" smtClean="0">
                <a:solidFill>
                  <a:srgbClr val="CC3399"/>
                </a:solidFill>
              </a:rPr>
              <a:t>π/</a:t>
            </a:r>
            <a:r>
              <a:rPr lang="en-US" sz="1200" b="1" dirty="0" smtClean="0">
                <a:solidFill>
                  <a:srgbClr val="CC3399"/>
                </a:solidFill>
              </a:rPr>
              <a:t>3</a:t>
            </a:r>
            <a:endParaRPr lang="el-GR" sz="1200" b="1" dirty="0">
              <a:solidFill>
                <a:srgbClr val="CC3399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8316416" y="3284984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8172400" y="3573016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6π+π/</a:t>
            </a:r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7524328" y="3284984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TextBox"/>
          <p:cNvSpPr txBox="1"/>
          <p:nvPr/>
        </p:nvSpPr>
        <p:spPr>
          <a:xfrm>
            <a:off x="7452320" y="357301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CC3399"/>
                </a:solidFill>
              </a:rPr>
              <a:t>6π</a:t>
            </a:r>
            <a:r>
              <a:rPr lang="en-US" sz="1200" b="1" dirty="0" smtClean="0">
                <a:solidFill>
                  <a:srgbClr val="CC3399"/>
                </a:solidFill>
              </a:rPr>
              <a:t> - </a:t>
            </a:r>
            <a:r>
              <a:rPr lang="el-GR" sz="1200" b="1" dirty="0" smtClean="0">
                <a:solidFill>
                  <a:srgbClr val="CC3399"/>
                </a:solidFill>
              </a:rPr>
              <a:t>π/</a:t>
            </a:r>
            <a:r>
              <a:rPr lang="en-US" sz="1200" b="1" dirty="0" smtClean="0">
                <a:solidFill>
                  <a:srgbClr val="CC3399"/>
                </a:solidFill>
              </a:rPr>
              <a:t>3</a:t>
            </a:r>
            <a:endParaRPr lang="el-GR" sz="12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  <p:bldP spid="11" grpId="0" animBg="1"/>
      <p:bldP spid="12" grpId="0" animBg="1"/>
      <p:bldP spid="14" grpId="0" animBg="1"/>
      <p:bldP spid="15" grpId="0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συν</a:t>
            </a:r>
            <a:r>
              <a:rPr lang="en-US" sz="2000" dirty="0" smtClean="0"/>
              <a:t>x  = ½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7884368" y="3429000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7020272" y="3429000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5508104" y="342900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131840" y="3429000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827584" y="3429000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5292080" y="3645024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</a:t>
            </a:r>
            <a:r>
              <a:rPr lang="el-GR" sz="1200" b="1" dirty="0" smtClean="0">
                <a:solidFill>
                  <a:srgbClr val="FF0000"/>
                </a:solidFill>
              </a:rPr>
              <a:t>2π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2915816" y="3645024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- 4</a:t>
            </a:r>
            <a:r>
              <a:rPr lang="el-GR" sz="1200" b="1" dirty="0" smtClean="0">
                <a:solidFill>
                  <a:srgbClr val="FF0000"/>
                </a:solidFill>
              </a:rPr>
              <a:t>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11560" y="3645024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- 6</a:t>
            </a:r>
            <a:r>
              <a:rPr lang="el-GR" sz="1200" b="1" dirty="0" smtClean="0">
                <a:solidFill>
                  <a:srgbClr val="FF0000"/>
                </a:solidFill>
              </a:rPr>
              <a:t>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4716016" y="3429000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2411760" y="3429000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4572000" y="3645024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3399"/>
                </a:solidFill>
              </a:rPr>
              <a:t>- </a:t>
            </a:r>
            <a:r>
              <a:rPr lang="el-GR" sz="1200" b="1" dirty="0" smtClean="0">
                <a:solidFill>
                  <a:srgbClr val="CC3399"/>
                </a:solidFill>
              </a:rPr>
              <a:t>2π</a:t>
            </a:r>
            <a:r>
              <a:rPr lang="en-US" sz="1200" b="1" dirty="0" smtClean="0">
                <a:solidFill>
                  <a:srgbClr val="CC3399"/>
                </a:solidFill>
              </a:rPr>
              <a:t> - </a:t>
            </a:r>
            <a:r>
              <a:rPr lang="el-GR" sz="1200" b="1" dirty="0" smtClean="0">
                <a:solidFill>
                  <a:srgbClr val="CC3399"/>
                </a:solidFill>
              </a:rPr>
              <a:t>π/</a:t>
            </a:r>
            <a:r>
              <a:rPr lang="en-US" sz="1200" b="1" dirty="0" smtClean="0">
                <a:solidFill>
                  <a:srgbClr val="CC3399"/>
                </a:solidFill>
              </a:rPr>
              <a:t>3</a:t>
            </a:r>
            <a:endParaRPr lang="el-GR" sz="1200" b="1" dirty="0">
              <a:solidFill>
                <a:srgbClr val="CC3399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267744" y="3645024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3399"/>
                </a:solidFill>
              </a:rPr>
              <a:t>- 4</a:t>
            </a:r>
            <a:r>
              <a:rPr lang="el-GR" sz="1200" b="1" dirty="0" smtClean="0">
                <a:solidFill>
                  <a:srgbClr val="CC3399"/>
                </a:solidFill>
              </a:rPr>
              <a:t>π</a:t>
            </a:r>
            <a:r>
              <a:rPr lang="en-US" sz="1200" b="1" dirty="0" smtClean="0">
                <a:solidFill>
                  <a:srgbClr val="CC3399"/>
                </a:solidFill>
              </a:rPr>
              <a:t> - </a:t>
            </a:r>
            <a:r>
              <a:rPr lang="el-GR" sz="1200" b="1" dirty="0" smtClean="0">
                <a:solidFill>
                  <a:srgbClr val="CC3399"/>
                </a:solidFill>
              </a:rPr>
              <a:t>π/</a:t>
            </a:r>
            <a:r>
              <a:rPr lang="en-US" sz="1200" b="1" dirty="0" smtClean="0">
                <a:solidFill>
                  <a:srgbClr val="CC3399"/>
                </a:solidFill>
              </a:rPr>
              <a:t>3</a:t>
            </a:r>
            <a:endParaRPr lang="el-GR" sz="1200" b="1" dirty="0">
              <a:solidFill>
                <a:srgbClr val="CC3399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763688" y="548680"/>
            <a:ext cx="6336704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Δηλαδή,</a:t>
            </a:r>
            <a:r>
              <a:rPr lang="en-US" sz="2800" dirty="0" smtClean="0"/>
              <a:t> </a:t>
            </a:r>
            <a:r>
              <a:rPr lang="el-GR" sz="2800" dirty="0" smtClean="0"/>
              <a:t>λύσεις της εξίσωσης </a:t>
            </a:r>
            <a:r>
              <a:rPr lang="el-GR" sz="3200" b="1" dirty="0" smtClean="0"/>
              <a:t>συν</a:t>
            </a:r>
            <a:r>
              <a:rPr lang="en-US" sz="3200" b="1" dirty="0" smtClean="0"/>
              <a:t>x = ½ </a:t>
            </a:r>
            <a:r>
              <a:rPr lang="el-GR" sz="2800" dirty="0" smtClean="0"/>
              <a:t>είναι οι γωνίες της μορφής : </a:t>
            </a:r>
          </a:p>
          <a:p>
            <a:pPr algn="ctr"/>
            <a:r>
              <a:rPr lang="el-GR" sz="2800" dirty="0" smtClean="0"/>
              <a:t>2</a:t>
            </a:r>
            <a:r>
              <a:rPr lang="el-GR" sz="2800" b="1" dirty="0" smtClean="0"/>
              <a:t>κ</a:t>
            </a:r>
            <a:r>
              <a:rPr lang="el-GR" sz="2800" dirty="0" smtClean="0"/>
              <a:t>π + π/3 ή 2</a:t>
            </a:r>
            <a:r>
              <a:rPr lang="el-GR" sz="2800" b="1" dirty="0" smtClean="0"/>
              <a:t>κ</a:t>
            </a:r>
            <a:r>
              <a:rPr lang="el-GR" sz="2800" dirty="0" smtClean="0"/>
              <a:t>π - π/3</a:t>
            </a:r>
          </a:p>
          <a:p>
            <a:pPr algn="ctr"/>
            <a:r>
              <a:rPr lang="el-GR" sz="2800" dirty="0" smtClean="0"/>
              <a:t>όπου </a:t>
            </a:r>
            <a:r>
              <a:rPr lang="el-GR" sz="2800" b="1" dirty="0" smtClean="0"/>
              <a:t>κ</a:t>
            </a:r>
            <a:r>
              <a:rPr lang="el-GR" sz="2800" dirty="0" smtClean="0"/>
              <a:t> ακέραιος αριθμός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3" grpId="1"/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555776" y="0"/>
            <a:ext cx="57606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Αν </a:t>
            </a:r>
            <a:r>
              <a:rPr lang="el-GR" sz="2400" b="1" dirty="0" smtClean="0"/>
              <a:t>θ</a:t>
            </a:r>
            <a:r>
              <a:rPr lang="el-GR" sz="2400" dirty="0" smtClean="0"/>
              <a:t> είναι μία λύση της εξίσωσης </a:t>
            </a:r>
            <a:r>
              <a:rPr lang="el-GR" sz="2400" dirty="0" err="1" smtClean="0"/>
              <a:t>συνx</a:t>
            </a:r>
            <a:r>
              <a:rPr lang="el-GR" sz="2400" dirty="0" smtClean="0"/>
              <a:t> = α, αν δηλαδή ισχύει </a:t>
            </a:r>
            <a:r>
              <a:rPr lang="el-GR" sz="2400" dirty="0" err="1" smtClean="0"/>
              <a:t>συν</a:t>
            </a:r>
            <a:r>
              <a:rPr lang="el-GR" sz="2400" b="1" dirty="0" err="1" smtClean="0"/>
              <a:t>θ</a:t>
            </a:r>
            <a:r>
              <a:rPr lang="el-GR" sz="2400" dirty="0" smtClean="0"/>
              <a:t> = α, </a:t>
            </a:r>
            <a:endParaRPr lang="el-GR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555776" y="0"/>
            <a:ext cx="57606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Αν </a:t>
            </a:r>
            <a:r>
              <a:rPr lang="el-GR" sz="2400" b="1" dirty="0" smtClean="0"/>
              <a:t>θ</a:t>
            </a:r>
            <a:r>
              <a:rPr lang="el-GR" sz="2400" dirty="0" smtClean="0"/>
              <a:t> είναι μία λύση της εξίσωσης </a:t>
            </a:r>
            <a:r>
              <a:rPr lang="el-GR" sz="2400" dirty="0" err="1" smtClean="0"/>
              <a:t>συνx</a:t>
            </a:r>
            <a:r>
              <a:rPr lang="el-GR" sz="2400" dirty="0" smtClean="0"/>
              <a:t> = α, αν δηλαδή ισχύει </a:t>
            </a:r>
            <a:r>
              <a:rPr lang="el-GR" sz="2400" dirty="0" err="1" smtClean="0"/>
              <a:t>συν</a:t>
            </a:r>
            <a:r>
              <a:rPr lang="el-GR" sz="2400" b="1" dirty="0" err="1" smtClean="0"/>
              <a:t>θ</a:t>
            </a:r>
            <a:r>
              <a:rPr lang="el-GR" sz="2400" dirty="0" smtClean="0"/>
              <a:t> = α, 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467544" y="1052736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Τότε, λύση θα είναι και </a:t>
            </a:r>
          </a:p>
          <a:p>
            <a:r>
              <a:rPr lang="el-GR" sz="2400" dirty="0" smtClean="0"/>
              <a:t>η γωνία </a:t>
            </a:r>
            <a:r>
              <a:rPr lang="el-GR" sz="2400" b="1" dirty="0" smtClean="0"/>
              <a:t>– θ</a:t>
            </a:r>
            <a:r>
              <a:rPr lang="el-GR" sz="2400" dirty="0" smtClean="0"/>
              <a:t> ,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251520" y="2492896"/>
            <a:ext cx="331236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Αλλά και όσες γωνίες διαφέρουν κατά </a:t>
            </a:r>
            <a:r>
              <a:rPr lang="el-GR" sz="2400" b="1" dirty="0" smtClean="0"/>
              <a:t>2κπ</a:t>
            </a:r>
            <a:r>
              <a:rPr lang="el-GR" sz="2400" dirty="0" smtClean="0"/>
              <a:t> (κ</a:t>
            </a:r>
            <a:r>
              <a:rPr lang="az-Cyrl-AZ" sz="2400" dirty="0" smtClean="0"/>
              <a:t>Є</a:t>
            </a:r>
            <a:r>
              <a:rPr lang="el-GR" sz="2400" dirty="0" smtClean="0"/>
              <a:t>Ζ) από τις </a:t>
            </a:r>
          </a:p>
          <a:p>
            <a:r>
              <a:rPr lang="el-GR" sz="2400" dirty="0" smtClean="0"/>
              <a:t>γωνίες </a:t>
            </a:r>
            <a:r>
              <a:rPr lang="el-GR" sz="2400" b="1" dirty="0" smtClean="0"/>
              <a:t>θ</a:t>
            </a:r>
            <a:r>
              <a:rPr lang="el-GR" sz="2400" dirty="0" smtClean="0"/>
              <a:t> ,  </a:t>
            </a:r>
            <a:r>
              <a:rPr lang="el-GR" sz="2400" b="1" dirty="0" smtClean="0"/>
              <a:t>– θ</a:t>
            </a:r>
            <a:r>
              <a:rPr lang="el-GR" sz="2400" dirty="0" smtClean="0"/>
              <a:t> .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539552" y="4365104"/>
            <a:ext cx="33123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Επομένως ισχύει: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79512" y="4869160"/>
          <a:ext cx="4854823" cy="1420664"/>
        </p:xfrm>
        <a:graphic>
          <a:graphicData uri="http://schemas.openxmlformats.org/presentationml/2006/ole">
            <p:oleObj spid="_x0000_s23555" name="Equation" r:id="rId4" imgW="2298600" imgH="672840" progId="Equation.DSMT4">
              <p:embed/>
            </p:oleObj>
          </a:graphicData>
        </a:graphic>
      </p:graphicFrame>
      <p:sp>
        <p:nvSpPr>
          <p:cNvPr id="11" name="10 - Ορθογώνιο"/>
          <p:cNvSpPr/>
          <p:nvPr/>
        </p:nvSpPr>
        <p:spPr>
          <a:xfrm>
            <a:off x="5292080" y="4365104"/>
            <a:ext cx="11772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4860032" y="116632"/>
            <a:ext cx="3890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Άσκηση</a:t>
            </a:r>
            <a:r>
              <a:rPr lang="el-GR" sz="2400" dirty="0" smtClean="0"/>
              <a:t>: Να λυθεί η εξίσωση </a:t>
            </a:r>
            <a:endParaRPr lang="el-GR" sz="2400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652120" y="404664"/>
          <a:ext cx="1817688" cy="1030287"/>
        </p:xfrm>
        <a:graphic>
          <a:graphicData uri="http://schemas.openxmlformats.org/presentationml/2006/ole">
            <p:oleObj spid="_x0000_s47106" name="Equation" r:id="rId3" imgW="761760" imgH="431640" progId="Equation.DSMT4">
              <p:embed/>
            </p:oleObj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960440" cy="295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95536" y="2852936"/>
          <a:ext cx="2305050" cy="939800"/>
        </p:xfrm>
        <a:graphic>
          <a:graphicData uri="http://schemas.openxmlformats.org/presentationml/2006/ole">
            <p:oleObj spid="_x0000_s47110" name="Equation" r:id="rId5" imgW="965160" imgH="393480" progId="Equation.DSMT4">
              <p:embed/>
            </p:oleObj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773238" y="4235450"/>
          <a:ext cx="2636837" cy="2200275"/>
        </p:xfrm>
        <a:graphic>
          <a:graphicData uri="http://schemas.openxmlformats.org/presentationml/2006/ole">
            <p:oleObj spid="_x0000_s47112" name="Equation" r:id="rId6" imgW="1231560" imgH="1028520" progId="Equation.DSMT4">
              <p:embed/>
            </p:oleObj>
          </a:graphicData>
        </a:graphic>
      </p:graphicFrame>
      <p:sp>
        <p:nvSpPr>
          <p:cNvPr id="14" name="13 - Ορθογώνιο"/>
          <p:cNvSpPr/>
          <p:nvPr/>
        </p:nvSpPr>
        <p:spPr>
          <a:xfrm>
            <a:off x="7164288" y="3284984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5940152" y="3356992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1763688" y="1484784"/>
            <a:ext cx="72008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Ορθογώνιο"/>
          <p:cNvSpPr/>
          <p:nvPr/>
        </p:nvSpPr>
        <p:spPr>
          <a:xfrm>
            <a:off x="1619672" y="2924944"/>
            <a:ext cx="1080120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179512" y="4149080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 οι λύσεις δίνονται από τους τύπους:</a:t>
            </a:r>
            <a:endParaRPr lang="el-GR" sz="2000" dirty="0"/>
          </a:p>
        </p:txBody>
      </p:sp>
      <p:graphicFrame>
        <p:nvGraphicFramePr>
          <p:cNvPr id="47113" name="Object 9"/>
          <p:cNvGraphicFramePr>
            <a:graphicFrameLocks noChangeAspect="1"/>
          </p:cNvGraphicFramePr>
          <p:nvPr/>
        </p:nvGraphicFramePr>
        <p:xfrm>
          <a:off x="107505" y="0"/>
          <a:ext cx="4581084" cy="1340768"/>
        </p:xfrm>
        <a:graphic>
          <a:graphicData uri="http://schemas.openxmlformats.org/presentationml/2006/ole">
            <p:oleObj spid="_x0000_s47113" name="Equation" r:id="rId7" imgW="2298600" imgH="672840" progId="Equation.DSMT4">
              <p:embed/>
            </p:oleObj>
          </a:graphicData>
        </a:graphic>
      </p:graphicFrame>
      <p:graphicFrame>
        <p:nvGraphicFramePr>
          <p:cNvPr id="47114" name="Object 10"/>
          <p:cNvGraphicFramePr>
            <a:graphicFrameLocks noChangeAspect="1"/>
          </p:cNvGraphicFramePr>
          <p:nvPr/>
        </p:nvGraphicFramePr>
        <p:xfrm>
          <a:off x="539552" y="1484784"/>
          <a:ext cx="1817688" cy="1030287"/>
        </p:xfrm>
        <a:graphic>
          <a:graphicData uri="http://schemas.openxmlformats.org/presentationml/2006/ole">
            <p:oleObj spid="_x0000_s47114" name="Equation" r:id="rId8" imgW="761760" imgH="43164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54736"/>
            <a:ext cx="8229600" cy="55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32173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/>
              <a:t>Ειδικές περιπτώσεις: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3419872" y="0"/>
            <a:ext cx="48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Άσκηση</a:t>
            </a:r>
            <a:r>
              <a:rPr lang="el-GR" sz="2400" dirty="0" smtClean="0"/>
              <a:t>: Να λυθεί η εξίσωση </a:t>
            </a:r>
            <a:r>
              <a:rPr lang="el-GR" sz="2400" dirty="0" err="1" smtClean="0"/>
              <a:t>ημ</a:t>
            </a:r>
            <a:r>
              <a:rPr lang="en-US" sz="2400" dirty="0" smtClean="0"/>
              <a:t>x = 0</a:t>
            </a:r>
            <a:endParaRPr lang="el-G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54736"/>
            <a:ext cx="8229600" cy="55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32173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/>
              <a:t>Ειδικές περιπτώσεις: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3419872" y="0"/>
            <a:ext cx="480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Άσκηση</a:t>
            </a:r>
            <a:r>
              <a:rPr lang="el-GR" sz="2400" dirty="0" smtClean="0"/>
              <a:t>: Να λυθεί η εξίσωση </a:t>
            </a:r>
            <a:r>
              <a:rPr lang="el-GR" sz="2400" dirty="0" err="1" smtClean="0"/>
              <a:t>ημ</a:t>
            </a:r>
            <a:r>
              <a:rPr lang="en-US" sz="2400" dirty="0" smtClean="0"/>
              <a:t>x = 0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4644008" y="3068960"/>
            <a:ext cx="576064" cy="43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915816" y="3212976"/>
            <a:ext cx="864096" cy="0"/>
          </a:xfrm>
          <a:prstGeom prst="straightConnector1">
            <a:avLst/>
          </a:prstGeom>
          <a:ln w="603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flipH="1">
            <a:off x="5868144" y="3212976"/>
            <a:ext cx="1080120" cy="0"/>
          </a:xfrm>
          <a:prstGeom prst="straightConnector1">
            <a:avLst/>
          </a:prstGeom>
          <a:ln w="6032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2267744" y="2852936"/>
            <a:ext cx="576064" cy="43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6948264" y="2996952"/>
            <a:ext cx="576064" cy="4320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323528" y="764704"/>
            <a:ext cx="28803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Στον τριγωνομετρικό κύκλο οι γωνίες που έχουν ημίτονο ίσο με μηδέν είναι οι γωνίες των </a:t>
            </a:r>
            <a:r>
              <a:rPr lang="el-GR" sz="2400" b="1" dirty="0" smtClean="0">
                <a:solidFill>
                  <a:srgbClr val="0070C0"/>
                </a:solidFill>
              </a:rPr>
              <a:t>0</a:t>
            </a:r>
            <a:r>
              <a:rPr lang="el-GR" sz="2400" dirty="0" smtClean="0"/>
              <a:t> </a:t>
            </a:r>
            <a:r>
              <a:rPr lang="el-GR" sz="2000" dirty="0" smtClean="0"/>
              <a:t>και </a:t>
            </a:r>
            <a:r>
              <a:rPr lang="el-GR" sz="2400" b="1" dirty="0" smtClean="0">
                <a:solidFill>
                  <a:srgbClr val="0070C0"/>
                </a:solidFill>
              </a:rPr>
              <a:t>π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rad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179512" y="3861048"/>
            <a:ext cx="3528392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Ξεκινώντας από την γωνία </a:t>
            </a:r>
            <a:r>
              <a:rPr lang="el-GR" sz="2400" b="1" dirty="0" smtClean="0">
                <a:solidFill>
                  <a:srgbClr val="0070C0"/>
                </a:solidFill>
              </a:rPr>
              <a:t>0 </a:t>
            </a:r>
            <a:r>
              <a:rPr lang="en-US" sz="2400" b="1" dirty="0" err="1" smtClean="0">
                <a:solidFill>
                  <a:srgbClr val="0070C0"/>
                </a:solidFill>
              </a:rPr>
              <a:t>rad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l-GR" sz="2000" dirty="0" smtClean="0"/>
              <a:t>παρατηρούμε ότι ανά μισό κύκλο (π </a:t>
            </a:r>
            <a:r>
              <a:rPr lang="en-US" sz="2000" dirty="0" err="1" smtClean="0"/>
              <a:t>rad</a:t>
            </a:r>
            <a:r>
              <a:rPr lang="en-US" sz="2000" dirty="0" smtClean="0"/>
              <a:t>)</a:t>
            </a:r>
            <a:r>
              <a:rPr lang="el-GR" sz="2000" dirty="0" smtClean="0"/>
              <a:t> είτε με την θετική είτε με την αρνητική φορά</a:t>
            </a:r>
            <a:r>
              <a:rPr lang="en-US" sz="2000" dirty="0" smtClean="0"/>
              <a:t> </a:t>
            </a:r>
            <a:r>
              <a:rPr lang="el-GR" sz="2000" dirty="0" smtClean="0"/>
              <a:t>οι γωνίες που δημιουργούνται πέφτουν στην ίδια θέση με την γωνία των </a:t>
            </a:r>
            <a:r>
              <a:rPr lang="el-GR" sz="2400" b="1" dirty="0" smtClean="0">
                <a:solidFill>
                  <a:srgbClr val="0070C0"/>
                </a:solidFill>
              </a:rPr>
              <a:t>0</a:t>
            </a:r>
            <a:r>
              <a:rPr lang="el-GR" sz="2400" dirty="0" smtClean="0"/>
              <a:t> </a:t>
            </a:r>
            <a:r>
              <a:rPr lang="el-GR" sz="2000" dirty="0" smtClean="0"/>
              <a:t>ή των </a:t>
            </a:r>
            <a:r>
              <a:rPr lang="el-GR" sz="2400" b="1" dirty="0" smtClean="0">
                <a:solidFill>
                  <a:srgbClr val="0070C0"/>
                </a:solidFill>
              </a:rPr>
              <a:t>π </a:t>
            </a:r>
            <a:r>
              <a:rPr lang="en-US" sz="2400" b="1" dirty="0" err="1" smtClean="0">
                <a:solidFill>
                  <a:srgbClr val="0070C0"/>
                </a:solidFill>
              </a:rPr>
              <a:t>rad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5796136" y="908720"/>
            <a:ext cx="28803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 οι γωνίες 0, π , 2π , 3π, 4π, 5π, 6π, -π ,</a:t>
            </a:r>
          </a:p>
          <a:p>
            <a:r>
              <a:rPr lang="el-GR" sz="2000" dirty="0" smtClean="0"/>
              <a:t> -2π, -3π κτλ. είναι όλες λύσεις της εξίσωσης.</a:t>
            </a:r>
            <a:endParaRPr lang="el-GR" sz="2000" b="1" dirty="0">
              <a:solidFill>
                <a:srgbClr val="0070C0"/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5292080" y="3717032"/>
            <a:ext cx="33123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Επομένως ισχύει: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4572000" y="4365104"/>
          <a:ext cx="4189966" cy="504056"/>
        </p:xfrm>
        <a:graphic>
          <a:graphicData uri="http://schemas.openxmlformats.org/presentationml/2006/ole">
            <p:oleObj spid="_x0000_s49156" name="Equation" r:id="rId4" imgW="1688760" imgH="203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54736"/>
            <a:ext cx="8229600" cy="55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32173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/>
              <a:t>Ειδικές περιπτώσεις:</a:t>
            </a:r>
            <a:endParaRPr lang="el-GR" sz="2800" dirty="0"/>
          </a:p>
        </p:txBody>
      </p:sp>
      <p:sp>
        <p:nvSpPr>
          <p:cNvPr id="5" name="4 - TextBox"/>
          <p:cNvSpPr txBox="1"/>
          <p:nvPr/>
        </p:nvSpPr>
        <p:spPr>
          <a:xfrm>
            <a:off x="3419872" y="0"/>
            <a:ext cx="493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Άσκηση</a:t>
            </a:r>
            <a:r>
              <a:rPr lang="el-GR" sz="2400" dirty="0" smtClean="0"/>
              <a:t>: Να λυθεί η εξίσωση συν</a:t>
            </a:r>
            <a:r>
              <a:rPr lang="en-US" sz="2400" dirty="0" smtClean="0"/>
              <a:t>x = 0</a:t>
            </a:r>
            <a:endParaRPr lang="el-GR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051720" y="6165304"/>
            <a:ext cx="4320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Ποιες γωνίες έχουν ημίτονο ίσο με ½;</a:t>
            </a:r>
            <a:endParaRPr lang="el-GR" sz="2000" dirty="0"/>
          </a:p>
        </p:txBody>
      </p:sp>
      <p:sp>
        <p:nvSpPr>
          <p:cNvPr id="10" name="9 - Έλλειψη"/>
          <p:cNvSpPr/>
          <p:nvPr/>
        </p:nvSpPr>
        <p:spPr>
          <a:xfrm>
            <a:off x="4427984" y="2132856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2411760" y="2132856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6516216" y="2132856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Όπως είχαμε δει, οι παραπληρωματικές γωνίες έχουν το ίδιο ημίτονο.</a:t>
            </a:r>
            <a:endParaRPr lang="el-G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54736"/>
            <a:ext cx="8229600" cy="554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644008" y="3068960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flipV="1">
            <a:off x="4716016" y="4365104"/>
            <a:ext cx="0" cy="1008112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4788024" y="1340768"/>
            <a:ext cx="0" cy="864096"/>
          </a:xfrm>
          <a:prstGeom prst="straightConnector1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Ορθογώνιο"/>
          <p:cNvSpPr/>
          <p:nvPr/>
        </p:nvSpPr>
        <p:spPr>
          <a:xfrm>
            <a:off x="4499992" y="5589240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4427984" y="692696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321735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800" dirty="0" smtClean="0"/>
              <a:t>Ειδικές περιπτώσεις:</a:t>
            </a:r>
            <a:endParaRPr lang="el-GR" sz="2800" dirty="0"/>
          </a:p>
        </p:txBody>
      </p:sp>
      <p:sp>
        <p:nvSpPr>
          <p:cNvPr id="14" name="13 - TextBox"/>
          <p:cNvSpPr txBox="1"/>
          <p:nvPr/>
        </p:nvSpPr>
        <p:spPr>
          <a:xfrm>
            <a:off x="3419872" y="0"/>
            <a:ext cx="493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Άσκηση</a:t>
            </a:r>
            <a:r>
              <a:rPr lang="el-GR" sz="2400" dirty="0" smtClean="0"/>
              <a:t>: Να λυθεί η εξίσωση συν</a:t>
            </a:r>
            <a:r>
              <a:rPr lang="en-US" sz="2400" dirty="0" smtClean="0"/>
              <a:t>x = 0</a:t>
            </a:r>
            <a:endParaRPr lang="el-GR" sz="2400" dirty="0"/>
          </a:p>
        </p:txBody>
      </p:sp>
      <p:sp>
        <p:nvSpPr>
          <p:cNvPr id="15" name="14 - TextBox"/>
          <p:cNvSpPr txBox="1"/>
          <p:nvPr/>
        </p:nvSpPr>
        <p:spPr>
          <a:xfrm>
            <a:off x="323528" y="764704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Στον τριγωνομετρικό κύκλο οι γωνίες που έχουν συνημίτονο ίσο με μηδέν είναι οι γωνίες των </a:t>
            </a:r>
            <a:r>
              <a:rPr lang="el-GR" sz="2400" b="1" dirty="0" smtClean="0">
                <a:solidFill>
                  <a:srgbClr val="FF0000"/>
                </a:solidFill>
              </a:rPr>
              <a:t>π/2</a:t>
            </a:r>
            <a:r>
              <a:rPr lang="el-GR" sz="2400" dirty="0" smtClean="0"/>
              <a:t> </a:t>
            </a:r>
            <a:r>
              <a:rPr lang="el-GR" sz="2000" dirty="0" smtClean="0"/>
              <a:t>και </a:t>
            </a:r>
            <a:r>
              <a:rPr lang="el-GR" sz="2400" b="1" dirty="0" smtClean="0">
                <a:solidFill>
                  <a:srgbClr val="FF0000"/>
                </a:solidFill>
              </a:rPr>
              <a:t>3π/2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rad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16" name="15 - TextBox"/>
          <p:cNvSpPr txBox="1"/>
          <p:nvPr/>
        </p:nvSpPr>
        <p:spPr>
          <a:xfrm>
            <a:off x="179512" y="3861048"/>
            <a:ext cx="3744416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Ξεκινώντας από την γωνία </a:t>
            </a:r>
            <a:r>
              <a:rPr lang="el-GR" sz="2400" b="1" dirty="0" smtClean="0">
                <a:solidFill>
                  <a:srgbClr val="FF0000"/>
                </a:solidFill>
              </a:rPr>
              <a:t>π/2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rad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l-GR" sz="2000" dirty="0" smtClean="0"/>
              <a:t>παρατηρούμε ότι ανά μισό κύκλο (π </a:t>
            </a:r>
            <a:r>
              <a:rPr lang="en-US" sz="2000" dirty="0" err="1" smtClean="0"/>
              <a:t>rad</a:t>
            </a:r>
            <a:r>
              <a:rPr lang="en-US" sz="2000" dirty="0" smtClean="0"/>
              <a:t>)</a:t>
            </a:r>
            <a:r>
              <a:rPr lang="el-GR" sz="2000" dirty="0" smtClean="0"/>
              <a:t> είτε με την θετική είτε με την αρνητική φορά</a:t>
            </a:r>
            <a:r>
              <a:rPr lang="en-US" sz="2000" dirty="0" smtClean="0"/>
              <a:t> </a:t>
            </a:r>
            <a:r>
              <a:rPr lang="el-GR" sz="2000" dirty="0" smtClean="0"/>
              <a:t>οι γωνίες που δημιουργούνται πέφτουν στην ίδια θέση με την γωνία των </a:t>
            </a:r>
            <a:r>
              <a:rPr lang="el-GR" sz="2400" b="1" dirty="0" smtClean="0">
                <a:solidFill>
                  <a:srgbClr val="FF0000"/>
                </a:solidFill>
              </a:rPr>
              <a:t>π/2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ή των </a:t>
            </a:r>
            <a:r>
              <a:rPr lang="el-GR" sz="2400" b="1" dirty="0" smtClean="0">
                <a:solidFill>
                  <a:srgbClr val="FF0000"/>
                </a:solidFill>
              </a:rPr>
              <a:t>3π/2</a:t>
            </a:r>
            <a:r>
              <a:rPr lang="el-GR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rad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5796136" y="620688"/>
            <a:ext cx="2880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 οι γωνίες</a:t>
            </a:r>
            <a:endParaRPr lang="el-GR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5292080" y="1196752"/>
          <a:ext cx="3600400" cy="1691754"/>
        </p:xfrm>
        <a:graphic>
          <a:graphicData uri="http://schemas.openxmlformats.org/presentationml/2006/ole">
            <p:oleObj spid="_x0000_s51204" name="Equation" r:id="rId4" imgW="2108160" imgH="990360" progId="Equation.DSMT4">
              <p:embed/>
            </p:oleObj>
          </a:graphicData>
        </a:graphic>
      </p:graphicFrame>
      <p:sp>
        <p:nvSpPr>
          <p:cNvPr id="18" name="17 - Ορθογώνιο"/>
          <p:cNvSpPr/>
          <p:nvPr/>
        </p:nvSpPr>
        <p:spPr>
          <a:xfrm>
            <a:off x="5880606" y="2636912"/>
            <a:ext cx="32633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είναι όλες λύσεις της εξίσωσης.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5292080" y="3717032"/>
            <a:ext cx="33123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Επομένως ισχύει:</a:t>
            </a:r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3923928" y="4149080"/>
          <a:ext cx="5035550" cy="976313"/>
        </p:xfrm>
        <a:graphic>
          <a:graphicData uri="http://schemas.openxmlformats.org/presentationml/2006/ole">
            <p:oleObj spid="_x0000_s51206" name="Equation" r:id="rId5" imgW="2031840" imgH="393480" progId="Equation.DSMT4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5" grpId="0"/>
      <p:bldP spid="16" grpId="0" animBg="1"/>
      <p:bldP spid="17" grpId="0" animBg="1"/>
      <p:bldP spid="18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395536" y="764704"/>
          <a:ext cx="3376613" cy="406400"/>
        </p:xfrm>
        <a:graphic>
          <a:graphicData uri="http://schemas.openxmlformats.org/presentationml/2006/ole">
            <p:oleObj spid="_x0000_s52226" name="Equation" r:id="rId3" imgW="1688760" imgH="203040" progId="Equation.DSMT4">
              <p:embed/>
            </p:oleObj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51520" y="1340768"/>
          <a:ext cx="4062413" cy="787400"/>
        </p:xfrm>
        <a:graphic>
          <a:graphicData uri="http://schemas.openxmlformats.org/presentationml/2006/ole">
            <p:oleObj spid="_x0000_s52227" name="Equation" r:id="rId4" imgW="2031840" imgH="393480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323528" y="3140968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 τον ίδιο τρόπο, βλέπουμε ότι ισχύει:</a:t>
            </a:r>
            <a:endParaRPr lang="el-GR" sz="2000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2110" r="9238"/>
          <a:stretch>
            <a:fillRect/>
          </a:stretch>
        </p:blipFill>
        <p:spPr bwMode="auto">
          <a:xfrm>
            <a:off x="4535488" y="0"/>
            <a:ext cx="46085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323528" y="3861048"/>
          <a:ext cx="4519613" cy="2538413"/>
        </p:xfrm>
        <a:graphic>
          <a:graphicData uri="http://schemas.openxmlformats.org/presentationml/2006/ole">
            <p:oleObj spid="_x0000_s52230" name="Equation" r:id="rId6" imgW="2260440" imgH="126972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εξίσωση εφ</a:t>
            </a:r>
            <a:r>
              <a:rPr lang="en-US" dirty="0" smtClean="0"/>
              <a:t>x = </a:t>
            </a:r>
            <a:r>
              <a:rPr lang="el-GR" dirty="0" smtClean="0"/>
              <a:t>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051720" y="6309320"/>
            <a:ext cx="47525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Ποιες γωνίες έχουν εφαπτομένη ίση με 1;</a:t>
            </a:r>
            <a:endParaRPr lang="el-GR" sz="2000" dirty="0"/>
          </a:p>
        </p:txBody>
      </p:sp>
      <p:sp>
        <p:nvSpPr>
          <p:cNvPr id="10" name="9 - Έλλειψη"/>
          <p:cNvSpPr/>
          <p:nvPr/>
        </p:nvSpPr>
        <p:spPr>
          <a:xfrm>
            <a:off x="6876256" y="908720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2771800" y="4941168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6084168" y="1628800"/>
            <a:ext cx="288032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036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Επειδή η συνάρτηση </a:t>
            </a:r>
            <a:r>
              <a:rPr lang="el-GR" sz="2000" b="1" dirty="0" smtClean="0"/>
              <a:t>εφ</a:t>
            </a:r>
            <a:r>
              <a:rPr lang="en-US" sz="2000" b="1" dirty="0" smtClean="0"/>
              <a:t>x </a:t>
            </a:r>
            <a:r>
              <a:rPr lang="el-GR" sz="2000" dirty="0" smtClean="0"/>
              <a:t>έχει περίοδο </a:t>
            </a:r>
            <a:r>
              <a:rPr lang="el-GR" sz="2000" b="1" dirty="0" smtClean="0"/>
              <a:t>π</a:t>
            </a:r>
            <a:r>
              <a:rPr lang="el-GR" sz="2000" dirty="0" smtClean="0"/>
              <a:t> , και οι γωνίες που θα </a:t>
            </a:r>
            <a:r>
              <a:rPr lang="el-GR" sz="2000" b="1" dirty="0" smtClean="0"/>
              <a:t>διαφέρουν </a:t>
            </a:r>
          </a:p>
          <a:p>
            <a:r>
              <a:rPr lang="el-GR" sz="2000" b="1" dirty="0" smtClean="0"/>
              <a:t>κατά ±π , ±2π , ±3π κτλ. </a:t>
            </a:r>
            <a:r>
              <a:rPr lang="el-GR" sz="2000" dirty="0" smtClean="0"/>
              <a:t>από την γωνία π/4  θα έχουν εφαπτομένη ίση με 1 .</a:t>
            </a:r>
            <a:endParaRPr lang="el-GR" sz="2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79512" y="764704"/>
            <a:ext cx="61206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Επομένως, εφαπτομένη ίση με 1 θα έχουν και οι γωνίες:</a:t>
            </a:r>
            <a:endParaRPr lang="el-GR" sz="2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251520" y="1340768"/>
            <a:ext cx="15121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 + π/4 </a:t>
            </a:r>
          </a:p>
          <a:p>
            <a:r>
              <a:rPr lang="el-GR" sz="2000" dirty="0" smtClean="0"/>
              <a:t>2π + π/4</a:t>
            </a:r>
          </a:p>
          <a:p>
            <a:r>
              <a:rPr lang="el-GR" sz="2000" dirty="0" smtClean="0"/>
              <a:t>3π + π/4 </a:t>
            </a:r>
          </a:p>
          <a:p>
            <a:r>
              <a:rPr lang="el-GR" sz="2000" dirty="0" smtClean="0"/>
              <a:t>-π + π/4 </a:t>
            </a:r>
          </a:p>
          <a:p>
            <a:r>
              <a:rPr lang="el-GR" sz="2000" dirty="0" smtClean="0"/>
              <a:t>-2π + π/4</a:t>
            </a:r>
          </a:p>
          <a:p>
            <a:r>
              <a:rPr lang="el-GR" sz="2000" dirty="0" smtClean="0"/>
              <a:t>κτλ.</a:t>
            </a:r>
            <a:endParaRPr lang="el-GR" sz="2000" dirty="0"/>
          </a:p>
        </p:txBody>
      </p:sp>
      <p:sp>
        <p:nvSpPr>
          <p:cNvPr id="16" name="15 - TextBox"/>
          <p:cNvSpPr txBox="1"/>
          <p:nvPr/>
        </p:nvSpPr>
        <p:spPr>
          <a:xfrm>
            <a:off x="3707904" y="4581128"/>
            <a:ext cx="518457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Δηλαδή, οι γωνίες της μορφής : </a:t>
            </a:r>
          </a:p>
          <a:p>
            <a:pPr algn="ctr"/>
            <a:r>
              <a:rPr lang="el-GR" sz="2800" b="1" dirty="0" err="1" smtClean="0"/>
              <a:t>κ∙</a:t>
            </a:r>
            <a:r>
              <a:rPr lang="el-GR" sz="2800" dirty="0" err="1" smtClean="0"/>
              <a:t>π</a:t>
            </a:r>
            <a:r>
              <a:rPr lang="el-GR" sz="2800" dirty="0" smtClean="0"/>
              <a:t> + π/4</a:t>
            </a:r>
          </a:p>
          <a:p>
            <a:pPr algn="ctr"/>
            <a:r>
              <a:rPr lang="el-GR" sz="2800" dirty="0" smtClean="0"/>
              <a:t>όπου κ ακέραιος αριθμός</a:t>
            </a:r>
            <a:endParaRPr lang="el-G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4891"/>
            <a:ext cx="8229600" cy="33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668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δούμε το προηγούμενο παράδειγμα και γραφικά.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Θέλουμε να βρούμε ποιες γωνίες έχουν εφαπτομένη 1 με την βοήθεια της γραφικής παράστασης της συνάρτησης εφ</a:t>
            </a:r>
            <a:r>
              <a:rPr lang="en-US" sz="2000" dirty="0" smtClean="0"/>
              <a:t>x.</a:t>
            </a:r>
            <a:endParaRPr lang="el-GR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4891"/>
            <a:ext cx="8229600" cy="33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7668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δούμε το προηγούμενο παράδειγμα και γραφικά.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Θέλουμε να βρούμε ποιες γωνίες έχουν εφαπτομένη 1 με την βοήθεια της γραφικής παράστασης της συνάρτησης εφ</a:t>
            </a:r>
            <a:r>
              <a:rPr lang="en-US" sz="2000" dirty="0" smtClean="0"/>
              <a:t>x.</a:t>
            </a:r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19675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Σχεδιάζουμε την ευθεία </a:t>
            </a:r>
            <a:r>
              <a:rPr lang="en-US" sz="2000" dirty="0" smtClean="0"/>
              <a:t>y = 1.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εφ</a:t>
            </a:r>
            <a:r>
              <a:rPr lang="en-US" sz="2000" dirty="0" smtClean="0"/>
              <a:t>x  =</a:t>
            </a:r>
            <a:r>
              <a:rPr lang="el-GR" sz="2000" dirty="0" smtClean="0"/>
              <a:t> 1</a:t>
            </a:r>
            <a:r>
              <a:rPr lang="en-US" sz="2000" dirty="0" smtClean="0"/>
              <a:t>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34891"/>
            <a:ext cx="8229600" cy="338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εφ</a:t>
            </a:r>
            <a:r>
              <a:rPr lang="en-US" sz="2000" dirty="0" smtClean="0"/>
              <a:t>x  =</a:t>
            </a:r>
            <a:r>
              <a:rPr lang="el-GR" sz="2000" dirty="0" smtClean="0"/>
              <a:t> 1</a:t>
            </a:r>
            <a:r>
              <a:rPr lang="en-US" sz="2000" dirty="0" smtClean="0"/>
              <a:t>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  <p:sp>
        <p:nvSpPr>
          <p:cNvPr id="6" name="5 - Ορθογώνιο"/>
          <p:cNvSpPr/>
          <p:nvPr/>
        </p:nvSpPr>
        <p:spPr>
          <a:xfrm>
            <a:off x="3923928" y="3356992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5292080" y="33569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660232" y="33569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8100392" y="33569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>
            <a:off x="2555776" y="33569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1187624" y="33569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5220072" y="3573016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516216" y="3573016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r>
              <a:rPr lang="el-GR" sz="1200" b="1" dirty="0" smtClean="0">
                <a:solidFill>
                  <a:srgbClr val="FF0000"/>
                </a:solidFill>
              </a:rPr>
              <a:t>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7956376" y="3573016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r>
              <a:rPr lang="el-GR" sz="1200" b="1" dirty="0" smtClean="0">
                <a:solidFill>
                  <a:srgbClr val="FF0000"/>
                </a:solidFill>
              </a:rPr>
              <a:t>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2411760" y="3573016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</a:t>
            </a:r>
            <a:r>
              <a:rPr lang="el-GR" sz="1200" b="1" dirty="0" smtClean="0">
                <a:solidFill>
                  <a:srgbClr val="FF0000"/>
                </a:solidFill>
              </a:rPr>
              <a:t>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1043608" y="357301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- 2</a:t>
            </a:r>
            <a:r>
              <a:rPr lang="el-GR" sz="1200" b="1" dirty="0" smtClean="0">
                <a:solidFill>
                  <a:srgbClr val="FF0000"/>
                </a:solidFill>
              </a:rPr>
              <a:t>π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el-GR" sz="1200" b="1" dirty="0" smtClean="0">
                <a:solidFill>
                  <a:srgbClr val="FF0000"/>
                </a:solidFill>
              </a:rPr>
              <a:t>π/</a:t>
            </a:r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763688" y="548680"/>
            <a:ext cx="6336704" cy="193899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Δηλαδή,</a:t>
            </a:r>
            <a:r>
              <a:rPr lang="en-US" sz="2800" dirty="0" smtClean="0"/>
              <a:t> </a:t>
            </a:r>
            <a:r>
              <a:rPr lang="el-GR" sz="2800" dirty="0" smtClean="0"/>
              <a:t>λύσεις της εξίσωσης </a:t>
            </a:r>
            <a:r>
              <a:rPr lang="el-GR" sz="3200" b="1" dirty="0" smtClean="0"/>
              <a:t>εφ</a:t>
            </a:r>
            <a:r>
              <a:rPr lang="en-US" sz="3200" b="1" dirty="0" smtClean="0"/>
              <a:t>x =</a:t>
            </a:r>
            <a:r>
              <a:rPr lang="el-GR" sz="3200" b="1" dirty="0" smtClean="0"/>
              <a:t> 1</a:t>
            </a:r>
            <a:r>
              <a:rPr lang="en-US" sz="3200" b="1" dirty="0" smtClean="0"/>
              <a:t> </a:t>
            </a:r>
            <a:r>
              <a:rPr lang="el-GR" sz="2800" dirty="0" smtClean="0"/>
              <a:t>είναι οι γωνίες της μορφής : </a:t>
            </a:r>
          </a:p>
          <a:p>
            <a:pPr algn="ctr"/>
            <a:r>
              <a:rPr lang="el-GR" sz="2800" b="1" dirty="0" err="1" smtClean="0"/>
              <a:t>κ</a:t>
            </a:r>
            <a:r>
              <a:rPr lang="el-GR" sz="2800" dirty="0" err="1" smtClean="0"/>
              <a:t>π</a:t>
            </a:r>
            <a:r>
              <a:rPr lang="el-GR" sz="2800" dirty="0" smtClean="0"/>
              <a:t> + π/4 </a:t>
            </a:r>
          </a:p>
          <a:p>
            <a:pPr algn="ctr"/>
            <a:r>
              <a:rPr lang="el-GR" sz="2800" dirty="0" smtClean="0"/>
              <a:t>όπου </a:t>
            </a:r>
            <a:r>
              <a:rPr lang="el-GR" sz="2800" b="1" dirty="0" smtClean="0"/>
              <a:t>κ</a:t>
            </a:r>
            <a:r>
              <a:rPr lang="el-GR" sz="2800" dirty="0" smtClean="0"/>
              <a:t> ακέραιος αριθμός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2555776" y="0"/>
            <a:ext cx="57606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Αν </a:t>
            </a:r>
            <a:r>
              <a:rPr lang="el-GR" sz="2400" b="1" dirty="0" smtClean="0"/>
              <a:t>θ</a:t>
            </a:r>
            <a:r>
              <a:rPr lang="el-GR" sz="2400" dirty="0" smtClean="0"/>
              <a:t> είναι μία λύση της εξίσωσης εφ</a:t>
            </a:r>
            <a:r>
              <a:rPr lang="en-US" sz="2400" dirty="0" smtClean="0"/>
              <a:t>x</a:t>
            </a:r>
            <a:r>
              <a:rPr lang="el-GR" sz="2400" dirty="0" smtClean="0"/>
              <a:t>= α, αν δηλαδή ισχύει </a:t>
            </a:r>
            <a:r>
              <a:rPr lang="el-GR" sz="2400" dirty="0" err="1" smtClean="0"/>
              <a:t>εφ</a:t>
            </a:r>
            <a:r>
              <a:rPr lang="el-GR" sz="2400" b="1" dirty="0" err="1" smtClean="0"/>
              <a:t>θ</a:t>
            </a:r>
            <a:r>
              <a:rPr lang="el-GR" sz="2400" dirty="0" smtClean="0"/>
              <a:t> = α, </a:t>
            </a:r>
            <a:endParaRPr lang="el-GR" sz="24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051720" y="6165304"/>
            <a:ext cx="4320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Ποιες γωνίες έχουν ημίτονο ίσο με ½;</a:t>
            </a:r>
            <a:endParaRPr lang="el-GR" sz="2000" dirty="0"/>
          </a:p>
        </p:txBody>
      </p:sp>
      <p:sp>
        <p:nvSpPr>
          <p:cNvPr id="10" name="9 - Έλλειψη"/>
          <p:cNvSpPr/>
          <p:nvPr/>
        </p:nvSpPr>
        <p:spPr>
          <a:xfrm>
            <a:off x="4427984" y="2132856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2411760" y="2132856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6516216" y="2132856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0" y="0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Όπως είχαμε δει, οι παραπληρωματικές γωνίες έχουν το ίδιο ημίτονο.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404664"/>
            <a:ext cx="90364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Επειδή όμως η συνάρτηση </a:t>
            </a:r>
            <a:r>
              <a:rPr lang="el-GR" sz="2000" b="1" dirty="0" err="1" smtClean="0"/>
              <a:t>ημ</a:t>
            </a:r>
            <a:r>
              <a:rPr lang="en-US" sz="2000" b="1" dirty="0" smtClean="0"/>
              <a:t>x</a:t>
            </a:r>
            <a:r>
              <a:rPr lang="en-US" sz="2000" dirty="0" smtClean="0"/>
              <a:t> </a:t>
            </a:r>
            <a:r>
              <a:rPr lang="el-GR" sz="2000" dirty="0" smtClean="0"/>
              <a:t>έχει περίοδο </a:t>
            </a:r>
            <a:r>
              <a:rPr lang="el-GR" sz="2000" b="1" dirty="0" smtClean="0"/>
              <a:t>2π</a:t>
            </a:r>
            <a:r>
              <a:rPr lang="el-GR" sz="2000" dirty="0" smtClean="0"/>
              <a:t> , και οι γωνίες που θα </a:t>
            </a:r>
            <a:r>
              <a:rPr lang="el-GR" sz="2000" b="1" dirty="0" smtClean="0"/>
              <a:t>διαφέρουν κατά ±2π , ± 4π κτλ. </a:t>
            </a:r>
            <a:r>
              <a:rPr lang="el-GR" sz="2000" dirty="0" smtClean="0"/>
              <a:t>από αυτές τις γωνίες θα έχουν ημίτονο ίσο με </a:t>
            </a:r>
            <a:r>
              <a:rPr lang="el-GR" sz="2000" b="1" dirty="0" smtClean="0"/>
              <a:t>½</a:t>
            </a:r>
            <a:r>
              <a:rPr lang="el-GR" sz="2000" dirty="0" smtClean="0"/>
              <a:t> .</a:t>
            </a:r>
            <a:endParaRPr lang="el-GR" sz="20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691680" y="1196752"/>
            <a:ext cx="568863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Επομένως, ημίτονο ίσο με </a:t>
            </a:r>
            <a:r>
              <a:rPr lang="el-GR" sz="2000" b="1" dirty="0" smtClean="0"/>
              <a:t>½</a:t>
            </a:r>
            <a:r>
              <a:rPr lang="el-GR" sz="2000" dirty="0" smtClean="0"/>
              <a:t> θα έχουν και οι γωνίες:</a:t>
            </a:r>
            <a:endParaRPr lang="el-GR" sz="2000" dirty="0"/>
          </a:p>
        </p:txBody>
      </p:sp>
      <p:sp>
        <p:nvSpPr>
          <p:cNvPr id="15" name="14 - TextBox"/>
          <p:cNvSpPr txBox="1"/>
          <p:nvPr/>
        </p:nvSpPr>
        <p:spPr>
          <a:xfrm>
            <a:off x="7631832" y="2204864"/>
            <a:ext cx="15121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2π + π/6 </a:t>
            </a:r>
          </a:p>
          <a:p>
            <a:r>
              <a:rPr lang="el-GR" sz="2000" dirty="0" smtClean="0"/>
              <a:t>4π + π/6</a:t>
            </a:r>
          </a:p>
          <a:p>
            <a:r>
              <a:rPr lang="el-GR" sz="2000" dirty="0" smtClean="0"/>
              <a:t>6π + π/6 </a:t>
            </a:r>
          </a:p>
          <a:p>
            <a:r>
              <a:rPr lang="el-GR" sz="2000" dirty="0" smtClean="0"/>
              <a:t>-2π + π/6 </a:t>
            </a:r>
          </a:p>
          <a:p>
            <a:r>
              <a:rPr lang="el-GR" sz="2000" dirty="0" smtClean="0"/>
              <a:t>-4π + π/6</a:t>
            </a:r>
          </a:p>
          <a:p>
            <a:r>
              <a:rPr lang="el-GR" sz="2000" dirty="0" smtClean="0"/>
              <a:t>κτλ.</a:t>
            </a:r>
            <a:endParaRPr lang="el-GR" sz="2000" dirty="0"/>
          </a:p>
        </p:txBody>
      </p:sp>
      <p:sp>
        <p:nvSpPr>
          <p:cNvPr id="16" name="15 - TextBox"/>
          <p:cNvSpPr txBox="1"/>
          <p:nvPr/>
        </p:nvSpPr>
        <p:spPr>
          <a:xfrm>
            <a:off x="251520" y="2204864"/>
            <a:ext cx="151216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2π + 5π/6 </a:t>
            </a:r>
          </a:p>
          <a:p>
            <a:r>
              <a:rPr lang="el-GR" sz="2000" dirty="0" smtClean="0"/>
              <a:t>4π + 5π/6</a:t>
            </a:r>
          </a:p>
          <a:p>
            <a:r>
              <a:rPr lang="el-GR" sz="2000" dirty="0" smtClean="0"/>
              <a:t>6π + 5π/6 </a:t>
            </a:r>
          </a:p>
          <a:p>
            <a:r>
              <a:rPr lang="el-GR" sz="2000" dirty="0" smtClean="0"/>
              <a:t>-2π + 5π/6 </a:t>
            </a:r>
          </a:p>
          <a:p>
            <a:r>
              <a:rPr lang="el-GR" sz="2000" dirty="0" smtClean="0"/>
              <a:t>-4π + 5π/6</a:t>
            </a:r>
          </a:p>
          <a:p>
            <a:r>
              <a:rPr lang="el-GR" sz="2000" dirty="0" smtClean="0"/>
              <a:t>κτλ.</a:t>
            </a:r>
            <a:endParaRPr lang="el-GR" sz="2000" dirty="0"/>
          </a:p>
        </p:txBody>
      </p:sp>
      <p:sp>
        <p:nvSpPr>
          <p:cNvPr id="17" name="16 - TextBox"/>
          <p:cNvSpPr txBox="1"/>
          <p:nvPr/>
        </p:nvSpPr>
        <p:spPr>
          <a:xfrm>
            <a:off x="1907704" y="4293096"/>
            <a:ext cx="5184576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Δηλαδή, οι γωνίες της μορφής : </a:t>
            </a:r>
          </a:p>
          <a:p>
            <a:pPr algn="ctr"/>
            <a:r>
              <a:rPr lang="el-GR" sz="2800" b="1" dirty="0" smtClean="0"/>
              <a:t>κ∙</a:t>
            </a:r>
            <a:r>
              <a:rPr lang="el-GR" sz="2800" dirty="0" smtClean="0"/>
              <a:t>2π + π/6 ή </a:t>
            </a:r>
            <a:r>
              <a:rPr lang="el-GR" sz="2800" b="1" dirty="0" smtClean="0"/>
              <a:t>κ∙</a:t>
            </a:r>
            <a:r>
              <a:rPr lang="el-GR" sz="2800" dirty="0" smtClean="0"/>
              <a:t>2π + 5π/6</a:t>
            </a:r>
          </a:p>
          <a:p>
            <a:pPr algn="ctr"/>
            <a:r>
              <a:rPr lang="el-GR" sz="2800" dirty="0" smtClean="0"/>
              <a:t>όπου κ ακέραιος αριθμός</a:t>
            </a:r>
            <a:endParaRPr lang="el-GR" sz="28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656" y="404813"/>
            <a:ext cx="8120687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2555776" y="0"/>
            <a:ext cx="57606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Αν </a:t>
            </a:r>
            <a:r>
              <a:rPr lang="el-GR" sz="2400" b="1" dirty="0" smtClean="0"/>
              <a:t>θ</a:t>
            </a:r>
            <a:r>
              <a:rPr lang="el-GR" sz="2400" dirty="0" smtClean="0"/>
              <a:t> είναι μία λύση της εξίσωσης εφ</a:t>
            </a:r>
            <a:r>
              <a:rPr lang="en-US" sz="2400" dirty="0" smtClean="0"/>
              <a:t>x</a:t>
            </a:r>
            <a:r>
              <a:rPr lang="el-GR" sz="2400" dirty="0" smtClean="0"/>
              <a:t>= α, αν δηλαδή ισχύει </a:t>
            </a:r>
            <a:r>
              <a:rPr lang="el-GR" sz="2400" dirty="0" err="1" smtClean="0"/>
              <a:t>εφ</a:t>
            </a:r>
            <a:r>
              <a:rPr lang="el-GR" sz="2400" b="1" dirty="0" err="1" smtClean="0"/>
              <a:t>θ</a:t>
            </a:r>
            <a:r>
              <a:rPr lang="el-GR" sz="2400" dirty="0" smtClean="0"/>
              <a:t> = α, 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323528" y="836712"/>
            <a:ext cx="230425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Τότε, λύση θα είναι και </a:t>
            </a:r>
          </a:p>
          <a:p>
            <a:r>
              <a:rPr lang="el-GR" sz="2400" dirty="0" smtClean="0"/>
              <a:t>η γωνία </a:t>
            </a:r>
            <a:r>
              <a:rPr lang="el-GR" sz="2400" b="1" dirty="0" smtClean="0"/>
              <a:t>π + θ</a:t>
            </a:r>
            <a:r>
              <a:rPr lang="el-GR" sz="2400" dirty="0" smtClean="0"/>
              <a:t> ,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395536" y="2204864"/>
            <a:ext cx="44644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Αλλά και όσες γωνίες ανεβαίνουν  (ή κατεβαίνουν) κατά </a:t>
            </a:r>
            <a:r>
              <a:rPr lang="el-GR" sz="2400" b="1" dirty="0" smtClean="0"/>
              <a:t>π</a:t>
            </a:r>
            <a:r>
              <a:rPr lang="el-GR" sz="2400" dirty="0" smtClean="0"/>
              <a:t> </a:t>
            </a:r>
            <a:r>
              <a:rPr lang="el-GR" sz="2400" dirty="0" err="1" smtClean="0"/>
              <a:t>ξεκινώνταςαπό</a:t>
            </a:r>
            <a:r>
              <a:rPr lang="el-GR" sz="2400" dirty="0" smtClean="0"/>
              <a:t> την</a:t>
            </a:r>
          </a:p>
          <a:p>
            <a:r>
              <a:rPr lang="el-GR" sz="2400" dirty="0" smtClean="0"/>
              <a:t>γωνία </a:t>
            </a:r>
            <a:r>
              <a:rPr lang="el-GR" sz="2400" b="1" dirty="0" smtClean="0"/>
              <a:t>θ</a:t>
            </a:r>
            <a:r>
              <a:rPr lang="el-GR" sz="2400" dirty="0" smtClean="0"/>
              <a:t>  .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5508104" y="4437112"/>
            <a:ext cx="2520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l-GR" sz="2400" dirty="0" smtClean="0"/>
              <a:t>Επομένως ισχύει:</a:t>
            </a:r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3347864" y="5013176"/>
          <a:ext cx="5135071" cy="504056"/>
        </p:xfrm>
        <a:graphic>
          <a:graphicData uri="http://schemas.openxmlformats.org/presentationml/2006/ole">
            <p:oleObj spid="_x0000_s60420" name="Equation" r:id="rId4" imgW="2070000" imgH="20304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4860032" y="116632"/>
            <a:ext cx="3890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Άσκηση</a:t>
            </a:r>
            <a:r>
              <a:rPr lang="el-GR" sz="2400" dirty="0" smtClean="0"/>
              <a:t>: Να λυθεί η εξίσωση </a:t>
            </a:r>
            <a:endParaRPr lang="el-GR" sz="2400" dirty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5788025" y="420688"/>
          <a:ext cx="1544638" cy="998537"/>
        </p:xfrm>
        <a:graphic>
          <a:graphicData uri="http://schemas.openxmlformats.org/presentationml/2006/ole">
            <p:oleObj spid="_x0000_s61442" name="Equation" r:id="rId3" imgW="647640" imgH="419040" progId="Equation.DSMT4">
              <p:embed/>
            </p:oleObj>
          </a:graphicData>
        </a:graphic>
      </p:graphicFrame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3960440" cy="295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763688" y="4365104"/>
          <a:ext cx="2825750" cy="842962"/>
        </p:xfrm>
        <a:graphic>
          <a:graphicData uri="http://schemas.openxmlformats.org/presentationml/2006/ole">
            <p:oleObj spid="_x0000_s61444" name="Equation" r:id="rId5" imgW="1320480" imgH="393480" progId="Equation.DSMT4">
              <p:embed/>
            </p:oleObj>
          </a:graphicData>
        </a:graphic>
      </p:graphicFrame>
      <p:sp>
        <p:nvSpPr>
          <p:cNvPr id="14" name="13 - Ορθογώνιο"/>
          <p:cNvSpPr/>
          <p:nvPr/>
        </p:nvSpPr>
        <p:spPr>
          <a:xfrm>
            <a:off x="7812360" y="3284984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5868144" y="342900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179512" y="4149080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 οι λύσεις δίνονται από τον τύπο:</a:t>
            </a:r>
            <a:endParaRPr lang="el-GR" sz="2000" dirty="0"/>
          </a:p>
        </p:txBody>
      </p:sp>
      <p:graphicFrame>
        <p:nvGraphicFramePr>
          <p:cNvPr id="61447" name="Object 7"/>
          <p:cNvGraphicFramePr>
            <a:graphicFrameLocks noChangeAspect="1"/>
          </p:cNvGraphicFramePr>
          <p:nvPr/>
        </p:nvGraphicFramePr>
        <p:xfrm>
          <a:off x="179512" y="188640"/>
          <a:ext cx="4402238" cy="431379"/>
        </p:xfrm>
        <a:graphic>
          <a:graphicData uri="http://schemas.openxmlformats.org/presentationml/2006/ole">
            <p:oleObj spid="_x0000_s61447" name="Equation" r:id="rId6" imgW="2070000" imgH="203040" progId="Equation.DSMT4">
              <p:embed/>
            </p:oleObj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251520" y="836712"/>
          <a:ext cx="1544638" cy="998537"/>
        </p:xfrm>
        <a:graphic>
          <a:graphicData uri="http://schemas.openxmlformats.org/presentationml/2006/ole">
            <p:oleObj spid="_x0000_s61448" name="Equation" r:id="rId7" imgW="647640" imgH="419040" progId="Equation.DSMT4">
              <p:embed/>
            </p:oleObj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2627784" y="836712"/>
          <a:ext cx="2151062" cy="1089025"/>
        </p:xfrm>
        <a:graphic>
          <a:graphicData uri="http://schemas.openxmlformats.org/presentationml/2006/ole">
            <p:oleObj spid="_x0000_s61449" name="Equation" r:id="rId8" imgW="901440" imgH="457200" progId="Equation.DSMT4">
              <p:embed/>
            </p:oleObj>
          </a:graphicData>
        </a:graphic>
      </p:graphicFrame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604838" y="1946275"/>
          <a:ext cx="1878012" cy="1028700"/>
        </p:xfrm>
        <a:graphic>
          <a:graphicData uri="http://schemas.openxmlformats.org/presentationml/2006/ole">
            <p:oleObj spid="_x0000_s61450" name="Equation" r:id="rId9" imgW="787320" imgH="431640" progId="Equation.DSMT4">
              <p:embed/>
            </p:oleObj>
          </a:graphicData>
        </a:graphic>
      </p:graphicFrame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3275856" y="2204864"/>
          <a:ext cx="1484312" cy="574675"/>
        </p:xfrm>
        <a:graphic>
          <a:graphicData uri="http://schemas.openxmlformats.org/presentationml/2006/ole">
            <p:oleObj spid="_x0000_s61451" name="Equation" r:id="rId10" imgW="622080" imgH="241200" progId="Equation.DSMT4">
              <p:embed/>
            </p:oleObj>
          </a:graphicData>
        </a:graphic>
      </p:graphicFrame>
      <p:sp>
        <p:nvSpPr>
          <p:cNvPr id="19" name="18 - TextBox"/>
          <p:cNvSpPr txBox="1"/>
          <p:nvPr/>
        </p:nvSpPr>
        <p:spPr>
          <a:xfrm>
            <a:off x="2051720" y="112474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ή</a:t>
            </a:r>
            <a:endParaRPr lang="el-GR" sz="2800" dirty="0"/>
          </a:p>
        </p:txBody>
      </p:sp>
      <p:sp>
        <p:nvSpPr>
          <p:cNvPr id="20" name="19 - TextBox"/>
          <p:cNvSpPr txBox="1"/>
          <p:nvPr/>
        </p:nvSpPr>
        <p:spPr>
          <a:xfrm>
            <a:off x="107504" y="2276872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ή</a:t>
            </a:r>
            <a:endParaRPr lang="el-GR" sz="2800" dirty="0"/>
          </a:p>
        </p:txBody>
      </p:sp>
      <p:sp>
        <p:nvSpPr>
          <p:cNvPr id="21" name="20 - TextBox"/>
          <p:cNvSpPr txBox="1"/>
          <p:nvPr/>
        </p:nvSpPr>
        <p:spPr>
          <a:xfrm>
            <a:off x="107504" y="3212976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ή</a:t>
            </a:r>
            <a:endParaRPr lang="el-GR" sz="2800" dirty="0"/>
          </a:p>
        </p:txBody>
      </p:sp>
      <p:sp>
        <p:nvSpPr>
          <p:cNvPr id="22" name="21 - TextBox"/>
          <p:cNvSpPr txBox="1"/>
          <p:nvPr/>
        </p:nvSpPr>
        <p:spPr>
          <a:xfrm>
            <a:off x="2780184" y="2357264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ή</a:t>
            </a:r>
            <a:endParaRPr lang="el-GR" sz="2800" dirty="0"/>
          </a:p>
        </p:txBody>
      </p:sp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604838" y="3032125"/>
          <a:ext cx="1787525" cy="938213"/>
        </p:xfrm>
        <a:graphic>
          <a:graphicData uri="http://schemas.openxmlformats.org/presentationml/2006/ole">
            <p:oleObj spid="_x0000_s61452" name="Equation" r:id="rId11" imgW="74916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11560" y="3381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-2286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βρείτε γραφικά τις λύσεις της εξίσωσης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στο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διάστημα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(0,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5724128" y="260648"/>
          <a:ext cx="1440160" cy="555617"/>
        </p:xfrm>
        <a:graphic>
          <a:graphicData uri="http://schemas.openxmlformats.org/presentationml/2006/ole">
            <p:oleObj spid="_x0000_s70659" name="Equation" r:id="rId4" imgW="1028254" imgH="393529" progId="Equation.DSMT4">
              <p:embed/>
            </p:oleObj>
          </a:graphicData>
        </a:graphic>
      </p:graphicFrame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707881"/>
            <a:ext cx="27764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3381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-2286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βρείτε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γραφικά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τις λύσεις της εξίσωσης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στο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διάστημα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(0,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724128" y="260648"/>
          <a:ext cx="1440160" cy="555617"/>
        </p:xfrm>
        <a:graphic>
          <a:graphicData uri="http://schemas.openxmlformats.org/presentationml/2006/ole">
            <p:oleObj spid="_x0000_s110594" name="Equation" r:id="rId4" imgW="1028254" imgH="393529" progId="Equation.DSMT4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835696" y="1700808"/>
            <a:ext cx="432048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835696" y="1700808"/>
            <a:ext cx="432048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3381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-2286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βρείτε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γραφικά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τις λύσεις της εξίσωσης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στο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διάστημα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(0,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5724525" y="260350"/>
          <a:ext cx="1439863" cy="555625"/>
        </p:xfrm>
        <a:graphic>
          <a:graphicData uri="http://schemas.openxmlformats.org/presentationml/2006/ole">
            <p:oleObj spid="_x0000_s109570" name="Equation" r:id="rId4" imgW="1028254" imgH="393529" progId="Equation.DSMT4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179512" y="4941168"/>
            <a:ext cx="86409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σημείο Α είναι το σημείο τομής της ευθείας </a:t>
            </a:r>
            <a:r>
              <a:rPr lang="en-US" sz="2000" dirty="0" smtClean="0"/>
              <a:t>x = </a:t>
            </a:r>
            <a:r>
              <a:rPr lang="el-GR" sz="2000" dirty="0" smtClean="0"/>
              <a:t>π/7 και </a:t>
            </a:r>
            <a:r>
              <a:rPr lang="el-GR" sz="2000" b="1" dirty="0" smtClean="0">
                <a:solidFill>
                  <a:srgbClr val="009900"/>
                </a:solidFill>
              </a:rPr>
              <a:t>της γραφικής παράστασης της συνάρτησης  </a:t>
            </a:r>
            <a:r>
              <a:rPr lang="en-US" sz="2000" b="1" dirty="0" smtClean="0">
                <a:solidFill>
                  <a:srgbClr val="009900"/>
                </a:solidFill>
              </a:rPr>
              <a:t>y = </a:t>
            </a:r>
            <a:r>
              <a:rPr lang="el-GR" sz="2000" b="1" dirty="0" smtClean="0">
                <a:solidFill>
                  <a:srgbClr val="009900"/>
                </a:solidFill>
              </a:rPr>
              <a:t>συν</a:t>
            </a:r>
            <a:r>
              <a:rPr lang="en-US" sz="2000" b="1" dirty="0" smtClean="0">
                <a:solidFill>
                  <a:srgbClr val="009900"/>
                </a:solidFill>
              </a:rPr>
              <a:t>x</a:t>
            </a:r>
            <a:endParaRPr lang="el-GR" sz="20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3381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-2286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βρείτε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γραφικά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τις λύσεις της εξίσωσης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στο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διάστημα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(0,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2" y="4941168"/>
            <a:ext cx="86409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σημείο Α είναι το σημείο τομής της ευθείας </a:t>
            </a:r>
            <a:r>
              <a:rPr lang="en-US" sz="2000" dirty="0" smtClean="0"/>
              <a:t>x = </a:t>
            </a:r>
            <a:r>
              <a:rPr lang="el-GR" sz="2000" dirty="0" smtClean="0"/>
              <a:t>π/7 και </a:t>
            </a:r>
            <a:r>
              <a:rPr lang="el-GR" sz="2000" b="1" dirty="0" smtClean="0">
                <a:solidFill>
                  <a:srgbClr val="009900"/>
                </a:solidFill>
              </a:rPr>
              <a:t>της γραφικής παράστασης της συνάρτησης  </a:t>
            </a:r>
            <a:r>
              <a:rPr lang="en-US" sz="2000" b="1" dirty="0" smtClean="0">
                <a:solidFill>
                  <a:srgbClr val="009900"/>
                </a:solidFill>
              </a:rPr>
              <a:t>y = </a:t>
            </a:r>
            <a:r>
              <a:rPr lang="el-GR" sz="2000" b="1" dirty="0" smtClean="0">
                <a:solidFill>
                  <a:srgbClr val="009900"/>
                </a:solidFill>
              </a:rPr>
              <a:t>συν</a:t>
            </a:r>
            <a:r>
              <a:rPr lang="en-US" sz="2000" b="1" dirty="0" smtClean="0">
                <a:solidFill>
                  <a:srgbClr val="009900"/>
                </a:solidFill>
              </a:rPr>
              <a:t>x</a:t>
            </a:r>
            <a:endParaRPr lang="el-GR" sz="2000" b="1" dirty="0">
              <a:solidFill>
                <a:srgbClr val="009900"/>
              </a:solidFill>
            </a:endParaRPr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5724525" y="260350"/>
          <a:ext cx="1439863" cy="555625"/>
        </p:xfrm>
        <a:graphic>
          <a:graphicData uri="http://schemas.openxmlformats.org/presentationml/2006/ole">
            <p:oleObj spid="_x0000_s108546" name="Equation" r:id="rId4" imgW="1028254" imgH="393529" progId="Equation.DSMT4">
              <p:embed/>
            </p:oleObj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395536" y="1916832"/>
            <a:ext cx="792088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179512" y="5661248"/>
            <a:ext cx="4032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 θα έχει τεταγμένη ίση με </a:t>
            </a:r>
            <a:endParaRPr lang="el-GR" sz="2000" dirty="0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4067944" y="5589240"/>
          <a:ext cx="648072" cy="558062"/>
        </p:xfrm>
        <a:graphic>
          <a:graphicData uri="http://schemas.openxmlformats.org/presentationml/2006/ole">
            <p:oleObj spid="_x0000_s108547" name="Equation" r:id="rId5" imgW="457200" imgH="393480" progId="Equation.DSMT4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179512" y="6093296"/>
            <a:ext cx="7200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Δηλαδή η </a:t>
            </a:r>
            <a:r>
              <a:rPr lang="el-GR" sz="2000" dirty="0" smtClean="0">
                <a:solidFill>
                  <a:srgbClr val="0070C0"/>
                </a:solidFill>
              </a:rPr>
              <a:t>ευθεία ε (μπλε ευθεία) </a:t>
            </a:r>
            <a:r>
              <a:rPr lang="el-GR" sz="2000" dirty="0" smtClean="0"/>
              <a:t>θα έχει εξίσωση  </a:t>
            </a:r>
            <a:endParaRPr lang="el-GR" sz="2000" dirty="0"/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5580112" y="5949280"/>
          <a:ext cx="1153973" cy="648072"/>
        </p:xfrm>
        <a:graphic>
          <a:graphicData uri="http://schemas.openxmlformats.org/presentationml/2006/ole">
            <p:oleObj spid="_x0000_s108548" name="Equation" r:id="rId6" imgW="69840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3381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-2286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βρείτε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γραφικά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τις λύσεις της εξίσωσης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στο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διάστημα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(0,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2" y="4941168"/>
            <a:ext cx="864096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σημείο Α είναι το σημείο τομής της ευθείας </a:t>
            </a:r>
            <a:r>
              <a:rPr lang="en-US" sz="2000" dirty="0" smtClean="0"/>
              <a:t>x = </a:t>
            </a:r>
            <a:r>
              <a:rPr lang="el-GR" sz="2000" dirty="0" smtClean="0"/>
              <a:t>π/7 και </a:t>
            </a:r>
            <a:r>
              <a:rPr lang="el-GR" sz="2000" b="1" dirty="0" smtClean="0">
                <a:solidFill>
                  <a:srgbClr val="009900"/>
                </a:solidFill>
              </a:rPr>
              <a:t>της γραφικής παράστασης της συνάρτησης  </a:t>
            </a:r>
            <a:r>
              <a:rPr lang="en-US" sz="2000" b="1" dirty="0" smtClean="0">
                <a:solidFill>
                  <a:srgbClr val="009900"/>
                </a:solidFill>
              </a:rPr>
              <a:t>y = </a:t>
            </a:r>
            <a:r>
              <a:rPr lang="el-GR" sz="2000" b="1" dirty="0" smtClean="0">
                <a:solidFill>
                  <a:srgbClr val="009900"/>
                </a:solidFill>
              </a:rPr>
              <a:t>συν</a:t>
            </a:r>
            <a:r>
              <a:rPr lang="en-US" sz="2000" b="1" dirty="0" smtClean="0">
                <a:solidFill>
                  <a:srgbClr val="009900"/>
                </a:solidFill>
              </a:rPr>
              <a:t>x</a:t>
            </a:r>
            <a:endParaRPr lang="el-GR" sz="2000" b="1" dirty="0">
              <a:solidFill>
                <a:srgbClr val="00990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724525" y="260350"/>
          <a:ext cx="1439863" cy="555625"/>
        </p:xfrm>
        <a:graphic>
          <a:graphicData uri="http://schemas.openxmlformats.org/presentationml/2006/ole">
            <p:oleObj spid="_x0000_s107522" name="Equation" r:id="rId4" imgW="1028254" imgH="393529" progId="Equation.DSMT4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179512" y="5661248"/>
            <a:ext cx="40324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Επομένως θα έχει τεταγμένη ίση με </a:t>
            </a:r>
            <a:endParaRPr lang="el-GR" sz="200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067944" y="5589240"/>
          <a:ext cx="648072" cy="558062"/>
        </p:xfrm>
        <a:graphic>
          <a:graphicData uri="http://schemas.openxmlformats.org/presentationml/2006/ole">
            <p:oleObj spid="_x0000_s107523" name="Equation" r:id="rId5" imgW="457200" imgH="393480" progId="Equation.DSMT4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179512" y="6093296"/>
            <a:ext cx="7200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Δηλαδή η </a:t>
            </a:r>
            <a:r>
              <a:rPr lang="el-GR" sz="2000" dirty="0" smtClean="0">
                <a:solidFill>
                  <a:srgbClr val="0070C0"/>
                </a:solidFill>
              </a:rPr>
              <a:t>ευθεία ε (μπλε ευθεία) </a:t>
            </a:r>
            <a:r>
              <a:rPr lang="el-GR" sz="2000" dirty="0" smtClean="0"/>
              <a:t>θα έχει εξίσωση  </a:t>
            </a:r>
            <a:endParaRPr lang="el-GR" sz="2000" dirty="0"/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5580063" y="5949950"/>
          <a:ext cx="1154112" cy="647700"/>
        </p:xfrm>
        <a:graphic>
          <a:graphicData uri="http://schemas.openxmlformats.org/presentationml/2006/ole">
            <p:oleObj spid="_x0000_s107524" name="Equation" r:id="rId6" imgW="69840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3381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-2286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βρείτε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γραφικά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τις λύσεις της εξίσωσης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στο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διάστημα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(0,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2" y="5229200"/>
            <a:ext cx="2664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</a:t>
            </a:r>
            <a:endParaRPr lang="el-GR" sz="2000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724525" y="260350"/>
          <a:ext cx="1439863" cy="555625"/>
        </p:xfrm>
        <a:graphic>
          <a:graphicData uri="http://schemas.openxmlformats.org/presentationml/2006/ole">
            <p:oleObj spid="_x0000_s111618" name="Equation" r:id="rId4" imgW="1028254" imgH="393529" progId="Equation.DSMT4">
              <p:embed/>
            </p:oleObj>
          </a:graphicData>
        </a:graphic>
      </p:graphicFrame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2771800" y="5157192"/>
          <a:ext cx="1439863" cy="555625"/>
        </p:xfrm>
        <a:graphic>
          <a:graphicData uri="http://schemas.openxmlformats.org/presentationml/2006/ole">
            <p:oleObj spid="_x0000_s111621" name="Equation" r:id="rId5" imgW="1028254" imgH="393529" progId="Equation.DSMT4">
              <p:embed/>
            </p:oleObj>
          </a:graphicData>
        </a:graphic>
      </p:graphicFrame>
      <p:sp>
        <p:nvSpPr>
          <p:cNvPr id="12" name="11 - TextBox"/>
          <p:cNvSpPr txBox="1"/>
          <p:nvPr/>
        </p:nvSpPr>
        <p:spPr>
          <a:xfrm>
            <a:off x="4427984" y="5229200"/>
            <a:ext cx="4716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σημείων τομής</a:t>
            </a:r>
            <a:endParaRPr lang="el-GR" sz="2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251520" y="5805264"/>
            <a:ext cx="792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της </a:t>
            </a:r>
            <a:r>
              <a:rPr lang="el-GR" sz="2000" b="1" dirty="0" smtClean="0">
                <a:solidFill>
                  <a:srgbClr val="FF0000"/>
                </a:solidFill>
              </a:rPr>
              <a:t>γραφικής παράστασης της συνάρτησης  </a:t>
            </a:r>
            <a:r>
              <a:rPr lang="en-US" sz="2000" b="1" dirty="0" smtClean="0">
                <a:solidFill>
                  <a:srgbClr val="FF0000"/>
                </a:solidFill>
              </a:rPr>
              <a:t>y = </a:t>
            </a:r>
            <a:r>
              <a:rPr lang="el-GR" sz="2000" b="1" dirty="0" err="1" smtClean="0">
                <a:solidFill>
                  <a:srgbClr val="FF0000"/>
                </a:solidFill>
              </a:rPr>
              <a:t>ημ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και της ευθείας </a:t>
            </a:r>
            <a:endParaRPr lang="el-GR" sz="2000" dirty="0"/>
          </a:p>
        </p:txBody>
      </p:sp>
      <p:graphicFrame>
        <p:nvGraphicFramePr>
          <p:cNvPr id="111622" name="Object 6"/>
          <p:cNvGraphicFramePr>
            <a:graphicFrameLocks noChangeAspect="1"/>
          </p:cNvGraphicFramePr>
          <p:nvPr/>
        </p:nvGraphicFramePr>
        <p:xfrm>
          <a:off x="7452320" y="5661248"/>
          <a:ext cx="1154112" cy="647700"/>
        </p:xfrm>
        <a:graphic>
          <a:graphicData uri="http://schemas.openxmlformats.org/presentationml/2006/ole">
            <p:oleObj spid="_x0000_s111622" name="Equation" r:id="rId6" imgW="698400" imgH="3934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560" y="338173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-2286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Να βρείτε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γραφικά 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τις λύσεις της εξίσωσης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-228600" algn="l"/>
              </a:tabLst>
            </a:pP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στο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διάστημα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(0,</a:t>
            </a:r>
            <a:r>
              <a:rPr lang="el-GR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π)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79512" y="5229200"/>
            <a:ext cx="26642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</a:t>
            </a:r>
            <a:endParaRPr lang="el-GR" sz="200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2771800" y="5157192"/>
          <a:ext cx="1439863" cy="555625"/>
        </p:xfrm>
        <a:graphic>
          <a:graphicData uri="http://schemas.openxmlformats.org/presentationml/2006/ole">
            <p:oleObj spid="_x0000_s106498" name="Equation" r:id="rId4" imgW="1028254" imgH="393529" progId="Equation.DSMT4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4427984" y="5229200"/>
            <a:ext cx="4716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σημείων τομής</a:t>
            </a:r>
            <a:endParaRPr lang="el-GR" sz="2000" dirty="0"/>
          </a:p>
        </p:txBody>
      </p:sp>
      <p:sp>
        <p:nvSpPr>
          <p:cNvPr id="10" name="9 - TextBox"/>
          <p:cNvSpPr txBox="1"/>
          <p:nvPr/>
        </p:nvSpPr>
        <p:spPr>
          <a:xfrm>
            <a:off x="251520" y="5805264"/>
            <a:ext cx="7920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της </a:t>
            </a:r>
            <a:r>
              <a:rPr lang="el-GR" sz="2000" b="1" dirty="0" smtClean="0">
                <a:solidFill>
                  <a:srgbClr val="FF0000"/>
                </a:solidFill>
              </a:rPr>
              <a:t>γραφικής παράστασης της συνάρτησης  </a:t>
            </a:r>
            <a:r>
              <a:rPr lang="en-US" sz="2000" b="1" dirty="0" smtClean="0">
                <a:solidFill>
                  <a:srgbClr val="FF0000"/>
                </a:solidFill>
              </a:rPr>
              <a:t>y = </a:t>
            </a:r>
            <a:r>
              <a:rPr lang="el-GR" sz="2000" b="1" dirty="0" err="1" smtClean="0">
                <a:solidFill>
                  <a:srgbClr val="FF0000"/>
                </a:solidFill>
              </a:rPr>
              <a:t>ημ</a:t>
            </a:r>
            <a:r>
              <a:rPr lang="en-US" sz="2000" b="1" dirty="0" smtClean="0">
                <a:solidFill>
                  <a:srgbClr val="FF0000"/>
                </a:solidFill>
              </a:rPr>
              <a:t>x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και της ευθείας </a:t>
            </a:r>
            <a:endParaRPr lang="el-GR" sz="2000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7452320" y="5661248"/>
          <a:ext cx="1154112" cy="647700"/>
        </p:xfrm>
        <a:graphic>
          <a:graphicData uri="http://schemas.openxmlformats.org/presentationml/2006/ole">
            <p:oleObj spid="_x0000_s106499" name="Equation" r:id="rId5" imgW="698400" imgH="393480" progId="Equation.DSMT4">
              <p:embed/>
            </p:oleObj>
          </a:graphicData>
        </a:graphic>
      </p:graphicFrame>
      <p:sp>
        <p:nvSpPr>
          <p:cNvPr id="12" name="11 - Ορθογώνιο"/>
          <p:cNvSpPr/>
          <p:nvPr/>
        </p:nvSpPr>
        <p:spPr>
          <a:xfrm>
            <a:off x="3347864" y="1772816"/>
            <a:ext cx="432048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"/>
          <p:cNvSpPr/>
          <p:nvPr/>
        </p:nvSpPr>
        <p:spPr>
          <a:xfrm>
            <a:off x="5436096" y="1772816"/>
            <a:ext cx="432048" cy="432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3275856" y="4005064"/>
            <a:ext cx="432048" cy="3600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5436096" y="4005064"/>
            <a:ext cx="432048" cy="3600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323528" y="6237312"/>
          <a:ext cx="2520280" cy="504056"/>
        </p:xfrm>
        <a:graphic>
          <a:graphicData uri="http://schemas.openxmlformats.org/presentationml/2006/ole">
            <p:oleObj spid="_x0000_s106500" name="Equation" r:id="rId6" imgW="1739880" imgH="393480" progId="Equation.DSMT4">
              <p:embed/>
            </p:oleObj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5724525" y="260350"/>
          <a:ext cx="1439863" cy="555625"/>
        </p:xfrm>
        <a:graphic>
          <a:graphicData uri="http://schemas.openxmlformats.org/presentationml/2006/ole">
            <p:oleObj spid="_x0000_s106501" name="Equation" r:id="rId7" imgW="1028254" imgH="393529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6903"/>
            <a:ext cx="8229600" cy="38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07504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ΑΣΚΗΣΗ: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3275856" y="4005064"/>
            <a:ext cx="432048" cy="3600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Ορθογώνιο"/>
          <p:cNvSpPr/>
          <p:nvPr/>
        </p:nvSpPr>
        <p:spPr>
          <a:xfrm>
            <a:off x="5436096" y="4005064"/>
            <a:ext cx="432048" cy="3600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5652120" y="116632"/>
          <a:ext cx="3270251" cy="555625"/>
        </p:xfrm>
        <a:graphic>
          <a:graphicData uri="http://schemas.openxmlformats.org/presentationml/2006/ole">
            <p:oleObj spid="_x0000_s112645" name="Equation" r:id="rId4" imgW="2336760" imgH="393480" progId="Equation.DSMT4">
              <p:embed/>
            </p:oleObj>
          </a:graphicData>
        </a:graphic>
      </p:graphicFrame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323528" y="808638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571500" algn="l"/>
              </a:tabLst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Να επιβεβαιώσετε αλγεβρικά το αποτέλεσμα.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0" y="0"/>
            <a:ext cx="76683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δούμε το προηγούμενο παράδειγμα και γραφικά.</a:t>
            </a:r>
            <a:endParaRPr lang="el-GR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Θέλουμε να βρούμε ποιες γωνίες έχουν ημίτονο ½ με την βοήθεια της γραφικής παράστασης της συνάρτησης </a:t>
            </a:r>
            <a:r>
              <a:rPr lang="el-GR" sz="2000" dirty="0" err="1" smtClean="0"/>
              <a:t>ημ</a:t>
            </a:r>
            <a:r>
              <a:rPr lang="en-US" sz="2000" dirty="0" smtClean="0"/>
              <a:t>x.</a:t>
            </a:r>
            <a:endParaRPr lang="el-GR" sz="2000" dirty="0"/>
          </a:p>
        </p:txBody>
      </p:sp>
      <p:sp>
        <p:nvSpPr>
          <p:cNvPr id="8" name="7 - Έλλειψη"/>
          <p:cNvSpPr/>
          <p:nvPr/>
        </p:nvSpPr>
        <p:spPr>
          <a:xfrm>
            <a:off x="395536" y="2996952"/>
            <a:ext cx="288032" cy="28803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3491880" y="260648"/>
          <a:ext cx="1439863" cy="555625"/>
        </p:xfrm>
        <a:graphic>
          <a:graphicData uri="http://schemas.openxmlformats.org/presentationml/2006/ole">
            <p:oleObj spid="_x0000_s105473" name="Equation" r:id="rId3" imgW="1028254" imgH="393529" progId="Equation.DSMT4">
              <p:embed/>
            </p:oleObj>
          </a:graphicData>
        </a:graphic>
      </p:graphicFrame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3419872" y="908720"/>
          <a:ext cx="1865313" cy="609600"/>
        </p:xfrm>
        <a:graphic>
          <a:graphicData uri="http://schemas.openxmlformats.org/presentationml/2006/ole">
            <p:oleObj spid="_x0000_s105474" name="Equation" r:id="rId4" imgW="1333440" imgH="431640" progId="Equation.DSMT4">
              <p:embed/>
            </p:oleObj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3419872" y="1628800"/>
          <a:ext cx="2130425" cy="644525"/>
        </p:xfrm>
        <a:graphic>
          <a:graphicData uri="http://schemas.openxmlformats.org/presentationml/2006/ole">
            <p:oleObj spid="_x0000_s105475" name="Equation" r:id="rId5" imgW="1523880" imgH="457200" progId="Equation.DSMT4">
              <p:embed/>
            </p:oleObj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3635896" y="2492896"/>
          <a:ext cx="1385888" cy="573087"/>
        </p:xfrm>
        <a:graphic>
          <a:graphicData uri="http://schemas.openxmlformats.org/presentationml/2006/ole">
            <p:oleObj spid="_x0000_s105476" name="Equation" r:id="rId6" imgW="990360" imgH="406080" progId="Equation.DSMT4">
              <p:embed/>
            </p:oleObj>
          </a:graphicData>
        </a:graphic>
      </p:graphicFrame>
      <p:graphicFrame>
        <p:nvGraphicFramePr>
          <p:cNvPr id="105477" name="Object 5"/>
          <p:cNvGraphicFramePr>
            <a:graphicFrameLocks noChangeAspect="1"/>
          </p:cNvGraphicFramePr>
          <p:nvPr/>
        </p:nvGraphicFramePr>
        <p:xfrm>
          <a:off x="2339752" y="3284984"/>
          <a:ext cx="4354513" cy="573088"/>
        </p:xfrm>
        <a:graphic>
          <a:graphicData uri="http://schemas.openxmlformats.org/presentationml/2006/ole">
            <p:oleObj spid="_x0000_s105477" name="Equation" r:id="rId7" imgW="3111480" imgH="406080" progId="Equation.DSMT4">
              <p:embed/>
            </p:oleObj>
          </a:graphicData>
        </a:graphic>
      </p:graphicFrame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2411760" y="4077072"/>
          <a:ext cx="3979863" cy="573088"/>
        </p:xfrm>
        <a:graphic>
          <a:graphicData uri="http://schemas.openxmlformats.org/presentationml/2006/ole">
            <p:oleObj spid="_x0000_s105478" name="Equation" r:id="rId8" imgW="2844720" imgH="406080" progId="Equation.DSMT4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2843808" y="5013176"/>
            <a:ext cx="331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Και επειδή </a:t>
            </a:r>
            <a:r>
              <a:rPr lang="en-US" sz="2000" dirty="0" smtClean="0"/>
              <a:t>x </a:t>
            </a:r>
            <a:r>
              <a:rPr lang="az-Cyrl-AZ" sz="2000" dirty="0" smtClean="0"/>
              <a:t>Є</a:t>
            </a:r>
            <a:r>
              <a:rPr lang="en-US" sz="2000" dirty="0" smtClean="0"/>
              <a:t> (0,</a:t>
            </a:r>
            <a:r>
              <a:rPr lang="el-GR" sz="2000" dirty="0" smtClean="0"/>
              <a:t>π) , θα είναι </a:t>
            </a:r>
            <a:endParaRPr lang="el-GR" sz="2000" dirty="0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3635896" y="5661248"/>
          <a:ext cx="1989138" cy="574675"/>
        </p:xfrm>
        <a:graphic>
          <a:graphicData uri="http://schemas.openxmlformats.org/presentationml/2006/ole">
            <p:oleObj spid="_x0000_s105479" name="Equation" r:id="rId9" imgW="1422360" imgH="406080" progId="Equation.DSMT4">
              <p:embed/>
            </p:oleObj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69482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Ας δούμε το προηγούμενο παράδειγμα και γραφικά.</a:t>
            </a:r>
            <a:endParaRPr lang="el-GR" sz="2400" dirty="0"/>
          </a:p>
        </p:txBody>
      </p:sp>
      <p:sp>
        <p:nvSpPr>
          <p:cNvPr id="5" name="4 - TextBox"/>
          <p:cNvSpPr txBox="1"/>
          <p:nvPr/>
        </p:nvSpPr>
        <p:spPr>
          <a:xfrm>
            <a:off x="0" y="476672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Θέλουμε να βρούμε ποιες γωνίες έχουν ημίτονο ½ με την βοήθεια της γραφικής παράστασης της συνάρτησης </a:t>
            </a:r>
            <a:r>
              <a:rPr lang="el-GR" sz="2000" dirty="0" err="1" smtClean="0"/>
              <a:t>ημ</a:t>
            </a:r>
            <a:r>
              <a:rPr lang="en-US" sz="2000" dirty="0" smtClean="0"/>
              <a:t>x.</a:t>
            </a:r>
            <a:endParaRPr lang="el-GR" sz="2000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1196752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Σχεδιάζουμε την ευθεία </a:t>
            </a:r>
            <a:r>
              <a:rPr lang="en-US" sz="2000" dirty="0" smtClean="0"/>
              <a:t>y = ½ .</a:t>
            </a:r>
            <a:endParaRPr lang="el-GR" sz="2000" dirty="0"/>
          </a:p>
        </p:txBody>
      </p:sp>
      <p:sp>
        <p:nvSpPr>
          <p:cNvPr id="8" name="7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</a:t>
            </a:r>
            <a:r>
              <a:rPr lang="el-GR" sz="2000" dirty="0" err="1" smtClean="0"/>
              <a:t>ημ</a:t>
            </a:r>
            <a:r>
              <a:rPr lang="en-US" sz="2000" dirty="0" smtClean="0"/>
              <a:t>x  = ½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</a:t>
            </a:r>
            <a:r>
              <a:rPr lang="el-GR" sz="2000" dirty="0" err="1" smtClean="0"/>
              <a:t>ημ</a:t>
            </a:r>
            <a:r>
              <a:rPr lang="en-US" sz="2000" dirty="0" smtClean="0"/>
              <a:t>x  = ½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683568" y="3429000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427984" y="342900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8100392" y="342900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7956376" y="3645024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4π+π/6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211960" y="3645024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FF0000"/>
                </a:solidFill>
              </a:rPr>
              <a:t>2π+π/6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907704" y="3429000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5652120" y="3429000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5508104" y="364502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rgbClr val="CC3399"/>
                </a:solidFill>
              </a:rPr>
              <a:t>2π+5π/6</a:t>
            </a:r>
            <a:endParaRPr lang="el-GR" sz="12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8232"/>
            <a:ext cx="8229600" cy="33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7092280" y="3573016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8316416" y="3573016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275856" y="3573016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4572000" y="3573016"/>
            <a:ext cx="360040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827584" y="3573016"/>
            <a:ext cx="432048" cy="216024"/>
          </a:xfrm>
          <a:prstGeom prst="rect">
            <a:avLst/>
          </a:prstGeom>
          <a:noFill/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3131840" y="3789040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-</a:t>
            </a:r>
            <a:r>
              <a:rPr lang="el-GR" sz="1200" b="1" dirty="0" smtClean="0">
                <a:solidFill>
                  <a:srgbClr val="FF0000"/>
                </a:solidFill>
              </a:rPr>
              <a:t>2π+π/6</a:t>
            </a:r>
            <a:endParaRPr lang="el-GR" sz="1200" b="1" dirty="0">
              <a:solidFill>
                <a:srgbClr val="FF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4427984" y="378904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3399"/>
                </a:solidFill>
              </a:rPr>
              <a:t>-</a:t>
            </a:r>
            <a:r>
              <a:rPr lang="el-GR" sz="1200" b="1" dirty="0" smtClean="0">
                <a:solidFill>
                  <a:srgbClr val="CC3399"/>
                </a:solidFill>
              </a:rPr>
              <a:t>2π+5π/6</a:t>
            </a:r>
            <a:endParaRPr lang="el-GR" sz="1200" b="1" dirty="0">
              <a:solidFill>
                <a:srgbClr val="CC3399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83568" y="3789040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C3399"/>
                </a:solidFill>
              </a:rPr>
              <a:t>-4</a:t>
            </a:r>
            <a:r>
              <a:rPr lang="el-GR" sz="1200" b="1" dirty="0" smtClean="0">
                <a:solidFill>
                  <a:srgbClr val="CC3399"/>
                </a:solidFill>
              </a:rPr>
              <a:t>π+5π/6</a:t>
            </a:r>
            <a:endParaRPr lang="el-GR" sz="1200" b="1" dirty="0">
              <a:solidFill>
                <a:srgbClr val="CC3399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763688" y="548680"/>
            <a:ext cx="5832648" cy="18774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Δηλαδή,</a:t>
            </a:r>
            <a:r>
              <a:rPr lang="en-US" sz="2800" dirty="0" smtClean="0"/>
              <a:t> </a:t>
            </a:r>
            <a:r>
              <a:rPr lang="el-GR" sz="2800" dirty="0" smtClean="0"/>
              <a:t>λύσεις της εξίσωσης </a:t>
            </a:r>
            <a:r>
              <a:rPr lang="el-GR" sz="3200" b="1" dirty="0" err="1" smtClean="0"/>
              <a:t>ημ</a:t>
            </a:r>
            <a:r>
              <a:rPr lang="en-US" sz="3200" b="1" dirty="0" smtClean="0"/>
              <a:t>x = ½ </a:t>
            </a:r>
            <a:r>
              <a:rPr lang="el-GR" sz="2800" dirty="0" smtClean="0"/>
              <a:t>είναι οι γωνίες της μορφής : </a:t>
            </a:r>
          </a:p>
          <a:p>
            <a:pPr algn="ctr"/>
            <a:r>
              <a:rPr lang="el-GR" sz="2800" dirty="0" smtClean="0"/>
              <a:t>2</a:t>
            </a:r>
            <a:r>
              <a:rPr lang="el-GR" sz="2800" b="1" dirty="0" smtClean="0"/>
              <a:t>κ</a:t>
            </a:r>
            <a:r>
              <a:rPr lang="el-GR" sz="2800" dirty="0" smtClean="0"/>
              <a:t>π + π/6 ή 2</a:t>
            </a:r>
            <a:r>
              <a:rPr lang="el-GR" sz="2800" b="1" dirty="0" smtClean="0"/>
              <a:t>κ</a:t>
            </a:r>
            <a:r>
              <a:rPr lang="el-GR" sz="2800" dirty="0" smtClean="0"/>
              <a:t>π + 5π/6</a:t>
            </a:r>
          </a:p>
          <a:p>
            <a:pPr algn="ctr"/>
            <a:r>
              <a:rPr lang="el-GR" sz="2800" dirty="0" smtClean="0"/>
              <a:t>όπου </a:t>
            </a:r>
            <a:r>
              <a:rPr lang="el-GR" sz="2800" b="1" dirty="0" smtClean="0"/>
              <a:t>κ</a:t>
            </a:r>
            <a:r>
              <a:rPr lang="el-GR" sz="2800" dirty="0" smtClean="0"/>
              <a:t> ακέραιος αριθμός</a:t>
            </a:r>
            <a:endParaRPr lang="el-GR" sz="2800" dirty="0"/>
          </a:p>
        </p:txBody>
      </p:sp>
      <p:sp>
        <p:nvSpPr>
          <p:cNvPr id="14" name="13 - TextBox"/>
          <p:cNvSpPr txBox="1"/>
          <p:nvPr/>
        </p:nvSpPr>
        <p:spPr>
          <a:xfrm>
            <a:off x="395536" y="5445224"/>
            <a:ext cx="85689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Οι λύσεις της εξίσωσης </a:t>
            </a:r>
            <a:r>
              <a:rPr lang="el-GR" sz="2000" dirty="0" err="1" smtClean="0"/>
              <a:t>ημ</a:t>
            </a:r>
            <a:r>
              <a:rPr lang="en-US" sz="2000" dirty="0" smtClean="0"/>
              <a:t>x  = ½  </a:t>
            </a:r>
            <a:r>
              <a:rPr lang="el-GR" sz="2000" dirty="0" smtClean="0"/>
              <a:t>θα είναι οι </a:t>
            </a:r>
            <a:r>
              <a:rPr lang="el-GR" sz="2000" dirty="0" err="1" smtClean="0"/>
              <a:t>τετμημένες</a:t>
            </a:r>
            <a:r>
              <a:rPr lang="el-GR" sz="2000" dirty="0" smtClean="0"/>
              <a:t> των κοινών σημείων των δύο γραφικών παραστάσεων.</a:t>
            </a:r>
            <a:endParaRPr lang="el-GR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80851"/>
            <a:ext cx="8229600" cy="5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0" y="0"/>
            <a:ext cx="191828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/>
              <a:t>Γενικεύοντας:</a:t>
            </a:r>
            <a:endParaRPr lang="el-GR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1696</Words>
  <Application>Microsoft Office PowerPoint</Application>
  <PresentationFormat>Προβολή στην οθόνη (4:3)</PresentationFormat>
  <Paragraphs>215</Paragraphs>
  <Slides>50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2" baseType="lpstr">
      <vt:lpstr>Θέμα του Office</vt:lpstr>
      <vt:lpstr>Equation</vt:lpstr>
      <vt:lpstr>Τριγωνομετρικές εξισώσεις</vt:lpstr>
      <vt:lpstr>Η εξίσωση ημx = α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Η εξίσωση συνx = α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Η εξίσωση εφx = α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Τριγωνομετρικές εξισώσεις</dc:title>
  <dc:creator>Periklis Giannoulatos</dc:creator>
  <cp:lastModifiedBy>Periklis Giannoulatos</cp:lastModifiedBy>
  <cp:revision>113</cp:revision>
  <dcterms:created xsi:type="dcterms:W3CDTF">2024-11-17T09:05:57Z</dcterms:created>
  <dcterms:modified xsi:type="dcterms:W3CDTF">2024-11-18T17:01:42Z</dcterms:modified>
  <cp:contentStatus>Τελική έκδοση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