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el-GR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262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61474" y="478583"/>
            <a:ext cx="9157680" cy="3427053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796370" y="2006440"/>
            <a:ext cx="8568531" cy="2015913"/>
          </a:xfrm>
        </p:spPr>
        <p:txBody>
          <a:bodyPr lIns="50397" rIns="50397" bIns="50397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0" name="Υπότιτλος 19"/>
          <p:cNvSpPr>
            <a:spLocks noGrp="1"/>
          </p:cNvSpPr>
          <p:nvPr>
            <p:ph type="subTitle" idx="1"/>
          </p:nvPr>
        </p:nvSpPr>
        <p:spPr>
          <a:xfrm>
            <a:off x="796370" y="4062065"/>
            <a:ext cx="8568531" cy="1007957"/>
          </a:xfrm>
        </p:spPr>
        <p:txBody>
          <a:bodyPr lIns="201589" tIns="0"/>
          <a:lstStyle>
            <a:lvl1pPr marL="40318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4435" y="5493364"/>
            <a:ext cx="9022159" cy="115915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54435" y="584615"/>
            <a:ext cx="9022159" cy="461644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08453" y="587980"/>
            <a:ext cx="2184135" cy="5795750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88037" y="587977"/>
            <a:ext cx="6552406" cy="57957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1" y="1080001"/>
            <a:ext cx="9071640" cy="1728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5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1" y="3168000"/>
            <a:ext cx="9071640" cy="3672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4435" y="5493364"/>
            <a:ext cx="9022159" cy="115915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54435" y="584615"/>
            <a:ext cx="9022159" cy="461644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Στρογγυλεμένο ορθογώνιο 13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61474" y="478584"/>
            <a:ext cx="9157680" cy="478551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16317" y="5432886"/>
            <a:ext cx="9022159" cy="745888"/>
          </a:xfrm>
        </p:spPr>
        <p:txBody>
          <a:bodyPr lIns="100794" bIns="0" anchor="b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16317" y="6199952"/>
            <a:ext cx="9022159" cy="463660"/>
          </a:xfrm>
        </p:spPr>
        <p:txBody>
          <a:bodyPr lIns="131033" tIns="0" anchor="t"/>
          <a:lstStyle>
            <a:lvl1pPr marL="0" marR="40318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67037" y="584615"/>
            <a:ext cx="4334669" cy="483819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42454" y="584615"/>
            <a:ext cx="4334669" cy="483819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4435" y="5493364"/>
            <a:ext cx="9022159" cy="115915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69422" y="638723"/>
            <a:ext cx="4334669" cy="873212"/>
          </a:xfrm>
        </p:spPr>
        <p:txBody>
          <a:bodyPr lIns="161271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5128693" y="638723"/>
            <a:ext cx="4334669" cy="873212"/>
          </a:xfrm>
        </p:spPr>
        <p:txBody>
          <a:bodyPr lIns="151191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69422" y="1595931"/>
            <a:ext cx="4334669" cy="3847035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28693" y="1595931"/>
            <a:ext cx="4334669" cy="3847035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06125" y="587975"/>
            <a:ext cx="3276203" cy="1007957"/>
          </a:xfrm>
        </p:spPr>
        <p:txBody>
          <a:bodyPr anchor="b"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106194" y="1595933"/>
            <a:ext cx="3276203" cy="4636460"/>
          </a:xfrm>
        </p:spPr>
        <p:txBody>
          <a:bodyPr lIns="100794"/>
          <a:lstStyle>
            <a:lvl1pPr marL="20159" marR="20159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839360" y="1025312"/>
            <a:ext cx="5100019" cy="5207778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ύλεμα μίας γωνίας ορθογωνίου 10"/>
          <p:cNvSpPr/>
          <p:nvPr/>
        </p:nvSpPr>
        <p:spPr>
          <a:xfrm>
            <a:off x="7056438" y="478583"/>
            <a:ext cx="2562716" cy="4787794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4031" y="5524864"/>
            <a:ext cx="9072563" cy="1159150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7124691" y="587975"/>
            <a:ext cx="2469753" cy="4642377"/>
          </a:xfrm>
        </p:spPr>
        <p:txBody>
          <a:bodyPr lIns="100794"/>
          <a:lstStyle>
            <a:lvl1pPr marL="50397" indent="0" algn="l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64652" y="480354"/>
            <a:ext cx="6532245" cy="4787794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461474" y="478583"/>
            <a:ext cx="9157680" cy="604774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Θέση τίτλου 12"/>
          <p:cNvSpPr>
            <a:spLocks noGrp="1"/>
          </p:cNvSpPr>
          <p:nvPr>
            <p:ph type="title"/>
          </p:nvPr>
        </p:nvSpPr>
        <p:spPr>
          <a:xfrm>
            <a:off x="554435" y="5495690"/>
            <a:ext cx="9022159" cy="1159150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554435" y="584615"/>
            <a:ext cx="9022159" cy="4616442"/>
          </a:xfrm>
          <a:prstGeom prst="rect">
            <a:avLst/>
          </a:prstGeom>
        </p:spPr>
        <p:txBody>
          <a:bodyPr vert="horz" lIns="201589" tIns="100794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2"/>
          </p:nvPr>
        </p:nvSpPr>
        <p:spPr>
          <a:xfrm>
            <a:off x="4163140" y="6737211"/>
            <a:ext cx="2520156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l-GR" sz="1400" b="0" strike="noStrike" spc="-1" smtClean="0">
                <a:latin typeface="Arial"/>
              </a:rPr>
              <a:t>&lt;ημερομηνία/ώρα&gt;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3"/>
          </p:nvPr>
        </p:nvSpPr>
        <p:spPr>
          <a:xfrm>
            <a:off x="6683296" y="6737211"/>
            <a:ext cx="2520156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ctr"/>
            <a:r>
              <a:rPr lang="el-GR" sz="1400" b="0" strike="noStrike" spc="-1" smtClean="0">
                <a:latin typeface="Arial"/>
              </a:rPr>
              <a:t>&lt;υποσέλιδο&gt;</a:t>
            </a:r>
            <a:endParaRPr lang="el-GR" sz="1400" b="0" strike="noStrike" spc="-1">
              <a:latin typeface="Arial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9203452" y="6737211"/>
            <a:ext cx="504031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fld id="{AB7584A9-35ED-4426-B332-4823F235AD6F}" type="slidenum">
              <a:rPr lang="el-GR" sz="1400" b="0" strike="noStrike" spc="-1" smtClean="0">
                <a:latin typeface="Arial"/>
              </a:rPr>
              <a:t>‹#›</a:t>
            </a:fld>
            <a:endParaRPr lang="el-GR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304" indent="-292304" algn="l" rtl="0" eaLnBrk="1" latinLnBrk="0" hangingPunct="1">
        <a:spcBef>
          <a:spcPts val="276"/>
        </a:spcBef>
        <a:buClr>
          <a:schemeClr val="accent1"/>
        </a:buClr>
        <a:buSzPct val="80000"/>
        <a:buFont typeface="Wingdings 2"/>
        <a:buChar char=""/>
        <a:defRPr kumimoji="0" sz="3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04766" indent="-221747" algn="l" rtl="0" eaLnBrk="1" latinLnBrk="0" hangingPunct="1">
        <a:spcBef>
          <a:spcPts val="276"/>
        </a:spcBef>
        <a:buClr>
          <a:schemeClr val="accent1"/>
        </a:buClr>
        <a:buSzPct val="100000"/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66831" indent="-201589" algn="l" rtl="0" eaLnBrk="1" latinLnBrk="0" hangingPunct="1">
        <a:spcBef>
          <a:spcPts val="276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8896" indent="-201589" algn="l" rtl="0" eaLnBrk="1" latinLnBrk="0" hangingPunct="1">
        <a:spcBef>
          <a:spcPts val="254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120" indent="-201589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2947" indent="-201589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74774" indent="-201589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68666" indent="-201589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curity.org/how-secure-is-my-passwor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1" y="1080001"/>
            <a:ext cx="9071640" cy="172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5800" spc="-1" dirty="0">
                <a:latin typeface="Arial"/>
              </a:rPr>
              <a:t>Πώς να φτιάξετε έναν ισχυρό κωδικό (</a:t>
            </a:r>
            <a:r>
              <a:rPr lang="el-GR" sz="5800" spc="-1" dirty="0" err="1">
                <a:latin typeface="Arial"/>
              </a:rPr>
              <a:t>password</a:t>
            </a:r>
            <a:r>
              <a:rPr lang="el-GR" sz="5800" spc="-1" dirty="0">
                <a:latin typeface="Arial"/>
              </a:rPr>
              <a:t>)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1" y="3168000"/>
            <a:ext cx="9071640" cy="367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spc="-1" dirty="0">
                <a:solidFill>
                  <a:srgbClr val="FFFFFF"/>
                </a:solidFill>
                <a:latin typeface="Arial"/>
              </a:rPr>
              <a:t> </a:t>
            </a:r>
            <a:endParaRPr lang="el-GR" sz="3200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1" y="301321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4400" spc="-1">
                <a:latin typeface="Arial"/>
              </a:rPr>
              <a:t>Ένα καλό password πρέπει: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504001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8500" lnSpcReduction="10000"/>
          </a:bodyPr>
          <a:lstStyle/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spc="-1">
                <a:latin typeface="Arial"/>
              </a:rPr>
              <a:t>Να έχει τουλάχιστον </a:t>
            </a:r>
            <a:r>
              <a:rPr lang="el-GR" sz="3200" b="1" spc="-1">
                <a:latin typeface="Arial"/>
              </a:rPr>
              <a:t>8 χαρακτήρες</a:t>
            </a:r>
            <a:endParaRPr lang="el-GR" sz="3200" spc="-1">
              <a:latin typeface="Arial"/>
            </a:endParaRP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spc="-1">
                <a:latin typeface="Arial"/>
              </a:rPr>
              <a:t>Να έχει και </a:t>
            </a:r>
            <a:r>
              <a:rPr lang="el-GR" sz="3200" b="1" spc="-1">
                <a:latin typeface="Arial"/>
              </a:rPr>
              <a:t>μικρά</a:t>
            </a:r>
            <a:r>
              <a:rPr lang="el-GR" sz="3200" spc="-1">
                <a:latin typeface="Arial"/>
              </a:rPr>
              <a:t> και </a:t>
            </a:r>
            <a:r>
              <a:rPr lang="el-GR" sz="3200" b="1" spc="-1">
                <a:latin typeface="Arial"/>
              </a:rPr>
              <a:t>κεφαλαία</a:t>
            </a:r>
            <a:r>
              <a:rPr lang="el-GR" sz="3200" spc="-1">
                <a:latin typeface="Arial"/>
              </a:rPr>
              <a:t> γράμματα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spc="-1">
                <a:latin typeface="Arial"/>
              </a:rPr>
              <a:t>Να περιέχει τουλάχιστον έναν </a:t>
            </a:r>
            <a:r>
              <a:rPr lang="el-GR" sz="3200" b="1" spc="-1">
                <a:latin typeface="Arial"/>
              </a:rPr>
              <a:t>αριθμό</a:t>
            </a:r>
            <a:endParaRPr lang="el-GR" sz="3200" spc="-1">
              <a:latin typeface="Arial"/>
            </a:endParaRP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spc="-1">
                <a:latin typeface="Arial"/>
              </a:rPr>
              <a:t>Να περιέχει τουλάχιστον ένα </a:t>
            </a:r>
            <a:r>
              <a:rPr lang="el-GR" sz="3200" b="1" spc="-1">
                <a:latin typeface="Arial"/>
              </a:rPr>
              <a:t>σύμβολο</a:t>
            </a:r>
            <a:r>
              <a:rPr lang="el-GR" sz="3200" spc="-1">
                <a:latin typeface="Arial"/>
              </a:rPr>
              <a:t> (π.χ.  . ! @ # $ % &amp; *)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spc="-1">
                <a:latin typeface="Arial"/>
              </a:rPr>
              <a:t>Να </a:t>
            </a:r>
            <a:r>
              <a:rPr lang="el-GR" sz="3200" b="1" spc="-1">
                <a:latin typeface="Arial"/>
              </a:rPr>
              <a:t>μην</a:t>
            </a:r>
            <a:r>
              <a:rPr lang="el-GR" sz="3200" spc="-1">
                <a:latin typeface="Arial"/>
              </a:rPr>
              <a:t> περιέχει </a:t>
            </a:r>
            <a:r>
              <a:rPr lang="el-GR" sz="3200" b="1" spc="-1">
                <a:latin typeface="Arial"/>
              </a:rPr>
              <a:t>προσωπικές πληροφορίες </a:t>
            </a:r>
            <a:r>
              <a:rPr lang="el-GR" sz="3200" spc="-1">
                <a:latin typeface="Arial"/>
              </a:rPr>
              <a:t>(π.χ. όνομα, ημερομηνία γέννησης)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spc="-1">
                <a:latin typeface="Arial"/>
              </a:rPr>
              <a:t>Να </a:t>
            </a:r>
            <a:r>
              <a:rPr lang="el-GR" sz="3200" b="1" spc="-1">
                <a:latin typeface="Arial"/>
              </a:rPr>
              <a:t>μην</a:t>
            </a:r>
            <a:r>
              <a:rPr lang="el-GR" sz="3200" spc="-1">
                <a:latin typeface="Arial"/>
              </a:rPr>
              <a:t> περιέχει </a:t>
            </a:r>
            <a:r>
              <a:rPr lang="el-GR" sz="3200" b="1" spc="-1">
                <a:latin typeface="Arial"/>
              </a:rPr>
              <a:t>ολόκληρες λέξεις</a:t>
            </a:r>
            <a:r>
              <a:rPr lang="el-GR" sz="3200" spc="-1">
                <a:latin typeface="Arial"/>
              </a:rPr>
              <a:t> ή συνεχόμενους χαρακτήρες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1" y="301321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spc="-1"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1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algn="ctr">
              <a:spcBef>
                <a:spcPts val="1416"/>
              </a:spcBef>
            </a:pPr>
            <a:r>
              <a:rPr lang="el-GR" sz="3200" spc="-1">
                <a:latin typeface="Arial"/>
              </a:rPr>
              <a:t>Ελέγχω την ισχύ των παρακάτω κωδικών στην ιστοσελίδα</a:t>
            </a:r>
          </a:p>
          <a:p>
            <a:pPr algn="ctr">
              <a:spcBef>
                <a:spcPts val="1416"/>
              </a:spcBef>
            </a:pPr>
            <a:r>
              <a:rPr lang="el-GR" sz="3200" b="1" spc="-1">
                <a:latin typeface="Arial"/>
              </a:rPr>
              <a:t>How secure is my password </a:t>
            </a:r>
            <a:endParaRPr lang="el-GR" sz="3200" spc="-1">
              <a:latin typeface="Arial"/>
            </a:endParaRPr>
          </a:p>
          <a:p>
            <a:pPr algn="ctr">
              <a:spcBef>
                <a:spcPts val="1416"/>
              </a:spcBef>
            </a:pPr>
            <a:r>
              <a:rPr lang="el-GR" sz="3200" spc="-1">
                <a:latin typeface="Arial"/>
                <a:hlinkClick r:id="rId2"/>
              </a:rPr>
              <a:t>https://www.security.org/how-secure-is-my-password/</a:t>
            </a:r>
            <a:r>
              <a:rPr lang="el-GR" sz="3200" spc="-1">
                <a:latin typeface="Arial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1" y="301321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spc="-1"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04001" y="1727999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C9211E"/>
                </a:solidFill>
                <a:latin typeface="Arial"/>
              </a:rPr>
              <a:t>Αδύναμος</a:t>
            </a:r>
            <a:r>
              <a:rPr lang="el-GR" sz="3200" spc="-1">
                <a:latin typeface="Arial"/>
              </a:rPr>
              <a:t>: kalimera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FF8000"/>
                </a:solidFill>
                <a:latin typeface="Arial"/>
              </a:rPr>
              <a:t>Μέτριος</a:t>
            </a:r>
            <a:r>
              <a:rPr lang="el-GR" sz="3200" spc="-1">
                <a:latin typeface="Arial"/>
              </a:rPr>
              <a:t>: kalimeraseolous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00A933"/>
                </a:solidFill>
                <a:latin typeface="Arial"/>
              </a:rPr>
              <a:t>Ισχυρός</a:t>
            </a:r>
            <a:r>
              <a:rPr lang="el-GR" sz="3200" spc="-1">
                <a:latin typeface="Arial"/>
              </a:rPr>
              <a:t>: k@L1m3rA$E0!oU5</a:t>
            </a:r>
          </a:p>
          <a:p>
            <a:endParaRPr lang="el-GR" sz="3200" spc="-1">
              <a:latin typeface="Arial"/>
            </a:endParaRP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C9211E"/>
                </a:solidFill>
                <a:latin typeface="Arial"/>
              </a:rPr>
              <a:t>Αδύναμος</a:t>
            </a:r>
            <a:r>
              <a:rPr lang="el-GR" sz="3200" spc="-1">
                <a:latin typeface="Arial"/>
              </a:rPr>
              <a:t>: pamevolta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FF8000"/>
                </a:solidFill>
                <a:latin typeface="Arial"/>
              </a:rPr>
              <a:t>Μέτριος</a:t>
            </a:r>
            <a:r>
              <a:rPr lang="el-GR" sz="3200" spc="-1">
                <a:latin typeface="Arial"/>
              </a:rPr>
              <a:t>: pamevoltasimera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00A933"/>
                </a:solidFill>
                <a:latin typeface="Arial"/>
              </a:rPr>
              <a:t>Ισχυρός</a:t>
            </a:r>
            <a:r>
              <a:rPr lang="el-GR" sz="3200" spc="-1">
                <a:latin typeface="Arial"/>
              </a:rPr>
              <a:t>: P@M3V0(tA5!m3Ra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75153" y="539477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4400" spc="-1" dirty="0">
                <a:latin typeface="Arial"/>
              </a:rPr>
              <a:t>Τροποποιούμε τους κωδικούς ώστε να γίνουν ισχυροί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504001" y="1727999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C9211E"/>
                </a:solidFill>
                <a:latin typeface="Arial"/>
              </a:rPr>
              <a:t>Αδύναμος</a:t>
            </a:r>
            <a:r>
              <a:rPr lang="el-GR" sz="3200" spc="-1">
                <a:latin typeface="Arial"/>
              </a:rPr>
              <a:t>: plane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FF8000"/>
                </a:solidFill>
                <a:latin typeface="Arial"/>
              </a:rPr>
              <a:t>Μέτριος</a:t>
            </a:r>
            <a:r>
              <a:rPr lang="el-GR" sz="3200" spc="-1">
                <a:latin typeface="Arial"/>
              </a:rPr>
              <a:t>: 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00A933"/>
                </a:solidFill>
                <a:latin typeface="Arial"/>
              </a:rPr>
              <a:t>Ισχυρός</a:t>
            </a:r>
            <a:r>
              <a:rPr lang="el-GR" sz="3200" spc="-1">
                <a:latin typeface="Arial"/>
              </a:rPr>
              <a:t>: </a:t>
            </a:r>
          </a:p>
          <a:p>
            <a:endParaRPr lang="el-GR" sz="3200" spc="-1">
              <a:latin typeface="Arial"/>
            </a:endParaRP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C9211E"/>
                </a:solidFill>
                <a:latin typeface="Arial"/>
              </a:rPr>
              <a:t>Αδύναμος</a:t>
            </a:r>
            <a:r>
              <a:rPr lang="el-GR" sz="3200" spc="-1">
                <a:latin typeface="Arial"/>
              </a:rPr>
              <a:t>: diavazovivlia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FF8000"/>
                </a:solidFill>
                <a:latin typeface="Arial"/>
              </a:rPr>
              <a:t>Μέτριος</a:t>
            </a:r>
            <a:r>
              <a:rPr lang="el-GR" sz="3200" spc="-1">
                <a:latin typeface="Arial"/>
              </a:rPr>
              <a:t>: 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00A933"/>
                </a:solidFill>
                <a:latin typeface="Arial"/>
              </a:rPr>
              <a:t>Ισχυρός</a:t>
            </a:r>
            <a:r>
              <a:rPr lang="el-GR" sz="3200" spc="-1">
                <a:latin typeface="Arial"/>
              </a:rPr>
              <a:t>: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4001" y="462960"/>
            <a:ext cx="907164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4400" spc="-1">
                <a:latin typeface="Arial"/>
              </a:rPr>
              <a:t>Γράφουμε έναν αδύναμο κωδικό, τον μετατρέπουμε σε μέτριο και τέλος σε ισχυρό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504001" y="259200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C9211E"/>
                </a:solidFill>
                <a:latin typeface="Arial"/>
              </a:rPr>
              <a:t>Αδύναμος</a:t>
            </a:r>
            <a:r>
              <a:rPr lang="el-GR" sz="3200" spc="-1">
                <a:latin typeface="Arial"/>
              </a:rPr>
              <a:t>: 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FF8000"/>
                </a:solidFill>
                <a:latin typeface="Arial"/>
              </a:rPr>
              <a:t>Μέτριος</a:t>
            </a:r>
            <a:r>
              <a:rPr lang="el-GR" sz="3200" spc="-1">
                <a:latin typeface="Arial"/>
              </a:rPr>
              <a:t>: 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1" spc="-1">
                <a:solidFill>
                  <a:srgbClr val="00A933"/>
                </a:solidFill>
                <a:latin typeface="Arial"/>
              </a:rPr>
              <a:t>Ισχυρός</a:t>
            </a:r>
            <a:r>
              <a:rPr lang="el-GR" sz="3200" spc="-1">
                <a:latin typeface="Arial"/>
              </a:rPr>
              <a:t>: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1" y="301321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4400" spc="-1">
                <a:latin typeface="Arial"/>
              </a:rPr>
              <a:t>Θυμάμαι ...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504001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spc="-1">
                <a:latin typeface="Arial"/>
              </a:rPr>
              <a:t>Δεν δίνω σε κανέναν τους κωδικούς μου.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spc="-1">
                <a:latin typeface="Arial"/>
              </a:rPr>
              <a:t>Δεν χρησιμοποιώ τον ίδιο κωδικό για διαφορετικούς λογαριασμούς.</a:t>
            </a:r>
          </a:p>
          <a:p>
            <a:pPr marL="431955" indent="-323966">
              <a:spcBef>
                <a:spcPts val="141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spc="-1">
                <a:latin typeface="Arial"/>
              </a:rPr>
              <a:t>Χρησιμοποιώ έναν κωδικό που μπορώ να θυμάμαι!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171</Words>
  <Application>Microsoft Office PowerPoint</Application>
  <PresentationFormat>Προσαρμογή</PresentationFormat>
  <Paragraphs>35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Άποψη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 Plans</dc:title>
  <dc:creator>John Vlissaris</dc:creator>
  <cp:lastModifiedBy>John Vlissaris</cp:lastModifiedBy>
  <cp:revision>8</cp:revision>
  <dcterms:created xsi:type="dcterms:W3CDTF">2020-12-01T23:37:42Z</dcterms:created>
  <dcterms:modified xsi:type="dcterms:W3CDTF">2022-10-21T17:10:11Z</dcterms:modified>
  <dc:language>el-GR</dc:language>
</cp:coreProperties>
</file>