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55"/>
  </p:notesMasterIdLst>
  <p:sldIdLst>
    <p:sldId id="257" r:id="rId5"/>
    <p:sldId id="259" r:id="rId6"/>
    <p:sldId id="298" r:id="rId7"/>
    <p:sldId id="302" r:id="rId8"/>
    <p:sldId id="301" r:id="rId9"/>
    <p:sldId id="303" r:id="rId10"/>
    <p:sldId id="305" r:id="rId11"/>
    <p:sldId id="289" r:id="rId12"/>
    <p:sldId id="287" r:id="rId13"/>
    <p:sldId id="290" r:id="rId14"/>
    <p:sldId id="262" r:id="rId15"/>
    <p:sldId id="263" r:id="rId16"/>
    <p:sldId id="292" r:id="rId17"/>
    <p:sldId id="264" r:id="rId18"/>
    <p:sldId id="291" r:id="rId19"/>
    <p:sldId id="265" r:id="rId20"/>
    <p:sldId id="293" r:id="rId21"/>
    <p:sldId id="294" r:id="rId22"/>
    <p:sldId id="300" r:id="rId23"/>
    <p:sldId id="266" r:id="rId24"/>
    <p:sldId id="323" r:id="rId25"/>
    <p:sldId id="268" r:id="rId26"/>
    <p:sldId id="267" r:id="rId27"/>
    <p:sldId id="320" r:id="rId28"/>
    <p:sldId id="299" r:id="rId29"/>
    <p:sldId id="270" r:id="rId30"/>
    <p:sldId id="322" r:id="rId31"/>
    <p:sldId id="271" r:id="rId32"/>
    <p:sldId id="295" r:id="rId33"/>
    <p:sldId id="272" r:id="rId34"/>
    <p:sldId id="274" r:id="rId35"/>
    <p:sldId id="273" r:id="rId36"/>
    <p:sldId id="275" r:id="rId37"/>
    <p:sldId id="297" r:id="rId38"/>
    <p:sldId id="296" r:id="rId39"/>
    <p:sldId id="319" r:id="rId40"/>
    <p:sldId id="327" r:id="rId41"/>
    <p:sldId id="321" r:id="rId42"/>
    <p:sldId id="324" r:id="rId43"/>
    <p:sldId id="325" r:id="rId44"/>
    <p:sldId id="326" r:id="rId45"/>
    <p:sldId id="329" r:id="rId46"/>
    <p:sldId id="328" r:id="rId47"/>
    <p:sldId id="330" r:id="rId48"/>
    <p:sldId id="331" r:id="rId49"/>
    <p:sldId id="332" r:id="rId50"/>
    <p:sldId id="333" r:id="rId51"/>
    <p:sldId id="334" r:id="rId52"/>
    <p:sldId id="335" r:id="rId53"/>
    <p:sldId id="276" r:id="rId54"/>
  </p:sldIdLst>
  <p:sldSz cx="9144000" cy="6858000" type="screen4x3"/>
  <p:notesSz cx="6858000" cy="9144000"/>
  <p:custDataLst>
    <p:tags r:id="rId5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FED6"/>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gs" Target="tags/tag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DDCBEB-0CD9-4041-AC70-370F192DF12A}" type="doc">
      <dgm:prSet loTypeId="urn:microsoft.com/office/officeart/2005/8/layout/hierarchy2" loCatId="hierarchy" qsTypeId="urn:microsoft.com/office/officeart/2005/8/quickstyle/simple1" qsCatId="simple" csTypeId="urn:microsoft.com/office/officeart/2005/8/colors/accent3_4" csCatId="accent3" phldr="1"/>
      <dgm:spPr/>
      <dgm:t>
        <a:bodyPr/>
        <a:lstStyle/>
        <a:p>
          <a:endParaRPr lang="el-GR"/>
        </a:p>
      </dgm:t>
    </dgm:pt>
    <dgm:pt modelId="{36BA2360-A3D9-4366-938F-08ACADD35E64}">
      <dgm:prSet phldrT="[Κείμενο]"/>
      <dgm:spPr/>
      <dgm:t>
        <a:bodyPr/>
        <a:lstStyle/>
        <a:p>
          <a:r>
            <a:rPr lang="el-GR" dirty="0" smtClean="0"/>
            <a:t>Τύποι Ερωτήσεων</a:t>
          </a:r>
          <a:endParaRPr lang="el-GR" dirty="0"/>
        </a:p>
      </dgm:t>
    </dgm:pt>
    <dgm:pt modelId="{8ACF91AD-D45F-42C7-830C-6F2FBB2A43D1}" type="parTrans" cxnId="{0EF8BC26-6FC1-4B85-8A27-E03CE11ECD78}">
      <dgm:prSet/>
      <dgm:spPr/>
      <dgm:t>
        <a:bodyPr/>
        <a:lstStyle/>
        <a:p>
          <a:endParaRPr lang="el-GR"/>
        </a:p>
      </dgm:t>
    </dgm:pt>
    <dgm:pt modelId="{85F834DE-3458-4A47-8242-3A1CE7469628}" type="sibTrans" cxnId="{0EF8BC26-6FC1-4B85-8A27-E03CE11ECD78}">
      <dgm:prSet/>
      <dgm:spPr/>
      <dgm:t>
        <a:bodyPr/>
        <a:lstStyle/>
        <a:p>
          <a:endParaRPr lang="el-GR"/>
        </a:p>
      </dgm:t>
    </dgm:pt>
    <dgm:pt modelId="{7330B2AD-D3CB-4BBA-B66C-5078B4CF833D}">
      <dgm:prSet phldrT="[Κείμενο]"/>
      <dgm:spPr/>
      <dgm:t>
        <a:bodyPr/>
        <a:lstStyle/>
        <a:p>
          <a:r>
            <a:rPr lang="el-GR" dirty="0" smtClean="0"/>
            <a:t>Κλειστές</a:t>
          </a:r>
          <a:endParaRPr lang="el-GR" dirty="0"/>
        </a:p>
      </dgm:t>
    </dgm:pt>
    <dgm:pt modelId="{0DF64DE9-3821-4A61-A3D8-30EA2C5140FC}" type="parTrans" cxnId="{E7073D4B-FEEA-4DCA-A8F6-B10C754E0401}">
      <dgm:prSet/>
      <dgm:spPr/>
      <dgm:t>
        <a:bodyPr/>
        <a:lstStyle/>
        <a:p>
          <a:endParaRPr lang="el-GR"/>
        </a:p>
      </dgm:t>
    </dgm:pt>
    <dgm:pt modelId="{A2CF23AB-5C54-469D-8B02-EBEDA3E72B77}" type="sibTrans" cxnId="{E7073D4B-FEEA-4DCA-A8F6-B10C754E0401}">
      <dgm:prSet/>
      <dgm:spPr/>
      <dgm:t>
        <a:bodyPr/>
        <a:lstStyle/>
        <a:p>
          <a:endParaRPr lang="el-GR"/>
        </a:p>
      </dgm:t>
    </dgm:pt>
    <dgm:pt modelId="{0EEF2326-7731-42A3-896D-629F63FB30C8}">
      <dgm:prSet phldrT="[Κείμενο]"/>
      <dgm:spPr/>
      <dgm:t>
        <a:bodyPr/>
        <a:lstStyle/>
        <a:p>
          <a:r>
            <a:rPr lang="el-GR" dirty="0" smtClean="0"/>
            <a:t>Διχοτομική</a:t>
          </a:r>
          <a:endParaRPr lang="el-GR" dirty="0"/>
        </a:p>
      </dgm:t>
    </dgm:pt>
    <dgm:pt modelId="{8A37A2BF-DCED-43B5-8E55-76353AC76516}" type="parTrans" cxnId="{E4BCF45E-8904-4729-BB02-D200AAE4B39B}">
      <dgm:prSet/>
      <dgm:spPr/>
      <dgm:t>
        <a:bodyPr/>
        <a:lstStyle/>
        <a:p>
          <a:endParaRPr lang="el-GR"/>
        </a:p>
      </dgm:t>
    </dgm:pt>
    <dgm:pt modelId="{3648E6AA-D950-4CE2-A97C-7E8772133577}" type="sibTrans" cxnId="{E4BCF45E-8904-4729-BB02-D200AAE4B39B}">
      <dgm:prSet/>
      <dgm:spPr/>
      <dgm:t>
        <a:bodyPr/>
        <a:lstStyle/>
        <a:p>
          <a:endParaRPr lang="el-GR"/>
        </a:p>
      </dgm:t>
    </dgm:pt>
    <dgm:pt modelId="{209AC4E6-BE9D-44BD-9FB5-E225FB0B44FB}">
      <dgm:prSet phldrT="[Κείμενο]"/>
      <dgm:spPr/>
      <dgm:t>
        <a:bodyPr/>
        <a:lstStyle/>
        <a:p>
          <a:r>
            <a:rPr lang="el-GR" dirty="0" smtClean="0"/>
            <a:t>Αμοιβαία αποκλειόμενη</a:t>
          </a:r>
          <a:endParaRPr lang="el-GR" dirty="0"/>
        </a:p>
      </dgm:t>
    </dgm:pt>
    <dgm:pt modelId="{72EFFD24-A8C7-4002-987D-B0033A99EEB0}" type="parTrans" cxnId="{7A81A725-EBD1-447E-BE4D-BA932C2DDB28}">
      <dgm:prSet/>
      <dgm:spPr/>
      <dgm:t>
        <a:bodyPr/>
        <a:lstStyle/>
        <a:p>
          <a:endParaRPr lang="el-GR"/>
        </a:p>
      </dgm:t>
    </dgm:pt>
    <dgm:pt modelId="{1F52844E-D661-4E9D-9893-A6952816A271}" type="sibTrans" cxnId="{7A81A725-EBD1-447E-BE4D-BA932C2DDB28}">
      <dgm:prSet/>
      <dgm:spPr/>
      <dgm:t>
        <a:bodyPr/>
        <a:lstStyle/>
        <a:p>
          <a:endParaRPr lang="el-GR"/>
        </a:p>
      </dgm:t>
    </dgm:pt>
    <dgm:pt modelId="{D84891D8-FDA4-46B7-A9A0-EBD8AFB3D454}">
      <dgm:prSet phldrT="[Κείμενο]"/>
      <dgm:spPr/>
      <dgm:t>
        <a:bodyPr/>
        <a:lstStyle/>
        <a:p>
          <a:r>
            <a:rPr lang="el-GR" dirty="0" smtClean="0"/>
            <a:t>Ανοιχτές</a:t>
          </a:r>
          <a:endParaRPr lang="el-GR" dirty="0"/>
        </a:p>
      </dgm:t>
    </dgm:pt>
    <dgm:pt modelId="{E1EB550C-BBB1-4183-8AD7-EC0D37A6F7E3}" type="parTrans" cxnId="{827B5842-ADC4-4172-9031-4ADB87405161}">
      <dgm:prSet/>
      <dgm:spPr/>
      <dgm:t>
        <a:bodyPr/>
        <a:lstStyle/>
        <a:p>
          <a:endParaRPr lang="el-GR"/>
        </a:p>
      </dgm:t>
    </dgm:pt>
    <dgm:pt modelId="{76D5E900-66A9-45BB-A85F-0C4EE1943C35}" type="sibTrans" cxnId="{827B5842-ADC4-4172-9031-4ADB87405161}">
      <dgm:prSet/>
      <dgm:spPr/>
      <dgm:t>
        <a:bodyPr/>
        <a:lstStyle/>
        <a:p>
          <a:endParaRPr lang="el-GR"/>
        </a:p>
      </dgm:t>
    </dgm:pt>
    <dgm:pt modelId="{AB7E9B2F-E9D0-4416-AE45-7013BF6DD72A}">
      <dgm:prSet/>
      <dgm:spPr/>
      <dgm:t>
        <a:bodyPr/>
        <a:lstStyle/>
        <a:p>
          <a:r>
            <a:rPr lang="el-GR" dirty="0" smtClean="0"/>
            <a:t>Πολλαπλής επιλογής</a:t>
          </a:r>
          <a:endParaRPr lang="el-GR" dirty="0"/>
        </a:p>
      </dgm:t>
    </dgm:pt>
    <dgm:pt modelId="{61E3D8EC-1116-4429-8D41-AEE9756330D3}" type="parTrans" cxnId="{1FFB4D13-667E-41F8-9288-CC8B25FFB8D2}">
      <dgm:prSet/>
      <dgm:spPr/>
      <dgm:t>
        <a:bodyPr/>
        <a:lstStyle/>
        <a:p>
          <a:endParaRPr lang="el-GR"/>
        </a:p>
      </dgm:t>
    </dgm:pt>
    <dgm:pt modelId="{B629A123-F1B6-47E0-B5E7-9763C4083A1B}" type="sibTrans" cxnId="{1FFB4D13-667E-41F8-9288-CC8B25FFB8D2}">
      <dgm:prSet/>
      <dgm:spPr/>
      <dgm:t>
        <a:bodyPr/>
        <a:lstStyle/>
        <a:p>
          <a:endParaRPr lang="el-GR"/>
        </a:p>
      </dgm:t>
    </dgm:pt>
    <dgm:pt modelId="{42CDF078-31E2-45E2-B139-649F564AADFE}">
      <dgm:prSet/>
      <dgm:spPr/>
      <dgm:t>
        <a:bodyPr/>
        <a:lstStyle/>
        <a:p>
          <a:r>
            <a:rPr lang="el-GR" dirty="0" smtClean="0"/>
            <a:t>Κλίμακας</a:t>
          </a:r>
        </a:p>
        <a:p>
          <a:r>
            <a:rPr lang="el-GR" dirty="0" smtClean="0"/>
            <a:t>(</a:t>
          </a:r>
          <a:r>
            <a:rPr lang="de-DE" dirty="0" err="1" smtClean="0"/>
            <a:t>Likert</a:t>
          </a:r>
          <a:r>
            <a:rPr lang="el-GR" dirty="0" smtClean="0"/>
            <a:t>)</a:t>
          </a:r>
          <a:endParaRPr lang="el-GR" dirty="0"/>
        </a:p>
      </dgm:t>
    </dgm:pt>
    <dgm:pt modelId="{95758CD5-2FCE-43B3-9C30-8CBD1F7247BA}" type="parTrans" cxnId="{2CD67B95-1F88-4B50-B32C-C64491804EB1}">
      <dgm:prSet/>
      <dgm:spPr/>
      <dgm:t>
        <a:bodyPr/>
        <a:lstStyle/>
        <a:p>
          <a:endParaRPr lang="el-GR"/>
        </a:p>
      </dgm:t>
    </dgm:pt>
    <dgm:pt modelId="{475FE3EF-B6CF-4AD4-85FA-EFB882D2E9A5}" type="sibTrans" cxnId="{2CD67B95-1F88-4B50-B32C-C64491804EB1}">
      <dgm:prSet/>
      <dgm:spPr/>
      <dgm:t>
        <a:bodyPr/>
        <a:lstStyle/>
        <a:p>
          <a:endParaRPr lang="el-GR"/>
        </a:p>
      </dgm:t>
    </dgm:pt>
    <dgm:pt modelId="{DB6C3AC1-9120-4155-8A8D-E2AEFE24E429}">
      <dgm:prSet/>
      <dgm:spPr/>
      <dgm:t>
        <a:bodyPr/>
        <a:lstStyle/>
        <a:p>
          <a:r>
            <a:rPr lang="el-GR" dirty="0" smtClean="0"/>
            <a:t>Κατάταξης</a:t>
          </a:r>
          <a:endParaRPr lang="el-GR" dirty="0"/>
        </a:p>
      </dgm:t>
    </dgm:pt>
    <dgm:pt modelId="{A51F746A-5700-46CC-A973-44E7EF752F85}" type="parTrans" cxnId="{34762313-5453-4F9E-9068-AFA12E958819}">
      <dgm:prSet/>
      <dgm:spPr/>
      <dgm:t>
        <a:bodyPr/>
        <a:lstStyle/>
        <a:p>
          <a:endParaRPr lang="el-GR"/>
        </a:p>
      </dgm:t>
    </dgm:pt>
    <dgm:pt modelId="{B6607DC2-7F99-4BC6-B514-2AE5197B0DA0}" type="sibTrans" cxnId="{34762313-5453-4F9E-9068-AFA12E958819}">
      <dgm:prSet/>
      <dgm:spPr/>
      <dgm:t>
        <a:bodyPr/>
        <a:lstStyle/>
        <a:p>
          <a:endParaRPr lang="el-GR"/>
        </a:p>
      </dgm:t>
    </dgm:pt>
    <dgm:pt modelId="{356B0B54-2CD3-45DB-B4C9-CE82483F044E}" type="pres">
      <dgm:prSet presAssocID="{5FDDCBEB-0CD9-4041-AC70-370F192DF12A}" presName="diagram" presStyleCnt="0">
        <dgm:presLayoutVars>
          <dgm:chPref val="1"/>
          <dgm:dir/>
          <dgm:animOne val="branch"/>
          <dgm:animLvl val="lvl"/>
          <dgm:resizeHandles val="exact"/>
        </dgm:presLayoutVars>
      </dgm:prSet>
      <dgm:spPr/>
      <dgm:t>
        <a:bodyPr/>
        <a:lstStyle/>
        <a:p>
          <a:endParaRPr lang="el-GR"/>
        </a:p>
      </dgm:t>
    </dgm:pt>
    <dgm:pt modelId="{2DAFA079-D609-4CD5-AD06-915D514CED91}" type="pres">
      <dgm:prSet presAssocID="{36BA2360-A3D9-4366-938F-08ACADD35E64}" presName="root1" presStyleCnt="0"/>
      <dgm:spPr/>
    </dgm:pt>
    <dgm:pt modelId="{9C59A994-C95C-474A-993C-850453F79E31}" type="pres">
      <dgm:prSet presAssocID="{36BA2360-A3D9-4366-938F-08ACADD35E64}" presName="LevelOneTextNode" presStyleLbl="node0" presStyleIdx="0" presStyleCnt="1" custLinFactNeighborX="-41785" custLinFactNeighborY="-87997">
        <dgm:presLayoutVars>
          <dgm:chPref val="3"/>
        </dgm:presLayoutVars>
      </dgm:prSet>
      <dgm:spPr/>
      <dgm:t>
        <a:bodyPr/>
        <a:lstStyle/>
        <a:p>
          <a:endParaRPr lang="el-GR"/>
        </a:p>
      </dgm:t>
    </dgm:pt>
    <dgm:pt modelId="{71A6C40B-C329-4F0E-B960-FCE39756411F}" type="pres">
      <dgm:prSet presAssocID="{36BA2360-A3D9-4366-938F-08ACADD35E64}" presName="level2hierChild" presStyleCnt="0"/>
      <dgm:spPr/>
    </dgm:pt>
    <dgm:pt modelId="{D7809149-C4A2-44E5-A155-E0FAA809271F}" type="pres">
      <dgm:prSet presAssocID="{0DF64DE9-3821-4A61-A3D8-30EA2C5140FC}" presName="conn2-1" presStyleLbl="parChTrans1D2" presStyleIdx="0" presStyleCnt="2"/>
      <dgm:spPr/>
      <dgm:t>
        <a:bodyPr/>
        <a:lstStyle/>
        <a:p>
          <a:endParaRPr lang="el-GR"/>
        </a:p>
      </dgm:t>
    </dgm:pt>
    <dgm:pt modelId="{D5D7B855-82DF-4DEC-A42A-906383C5D558}" type="pres">
      <dgm:prSet presAssocID="{0DF64DE9-3821-4A61-A3D8-30EA2C5140FC}" presName="connTx" presStyleLbl="parChTrans1D2" presStyleIdx="0" presStyleCnt="2"/>
      <dgm:spPr/>
      <dgm:t>
        <a:bodyPr/>
        <a:lstStyle/>
        <a:p>
          <a:endParaRPr lang="el-GR"/>
        </a:p>
      </dgm:t>
    </dgm:pt>
    <dgm:pt modelId="{6A696352-EE4E-4CBC-BFDD-FCD27C76D8A7}" type="pres">
      <dgm:prSet presAssocID="{7330B2AD-D3CB-4BBA-B66C-5078B4CF833D}" presName="root2" presStyleCnt="0"/>
      <dgm:spPr/>
    </dgm:pt>
    <dgm:pt modelId="{75FB3833-3412-4493-945E-C5512E21F366}" type="pres">
      <dgm:prSet presAssocID="{7330B2AD-D3CB-4BBA-B66C-5078B4CF833D}" presName="LevelTwoTextNode" presStyleLbl="node2" presStyleIdx="0" presStyleCnt="2" custLinFactNeighborX="416" custLinFactNeighborY="56874">
        <dgm:presLayoutVars>
          <dgm:chPref val="3"/>
        </dgm:presLayoutVars>
      </dgm:prSet>
      <dgm:spPr/>
      <dgm:t>
        <a:bodyPr/>
        <a:lstStyle/>
        <a:p>
          <a:endParaRPr lang="el-GR"/>
        </a:p>
      </dgm:t>
    </dgm:pt>
    <dgm:pt modelId="{8B26A8E7-5278-4E58-BB8A-B2BC6EFFB415}" type="pres">
      <dgm:prSet presAssocID="{7330B2AD-D3CB-4BBA-B66C-5078B4CF833D}" presName="level3hierChild" presStyleCnt="0"/>
      <dgm:spPr/>
    </dgm:pt>
    <dgm:pt modelId="{88061980-3B78-405B-ADCD-B952D19F84E6}" type="pres">
      <dgm:prSet presAssocID="{8A37A2BF-DCED-43B5-8E55-76353AC76516}" presName="conn2-1" presStyleLbl="parChTrans1D3" presStyleIdx="0" presStyleCnt="5"/>
      <dgm:spPr/>
      <dgm:t>
        <a:bodyPr/>
        <a:lstStyle/>
        <a:p>
          <a:endParaRPr lang="el-GR"/>
        </a:p>
      </dgm:t>
    </dgm:pt>
    <dgm:pt modelId="{6C5317BC-064C-4A99-80AA-FB3BFCC25574}" type="pres">
      <dgm:prSet presAssocID="{8A37A2BF-DCED-43B5-8E55-76353AC76516}" presName="connTx" presStyleLbl="parChTrans1D3" presStyleIdx="0" presStyleCnt="5"/>
      <dgm:spPr/>
      <dgm:t>
        <a:bodyPr/>
        <a:lstStyle/>
        <a:p>
          <a:endParaRPr lang="el-GR"/>
        </a:p>
      </dgm:t>
    </dgm:pt>
    <dgm:pt modelId="{34B47EDF-936C-409B-90B0-C358B9DB1D7B}" type="pres">
      <dgm:prSet presAssocID="{0EEF2326-7731-42A3-896D-629F63FB30C8}" presName="root2" presStyleCnt="0"/>
      <dgm:spPr/>
    </dgm:pt>
    <dgm:pt modelId="{0AE15194-2B69-4AC0-B659-07A4FD7FBCAA}" type="pres">
      <dgm:prSet presAssocID="{0EEF2326-7731-42A3-896D-629F63FB30C8}" presName="LevelTwoTextNode" presStyleLbl="node3" presStyleIdx="0" presStyleCnt="5">
        <dgm:presLayoutVars>
          <dgm:chPref val="3"/>
        </dgm:presLayoutVars>
      </dgm:prSet>
      <dgm:spPr/>
      <dgm:t>
        <a:bodyPr/>
        <a:lstStyle/>
        <a:p>
          <a:endParaRPr lang="el-GR"/>
        </a:p>
      </dgm:t>
    </dgm:pt>
    <dgm:pt modelId="{49687B97-A4E9-4A73-A797-8188A1DD6317}" type="pres">
      <dgm:prSet presAssocID="{0EEF2326-7731-42A3-896D-629F63FB30C8}" presName="level3hierChild" presStyleCnt="0"/>
      <dgm:spPr/>
    </dgm:pt>
    <dgm:pt modelId="{4D3D844E-F66A-478C-9921-051CB1B09D55}" type="pres">
      <dgm:prSet presAssocID="{72EFFD24-A8C7-4002-987D-B0033A99EEB0}" presName="conn2-1" presStyleLbl="parChTrans1D3" presStyleIdx="1" presStyleCnt="5"/>
      <dgm:spPr/>
      <dgm:t>
        <a:bodyPr/>
        <a:lstStyle/>
        <a:p>
          <a:endParaRPr lang="el-GR"/>
        </a:p>
      </dgm:t>
    </dgm:pt>
    <dgm:pt modelId="{A30A8D7F-4552-4DDA-9E71-4775FB45B9CF}" type="pres">
      <dgm:prSet presAssocID="{72EFFD24-A8C7-4002-987D-B0033A99EEB0}" presName="connTx" presStyleLbl="parChTrans1D3" presStyleIdx="1" presStyleCnt="5"/>
      <dgm:spPr/>
      <dgm:t>
        <a:bodyPr/>
        <a:lstStyle/>
        <a:p>
          <a:endParaRPr lang="el-GR"/>
        </a:p>
      </dgm:t>
    </dgm:pt>
    <dgm:pt modelId="{F595A374-AF61-4E44-946E-82B8834EB0F5}" type="pres">
      <dgm:prSet presAssocID="{209AC4E6-BE9D-44BD-9FB5-E225FB0B44FB}" presName="root2" presStyleCnt="0"/>
      <dgm:spPr/>
    </dgm:pt>
    <dgm:pt modelId="{47A6E168-C4BC-4A8B-B51F-489167E7F8A5}" type="pres">
      <dgm:prSet presAssocID="{209AC4E6-BE9D-44BD-9FB5-E225FB0B44FB}" presName="LevelTwoTextNode" presStyleLbl="node3" presStyleIdx="1" presStyleCnt="5">
        <dgm:presLayoutVars>
          <dgm:chPref val="3"/>
        </dgm:presLayoutVars>
      </dgm:prSet>
      <dgm:spPr/>
      <dgm:t>
        <a:bodyPr/>
        <a:lstStyle/>
        <a:p>
          <a:endParaRPr lang="el-GR"/>
        </a:p>
      </dgm:t>
    </dgm:pt>
    <dgm:pt modelId="{782D7CF6-56A7-49B2-9390-2EE441981375}" type="pres">
      <dgm:prSet presAssocID="{209AC4E6-BE9D-44BD-9FB5-E225FB0B44FB}" presName="level3hierChild" presStyleCnt="0"/>
      <dgm:spPr/>
    </dgm:pt>
    <dgm:pt modelId="{53B88D63-CE1A-4496-A1CB-336952B94D80}" type="pres">
      <dgm:prSet presAssocID="{61E3D8EC-1116-4429-8D41-AEE9756330D3}" presName="conn2-1" presStyleLbl="parChTrans1D3" presStyleIdx="2" presStyleCnt="5"/>
      <dgm:spPr/>
      <dgm:t>
        <a:bodyPr/>
        <a:lstStyle/>
        <a:p>
          <a:endParaRPr lang="el-GR"/>
        </a:p>
      </dgm:t>
    </dgm:pt>
    <dgm:pt modelId="{54CE07C6-D585-4736-89C1-7599F8552347}" type="pres">
      <dgm:prSet presAssocID="{61E3D8EC-1116-4429-8D41-AEE9756330D3}" presName="connTx" presStyleLbl="parChTrans1D3" presStyleIdx="2" presStyleCnt="5"/>
      <dgm:spPr/>
      <dgm:t>
        <a:bodyPr/>
        <a:lstStyle/>
        <a:p>
          <a:endParaRPr lang="el-GR"/>
        </a:p>
      </dgm:t>
    </dgm:pt>
    <dgm:pt modelId="{0552F895-3065-48F5-8A35-7590F98A80B5}" type="pres">
      <dgm:prSet presAssocID="{AB7E9B2F-E9D0-4416-AE45-7013BF6DD72A}" presName="root2" presStyleCnt="0"/>
      <dgm:spPr/>
    </dgm:pt>
    <dgm:pt modelId="{36C03E96-6D00-44C5-BBE5-031F424A72FB}" type="pres">
      <dgm:prSet presAssocID="{AB7E9B2F-E9D0-4416-AE45-7013BF6DD72A}" presName="LevelTwoTextNode" presStyleLbl="node3" presStyleIdx="2" presStyleCnt="5">
        <dgm:presLayoutVars>
          <dgm:chPref val="3"/>
        </dgm:presLayoutVars>
      </dgm:prSet>
      <dgm:spPr/>
      <dgm:t>
        <a:bodyPr/>
        <a:lstStyle/>
        <a:p>
          <a:endParaRPr lang="el-GR"/>
        </a:p>
      </dgm:t>
    </dgm:pt>
    <dgm:pt modelId="{78BB7B0E-BEE7-4FFB-A9F3-BEFBD0A85362}" type="pres">
      <dgm:prSet presAssocID="{AB7E9B2F-E9D0-4416-AE45-7013BF6DD72A}" presName="level3hierChild" presStyleCnt="0"/>
      <dgm:spPr/>
    </dgm:pt>
    <dgm:pt modelId="{2DB0D83E-4A9C-4688-986F-44DAB64D71B2}" type="pres">
      <dgm:prSet presAssocID="{95758CD5-2FCE-43B3-9C30-8CBD1F7247BA}" presName="conn2-1" presStyleLbl="parChTrans1D3" presStyleIdx="3" presStyleCnt="5"/>
      <dgm:spPr/>
      <dgm:t>
        <a:bodyPr/>
        <a:lstStyle/>
        <a:p>
          <a:endParaRPr lang="el-GR"/>
        </a:p>
      </dgm:t>
    </dgm:pt>
    <dgm:pt modelId="{5F3AD444-FAD0-4AD2-8F9A-515E842AC732}" type="pres">
      <dgm:prSet presAssocID="{95758CD5-2FCE-43B3-9C30-8CBD1F7247BA}" presName="connTx" presStyleLbl="parChTrans1D3" presStyleIdx="3" presStyleCnt="5"/>
      <dgm:spPr/>
      <dgm:t>
        <a:bodyPr/>
        <a:lstStyle/>
        <a:p>
          <a:endParaRPr lang="el-GR"/>
        </a:p>
      </dgm:t>
    </dgm:pt>
    <dgm:pt modelId="{731D76D5-DB38-4E1F-8C84-69E675370ED4}" type="pres">
      <dgm:prSet presAssocID="{42CDF078-31E2-45E2-B139-649F564AADFE}" presName="root2" presStyleCnt="0"/>
      <dgm:spPr/>
    </dgm:pt>
    <dgm:pt modelId="{45938738-5F84-4D8A-8356-3219148BDB60}" type="pres">
      <dgm:prSet presAssocID="{42CDF078-31E2-45E2-B139-649F564AADFE}" presName="LevelTwoTextNode" presStyleLbl="node3" presStyleIdx="3" presStyleCnt="5">
        <dgm:presLayoutVars>
          <dgm:chPref val="3"/>
        </dgm:presLayoutVars>
      </dgm:prSet>
      <dgm:spPr/>
      <dgm:t>
        <a:bodyPr/>
        <a:lstStyle/>
        <a:p>
          <a:endParaRPr lang="el-GR"/>
        </a:p>
      </dgm:t>
    </dgm:pt>
    <dgm:pt modelId="{B4FBEEBE-C5EF-48CC-B1AF-8B3492621B6D}" type="pres">
      <dgm:prSet presAssocID="{42CDF078-31E2-45E2-B139-649F564AADFE}" presName="level3hierChild" presStyleCnt="0"/>
      <dgm:spPr/>
    </dgm:pt>
    <dgm:pt modelId="{25654645-8A76-4865-BBE5-BFB48050E3BE}" type="pres">
      <dgm:prSet presAssocID="{A51F746A-5700-46CC-A973-44E7EF752F85}" presName="conn2-1" presStyleLbl="parChTrans1D3" presStyleIdx="4" presStyleCnt="5"/>
      <dgm:spPr/>
      <dgm:t>
        <a:bodyPr/>
        <a:lstStyle/>
        <a:p>
          <a:endParaRPr lang="el-GR"/>
        </a:p>
      </dgm:t>
    </dgm:pt>
    <dgm:pt modelId="{F115AD08-D4FE-42E4-831F-CEB3C5E4DB36}" type="pres">
      <dgm:prSet presAssocID="{A51F746A-5700-46CC-A973-44E7EF752F85}" presName="connTx" presStyleLbl="parChTrans1D3" presStyleIdx="4" presStyleCnt="5"/>
      <dgm:spPr/>
      <dgm:t>
        <a:bodyPr/>
        <a:lstStyle/>
        <a:p>
          <a:endParaRPr lang="el-GR"/>
        </a:p>
      </dgm:t>
    </dgm:pt>
    <dgm:pt modelId="{8024AF41-37A6-4513-BAE1-DDBFE3788675}" type="pres">
      <dgm:prSet presAssocID="{DB6C3AC1-9120-4155-8A8D-E2AEFE24E429}" presName="root2" presStyleCnt="0"/>
      <dgm:spPr/>
    </dgm:pt>
    <dgm:pt modelId="{8BCC4785-D90A-4610-A39E-13B5ED115234}" type="pres">
      <dgm:prSet presAssocID="{DB6C3AC1-9120-4155-8A8D-E2AEFE24E429}" presName="LevelTwoTextNode" presStyleLbl="node3" presStyleIdx="4" presStyleCnt="5">
        <dgm:presLayoutVars>
          <dgm:chPref val="3"/>
        </dgm:presLayoutVars>
      </dgm:prSet>
      <dgm:spPr/>
      <dgm:t>
        <a:bodyPr/>
        <a:lstStyle/>
        <a:p>
          <a:endParaRPr lang="el-GR"/>
        </a:p>
      </dgm:t>
    </dgm:pt>
    <dgm:pt modelId="{71E917C3-0F83-4256-BFB4-6FAF6610AD25}" type="pres">
      <dgm:prSet presAssocID="{DB6C3AC1-9120-4155-8A8D-E2AEFE24E429}" presName="level3hierChild" presStyleCnt="0"/>
      <dgm:spPr/>
    </dgm:pt>
    <dgm:pt modelId="{575B6BF8-A35D-4E4A-AA3C-FBE58B24237F}" type="pres">
      <dgm:prSet presAssocID="{E1EB550C-BBB1-4183-8AD7-EC0D37A6F7E3}" presName="conn2-1" presStyleLbl="parChTrans1D2" presStyleIdx="1" presStyleCnt="2"/>
      <dgm:spPr/>
      <dgm:t>
        <a:bodyPr/>
        <a:lstStyle/>
        <a:p>
          <a:endParaRPr lang="el-GR"/>
        </a:p>
      </dgm:t>
    </dgm:pt>
    <dgm:pt modelId="{C82F75EB-FE3A-4CA3-ABFD-66A0AED46029}" type="pres">
      <dgm:prSet presAssocID="{E1EB550C-BBB1-4183-8AD7-EC0D37A6F7E3}" presName="connTx" presStyleLbl="parChTrans1D2" presStyleIdx="1" presStyleCnt="2"/>
      <dgm:spPr/>
      <dgm:t>
        <a:bodyPr/>
        <a:lstStyle/>
        <a:p>
          <a:endParaRPr lang="el-GR"/>
        </a:p>
      </dgm:t>
    </dgm:pt>
    <dgm:pt modelId="{BA33780E-20F5-4525-8549-584B3EEDA165}" type="pres">
      <dgm:prSet presAssocID="{D84891D8-FDA4-46B7-A9A0-EBD8AFB3D454}" presName="root2" presStyleCnt="0"/>
      <dgm:spPr/>
    </dgm:pt>
    <dgm:pt modelId="{3C7F663E-931D-43BA-BFAF-16AB1D26052A}" type="pres">
      <dgm:prSet presAssocID="{D84891D8-FDA4-46B7-A9A0-EBD8AFB3D454}" presName="LevelTwoTextNode" presStyleLbl="node2" presStyleIdx="1" presStyleCnt="2" custLinFactY="-100000" custLinFactNeighborX="-3125" custLinFactNeighborY="-128128">
        <dgm:presLayoutVars>
          <dgm:chPref val="3"/>
        </dgm:presLayoutVars>
      </dgm:prSet>
      <dgm:spPr/>
      <dgm:t>
        <a:bodyPr/>
        <a:lstStyle/>
        <a:p>
          <a:endParaRPr lang="el-GR"/>
        </a:p>
      </dgm:t>
    </dgm:pt>
    <dgm:pt modelId="{E7FAB729-E8ED-4D29-B370-1854A1BC830A}" type="pres">
      <dgm:prSet presAssocID="{D84891D8-FDA4-46B7-A9A0-EBD8AFB3D454}" presName="level3hierChild" presStyleCnt="0"/>
      <dgm:spPr/>
    </dgm:pt>
  </dgm:ptLst>
  <dgm:cxnLst>
    <dgm:cxn modelId="{827B5842-ADC4-4172-9031-4ADB87405161}" srcId="{36BA2360-A3D9-4366-938F-08ACADD35E64}" destId="{D84891D8-FDA4-46B7-A9A0-EBD8AFB3D454}" srcOrd="1" destOrd="0" parTransId="{E1EB550C-BBB1-4183-8AD7-EC0D37A6F7E3}" sibTransId="{76D5E900-66A9-45BB-A85F-0C4EE1943C35}"/>
    <dgm:cxn modelId="{8FAF6AB1-0345-47E7-9D9A-3F545506AD27}" type="presOf" srcId="{7330B2AD-D3CB-4BBA-B66C-5078B4CF833D}" destId="{75FB3833-3412-4493-945E-C5512E21F366}" srcOrd="0" destOrd="0" presId="urn:microsoft.com/office/officeart/2005/8/layout/hierarchy2"/>
    <dgm:cxn modelId="{55069CFF-5E0C-44CF-B97C-7B86A2BC2103}" type="presOf" srcId="{61E3D8EC-1116-4429-8D41-AEE9756330D3}" destId="{53B88D63-CE1A-4496-A1CB-336952B94D80}" srcOrd="0" destOrd="0" presId="urn:microsoft.com/office/officeart/2005/8/layout/hierarchy2"/>
    <dgm:cxn modelId="{84107D1B-38A4-4F3E-A08F-8303A8CCA052}" type="presOf" srcId="{5FDDCBEB-0CD9-4041-AC70-370F192DF12A}" destId="{356B0B54-2CD3-45DB-B4C9-CE82483F044E}" srcOrd="0" destOrd="0" presId="urn:microsoft.com/office/officeart/2005/8/layout/hierarchy2"/>
    <dgm:cxn modelId="{993B262C-9146-444F-90B1-257551F2D712}" type="presOf" srcId="{0EEF2326-7731-42A3-896D-629F63FB30C8}" destId="{0AE15194-2B69-4AC0-B659-07A4FD7FBCAA}" srcOrd="0" destOrd="0" presId="urn:microsoft.com/office/officeart/2005/8/layout/hierarchy2"/>
    <dgm:cxn modelId="{1FFB4D13-667E-41F8-9288-CC8B25FFB8D2}" srcId="{7330B2AD-D3CB-4BBA-B66C-5078B4CF833D}" destId="{AB7E9B2F-E9D0-4416-AE45-7013BF6DD72A}" srcOrd="2" destOrd="0" parTransId="{61E3D8EC-1116-4429-8D41-AEE9756330D3}" sibTransId="{B629A123-F1B6-47E0-B5E7-9763C4083A1B}"/>
    <dgm:cxn modelId="{A22538C2-512B-447B-B931-8CF53B4F06DB}" type="presOf" srcId="{E1EB550C-BBB1-4183-8AD7-EC0D37A6F7E3}" destId="{C82F75EB-FE3A-4CA3-ABFD-66A0AED46029}" srcOrd="1" destOrd="0" presId="urn:microsoft.com/office/officeart/2005/8/layout/hierarchy2"/>
    <dgm:cxn modelId="{C852018E-CF94-496C-A244-859A333037B7}" type="presOf" srcId="{42CDF078-31E2-45E2-B139-649F564AADFE}" destId="{45938738-5F84-4D8A-8356-3219148BDB60}" srcOrd="0" destOrd="0" presId="urn:microsoft.com/office/officeart/2005/8/layout/hierarchy2"/>
    <dgm:cxn modelId="{BB28DB03-3EF3-40DA-ACA1-78B2AD61F9FB}" type="presOf" srcId="{8A37A2BF-DCED-43B5-8E55-76353AC76516}" destId="{6C5317BC-064C-4A99-80AA-FB3BFCC25574}" srcOrd="1" destOrd="0" presId="urn:microsoft.com/office/officeart/2005/8/layout/hierarchy2"/>
    <dgm:cxn modelId="{9E227BC3-2409-4103-B825-874D1FF6305E}" type="presOf" srcId="{72EFFD24-A8C7-4002-987D-B0033A99EEB0}" destId="{4D3D844E-F66A-478C-9921-051CB1B09D55}" srcOrd="0" destOrd="0" presId="urn:microsoft.com/office/officeart/2005/8/layout/hierarchy2"/>
    <dgm:cxn modelId="{0EF8BC26-6FC1-4B85-8A27-E03CE11ECD78}" srcId="{5FDDCBEB-0CD9-4041-AC70-370F192DF12A}" destId="{36BA2360-A3D9-4366-938F-08ACADD35E64}" srcOrd="0" destOrd="0" parTransId="{8ACF91AD-D45F-42C7-830C-6F2FBB2A43D1}" sibTransId="{85F834DE-3458-4A47-8242-3A1CE7469628}"/>
    <dgm:cxn modelId="{7A81A725-EBD1-447E-BE4D-BA932C2DDB28}" srcId="{7330B2AD-D3CB-4BBA-B66C-5078B4CF833D}" destId="{209AC4E6-BE9D-44BD-9FB5-E225FB0B44FB}" srcOrd="1" destOrd="0" parTransId="{72EFFD24-A8C7-4002-987D-B0033A99EEB0}" sibTransId="{1F52844E-D661-4E9D-9893-A6952816A271}"/>
    <dgm:cxn modelId="{82B8A0B3-70E1-4BBE-A6BC-25B7CF7667F9}" type="presOf" srcId="{D84891D8-FDA4-46B7-A9A0-EBD8AFB3D454}" destId="{3C7F663E-931D-43BA-BFAF-16AB1D26052A}" srcOrd="0" destOrd="0" presId="urn:microsoft.com/office/officeart/2005/8/layout/hierarchy2"/>
    <dgm:cxn modelId="{E4BCF45E-8904-4729-BB02-D200AAE4B39B}" srcId="{7330B2AD-D3CB-4BBA-B66C-5078B4CF833D}" destId="{0EEF2326-7731-42A3-896D-629F63FB30C8}" srcOrd="0" destOrd="0" parTransId="{8A37A2BF-DCED-43B5-8E55-76353AC76516}" sibTransId="{3648E6AA-D950-4CE2-A97C-7E8772133577}"/>
    <dgm:cxn modelId="{2CD67B95-1F88-4B50-B32C-C64491804EB1}" srcId="{7330B2AD-D3CB-4BBA-B66C-5078B4CF833D}" destId="{42CDF078-31E2-45E2-B139-649F564AADFE}" srcOrd="3" destOrd="0" parTransId="{95758CD5-2FCE-43B3-9C30-8CBD1F7247BA}" sibTransId="{475FE3EF-B6CF-4AD4-85FA-EFB882D2E9A5}"/>
    <dgm:cxn modelId="{B74CDAB5-996F-4C98-A667-8EF6CFB0FC2F}" type="presOf" srcId="{209AC4E6-BE9D-44BD-9FB5-E225FB0B44FB}" destId="{47A6E168-C4BC-4A8B-B51F-489167E7F8A5}" srcOrd="0" destOrd="0" presId="urn:microsoft.com/office/officeart/2005/8/layout/hierarchy2"/>
    <dgm:cxn modelId="{D440E7AD-518F-4ABB-A83C-9EDB9342F08F}" type="presOf" srcId="{72EFFD24-A8C7-4002-987D-B0033A99EEB0}" destId="{A30A8D7F-4552-4DDA-9E71-4775FB45B9CF}" srcOrd="1" destOrd="0" presId="urn:microsoft.com/office/officeart/2005/8/layout/hierarchy2"/>
    <dgm:cxn modelId="{34762313-5453-4F9E-9068-AFA12E958819}" srcId="{7330B2AD-D3CB-4BBA-B66C-5078B4CF833D}" destId="{DB6C3AC1-9120-4155-8A8D-E2AEFE24E429}" srcOrd="4" destOrd="0" parTransId="{A51F746A-5700-46CC-A973-44E7EF752F85}" sibTransId="{B6607DC2-7F99-4BC6-B514-2AE5197B0DA0}"/>
    <dgm:cxn modelId="{E7073D4B-FEEA-4DCA-A8F6-B10C754E0401}" srcId="{36BA2360-A3D9-4366-938F-08ACADD35E64}" destId="{7330B2AD-D3CB-4BBA-B66C-5078B4CF833D}" srcOrd="0" destOrd="0" parTransId="{0DF64DE9-3821-4A61-A3D8-30EA2C5140FC}" sibTransId="{A2CF23AB-5C54-469D-8B02-EBEDA3E72B77}"/>
    <dgm:cxn modelId="{A757CCD4-C8F1-48DF-89F6-3F93EB9D9747}" type="presOf" srcId="{36BA2360-A3D9-4366-938F-08ACADD35E64}" destId="{9C59A994-C95C-474A-993C-850453F79E31}" srcOrd="0" destOrd="0" presId="urn:microsoft.com/office/officeart/2005/8/layout/hierarchy2"/>
    <dgm:cxn modelId="{B53FFCB5-75DE-4C5E-A8D1-7B2C1960EC79}" type="presOf" srcId="{A51F746A-5700-46CC-A973-44E7EF752F85}" destId="{F115AD08-D4FE-42E4-831F-CEB3C5E4DB36}" srcOrd="1" destOrd="0" presId="urn:microsoft.com/office/officeart/2005/8/layout/hierarchy2"/>
    <dgm:cxn modelId="{6410D90B-B1FE-4F77-9657-B20EF95B921F}" type="presOf" srcId="{AB7E9B2F-E9D0-4416-AE45-7013BF6DD72A}" destId="{36C03E96-6D00-44C5-BBE5-031F424A72FB}" srcOrd="0" destOrd="0" presId="urn:microsoft.com/office/officeart/2005/8/layout/hierarchy2"/>
    <dgm:cxn modelId="{07B2E83D-EBF0-4451-8B38-4B0FE5D0F4D2}" type="presOf" srcId="{E1EB550C-BBB1-4183-8AD7-EC0D37A6F7E3}" destId="{575B6BF8-A35D-4E4A-AA3C-FBE58B24237F}" srcOrd="0" destOrd="0" presId="urn:microsoft.com/office/officeart/2005/8/layout/hierarchy2"/>
    <dgm:cxn modelId="{3D6EA336-2F4E-480E-9336-8B30F8E0E173}" type="presOf" srcId="{95758CD5-2FCE-43B3-9C30-8CBD1F7247BA}" destId="{5F3AD444-FAD0-4AD2-8F9A-515E842AC732}" srcOrd="1" destOrd="0" presId="urn:microsoft.com/office/officeart/2005/8/layout/hierarchy2"/>
    <dgm:cxn modelId="{A15A43EB-915E-4B83-8100-B0578EE3182C}" type="presOf" srcId="{61E3D8EC-1116-4429-8D41-AEE9756330D3}" destId="{54CE07C6-D585-4736-89C1-7599F8552347}" srcOrd="1" destOrd="0" presId="urn:microsoft.com/office/officeart/2005/8/layout/hierarchy2"/>
    <dgm:cxn modelId="{6C1775DB-8B80-4B65-8AC9-E186C656511F}" type="presOf" srcId="{0DF64DE9-3821-4A61-A3D8-30EA2C5140FC}" destId="{D5D7B855-82DF-4DEC-A42A-906383C5D558}" srcOrd="1" destOrd="0" presId="urn:microsoft.com/office/officeart/2005/8/layout/hierarchy2"/>
    <dgm:cxn modelId="{4DD3A6BE-05F4-40BD-B3A0-0881BBF036F1}" type="presOf" srcId="{95758CD5-2FCE-43B3-9C30-8CBD1F7247BA}" destId="{2DB0D83E-4A9C-4688-986F-44DAB64D71B2}" srcOrd="0" destOrd="0" presId="urn:microsoft.com/office/officeart/2005/8/layout/hierarchy2"/>
    <dgm:cxn modelId="{FF0E57FC-AE68-4693-990E-4D96E82BC299}" type="presOf" srcId="{8A37A2BF-DCED-43B5-8E55-76353AC76516}" destId="{88061980-3B78-405B-ADCD-B952D19F84E6}" srcOrd="0" destOrd="0" presId="urn:microsoft.com/office/officeart/2005/8/layout/hierarchy2"/>
    <dgm:cxn modelId="{86824B7E-2B7D-4B7C-9DCA-66A93695946C}" type="presOf" srcId="{DB6C3AC1-9120-4155-8A8D-E2AEFE24E429}" destId="{8BCC4785-D90A-4610-A39E-13B5ED115234}" srcOrd="0" destOrd="0" presId="urn:microsoft.com/office/officeart/2005/8/layout/hierarchy2"/>
    <dgm:cxn modelId="{0214F2D5-AE0E-48E9-AC28-C84EC5D32CE0}" type="presOf" srcId="{0DF64DE9-3821-4A61-A3D8-30EA2C5140FC}" destId="{D7809149-C4A2-44E5-A155-E0FAA809271F}" srcOrd="0" destOrd="0" presId="urn:microsoft.com/office/officeart/2005/8/layout/hierarchy2"/>
    <dgm:cxn modelId="{53550FD2-8E7F-4C67-B4EC-E390DCFD33AE}" type="presOf" srcId="{A51F746A-5700-46CC-A973-44E7EF752F85}" destId="{25654645-8A76-4865-BBE5-BFB48050E3BE}" srcOrd="0" destOrd="0" presId="urn:microsoft.com/office/officeart/2005/8/layout/hierarchy2"/>
    <dgm:cxn modelId="{37D26EE9-EDDE-4850-BAD4-0326047F7AB3}" type="presParOf" srcId="{356B0B54-2CD3-45DB-B4C9-CE82483F044E}" destId="{2DAFA079-D609-4CD5-AD06-915D514CED91}" srcOrd="0" destOrd="0" presId="urn:microsoft.com/office/officeart/2005/8/layout/hierarchy2"/>
    <dgm:cxn modelId="{71D45927-54D8-450E-A180-383FEE49C162}" type="presParOf" srcId="{2DAFA079-D609-4CD5-AD06-915D514CED91}" destId="{9C59A994-C95C-474A-993C-850453F79E31}" srcOrd="0" destOrd="0" presId="urn:microsoft.com/office/officeart/2005/8/layout/hierarchy2"/>
    <dgm:cxn modelId="{8C03E6FA-5B7E-40AD-B028-73D3B30C0ABF}" type="presParOf" srcId="{2DAFA079-D609-4CD5-AD06-915D514CED91}" destId="{71A6C40B-C329-4F0E-B960-FCE39756411F}" srcOrd="1" destOrd="0" presId="urn:microsoft.com/office/officeart/2005/8/layout/hierarchy2"/>
    <dgm:cxn modelId="{A4A6CD44-54F8-4139-B1BA-C9C712CC4071}" type="presParOf" srcId="{71A6C40B-C329-4F0E-B960-FCE39756411F}" destId="{D7809149-C4A2-44E5-A155-E0FAA809271F}" srcOrd="0" destOrd="0" presId="urn:microsoft.com/office/officeart/2005/8/layout/hierarchy2"/>
    <dgm:cxn modelId="{B773FA36-ABB7-424B-A209-E3AE754993CA}" type="presParOf" srcId="{D7809149-C4A2-44E5-A155-E0FAA809271F}" destId="{D5D7B855-82DF-4DEC-A42A-906383C5D558}" srcOrd="0" destOrd="0" presId="urn:microsoft.com/office/officeart/2005/8/layout/hierarchy2"/>
    <dgm:cxn modelId="{54832BC2-4385-4AC5-A9EB-6861079744DB}" type="presParOf" srcId="{71A6C40B-C329-4F0E-B960-FCE39756411F}" destId="{6A696352-EE4E-4CBC-BFDD-FCD27C76D8A7}" srcOrd="1" destOrd="0" presId="urn:microsoft.com/office/officeart/2005/8/layout/hierarchy2"/>
    <dgm:cxn modelId="{417EFFC5-322A-408C-8296-69C89AF3BA5D}" type="presParOf" srcId="{6A696352-EE4E-4CBC-BFDD-FCD27C76D8A7}" destId="{75FB3833-3412-4493-945E-C5512E21F366}" srcOrd="0" destOrd="0" presId="urn:microsoft.com/office/officeart/2005/8/layout/hierarchy2"/>
    <dgm:cxn modelId="{17B946C4-C3A3-4F83-B466-3C39D5D8D187}" type="presParOf" srcId="{6A696352-EE4E-4CBC-BFDD-FCD27C76D8A7}" destId="{8B26A8E7-5278-4E58-BB8A-B2BC6EFFB415}" srcOrd="1" destOrd="0" presId="urn:microsoft.com/office/officeart/2005/8/layout/hierarchy2"/>
    <dgm:cxn modelId="{DBE8E084-FDF3-404E-8B0B-F69438EE3DC7}" type="presParOf" srcId="{8B26A8E7-5278-4E58-BB8A-B2BC6EFFB415}" destId="{88061980-3B78-405B-ADCD-B952D19F84E6}" srcOrd="0" destOrd="0" presId="urn:microsoft.com/office/officeart/2005/8/layout/hierarchy2"/>
    <dgm:cxn modelId="{F293CED3-F058-49ED-B088-133ED47AF8AC}" type="presParOf" srcId="{88061980-3B78-405B-ADCD-B952D19F84E6}" destId="{6C5317BC-064C-4A99-80AA-FB3BFCC25574}" srcOrd="0" destOrd="0" presId="urn:microsoft.com/office/officeart/2005/8/layout/hierarchy2"/>
    <dgm:cxn modelId="{A095C749-3952-4BEE-8CB5-CC1E69BBD66D}" type="presParOf" srcId="{8B26A8E7-5278-4E58-BB8A-B2BC6EFFB415}" destId="{34B47EDF-936C-409B-90B0-C358B9DB1D7B}" srcOrd="1" destOrd="0" presId="urn:microsoft.com/office/officeart/2005/8/layout/hierarchy2"/>
    <dgm:cxn modelId="{7C5E4F9E-F142-48CF-9CE3-263602E1E94C}" type="presParOf" srcId="{34B47EDF-936C-409B-90B0-C358B9DB1D7B}" destId="{0AE15194-2B69-4AC0-B659-07A4FD7FBCAA}" srcOrd="0" destOrd="0" presId="urn:microsoft.com/office/officeart/2005/8/layout/hierarchy2"/>
    <dgm:cxn modelId="{574341B7-1858-4444-893D-FE1DE6B5A6EB}" type="presParOf" srcId="{34B47EDF-936C-409B-90B0-C358B9DB1D7B}" destId="{49687B97-A4E9-4A73-A797-8188A1DD6317}" srcOrd="1" destOrd="0" presId="urn:microsoft.com/office/officeart/2005/8/layout/hierarchy2"/>
    <dgm:cxn modelId="{874A171F-1C96-491F-853E-E987EADBDE9E}" type="presParOf" srcId="{8B26A8E7-5278-4E58-BB8A-B2BC6EFFB415}" destId="{4D3D844E-F66A-478C-9921-051CB1B09D55}" srcOrd="2" destOrd="0" presId="urn:microsoft.com/office/officeart/2005/8/layout/hierarchy2"/>
    <dgm:cxn modelId="{2565241C-078E-4A4A-81EA-FAD3621C5F3E}" type="presParOf" srcId="{4D3D844E-F66A-478C-9921-051CB1B09D55}" destId="{A30A8D7F-4552-4DDA-9E71-4775FB45B9CF}" srcOrd="0" destOrd="0" presId="urn:microsoft.com/office/officeart/2005/8/layout/hierarchy2"/>
    <dgm:cxn modelId="{DB9AB2D8-478D-44C8-916A-2483F6B80471}" type="presParOf" srcId="{8B26A8E7-5278-4E58-BB8A-B2BC6EFFB415}" destId="{F595A374-AF61-4E44-946E-82B8834EB0F5}" srcOrd="3" destOrd="0" presId="urn:microsoft.com/office/officeart/2005/8/layout/hierarchy2"/>
    <dgm:cxn modelId="{21E42CE3-D818-4AD8-935B-7879326E2E76}" type="presParOf" srcId="{F595A374-AF61-4E44-946E-82B8834EB0F5}" destId="{47A6E168-C4BC-4A8B-B51F-489167E7F8A5}" srcOrd="0" destOrd="0" presId="urn:microsoft.com/office/officeart/2005/8/layout/hierarchy2"/>
    <dgm:cxn modelId="{7C1D7B5A-4782-43C3-B308-58C30E6622E8}" type="presParOf" srcId="{F595A374-AF61-4E44-946E-82B8834EB0F5}" destId="{782D7CF6-56A7-49B2-9390-2EE441981375}" srcOrd="1" destOrd="0" presId="urn:microsoft.com/office/officeart/2005/8/layout/hierarchy2"/>
    <dgm:cxn modelId="{A119AB99-093B-4D31-8F04-9AFE2E2326F8}" type="presParOf" srcId="{8B26A8E7-5278-4E58-BB8A-B2BC6EFFB415}" destId="{53B88D63-CE1A-4496-A1CB-336952B94D80}" srcOrd="4" destOrd="0" presId="urn:microsoft.com/office/officeart/2005/8/layout/hierarchy2"/>
    <dgm:cxn modelId="{F7127657-229C-4880-8231-A2B6BF3206F4}" type="presParOf" srcId="{53B88D63-CE1A-4496-A1CB-336952B94D80}" destId="{54CE07C6-D585-4736-89C1-7599F8552347}" srcOrd="0" destOrd="0" presId="urn:microsoft.com/office/officeart/2005/8/layout/hierarchy2"/>
    <dgm:cxn modelId="{39AA6897-2B6D-4ECD-A1F6-6B1CA13F82DF}" type="presParOf" srcId="{8B26A8E7-5278-4E58-BB8A-B2BC6EFFB415}" destId="{0552F895-3065-48F5-8A35-7590F98A80B5}" srcOrd="5" destOrd="0" presId="urn:microsoft.com/office/officeart/2005/8/layout/hierarchy2"/>
    <dgm:cxn modelId="{A8509878-D570-4A66-BCD2-2D9E8BBDA329}" type="presParOf" srcId="{0552F895-3065-48F5-8A35-7590F98A80B5}" destId="{36C03E96-6D00-44C5-BBE5-031F424A72FB}" srcOrd="0" destOrd="0" presId="urn:microsoft.com/office/officeart/2005/8/layout/hierarchy2"/>
    <dgm:cxn modelId="{E4ACD347-9A4D-46F8-AAE5-452617BD0362}" type="presParOf" srcId="{0552F895-3065-48F5-8A35-7590F98A80B5}" destId="{78BB7B0E-BEE7-4FFB-A9F3-BEFBD0A85362}" srcOrd="1" destOrd="0" presId="urn:microsoft.com/office/officeart/2005/8/layout/hierarchy2"/>
    <dgm:cxn modelId="{9FD14E77-9810-40BE-A246-72256BDC9A3C}" type="presParOf" srcId="{8B26A8E7-5278-4E58-BB8A-B2BC6EFFB415}" destId="{2DB0D83E-4A9C-4688-986F-44DAB64D71B2}" srcOrd="6" destOrd="0" presId="urn:microsoft.com/office/officeart/2005/8/layout/hierarchy2"/>
    <dgm:cxn modelId="{B79F592A-40E2-417D-87B7-965261B6B77E}" type="presParOf" srcId="{2DB0D83E-4A9C-4688-986F-44DAB64D71B2}" destId="{5F3AD444-FAD0-4AD2-8F9A-515E842AC732}" srcOrd="0" destOrd="0" presId="urn:microsoft.com/office/officeart/2005/8/layout/hierarchy2"/>
    <dgm:cxn modelId="{FDF1C2F6-8D38-4DDF-9D3C-547DE8D7F8C7}" type="presParOf" srcId="{8B26A8E7-5278-4E58-BB8A-B2BC6EFFB415}" destId="{731D76D5-DB38-4E1F-8C84-69E675370ED4}" srcOrd="7" destOrd="0" presId="urn:microsoft.com/office/officeart/2005/8/layout/hierarchy2"/>
    <dgm:cxn modelId="{4A5BAE9C-24BB-472A-B4B7-E5E969B8A8F4}" type="presParOf" srcId="{731D76D5-DB38-4E1F-8C84-69E675370ED4}" destId="{45938738-5F84-4D8A-8356-3219148BDB60}" srcOrd="0" destOrd="0" presId="urn:microsoft.com/office/officeart/2005/8/layout/hierarchy2"/>
    <dgm:cxn modelId="{3AD1194D-715B-4819-8130-A4C320DC63C0}" type="presParOf" srcId="{731D76D5-DB38-4E1F-8C84-69E675370ED4}" destId="{B4FBEEBE-C5EF-48CC-B1AF-8B3492621B6D}" srcOrd="1" destOrd="0" presId="urn:microsoft.com/office/officeart/2005/8/layout/hierarchy2"/>
    <dgm:cxn modelId="{68123A0D-CBA0-4EB8-8CC1-30BF98943320}" type="presParOf" srcId="{8B26A8E7-5278-4E58-BB8A-B2BC6EFFB415}" destId="{25654645-8A76-4865-BBE5-BFB48050E3BE}" srcOrd="8" destOrd="0" presId="urn:microsoft.com/office/officeart/2005/8/layout/hierarchy2"/>
    <dgm:cxn modelId="{4067DF4C-3766-468F-90FC-578E5B4055B9}" type="presParOf" srcId="{25654645-8A76-4865-BBE5-BFB48050E3BE}" destId="{F115AD08-D4FE-42E4-831F-CEB3C5E4DB36}" srcOrd="0" destOrd="0" presId="urn:microsoft.com/office/officeart/2005/8/layout/hierarchy2"/>
    <dgm:cxn modelId="{31784CD1-918B-4DF6-A4A7-5EF1E0AE47CB}" type="presParOf" srcId="{8B26A8E7-5278-4E58-BB8A-B2BC6EFFB415}" destId="{8024AF41-37A6-4513-BAE1-DDBFE3788675}" srcOrd="9" destOrd="0" presId="urn:microsoft.com/office/officeart/2005/8/layout/hierarchy2"/>
    <dgm:cxn modelId="{21B3D2E6-2120-4EBF-B861-E6C274281CEF}" type="presParOf" srcId="{8024AF41-37A6-4513-BAE1-DDBFE3788675}" destId="{8BCC4785-D90A-4610-A39E-13B5ED115234}" srcOrd="0" destOrd="0" presId="urn:microsoft.com/office/officeart/2005/8/layout/hierarchy2"/>
    <dgm:cxn modelId="{54EE11AA-B144-4F6B-A9C1-B723680023B3}" type="presParOf" srcId="{8024AF41-37A6-4513-BAE1-DDBFE3788675}" destId="{71E917C3-0F83-4256-BFB4-6FAF6610AD25}" srcOrd="1" destOrd="0" presId="urn:microsoft.com/office/officeart/2005/8/layout/hierarchy2"/>
    <dgm:cxn modelId="{A9C832BC-7E4E-46F6-A197-A30603A85496}" type="presParOf" srcId="{71A6C40B-C329-4F0E-B960-FCE39756411F}" destId="{575B6BF8-A35D-4E4A-AA3C-FBE58B24237F}" srcOrd="2" destOrd="0" presId="urn:microsoft.com/office/officeart/2005/8/layout/hierarchy2"/>
    <dgm:cxn modelId="{16EEDBDC-6A62-470E-8023-26BF34731BB4}" type="presParOf" srcId="{575B6BF8-A35D-4E4A-AA3C-FBE58B24237F}" destId="{C82F75EB-FE3A-4CA3-ABFD-66A0AED46029}" srcOrd="0" destOrd="0" presId="urn:microsoft.com/office/officeart/2005/8/layout/hierarchy2"/>
    <dgm:cxn modelId="{B969FD44-002A-4ED0-9368-24376F6AA04D}" type="presParOf" srcId="{71A6C40B-C329-4F0E-B960-FCE39756411F}" destId="{BA33780E-20F5-4525-8549-584B3EEDA165}" srcOrd="3" destOrd="0" presId="urn:microsoft.com/office/officeart/2005/8/layout/hierarchy2"/>
    <dgm:cxn modelId="{5AB4F1FF-D5AD-41AA-AE70-6FD807550CDA}" type="presParOf" srcId="{BA33780E-20F5-4525-8549-584B3EEDA165}" destId="{3C7F663E-931D-43BA-BFAF-16AB1D26052A}" srcOrd="0" destOrd="0" presId="urn:microsoft.com/office/officeart/2005/8/layout/hierarchy2"/>
    <dgm:cxn modelId="{FC610301-B905-4110-8748-AE77C50B508F}" type="presParOf" srcId="{BA33780E-20F5-4525-8549-584B3EEDA165}" destId="{E7FAB729-E8ED-4D29-B370-1854A1BC830A}"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C59A994-C95C-474A-993C-850453F79E31}">
      <dsp:nvSpPr>
        <dsp:cNvPr id="0" name=""/>
        <dsp:cNvSpPr/>
      </dsp:nvSpPr>
      <dsp:spPr>
        <a:xfrm>
          <a:off x="0" y="1821810"/>
          <a:ext cx="1824847" cy="912423"/>
        </a:xfrm>
        <a:prstGeom prst="roundRect">
          <a:avLst>
            <a:gd name="adj" fmla="val 10000"/>
          </a:avLst>
        </a:prstGeom>
        <a:solidFill>
          <a:schemeClr val="accent3">
            <a:shade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l-GR" sz="2300" kern="1200" dirty="0" smtClean="0"/>
            <a:t>Τύποι Ερωτήσεων</a:t>
          </a:r>
          <a:endParaRPr lang="el-GR" sz="2300" kern="1200" dirty="0"/>
        </a:p>
      </dsp:txBody>
      <dsp:txXfrm>
        <a:off x="0" y="1821810"/>
        <a:ext cx="1824847" cy="912423"/>
      </dsp:txXfrm>
    </dsp:sp>
    <dsp:sp modelId="{D7809149-C4A2-44E5-A155-E0FAA809271F}">
      <dsp:nvSpPr>
        <dsp:cNvPr id="0" name=""/>
        <dsp:cNvSpPr/>
      </dsp:nvSpPr>
      <dsp:spPr>
        <a:xfrm rot="1795332">
          <a:off x="1718333" y="2660556"/>
          <a:ext cx="1598147" cy="32124"/>
        </a:xfrm>
        <a:custGeom>
          <a:avLst/>
          <a:gdLst/>
          <a:ahLst/>
          <a:cxnLst/>
          <a:rect l="0" t="0" r="0" b="0"/>
          <a:pathLst>
            <a:path>
              <a:moveTo>
                <a:pt x="0" y="16062"/>
              </a:moveTo>
              <a:lnTo>
                <a:pt x="1598147" y="16062"/>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1795332">
        <a:off x="2477453" y="2636665"/>
        <a:ext cx="79907" cy="79907"/>
      </dsp:txXfrm>
    </dsp:sp>
    <dsp:sp modelId="{75FB3833-3412-4493-945E-C5512E21F366}">
      <dsp:nvSpPr>
        <dsp:cNvPr id="0" name=""/>
        <dsp:cNvSpPr/>
      </dsp:nvSpPr>
      <dsp:spPr>
        <a:xfrm>
          <a:off x="3209967" y="2619004"/>
          <a:ext cx="1824847" cy="912423"/>
        </a:xfrm>
        <a:prstGeom prst="roundRect">
          <a:avLst>
            <a:gd name="adj" fmla="val 10000"/>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l-GR" sz="2300" kern="1200" dirty="0" smtClean="0"/>
            <a:t>Κλειστές</a:t>
          </a:r>
          <a:endParaRPr lang="el-GR" sz="2300" kern="1200" dirty="0"/>
        </a:p>
      </dsp:txBody>
      <dsp:txXfrm>
        <a:off x="3209967" y="2619004"/>
        <a:ext cx="1824847" cy="912423"/>
      </dsp:txXfrm>
    </dsp:sp>
    <dsp:sp modelId="{88061980-3B78-405B-ADCD-B952D19F84E6}">
      <dsp:nvSpPr>
        <dsp:cNvPr id="0" name=""/>
        <dsp:cNvSpPr/>
      </dsp:nvSpPr>
      <dsp:spPr>
        <a:xfrm rot="17125668">
          <a:off x="4038313" y="1750400"/>
          <a:ext cx="2715349" cy="32124"/>
        </a:xfrm>
        <a:custGeom>
          <a:avLst/>
          <a:gdLst/>
          <a:ahLst/>
          <a:cxnLst/>
          <a:rect l="0" t="0" r="0" b="0"/>
          <a:pathLst>
            <a:path>
              <a:moveTo>
                <a:pt x="0" y="16062"/>
              </a:moveTo>
              <a:lnTo>
                <a:pt x="2715349" y="16062"/>
              </a:lnTo>
            </a:path>
          </a:pathLst>
        </a:custGeom>
        <a:noFill/>
        <a:ln w="25400" cap="flat"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00050">
            <a:lnSpc>
              <a:spcPct val="90000"/>
            </a:lnSpc>
            <a:spcBef>
              <a:spcPct val="0"/>
            </a:spcBef>
            <a:spcAft>
              <a:spcPct val="35000"/>
            </a:spcAft>
          </a:pPr>
          <a:endParaRPr lang="el-GR" sz="900" kern="1200"/>
        </a:p>
      </dsp:txBody>
      <dsp:txXfrm rot="17125668">
        <a:off x="5328105" y="1698578"/>
        <a:ext cx="135767" cy="135767"/>
      </dsp:txXfrm>
    </dsp:sp>
    <dsp:sp modelId="{0AE15194-2B69-4AC0-B659-07A4FD7FBCAA}">
      <dsp:nvSpPr>
        <dsp:cNvPr id="0" name=""/>
        <dsp:cNvSpPr/>
      </dsp:nvSpPr>
      <dsp:spPr>
        <a:xfrm>
          <a:off x="5757162" y="1497"/>
          <a:ext cx="1824847" cy="912423"/>
        </a:xfrm>
        <a:prstGeom prst="roundRect">
          <a:avLst>
            <a:gd name="adj" fmla="val 10000"/>
          </a:avLst>
        </a:prstGeom>
        <a:solidFill>
          <a:schemeClr val="accent3">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l-GR" sz="2300" kern="1200" dirty="0" smtClean="0"/>
            <a:t>Διχοτομική</a:t>
          </a:r>
          <a:endParaRPr lang="el-GR" sz="2300" kern="1200" dirty="0"/>
        </a:p>
      </dsp:txBody>
      <dsp:txXfrm>
        <a:off x="5757162" y="1497"/>
        <a:ext cx="1824847" cy="912423"/>
      </dsp:txXfrm>
    </dsp:sp>
    <dsp:sp modelId="{4D3D844E-F66A-478C-9921-051CB1B09D55}">
      <dsp:nvSpPr>
        <dsp:cNvPr id="0" name=""/>
        <dsp:cNvSpPr/>
      </dsp:nvSpPr>
      <dsp:spPr>
        <a:xfrm rot="17683895">
          <a:off x="4532696" y="2275044"/>
          <a:ext cx="1726585" cy="32124"/>
        </a:xfrm>
        <a:custGeom>
          <a:avLst/>
          <a:gdLst/>
          <a:ahLst/>
          <a:cxnLst/>
          <a:rect l="0" t="0" r="0" b="0"/>
          <a:pathLst>
            <a:path>
              <a:moveTo>
                <a:pt x="0" y="16062"/>
              </a:moveTo>
              <a:lnTo>
                <a:pt x="1726585" y="16062"/>
              </a:lnTo>
            </a:path>
          </a:pathLst>
        </a:custGeom>
        <a:noFill/>
        <a:ln w="25400" cap="flat"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l-GR" sz="600" kern="1200"/>
        </a:p>
      </dsp:txBody>
      <dsp:txXfrm rot="17683895">
        <a:off x="5352824" y="2247941"/>
        <a:ext cx="86329" cy="86329"/>
      </dsp:txXfrm>
    </dsp:sp>
    <dsp:sp modelId="{47A6E168-C4BC-4A8B-B51F-489167E7F8A5}">
      <dsp:nvSpPr>
        <dsp:cNvPr id="0" name=""/>
        <dsp:cNvSpPr/>
      </dsp:nvSpPr>
      <dsp:spPr>
        <a:xfrm>
          <a:off x="5757162" y="1050785"/>
          <a:ext cx="1824847" cy="912423"/>
        </a:xfrm>
        <a:prstGeom prst="roundRect">
          <a:avLst>
            <a:gd name="adj" fmla="val 10000"/>
          </a:avLst>
        </a:prstGeom>
        <a:solidFill>
          <a:schemeClr val="accent3">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l-GR" sz="2300" kern="1200" dirty="0" smtClean="0"/>
            <a:t>Αμοιβαία αποκλειόμενη</a:t>
          </a:r>
          <a:endParaRPr lang="el-GR" sz="2300" kern="1200" dirty="0"/>
        </a:p>
      </dsp:txBody>
      <dsp:txXfrm>
        <a:off x="5757162" y="1050785"/>
        <a:ext cx="1824847" cy="912423"/>
      </dsp:txXfrm>
    </dsp:sp>
    <dsp:sp modelId="{53B88D63-CE1A-4496-A1CB-336952B94D80}">
      <dsp:nvSpPr>
        <dsp:cNvPr id="0" name=""/>
        <dsp:cNvSpPr/>
      </dsp:nvSpPr>
      <dsp:spPr>
        <a:xfrm rot="19458400">
          <a:off x="4951276" y="2799687"/>
          <a:ext cx="889424" cy="32124"/>
        </a:xfrm>
        <a:custGeom>
          <a:avLst/>
          <a:gdLst/>
          <a:ahLst/>
          <a:cxnLst/>
          <a:rect l="0" t="0" r="0" b="0"/>
          <a:pathLst>
            <a:path>
              <a:moveTo>
                <a:pt x="0" y="16062"/>
              </a:moveTo>
              <a:lnTo>
                <a:pt x="889424" y="16062"/>
              </a:lnTo>
            </a:path>
          </a:pathLst>
        </a:custGeom>
        <a:noFill/>
        <a:ln w="25400" cap="flat"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19458400">
        <a:off x="5373753" y="2793514"/>
        <a:ext cx="44471" cy="44471"/>
      </dsp:txXfrm>
    </dsp:sp>
    <dsp:sp modelId="{36C03E96-6D00-44C5-BBE5-031F424A72FB}">
      <dsp:nvSpPr>
        <dsp:cNvPr id="0" name=""/>
        <dsp:cNvSpPr/>
      </dsp:nvSpPr>
      <dsp:spPr>
        <a:xfrm>
          <a:off x="5757162" y="2100072"/>
          <a:ext cx="1824847" cy="912423"/>
        </a:xfrm>
        <a:prstGeom prst="roundRect">
          <a:avLst>
            <a:gd name="adj" fmla="val 10000"/>
          </a:avLst>
        </a:prstGeom>
        <a:solidFill>
          <a:schemeClr val="accent3">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l-GR" sz="2300" kern="1200" dirty="0" smtClean="0"/>
            <a:t>Πολλαπλής επιλογής</a:t>
          </a:r>
          <a:endParaRPr lang="el-GR" sz="2300" kern="1200" dirty="0"/>
        </a:p>
      </dsp:txBody>
      <dsp:txXfrm>
        <a:off x="5757162" y="2100072"/>
        <a:ext cx="1824847" cy="912423"/>
      </dsp:txXfrm>
    </dsp:sp>
    <dsp:sp modelId="{2DB0D83E-4A9C-4688-986F-44DAB64D71B2}">
      <dsp:nvSpPr>
        <dsp:cNvPr id="0" name=""/>
        <dsp:cNvSpPr/>
      </dsp:nvSpPr>
      <dsp:spPr>
        <a:xfrm rot="2177191">
          <a:off x="4947919" y="3324331"/>
          <a:ext cx="896137" cy="32124"/>
        </a:xfrm>
        <a:custGeom>
          <a:avLst/>
          <a:gdLst/>
          <a:ahLst/>
          <a:cxnLst/>
          <a:rect l="0" t="0" r="0" b="0"/>
          <a:pathLst>
            <a:path>
              <a:moveTo>
                <a:pt x="0" y="16062"/>
              </a:moveTo>
              <a:lnTo>
                <a:pt x="896137" y="16062"/>
              </a:lnTo>
            </a:path>
          </a:pathLst>
        </a:custGeom>
        <a:noFill/>
        <a:ln w="25400" cap="flat"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2177191">
        <a:off x="5373585" y="3317990"/>
        <a:ext cx="44806" cy="44806"/>
      </dsp:txXfrm>
    </dsp:sp>
    <dsp:sp modelId="{45938738-5F84-4D8A-8356-3219148BDB60}">
      <dsp:nvSpPr>
        <dsp:cNvPr id="0" name=""/>
        <dsp:cNvSpPr/>
      </dsp:nvSpPr>
      <dsp:spPr>
        <a:xfrm>
          <a:off x="5757162" y="3149359"/>
          <a:ext cx="1824847" cy="912423"/>
        </a:xfrm>
        <a:prstGeom prst="roundRect">
          <a:avLst>
            <a:gd name="adj" fmla="val 10000"/>
          </a:avLst>
        </a:prstGeom>
        <a:solidFill>
          <a:schemeClr val="accent3">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l-GR" sz="2300" kern="1200" dirty="0" smtClean="0"/>
            <a:t>Κλίμακας</a:t>
          </a:r>
        </a:p>
        <a:p>
          <a:pPr lvl="0" algn="ctr" defTabSz="1022350">
            <a:lnSpc>
              <a:spcPct val="90000"/>
            </a:lnSpc>
            <a:spcBef>
              <a:spcPct val="0"/>
            </a:spcBef>
            <a:spcAft>
              <a:spcPct val="35000"/>
            </a:spcAft>
          </a:pPr>
          <a:r>
            <a:rPr lang="el-GR" sz="2300" kern="1200" dirty="0" smtClean="0"/>
            <a:t>(</a:t>
          </a:r>
          <a:r>
            <a:rPr lang="de-DE" sz="2300" kern="1200" dirty="0" err="1" smtClean="0"/>
            <a:t>Likert</a:t>
          </a:r>
          <a:r>
            <a:rPr lang="el-GR" sz="2300" kern="1200" dirty="0" smtClean="0"/>
            <a:t>)</a:t>
          </a:r>
          <a:endParaRPr lang="el-GR" sz="2300" kern="1200" dirty="0"/>
        </a:p>
      </dsp:txBody>
      <dsp:txXfrm>
        <a:off x="5757162" y="3149359"/>
        <a:ext cx="1824847" cy="912423"/>
      </dsp:txXfrm>
    </dsp:sp>
    <dsp:sp modelId="{25654645-8A76-4865-BBE5-BFB48050E3BE}">
      <dsp:nvSpPr>
        <dsp:cNvPr id="0" name=""/>
        <dsp:cNvSpPr/>
      </dsp:nvSpPr>
      <dsp:spPr>
        <a:xfrm rot="3925564">
          <a:off x="4527504" y="3848975"/>
          <a:ext cx="1736967" cy="32124"/>
        </a:xfrm>
        <a:custGeom>
          <a:avLst/>
          <a:gdLst/>
          <a:ahLst/>
          <a:cxnLst/>
          <a:rect l="0" t="0" r="0" b="0"/>
          <a:pathLst>
            <a:path>
              <a:moveTo>
                <a:pt x="0" y="16062"/>
              </a:moveTo>
              <a:lnTo>
                <a:pt x="1736967" y="16062"/>
              </a:lnTo>
            </a:path>
          </a:pathLst>
        </a:custGeom>
        <a:noFill/>
        <a:ln w="25400" cap="flat" cmpd="sng" algn="ctr">
          <a:solidFill>
            <a:schemeClr val="accent3">
              <a:tint val="7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l-GR" sz="600" kern="1200"/>
        </a:p>
      </dsp:txBody>
      <dsp:txXfrm rot="3925564">
        <a:off x="5352564" y="3821612"/>
        <a:ext cx="86848" cy="86848"/>
      </dsp:txXfrm>
    </dsp:sp>
    <dsp:sp modelId="{8BCC4785-D90A-4610-A39E-13B5ED115234}">
      <dsp:nvSpPr>
        <dsp:cNvPr id="0" name=""/>
        <dsp:cNvSpPr/>
      </dsp:nvSpPr>
      <dsp:spPr>
        <a:xfrm>
          <a:off x="5757162" y="4198646"/>
          <a:ext cx="1824847" cy="912423"/>
        </a:xfrm>
        <a:prstGeom prst="roundRect">
          <a:avLst>
            <a:gd name="adj" fmla="val 10000"/>
          </a:avLst>
        </a:prstGeom>
        <a:solidFill>
          <a:schemeClr val="accent3">
            <a:tint val="99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l-GR" sz="2300" kern="1200" dirty="0" smtClean="0"/>
            <a:t>Κατάταξης</a:t>
          </a:r>
          <a:endParaRPr lang="el-GR" sz="2300" kern="1200" dirty="0"/>
        </a:p>
      </dsp:txBody>
      <dsp:txXfrm>
        <a:off x="5757162" y="4198646"/>
        <a:ext cx="1824847" cy="912423"/>
      </dsp:txXfrm>
    </dsp:sp>
    <dsp:sp modelId="{575B6BF8-A35D-4E4A-AA3C-FBE58B24237F}">
      <dsp:nvSpPr>
        <dsp:cNvPr id="0" name=""/>
        <dsp:cNvSpPr/>
      </dsp:nvSpPr>
      <dsp:spPr>
        <a:xfrm rot="19816540">
          <a:off x="1724809" y="1884987"/>
          <a:ext cx="1520578" cy="32124"/>
        </a:xfrm>
        <a:custGeom>
          <a:avLst/>
          <a:gdLst/>
          <a:ahLst/>
          <a:cxnLst/>
          <a:rect l="0" t="0" r="0" b="0"/>
          <a:pathLst>
            <a:path>
              <a:moveTo>
                <a:pt x="0" y="16062"/>
              </a:moveTo>
              <a:lnTo>
                <a:pt x="1520578" y="16062"/>
              </a:lnTo>
            </a:path>
          </a:pathLst>
        </a:custGeom>
        <a:noFill/>
        <a:ln w="25400" cap="flat" cmpd="sng" algn="ctr">
          <a:solidFill>
            <a:schemeClr val="accent3">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l-GR" sz="500" kern="1200"/>
        </a:p>
      </dsp:txBody>
      <dsp:txXfrm rot="19816540">
        <a:off x="2447084" y="1863035"/>
        <a:ext cx="76028" cy="76028"/>
      </dsp:txXfrm>
    </dsp:sp>
    <dsp:sp modelId="{3C7F663E-931D-43BA-BFAF-16AB1D26052A}">
      <dsp:nvSpPr>
        <dsp:cNvPr id="0" name=""/>
        <dsp:cNvSpPr/>
      </dsp:nvSpPr>
      <dsp:spPr>
        <a:xfrm>
          <a:off x="3145349" y="1067865"/>
          <a:ext cx="1824847" cy="912423"/>
        </a:xfrm>
        <a:prstGeom prst="roundRect">
          <a:avLst>
            <a:gd name="adj" fmla="val 10000"/>
          </a:avLst>
        </a:prstGeom>
        <a:solidFill>
          <a:schemeClr val="accent3">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l-GR" sz="2300" kern="1200" dirty="0" smtClean="0"/>
            <a:t>Ανοιχτές</a:t>
          </a:r>
          <a:endParaRPr lang="el-GR" sz="2300" kern="1200" dirty="0"/>
        </a:p>
      </dsp:txBody>
      <dsp:txXfrm>
        <a:off x="3145349" y="1067865"/>
        <a:ext cx="1824847" cy="91242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2CA3DC-3CD3-44D9-8D32-E4A877BE5B4E}" type="datetimeFigureOut">
              <a:rPr lang="el-GR" smtClean="0"/>
              <a:pPr/>
              <a:t>21/2/2016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D384F2-4339-48C3-BCB2-11C8530D2827}" type="slidenum">
              <a:rPr lang="el-GR" smtClean="0"/>
              <a:pPr/>
              <a:t>‹#›</a:t>
            </a:fld>
            <a:endParaRPr lang="el-GR"/>
          </a:p>
        </p:txBody>
      </p:sp>
    </p:spTree>
    <p:extLst>
      <p:ext uri="{BB962C8B-B14F-4D97-AF65-F5344CB8AC3E}">
        <p14:creationId xmlns:p14="http://schemas.microsoft.com/office/powerpoint/2010/main" xmlns="" val="242088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effectLst>
                  <a:outerShdw blurRad="38100" dist="38100" dir="2700000" algn="tl">
                    <a:srgbClr val="000000">
                      <a:alpha val="43137"/>
                    </a:srgbClr>
                  </a:outerShdw>
                </a:effectLst>
              </a:defRPr>
            </a:lvl1pPr>
          </a:lstStyle>
          <a:p>
            <a:r>
              <a:rPr lang="el-GR" smtClean="0"/>
              <a:t>Στυλ κύριου τίτλου</a:t>
            </a:r>
            <a:endParaRPr lang="el-GR"/>
          </a:p>
        </p:txBody>
      </p:sp>
      <p:sp>
        <p:nvSpPr>
          <p:cNvPr id="3" name="Subtitle 2"/>
          <p:cNvSpPr>
            <a:spLocks noGrp="1"/>
          </p:cNvSpPr>
          <p:nvPr>
            <p:ph type="subTitle" idx="1"/>
          </p:nvPr>
        </p:nvSpPr>
        <p:spPr>
          <a:xfrm>
            <a:off x="1371600" y="3886200"/>
            <a:ext cx="6400800" cy="1143000"/>
          </a:xfrm>
        </p:spPr>
        <p:txBody>
          <a:bodyPr/>
          <a:lstStyle>
            <a:lvl1pPr marL="0" indent="0" algn="ctr">
              <a:buNone/>
              <a:defRPr>
                <a:solidFill>
                  <a:srgbClr val="FFFFCC"/>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fld id="{6EC2CCE9-AAA3-475E-9F0D-7F1522E586AE}" type="datetime1">
              <a:rPr lang="el-GR" smtClean="0"/>
              <a:pPr/>
              <a:t>21/2/2016</a:t>
            </a:fld>
            <a:endParaRPr lang="el-GR"/>
          </a:p>
        </p:txBody>
      </p:sp>
      <p:sp>
        <p:nvSpPr>
          <p:cNvPr id="5" name="Footer Placeholder 4"/>
          <p:cNvSpPr>
            <a:spLocks noGrp="1"/>
          </p:cNvSpPr>
          <p:nvPr>
            <p:ph type="ftr" sz="quarter" idx="11"/>
          </p:nvPr>
        </p:nvSpPr>
        <p:spPr/>
        <p:txBody>
          <a:bodyPr/>
          <a:lstStyle/>
          <a:p>
            <a:r>
              <a:rPr lang="el-GR" smtClean="0"/>
              <a:t>Εργαλεία Έρευνας- Ερωτηματολόγιο</a:t>
            </a:r>
            <a:endParaRPr lang="el-GR"/>
          </a:p>
        </p:txBody>
      </p:sp>
      <p:sp>
        <p:nvSpPr>
          <p:cNvPr id="6" name="Slide Number Placeholder 5"/>
          <p:cNvSpPr>
            <a:spLocks noGrp="1"/>
          </p:cNvSpPr>
          <p:nvPr>
            <p:ph type="sldNum" sz="quarter" idx="12"/>
          </p:nvPr>
        </p:nvSpPr>
        <p:spPr/>
        <p:txBody>
          <a:bodyPr/>
          <a:lstStyle/>
          <a:p>
            <a:fld id="{26BE7B7E-B272-4E2A-A248-50AC8862FF3D}" type="slidenum">
              <a:rPr lang="el-GR" smtClean="0"/>
              <a:pPr/>
              <a:t>‹#›</a:t>
            </a:fld>
            <a:endParaRPr lang="el-GR"/>
          </a:p>
        </p:txBody>
      </p:sp>
    </p:spTree>
  </p:cSld>
  <p:clrMapOvr>
    <a:masterClrMapping/>
  </p:clrMapOvr>
  <p:transition>
    <p:randomBa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fld id="{EF43AEC0-33DA-4322-8768-C0AB1E5861A4}" type="datetime1">
              <a:rPr lang="el-GR" smtClean="0"/>
              <a:pPr/>
              <a:t>21/2/2016</a:t>
            </a:fld>
            <a:endParaRPr lang="el-GR"/>
          </a:p>
        </p:txBody>
      </p:sp>
      <p:sp>
        <p:nvSpPr>
          <p:cNvPr id="5" name="Footer Placeholder 4"/>
          <p:cNvSpPr>
            <a:spLocks noGrp="1"/>
          </p:cNvSpPr>
          <p:nvPr>
            <p:ph type="ftr" sz="quarter" idx="11"/>
          </p:nvPr>
        </p:nvSpPr>
        <p:spPr/>
        <p:txBody>
          <a:bodyPr/>
          <a:lstStyle/>
          <a:p>
            <a:r>
              <a:rPr lang="el-GR" smtClean="0"/>
              <a:t>Εργαλεία Έρευνας- Ερωτηματολόγιο</a:t>
            </a:r>
            <a:endParaRPr lang="el-GR"/>
          </a:p>
        </p:txBody>
      </p:sp>
      <p:sp>
        <p:nvSpPr>
          <p:cNvPr id="6" name="Slide Number Placeholder 5"/>
          <p:cNvSpPr>
            <a:spLocks noGrp="1"/>
          </p:cNvSpPr>
          <p:nvPr>
            <p:ph type="sldNum" sz="quarter" idx="12"/>
          </p:nvPr>
        </p:nvSpPr>
        <p:spPr/>
        <p:txBody>
          <a:bodyPr/>
          <a:lstStyle/>
          <a:p>
            <a:fld id="{26BE7B7E-B272-4E2A-A248-50AC8862FF3D}" type="slidenum">
              <a:rPr lang="el-GR" smtClean="0"/>
              <a:pPr/>
              <a:t>‹#›</a:t>
            </a:fld>
            <a:endParaRPr lang="el-GR"/>
          </a:p>
        </p:txBody>
      </p:sp>
    </p:spTree>
  </p:cSld>
  <p:clrMapOvr>
    <a:masterClrMapping/>
  </p:clrMapOvr>
  <p:transition>
    <p:randomBa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45163"/>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381000"/>
            <a:ext cx="6019800" cy="5745163"/>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fld id="{F0749726-31E7-4667-B56B-C17B385D1F73}" type="datetime1">
              <a:rPr lang="el-GR" smtClean="0"/>
              <a:pPr/>
              <a:t>21/2/2016</a:t>
            </a:fld>
            <a:endParaRPr lang="el-GR"/>
          </a:p>
        </p:txBody>
      </p:sp>
      <p:sp>
        <p:nvSpPr>
          <p:cNvPr id="5" name="Footer Placeholder 4"/>
          <p:cNvSpPr>
            <a:spLocks noGrp="1"/>
          </p:cNvSpPr>
          <p:nvPr>
            <p:ph type="ftr" sz="quarter" idx="11"/>
          </p:nvPr>
        </p:nvSpPr>
        <p:spPr/>
        <p:txBody>
          <a:bodyPr/>
          <a:lstStyle/>
          <a:p>
            <a:r>
              <a:rPr lang="el-GR" smtClean="0"/>
              <a:t>Εργαλεία Έρευνας- Ερωτηματολόγιο</a:t>
            </a:r>
            <a:endParaRPr lang="el-GR"/>
          </a:p>
        </p:txBody>
      </p:sp>
      <p:sp>
        <p:nvSpPr>
          <p:cNvPr id="6" name="Slide Number Placeholder 5"/>
          <p:cNvSpPr>
            <a:spLocks noGrp="1"/>
          </p:cNvSpPr>
          <p:nvPr>
            <p:ph type="sldNum" sz="quarter" idx="12"/>
          </p:nvPr>
        </p:nvSpPr>
        <p:spPr/>
        <p:txBody>
          <a:bodyPr/>
          <a:lstStyle/>
          <a:p>
            <a:fld id="{26BE7B7E-B272-4E2A-A248-50AC8862FF3D}" type="slidenum">
              <a:rPr lang="el-GR" smtClean="0"/>
              <a:pPr/>
              <a:t>‹#›</a:t>
            </a:fld>
            <a:endParaRPr lang="el-GR"/>
          </a:p>
        </p:txBody>
      </p:sp>
    </p:spTree>
  </p:cSld>
  <p:clrMapOvr>
    <a:masterClrMapping/>
  </p:clrMapOvr>
  <p:transition>
    <p:randomBa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a:lvl1pPr>
          </a:lstStyle>
          <a:p>
            <a:r>
              <a:rPr lang="el-GR" dirty="0" smtClean="0"/>
              <a:t>Στυλ κύριου τίτλου</a:t>
            </a:r>
            <a:endParaRPr lang="el-GR"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fld id="{2B337F1B-5CC3-45AB-ABC2-8D5FBD291C97}" type="datetime1">
              <a:rPr lang="el-GR" smtClean="0"/>
              <a:pPr/>
              <a:t>21/2/2016</a:t>
            </a:fld>
            <a:endParaRPr lang="el-GR"/>
          </a:p>
        </p:txBody>
      </p:sp>
      <p:sp>
        <p:nvSpPr>
          <p:cNvPr id="5" name="Footer Placeholder 4"/>
          <p:cNvSpPr>
            <a:spLocks noGrp="1"/>
          </p:cNvSpPr>
          <p:nvPr>
            <p:ph type="ftr" sz="quarter" idx="11"/>
          </p:nvPr>
        </p:nvSpPr>
        <p:spPr/>
        <p:txBody>
          <a:bodyPr/>
          <a:lstStyle/>
          <a:p>
            <a:r>
              <a:rPr lang="el-GR" smtClean="0"/>
              <a:t>Εργαλεία Έρευνας- Ερωτηματολόγιο</a:t>
            </a:r>
            <a:endParaRPr lang="el-GR"/>
          </a:p>
        </p:txBody>
      </p:sp>
      <p:sp>
        <p:nvSpPr>
          <p:cNvPr id="6" name="Slide Number Placeholder 5"/>
          <p:cNvSpPr>
            <a:spLocks noGrp="1"/>
          </p:cNvSpPr>
          <p:nvPr>
            <p:ph type="sldNum" sz="quarter" idx="12"/>
          </p:nvPr>
        </p:nvSpPr>
        <p:spPr/>
        <p:txBody>
          <a:bodyPr/>
          <a:lstStyle/>
          <a:p>
            <a:fld id="{26BE7B7E-B272-4E2A-A248-50AC8862FF3D}" type="slidenum">
              <a:rPr lang="el-GR" smtClean="0"/>
              <a:pPr/>
              <a:t>‹#›</a:t>
            </a:fld>
            <a:endParaRPr lang="el-GR"/>
          </a:p>
        </p:txBody>
      </p:sp>
    </p:spTree>
  </p:cSld>
  <p:clrMapOvr>
    <a:masterClrMapping/>
  </p:clrMapOvr>
  <p:transition>
    <p:randomBa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effectLst>
                  <a:outerShdw blurRad="38100" dist="38100" dir="2700000" algn="tl">
                    <a:srgbClr val="000000">
                      <a:alpha val="43137"/>
                    </a:srgbClr>
                  </a:outerShdw>
                </a:effectLst>
              </a:defRPr>
            </a:lvl1pPr>
          </a:lstStyle>
          <a:p>
            <a:r>
              <a:rPr lang="el-GR" smtClean="0"/>
              <a:t>Στυλ κύριου τίτλου</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FFFFC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9F6D8167-5DFB-4D0A-9979-4B3A6508E7E3}" type="datetime1">
              <a:rPr lang="el-GR" smtClean="0"/>
              <a:pPr/>
              <a:t>21/2/2016</a:t>
            </a:fld>
            <a:endParaRPr lang="el-GR"/>
          </a:p>
        </p:txBody>
      </p:sp>
      <p:sp>
        <p:nvSpPr>
          <p:cNvPr id="5" name="Footer Placeholder 4"/>
          <p:cNvSpPr>
            <a:spLocks noGrp="1"/>
          </p:cNvSpPr>
          <p:nvPr>
            <p:ph type="ftr" sz="quarter" idx="11"/>
          </p:nvPr>
        </p:nvSpPr>
        <p:spPr/>
        <p:txBody>
          <a:bodyPr/>
          <a:lstStyle/>
          <a:p>
            <a:r>
              <a:rPr lang="el-GR" smtClean="0"/>
              <a:t>Εργαλεία Έρευνας- Ερωτηματολόγιο</a:t>
            </a:r>
            <a:endParaRPr lang="el-GR"/>
          </a:p>
        </p:txBody>
      </p:sp>
      <p:sp>
        <p:nvSpPr>
          <p:cNvPr id="6" name="Slide Number Placeholder 5"/>
          <p:cNvSpPr>
            <a:spLocks noGrp="1"/>
          </p:cNvSpPr>
          <p:nvPr>
            <p:ph type="sldNum" sz="quarter" idx="12"/>
          </p:nvPr>
        </p:nvSpPr>
        <p:spPr/>
        <p:txBody>
          <a:bodyPr/>
          <a:lstStyle/>
          <a:p>
            <a:fld id="{26BE7B7E-B272-4E2A-A248-50AC8862FF3D}" type="slidenum">
              <a:rPr lang="el-GR" smtClean="0"/>
              <a:pPr/>
              <a:t>‹#›</a:t>
            </a:fld>
            <a:endParaRPr lang="el-GR"/>
          </a:p>
        </p:txBody>
      </p:sp>
    </p:spTree>
  </p:cSld>
  <p:clrMapOvr>
    <a:masterClrMapping/>
  </p:clrMapOvr>
  <p:transition>
    <p:randomBa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Date Placeholder 4"/>
          <p:cNvSpPr>
            <a:spLocks noGrp="1"/>
          </p:cNvSpPr>
          <p:nvPr>
            <p:ph type="dt" sz="half" idx="10"/>
          </p:nvPr>
        </p:nvSpPr>
        <p:spPr/>
        <p:txBody>
          <a:bodyPr/>
          <a:lstStyle/>
          <a:p>
            <a:fld id="{99D7524C-B593-4AEF-BBAA-C2C479D1E5B7}" type="datetime1">
              <a:rPr lang="el-GR" smtClean="0"/>
              <a:pPr/>
              <a:t>21/2/2016</a:t>
            </a:fld>
            <a:endParaRPr lang="el-GR"/>
          </a:p>
        </p:txBody>
      </p:sp>
      <p:sp>
        <p:nvSpPr>
          <p:cNvPr id="6" name="Footer Placeholder 5"/>
          <p:cNvSpPr>
            <a:spLocks noGrp="1"/>
          </p:cNvSpPr>
          <p:nvPr>
            <p:ph type="ftr" sz="quarter" idx="11"/>
          </p:nvPr>
        </p:nvSpPr>
        <p:spPr/>
        <p:txBody>
          <a:bodyPr/>
          <a:lstStyle/>
          <a:p>
            <a:r>
              <a:rPr lang="el-GR" smtClean="0"/>
              <a:t>Εργαλεία Έρευνας- Ερωτηματολόγιο</a:t>
            </a:r>
            <a:endParaRPr lang="el-GR"/>
          </a:p>
        </p:txBody>
      </p:sp>
      <p:sp>
        <p:nvSpPr>
          <p:cNvPr id="7" name="Slide Number Placeholder 6"/>
          <p:cNvSpPr>
            <a:spLocks noGrp="1"/>
          </p:cNvSpPr>
          <p:nvPr>
            <p:ph type="sldNum" sz="quarter" idx="12"/>
          </p:nvPr>
        </p:nvSpPr>
        <p:spPr/>
        <p:txBody>
          <a:bodyPr/>
          <a:lstStyle/>
          <a:p>
            <a:fld id="{26BE7B7E-B272-4E2A-A248-50AC8862FF3D}" type="slidenum">
              <a:rPr lang="el-GR" smtClean="0"/>
              <a:pPr/>
              <a:t>‹#›</a:t>
            </a:fld>
            <a:endParaRPr lang="el-GR"/>
          </a:p>
        </p:txBody>
      </p:sp>
    </p:spTree>
  </p:cSld>
  <p:clrMapOvr>
    <a:masterClrMapping/>
  </p:clrMapOvr>
  <p:transition>
    <p:randomBa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a:p>
        </p:txBody>
      </p:sp>
      <p:sp>
        <p:nvSpPr>
          <p:cNvPr id="3" name="Text Placeholder 2"/>
          <p:cNvSpPr>
            <a:spLocks noGrp="1"/>
          </p:cNvSpPr>
          <p:nvPr>
            <p:ph type="body" idx="1"/>
          </p:nvPr>
        </p:nvSpPr>
        <p:spPr>
          <a:xfrm>
            <a:off x="457200" y="15811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2209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5811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2209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fld id="{E9187643-7453-49EF-8A88-AF75A2F10ACB}" type="datetime1">
              <a:rPr lang="el-GR" smtClean="0"/>
              <a:pPr/>
              <a:t>21/2/2016</a:t>
            </a:fld>
            <a:endParaRPr lang="el-GR"/>
          </a:p>
        </p:txBody>
      </p:sp>
      <p:sp>
        <p:nvSpPr>
          <p:cNvPr id="8" name="Footer Placeholder 7"/>
          <p:cNvSpPr>
            <a:spLocks noGrp="1"/>
          </p:cNvSpPr>
          <p:nvPr>
            <p:ph type="ftr" sz="quarter" idx="11"/>
          </p:nvPr>
        </p:nvSpPr>
        <p:spPr/>
        <p:txBody>
          <a:bodyPr/>
          <a:lstStyle/>
          <a:p>
            <a:r>
              <a:rPr lang="el-GR" smtClean="0"/>
              <a:t>Εργαλεία Έρευνας- Ερωτηματολόγιο</a:t>
            </a:r>
            <a:endParaRPr lang="el-GR"/>
          </a:p>
        </p:txBody>
      </p:sp>
      <p:sp>
        <p:nvSpPr>
          <p:cNvPr id="9" name="Slide Number Placeholder 8"/>
          <p:cNvSpPr>
            <a:spLocks noGrp="1"/>
          </p:cNvSpPr>
          <p:nvPr>
            <p:ph type="sldNum" sz="quarter" idx="12"/>
          </p:nvPr>
        </p:nvSpPr>
        <p:spPr/>
        <p:txBody>
          <a:bodyPr/>
          <a:lstStyle/>
          <a:p>
            <a:fld id="{26BE7B7E-B272-4E2A-A248-50AC8862FF3D}" type="slidenum">
              <a:rPr lang="el-GR" smtClean="0"/>
              <a:pPr/>
              <a:t>‹#›</a:t>
            </a:fld>
            <a:endParaRPr lang="el-GR"/>
          </a:p>
        </p:txBody>
      </p:sp>
    </p:spTree>
  </p:cSld>
  <p:clrMapOvr>
    <a:masterClrMapping/>
  </p:clrMapOvr>
  <p:transition>
    <p:randomBa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a:p>
        </p:txBody>
      </p:sp>
      <p:sp>
        <p:nvSpPr>
          <p:cNvPr id="3" name="Date Placeholder 2"/>
          <p:cNvSpPr>
            <a:spLocks noGrp="1"/>
          </p:cNvSpPr>
          <p:nvPr>
            <p:ph type="dt" sz="half" idx="10"/>
          </p:nvPr>
        </p:nvSpPr>
        <p:spPr/>
        <p:txBody>
          <a:bodyPr/>
          <a:lstStyle/>
          <a:p>
            <a:fld id="{360D2A8E-A497-4A25-A2B1-B52A5E631D49}" type="datetime1">
              <a:rPr lang="el-GR" smtClean="0"/>
              <a:pPr/>
              <a:t>21/2/2016</a:t>
            </a:fld>
            <a:endParaRPr lang="el-GR"/>
          </a:p>
        </p:txBody>
      </p:sp>
      <p:sp>
        <p:nvSpPr>
          <p:cNvPr id="4" name="Footer Placeholder 3"/>
          <p:cNvSpPr>
            <a:spLocks noGrp="1"/>
          </p:cNvSpPr>
          <p:nvPr>
            <p:ph type="ftr" sz="quarter" idx="11"/>
          </p:nvPr>
        </p:nvSpPr>
        <p:spPr/>
        <p:txBody>
          <a:bodyPr/>
          <a:lstStyle/>
          <a:p>
            <a:r>
              <a:rPr lang="el-GR" smtClean="0"/>
              <a:t>Εργαλεία Έρευνας- Ερωτηματολόγιο</a:t>
            </a:r>
            <a:endParaRPr lang="el-GR"/>
          </a:p>
        </p:txBody>
      </p:sp>
      <p:sp>
        <p:nvSpPr>
          <p:cNvPr id="5" name="Slide Number Placeholder 4"/>
          <p:cNvSpPr>
            <a:spLocks noGrp="1"/>
          </p:cNvSpPr>
          <p:nvPr>
            <p:ph type="sldNum" sz="quarter" idx="12"/>
          </p:nvPr>
        </p:nvSpPr>
        <p:spPr/>
        <p:txBody>
          <a:bodyPr/>
          <a:lstStyle/>
          <a:p>
            <a:fld id="{26BE7B7E-B272-4E2A-A248-50AC8862FF3D}" type="slidenum">
              <a:rPr lang="el-GR" smtClean="0"/>
              <a:pPr/>
              <a:t>‹#›</a:t>
            </a:fld>
            <a:endParaRPr lang="el-GR"/>
          </a:p>
        </p:txBody>
      </p:sp>
    </p:spTree>
  </p:cSld>
  <p:clrMapOvr>
    <a:masterClrMapping/>
  </p:clrMapOvr>
  <p:transition>
    <p:randomBa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C3E9B-EA7F-44F9-9F02-14FF858D19F8}" type="datetime1">
              <a:rPr lang="el-GR" smtClean="0"/>
              <a:pPr/>
              <a:t>21/2/2016</a:t>
            </a:fld>
            <a:endParaRPr lang="el-GR"/>
          </a:p>
        </p:txBody>
      </p:sp>
      <p:sp>
        <p:nvSpPr>
          <p:cNvPr id="3" name="Footer Placeholder 2"/>
          <p:cNvSpPr>
            <a:spLocks noGrp="1"/>
          </p:cNvSpPr>
          <p:nvPr>
            <p:ph type="ftr" sz="quarter" idx="11"/>
          </p:nvPr>
        </p:nvSpPr>
        <p:spPr/>
        <p:txBody>
          <a:bodyPr/>
          <a:lstStyle/>
          <a:p>
            <a:r>
              <a:rPr lang="el-GR" smtClean="0"/>
              <a:t>Εργαλεία Έρευνας- Ερωτηματολόγιο</a:t>
            </a:r>
            <a:endParaRPr lang="el-GR"/>
          </a:p>
        </p:txBody>
      </p:sp>
      <p:sp>
        <p:nvSpPr>
          <p:cNvPr id="4" name="Slide Number Placeholder 3"/>
          <p:cNvSpPr>
            <a:spLocks noGrp="1"/>
          </p:cNvSpPr>
          <p:nvPr>
            <p:ph type="sldNum" sz="quarter" idx="12"/>
          </p:nvPr>
        </p:nvSpPr>
        <p:spPr/>
        <p:txBody>
          <a:bodyPr/>
          <a:lstStyle/>
          <a:p>
            <a:fld id="{26BE7B7E-B272-4E2A-A248-50AC8862FF3D}" type="slidenum">
              <a:rPr lang="el-GR" smtClean="0"/>
              <a:pPr/>
              <a:t>‹#›</a:t>
            </a:fld>
            <a:endParaRPr lang="el-GR"/>
          </a:p>
        </p:txBody>
      </p:sp>
    </p:spTree>
  </p:cSld>
  <p:clrMapOvr>
    <a:masterClrMapping/>
  </p:clrMapOvr>
  <p:transition>
    <p:randomBa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3008313" cy="105410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381000"/>
            <a:ext cx="5111750" cy="5745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BF5C897F-6C13-49BA-97F8-A386904DF4CA}" type="datetime1">
              <a:rPr lang="el-GR" smtClean="0"/>
              <a:pPr/>
              <a:t>21/2/2016</a:t>
            </a:fld>
            <a:endParaRPr lang="el-GR"/>
          </a:p>
        </p:txBody>
      </p:sp>
      <p:sp>
        <p:nvSpPr>
          <p:cNvPr id="6" name="Footer Placeholder 5"/>
          <p:cNvSpPr>
            <a:spLocks noGrp="1"/>
          </p:cNvSpPr>
          <p:nvPr>
            <p:ph type="ftr" sz="quarter" idx="11"/>
          </p:nvPr>
        </p:nvSpPr>
        <p:spPr/>
        <p:txBody>
          <a:bodyPr/>
          <a:lstStyle/>
          <a:p>
            <a:r>
              <a:rPr lang="el-GR" smtClean="0"/>
              <a:t>Εργαλεία Έρευνας- Ερωτηματολόγιο</a:t>
            </a:r>
            <a:endParaRPr lang="el-GR"/>
          </a:p>
        </p:txBody>
      </p:sp>
      <p:sp>
        <p:nvSpPr>
          <p:cNvPr id="7" name="Slide Number Placeholder 6"/>
          <p:cNvSpPr>
            <a:spLocks noGrp="1"/>
          </p:cNvSpPr>
          <p:nvPr>
            <p:ph type="sldNum" sz="quarter" idx="12"/>
          </p:nvPr>
        </p:nvSpPr>
        <p:spPr/>
        <p:txBody>
          <a:bodyPr/>
          <a:lstStyle/>
          <a:p>
            <a:fld id="{26BE7B7E-B272-4E2A-A248-50AC8862FF3D}" type="slidenum">
              <a:rPr lang="el-GR" smtClean="0"/>
              <a:pPr/>
              <a:t>‹#›</a:t>
            </a:fld>
            <a:endParaRPr lang="el-GR"/>
          </a:p>
        </p:txBody>
      </p:sp>
    </p:spTree>
  </p:cSld>
  <p:clrMapOvr>
    <a:masterClrMapping/>
  </p:clrMapOvr>
  <p:transition>
    <p:randomBa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A68EBF83-0E0B-4125-891B-7896F1ED53D1}" type="datetime1">
              <a:rPr lang="el-GR" smtClean="0"/>
              <a:pPr/>
              <a:t>21/2/2016</a:t>
            </a:fld>
            <a:endParaRPr lang="el-GR"/>
          </a:p>
        </p:txBody>
      </p:sp>
      <p:sp>
        <p:nvSpPr>
          <p:cNvPr id="6" name="Footer Placeholder 5"/>
          <p:cNvSpPr>
            <a:spLocks noGrp="1"/>
          </p:cNvSpPr>
          <p:nvPr>
            <p:ph type="ftr" sz="quarter" idx="11"/>
          </p:nvPr>
        </p:nvSpPr>
        <p:spPr/>
        <p:txBody>
          <a:bodyPr/>
          <a:lstStyle/>
          <a:p>
            <a:r>
              <a:rPr lang="el-GR" smtClean="0"/>
              <a:t>Εργαλεία Έρευνας- Ερωτηματολόγιο</a:t>
            </a:r>
            <a:endParaRPr lang="el-GR"/>
          </a:p>
        </p:txBody>
      </p:sp>
      <p:sp>
        <p:nvSpPr>
          <p:cNvPr id="7" name="Slide Number Placeholder 6"/>
          <p:cNvSpPr>
            <a:spLocks noGrp="1"/>
          </p:cNvSpPr>
          <p:nvPr>
            <p:ph type="sldNum" sz="quarter" idx="12"/>
          </p:nvPr>
        </p:nvSpPr>
        <p:spPr/>
        <p:txBody>
          <a:bodyPr/>
          <a:lstStyle/>
          <a:p>
            <a:fld id="{26BE7B7E-B272-4E2A-A248-50AC8862FF3D}" type="slidenum">
              <a:rPr lang="el-GR" smtClean="0"/>
              <a:pPr/>
              <a:t>‹#›</a:t>
            </a:fld>
            <a:endParaRPr lang="el-GR"/>
          </a:p>
        </p:txBody>
      </p:sp>
    </p:spTree>
  </p:cSld>
  <p:clrMapOvr>
    <a:masterClrMapping/>
  </p:clrMapOvr>
  <p:transition>
    <p:randomBa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44000" cy="6858000"/>
            <a:chOff x="0" y="0"/>
            <a:chExt cx="7415283" cy="4179445"/>
          </a:xfrm>
        </p:grpSpPr>
        <p:pic>
          <p:nvPicPr>
            <p:cNvPr id="8" name="Picture 2" descr="C:\Documents and Settings\walterl\Local Settings\Temporary Internet Files\Content.IE5\V9LZ2EJQ\MP900448522[1].jpg"/>
            <p:cNvPicPr>
              <a:picLocks noChangeAspect="1" noChangeArrowheads="1"/>
            </p:cNvPicPr>
            <p:nvPr/>
          </p:nvPicPr>
          <p:blipFill>
            <a:blip r:embed="rId13" cstate="print"/>
            <a:srcRect l="9041" t="11825" r="9863" b="15109"/>
            <a:stretch>
              <a:fillRect/>
            </a:stretch>
          </p:blipFill>
          <p:spPr bwMode="auto">
            <a:xfrm>
              <a:off x="0" y="0"/>
              <a:ext cx="7415283" cy="4179445"/>
            </a:xfrm>
            <a:prstGeom prst="rect">
              <a:avLst/>
            </a:prstGeom>
            <a:noFill/>
          </p:spPr>
        </p:pic>
        <p:pic>
          <p:nvPicPr>
            <p:cNvPr id="9" name="Picture 2" descr="C:\Documents and Settings\walterl\Local Settings\Temporary Internet Files\Content.IE5\V9LZ2EJQ\MP900448522[1].jpg"/>
            <p:cNvPicPr>
              <a:picLocks noChangeAspect="1" noChangeArrowheads="1"/>
            </p:cNvPicPr>
            <p:nvPr/>
          </p:nvPicPr>
          <p:blipFill>
            <a:blip r:embed="rId13" cstate="print"/>
            <a:srcRect l="11507" t="15766" r="72329" b="22336"/>
            <a:stretch>
              <a:fillRect/>
            </a:stretch>
          </p:blipFill>
          <p:spPr bwMode="auto">
            <a:xfrm rot="5400000">
              <a:off x="2311261" y="-787262"/>
              <a:ext cx="2438400" cy="5841723"/>
            </a:xfrm>
            <a:prstGeom prst="rect">
              <a:avLst/>
            </a:prstGeom>
            <a:noFill/>
          </p:spPr>
        </p:pic>
      </p:grpSp>
      <p:sp>
        <p:nvSpPr>
          <p:cNvPr id="2" name="Title Placeholder 1"/>
          <p:cNvSpPr>
            <a:spLocks noGrp="1"/>
          </p:cNvSpPr>
          <p:nvPr>
            <p:ph type="title"/>
          </p:nvPr>
        </p:nvSpPr>
        <p:spPr>
          <a:xfrm>
            <a:off x="457200" y="381000"/>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2"/>
          </p:nvPr>
        </p:nvSpPr>
        <p:spPr>
          <a:xfrm>
            <a:off x="76200" y="6553200"/>
            <a:ext cx="2133600" cy="365125"/>
          </a:xfrm>
          <a:prstGeom prst="rect">
            <a:avLst/>
          </a:prstGeom>
        </p:spPr>
        <p:txBody>
          <a:bodyPr vert="horz" lIns="91440" tIns="45720" rIns="91440" bIns="45720" rtlCol="0" anchor="b"/>
          <a:lstStyle>
            <a:lvl1pPr algn="l">
              <a:defRPr sz="1200">
                <a:solidFill>
                  <a:schemeClr val="accent3">
                    <a:lumMod val="75000"/>
                  </a:schemeClr>
                </a:solidFill>
              </a:defRPr>
            </a:lvl1pPr>
          </a:lstStyle>
          <a:p>
            <a:fld id="{B4F2ACB8-6A9A-4D01-9681-13530061F0A1}" type="datetime1">
              <a:rPr lang="el-GR" smtClean="0"/>
              <a:pPr/>
              <a:t>21/2/2016</a:t>
            </a:fld>
            <a:endParaRPr lang="el-GR"/>
          </a:p>
        </p:txBody>
      </p:sp>
      <p:sp>
        <p:nvSpPr>
          <p:cNvPr id="5" name="Footer Placeholder 4"/>
          <p:cNvSpPr>
            <a:spLocks noGrp="1"/>
          </p:cNvSpPr>
          <p:nvPr>
            <p:ph type="ftr" sz="quarter" idx="3"/>
          </p:nvPr>
        </p:nvSpPr>
        <p:spPr>
          <a:xfrm>
            <a:off x="3086100" y="6553200"/>
            <a:ext cx="2895600" cy="365125"/>
          </a:xfrm>
          <a:prstGeom prst="rect">
            <a:avLst/>
          </a:prstGeom>
        </p:spPr>
        <p:txBody>
          <a:bodyPr vert="horz" lIns="91440" tIns="45720" rIns="91440" bIns="45720" rtlCol="0" anchor="b"/>
          <a:lstStyle>
            <a:lvl1pPr algn="ctr">
              <a:defRPr sz="1200">
                <a:solidFill>
                  <a:schemeClr val="accent3">
                    <a:lumMod val="75000"/>
                  </a:schemeClr>
                </a:solidFill>
              </a:defRPr>
            </a:lvl1pPr>
          </a:lstStyle>
          <a:p>
            <a:r>
              <a:rPr lang="el-GR" smtClean="0"/>
              <a:t>Εργαλεία Έρευνας- Ερωτηματολόγιο</a:t>
            </a:r>
            <a:endParaRPr lang="el-GR"/>
          </a:p>
        </p:txBody>
      </p:sp>
      <p:sp>
        <p:nvSpPr>
          <p:cNvPr id="6" name="Slide Number Placeholder 5"/>
          <p:cNvSpPr>
            <a:spLocks noGrp="1"/>
          </p:cNvSpPr>
          <p:nvPr>
            <p:ph type="sldNum" sz="quarter" idx="4"/>
          </p:nvPr>
        </p:nvSpPr>
        <p:spPr>
          <a:xfrm>
            <a:off x="6858000" y="6553200"/>
            <a:ext cx="2133600" cy="365125"/>
          </a:xfrm>
          <a:prstGeom prst="rect">
            <a:avLst/>
          </a:prstGeom>
        </p:spPr>
        <p:txBody>
          <a:bodyPr vert="horz" lIns="91440" tIns="45720" rIns="91440" bIns="45720" rtlCol="0" anchor="b"/>
          <a:lstStyle>
            <a:lvl1pPr algn="r">
              <a:defRPr sz="1200">
                <a:solidFill>
                  <a:schemeClr val="accent3">
                    <a:lumMod val="75000"/>
                  </a:schemeClr>
                </a:solidFill>
              </a:defRPr>
            </a:lvl1pPr>
          </a:lstStyle>
          <a:p>
            <a:fld id="{26BE7B7E-B272-4E2A-A248-50AC8862FF3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randomBar/>
  </p:transition>
  <p:timing>
    <p:tnLst>
      <p:par>
        <p:cTn id="1" dur="indefinite" restart="never" nodeType="tmRoot"/>
      </p:par>
    </p:tnLst>
  </p:timing>
  <p:hf hdr="0" dt="0"/>
  <p:txStyles>
    <p:titleStyle>
      <a:lvl1pPr algn="ctr" defTabSz="914400" rtl="0" eaLnBrk="1" latinLnBrk="0" hangingPunct="1">
        <a:spcBef>
          <a:spcPct val="0"/>
        </a:spcBef>
        <a:buNone/>
        <a:defRPr sz="4400" u="sng"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gelkvproject2011.wordpress.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Εργαλεία Έρευνας:</a:t>
            </a:r>
            <a:br>
              <a:rPr lang="el-GR" dirty="0" smtClean="0"/>
            </a:br>
            <a:r>
              <a:rPr lang="el-GR" dirty="0" smtClean="0"/>
              <a:t>Το ερωτηματολόγιο</a:t>
            </a:r>
            <a:endParaRPr lang="en-US" dirty="0"/>
          </a:p>
        </p:txBody>
      </p:sp>
      <p:sp>
        <p:nvSpPr>
          <p:cNvPr id="3" name="Subtitle 2"/>
          <p:cNvSpPr>
            <a:spLocks noGrp="1"/>
          </p:cNvSpPr>
          <p:nvPr>
            <p:ph type="subTitle" idx="1"/>
          </p:nvPr>
        </p:nvSpPr>
        <p:spPr>
          <a:xfrm>
            <a:off x="1403648" y="4725144"/>
            <a:ext cx="6400800" cy="1143000"/>
          </a:xfrm>
        </p:spPr>
        <p:txBody>
          <a:bodyPr>
            <a:normAutofit fontScale="70000" lnSpcReduction="20000"/>
          </a:bodyPr>
          <a:lstStyle/>
          <a:p>
            <a:r>
              <a:rPr lang="el-GR" dirty="0" smtClean="0"/>
              <a:t>Α. Αθανασόπουλος, σχ. σύμβουλος ΠΕ14</a:t>
            </a:r>
          </a:p>
          <a:p>
            <a:r>
              <a:rPr lang="el-GR" dirty="0" smtClean="0"/>
              <a:t>Ν. </a:t>
            </a:r>
            <a:r>
              <a:rPr lang="el-GR" dirty="0" err="1" smtClean="0"/>
              <a:t>Μιμιλίδου</a:t>
            </a:r>
            <a:r>
              <a:rPr lang="el-GR" dirty="0" smtClean="0"/>
              <a:t>, σχ. σύμβουλος ΠΕ10</a:t>
            </a:r>
          </a:p>
          <a:p>
            <a:r>
              <a:rPr lang="el-GR" dirty="0" smtClean="0"/>
              <a:t>ΠΕΚ 2015</a:t>
            </a:r>
            <a:endParaRPr lang="en-US" dirty="0"/>
          </a:p>
        </p:txBody>
      </p:sp>
    </p:spTree>
  </p:cSld>
  <p:clrMapOvr>
    <a:masterClrMapping/>
  </p:clrMapOvr>
  <p:transition>
    <p:randomBa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ΣΥΝΕΝΤΕΥΞΗ</a:t>
            </a:r>
            <a:endParaRPr lang="el-GR" dirty="0"/>
          </a:p>
        </p:txBody>
      </p:sp>
      <p:sp>
        <p:nvSpPr>
          <p:cNvPr id="10" name="9 - Θέση κειμένου"/>
          <p:cNvSpPr>
            <a:spLocks noGrp="1"/>
          </p:cNvSpPr>
          <p:nvPr>
            <p:ph type="body" idx="1"/>
          </p:nvPr>
        </p:nvSpPr>
        <p:spPr/>
        <p:txBody>
          <a:bodyPr/>
          <a:lstStyle/>
          <a:p>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
        <p:nvSpPr>
          <p:cNvPr id="5" name="4 - Θέση αριθμού διαφάνειας"/>
          <p:cNvSpPr>
            <a:spLocks noGrp="1"/>
          </p:cNvSpPr>
          <p:nvPr>
            <p:ph type="sldNum" sz="quarter" idx="12"/>
          </p:nvPr>
        </p:nvSpPr>
        <p:spPr/>
        <p:txBody>
          <a:bodyPr/>
          <a:lstStyle/>
          <a:p>
            <a:fld id="{ADAABD48-F7DD-4310-A55B-444ADB56EA5D}" type="slidenum">
              <a:rPr lang="el-GR" smtClean="0"/>
              <a:pPr/>
              <a:t>10</a:t>
            </a:fld>
            <a:endParaRPr lang="el-GR"/>
          </a:p>
        </p:txBody>
      </p:sp>
    </p:spTree>
    <p:extLst>
      <p:ext uri="{BB962C8B-B14F-4D97-AF65-F5344CB8AC3E}">
        <p14:creationId xmlns:p14="http://schemas.microsoft.com/office/powerpoint/2010/main" xmlns="" val="1493704751"/>
      </p:ext>
    </p:extLst>
  </p:cSld>
  <p:clrMapOvr>
    <a:masterClrMapping/>
  </p:clrMapOvr>
  <p:transition>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Συνέντευξη</a:t>
            </a:r>
            <a:endParaRPr lang="el-GR" dirty="0"/>
          </a:p>
        </p:txBody>
      </p:sp>
      <p:sp>
        <p:nvSpPr>
          <p:cNvPr id="3" name="2 - Θέση περιεχομένου"/>
          <p:cNvSpPr>
            <a:spLocks noGrp="1"/>
          </p:cNvSpPr>
          <p:nvPr>
            <p:ph idx="1"/>
          </p:nvPr>
        </p:nvSpPr>
        <p:spPr/>
        <p:txBody>
          <a:bodyPr/>
          <a:lstStyle/>
          <a:p>
            <a:r>
              <a:rPr lang="el-GR" smtClean="0"/>
              <a:t>Κατάλληλο ερευνητικό εργαλείο για τη διερεύνηση στάσεων, αντιλήψεων, ανάδειξη στερεότυπων</a:t>
            </a:r>
            <a:endParaRPr lang="en-US" smtClean="0"/>
          </a:p>
          <a:p>
            <a:r>
              <a:rPr lang="el-GR" smtClean="0"/>
              <a:t>Χαρακτηρίζεται ως ποιοτικό ερευνητικό εργαλείο γιατί δεν απευθύνεται σε μεγάλο αριθμό πληροφορητών, αλλά διερευνά σε βάθος τις απόψεις των λίγων. </a:t>
            </a:r>
            <a:endParaRPr lang="el-GR" dirty="0" smtClean="0"/>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
        <p:nvSpPr>
          <p:cNvPr id="4" name="3 - Θέση αριθμού διαφάνειας"/>
          <p:cNvSpPr>
            <a:spLocks noGrp="1"/>
          </p:cNvSpPr>
          <p:nvPr>
            <p:ph type="sldNum" sz="quarter" idx="12"/>
          </p:nvPr>
        </p:nvSpPr>
        <p:spPr/>
        <p:txBody>
          <a:bodyPr/>
          <a:lstStyle/>
          <a:p>
            <a:fld id="{47E457D5-B8E6-4020-8BFE-79E27C12B374}" type="slidenum">
              <a:rPr lang="el-GR" smtClean="0"/>
              <a:pPr/>
              <a:t>11</a:t>
            </a:fld>
            <a:endParaRPr lang="el-GR"/>
          </a:p>
        </p:txBody>
      </p:sp>
    </p:spTree>
  </p:cSld>
  <p:clrMapOvr>
    <a:masterClrMapping/>
  </p:clrMapOvr>
  <p:transition>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Οδηγός Συνέντευξης</a:t>
            </a:r>
            <a:endParaRPr lang="el-GR" dirty="0"/>
          </a:p>
        </p:txBody>
      </p:sp>
      <p:sp>
        <p:nvSpPr>
          <p:cNvPr id="3" name="2 - Θέση περιεχομένου"/>
          <p:cNvSpPr>
            <a:spLocks noGrp="1"/>
          </p:cNvSpPr>
          <p:nvPr>
            <p:ph idx="1"/>
          </p:nvPr>
        </p:nvSpPr>
        <p:spPr/>
        <p:txBody>
          <a:bodyPr>
            <a:normAutofit lnSpcReduction="10000"/>
          </a:bodyPr>
          <a:lstStyle/>
          <a:p>
            <a:r>
              <a:rPr lang="el-GR" dirty="0" smtClean="0"/>
              <a:t>Αποφασίζουμε ως ομάδα τις πιο βασικές ερωτήσεις που θέλουμε να υποβάλουμε στους πληροφορητές μας και τις καταγράφουμε</a:t>
            </a:r>
          </a:p>
          <a:p>
            <a:r>
              <a:rPr lang="el-GR" dirty="0" smtClean="0"/>
              <a:t>Συνήθως δεν ξεπερνούν τις 4-5 ερωτήσεις</a:t>
            </a:r>
          </a:p>
          <a:p>
            <a:r>
              <a:rPr lang="el-GR" dirty="0" smtClean="0"/>
              <a:t>Οι μαθητές φροντίζουν να υποβάλουν τις ερωτήσεις, αλλά καταγράφουν και οτιδήποτε άλλο οι πληροφορητές τους αναφέρουν και οι ίδιοι δεν είχαν σκεφθεί να ρωτήσουν.</a:t>
            </a:r>
            <a:endParaRPr lang="el-GR" dirty="0"/>
          </a:p>
        </p:txBody>
      </p:sp>
      <p:sp>
        <p:nvSpPr>
          <p:cNvPr id="4" name="3 - Θέση αριθμού διαφάνειας"/>
          <p:cNvSpPr>
            <a:spLocks noGrp="1"/>
          </p:cNvSpPr>
          <p:nvPr>
            <p:ph type="sldNum" sz="quarter" idx="12"/>
          </p:nvPr>
        </p:nvSpPr>
        <p:spPr/>
        <p:txBody>
          <a:bodyPr/>
          <a:lstStyle/>
          <a:p>
            <a:fld id="{47E457D5-B8E6-4020-8BFE-79E27C12B374}" type="slidenum">
              <a:rPr lang="el-GR" smtClean="0"/>
              <a:pPr/>
              <a:t>12</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Tree>
  </p:cSld>
  <p:clrMapOvr>
    <a:masterClrMapping/>
  </p:clrMapOvr>
  <p:transition>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ΜΕΛΕΤΗ ΠΕΔΙΟΥ</a:t>
            </a:r>
            <a:endParaRPr lang="el-GR" dirty="0"/>
          </a:p>
        </p:txBody>
      </p:sp>
      <p:sp>
        <p:nvSpPr>
          <p:cNvPr id="5" name="4 - Θέση αριθμού διαφάνειας"/>
          <p:cNvSpPr>
            <a:spLocks noGrp="1"/>
          </p:cNvSpPr>
          <p:nvPr>
            <p:ph type="sldNum" sz="quarter" idx="12"/>
          </p:nvPr>
        </p:nvSpPr>
        <p:spPr/>
        <p:txBody>
          <a:bodyPr/>
          <a:lstStyle/>
          <a:p>
            <a:fld id="{ADAABD48-F7DD-4310-A55B-444ADB56EA5D}" type="slidenum">
              <a:rPr lang="el-GR" smtClean="0"/>
              <a:pPr/>
              <a:t>13</a:t>
            </a:fld>
            <a:endParaRPr lang="el-GR"/>
          </a:p>
        </p:txBody>
      </p:sp>
      <p:sp>
        <p:nvSpPr>
          <p:cNvPr id="3" name="Θέση υποσέλιδου 2"/>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2649113357"/>
      </p:ext>
    </p:extLst>
  </p:cSld>
  <p:clrMapOvr>
    <a:masterClrMapping/>
  </p:clrMapOvr>
  <p:transition>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Μελέτη πεδίου</a:t>
            </a:r>
            <a:endParaRPr lang="el-GR" dirty="0"/>
          </a:p>
        </p:txBody>
      </p:sp>
      <p:sp>
        <p:nvSpPr>
          <p:cNvPr id="3" name="2 - Θέση περιεχομένου"/>
          <p:cNvSpPr>
            <a:spLocks noGrp="1"/>
          </p:cNvSpPr>
          <p:nvPr>
            <p:ph idx="1"/>
          </p:nvPr>
        </p:nvSpPr>
        <p:spPr/>
        <p:txBody>
          <a:bodyPr>
            <a:normAutofit lnSpcReduction="10000"/>
          </a:bodyPr>
          <a:lstStyle/>
          <a:p>
            <a:r>
              <a:rPr lang="el-GR" u="sng" dirty="0" smtClean="0"/>
              <a:t>Προηγείται επιτόπια επίσκεψη </a:t>
            </a:r>
            <a:r>
              <a:rPr lang="el-GR" dirty="0" smtClean="0"/>
              <a:t>του εκπαιδευτικού για σχεδιασμό και έλεγχο καταλληλότητας</a:t>
            </a:r>
          </a:p>
          <a:p>
            <a:r>
              <a:rPr lang="el-GR" dirty="0" smtClean="0"/>
              <a:t>Η συζήτηση προετοιμασίας της μελέτης πεδίου που ακολουθεί (στην τάξη), θα πρέπει να καταλήξει στην </a:t>
            </a:r>
            <a:r>
              <a:rPr lang="el-GR" u="sng" dirty="0" smtClean="0"/>
              <a:t>παραγωγή φύλλων εργασίας</a:t>
            </a:r>
            <a:r>
              <a:rPr lang="el-GR" dirty="0" smtClean="0"/>
              <a:t> τα οποία θα συμπληρωθούν από τους μαθητές κατά την επίσκεψη τους στο πεδίο.</a:t>
            </a:r>
          </a:p>
        </p:txBody>
      </p:sp>
      <p:sp>
        <p:nvSpPr>
          <p:cNvPr id="4" name="3 - Θέση αριθμού διαφάνειας"/>
          <p:cNvSpPr>
            <a:spLocks noGrp="1"/>
          </p:cNvSpPr>
          <p:nvPr>
            <p:ph type="sldNum" sz="quarter" idx="12"/>
          </p:nvPr>
        </p:nvSpPr>
        <p:spPr/>
        <p:txBody>
          <a:bodyPr/>
          <a:lstStyle/>
          <a:p>
            <a:fld id="{47E457D5-B8E6-4020-8BFE-79E27C12B374}" type="slidenum">
              <a:rPr lang="el-GR" smtClean="0"/>
              <a:pPr/>
              <a:t>14</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Tree>
  </p:cSld>
  <p:clrMapOvr>
    <a:masterClrMapping/>
  </p:clrMapOvr>
  <p:transition>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Μελέτη πεδίου</a:t>
            </a:r>
            <a:endParaRPr lang="el-GR" dirty="0"/>
          </a:p>
        </p:txBody>
      </p:sp>
      <p:sp>
        <p:nvSpPr>
          <p:cNvPr id="3" name="2 - Θέση περιεχομένου"/>
          <p:cNvSpPr>
            <a:spLocks noGrp="1"/>
          </p:cNvSpPr>
          <p:nvPr>
            <p:ph idx="1"/>
          </p:nvPr>
        </p:nvSpPr>
        <p:spPr/>
        <p:txBody>
          <a:bodyPr>
            <a:normAutofit/>
          </a:bodyPr>
          <a:lstStyle/>
          <a:p>
            <a:r>
              <a:rPr lang="el-GR" dirty="0" smtClean="0"/>
              <a:t>Είναι σημαντικό οι μαθητές να βγουν στο πεδίο έχοντας συγκεκριμένες δραστηριότητες να διεξάγουν (</a:t>
            </a:r>
            <a:r>
              <a:rPr lang="el-GR" u="sng" dirty="0" smtClean="0"/>
              <a:t>Ρόλοι για όλους</a:t>
            </a:r>
            <a:r>
              <a:rPr lang="el-GR" dirty="0" smtClean="0"/>
              <a:t>) </a:t>
            </a:r>
          </a:p>
          <a:p>
            <a:r>
              <a:rPr lang="el-GR" dirty="0" smtClean="0"/>
              <a:t>Σημαντικό ρόλο επίσης παίζει και ο </a:t>
            </a:r>
            <a:r>
              <a:rPr lang="el-GR" u="sng" dirty="0" smtClean="0"/>
              <a:t>εξοπλισμός</a:t>
            </a:r>
            <a:r>
              <a:rPr lang="el-GR" dirty="0" smtClean="0"/>
              <a:t> ο οποίος μπορεί να χρησιμοποιηθεί στο πεδίο (κάμερα, φωτογραφική μηχανή, μαγνητόφωνο </a:t>
            </a:r>
            <a:r>
              <a:rPr lang="el-GR" dirty="0" err="1" smtClean="0"/>
              <a:t>κ.λ.π</a:t>
            </a:r>
            <a:r>
              <a:rPr lang="el-GR" dirty="0" smtClean="0"/>
              <a:t>.)</a:t>
            </a:r>
          </a:p>
        </p:txBody>
      </p:sp>
      <p:sp>
        <p:nvSpPr>
          <p:cNvPr id="4" name="3 - Θέση αριθμού διαφάνειας"/>
          <p:cNvSpPr>
            <a:spLocks noGrp="1"/>
          </p:cNvSpPr>
          <p:nvPr>
            <p:ph type="sldNum" sz="quarter" idx="12"/>
          </p:nvPr>
        </p:nvSpPr>
        <p:spPr/>
        <p:txBody>
          <a:bodyPr/>
          <a:lstStyle/>
          <a:p>
            <a:fld id="{47E457D5-B8E6-4020-8BFE-79E27C12B374}" type="slidenum">
              <a:rPr lang="el-GR" smtClean="0"/>
              <a:pPr/>
              <a:t>15</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444567058"/>
      </p:ext>
    </p:extLst>
  </p:cSld>
  <p:clrMapOvr>
    <a:masterClrMapping/>
  </p:clrMapOvr>
  <p:transition>
    <p:randomBa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cap="none" dirty="0" smtClean="0"/>
              <a:t>ΕΡΩΤΗΜΑΤΟΛΟΓΙΑ</a:t>
            </a:r>
            <a:endParaRPr lang="el-GR" cap="none" dirty="0"/>
          </a:p>
        </p:txBody>
      </p:sp>
      <p:sp>
        <p:nvSpPr>
          <p:cNvPr id="5" name="4 - Θέση αριθμού διαφάνειας"/>
          <p:cNvSpPr>
            <a:spLocks noGrp="1"/>
          </p:cNvSpPr>
          <p:nvPr>
            <p:ph type="sldNum" sz="quarter" idx="12"/>
          </p:nvPr>
        </p:nvSpPr>
        <p:spPr/>
        <p:txBody>
          <a:bodyPr/>
          <a:lstStyle/>
          <a:p>
            <a:fld id="{ADAABD48-F7DD-4310-A55B-444ADB56EA5D}" type="slidenum">
              <a:rPr lang="el-GR" smtClean="0"/>
              <a:pPr/>
              <a:t>16</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pic>
        <p:nvPicPr>
          <p:cNvPr id="8" name="Picture 3" descr="E:\Dropbox\ΜΕΘΟΔΟΛΟΓΙΑ 24-3\εικόνες μεθοδολογία\κατάλογος9.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83566" y="980728"/>
            <a:ext cx="5010795" cy="281543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Tree>
  </p:cSld>
  <p:clrMapOvr>
    <a:masterClrMapping/>
  </p:clrMapOvr>
  <p:transition>
    <p:randomBa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Πλεονεκτήματα</a:t>
            </a:r>
            <a:endParaRPr lang="el-GR" dirty="0"/>
          </a:p>
        </p:txBody>
      </p:sp>
      <p:sp>
        <p:nvSpPr>
          <p:cNvPr id="3" name="Θέση περιεχομένου 2"/>
          <p:cNvSpPr>
            <a:spLocks noGrp="1"/>
          </p:cNvSpPr>
          <p:nvPr>
            <p:ph idx="1"/>
          </p:nvPr>
        </p:nvSpPr>
        <p:spPr/>
        <p:txBody>
          <a:bodyPr>
            <a:normAutofit fontScale="92500" lnSpcReduction="10000"/>
          </a:bodyPr>
          <a:lstStyle/>
          <a:p>
            <a:pPr lvl="0"/>
            <a:r>
              <a:rPr lang="el-GR" dirty="0"/>
              <a:t>Πολλοί </a:t>
            </a:r>
            <a:r>
              <a:rPr lang="el-GR" dirty="0" smtClean="0"/>
              <a:t>εξεταζόμενοι</a:t>
            </a:r>
            <a:endParaRPr lang="el-GR" dirty="0"/>
          </a:p>
          <a:p>
            <a:pPr lvl="0"/>
            <a:r>
              <a:rPr lang="el-GR" dirty="0"/>
              <a:t>Λίγα </a:t>
            </a:r>
            <a:r>
              <a:rPr lang="el-GR" dirty="0" smtClean="0"/>
              <a:t>έξοδα</a:t>
            </a:r>
            <a:endParaRPr lang="el-GR" dirty="0"/>
          </a:p>
          <a:p>
            <a:pPr lvl="0"/>
            <a:r>
              <a:rPr lang="el-GR" dirty="0"/>
              <a:t>Ίδιο σύνολο ερωτήσεων για όλους τους </a:t>
            </a:r>
            <a:r>
              <a:rPr lang="el-GR" dirty="0" smtClean="0"/>
              <a:t>εξεταζόμενους</a:t>
            </a:r>
            <a:endParaRPr lang="el-GR" dirty="0"/>
          </a:p>
          <a:p>
            <a:pPr lvl="0"/>
            <a:r>
              <a:rPr lang="el-GR" dirty="0"/>
              <a:t>Δεν προκαλεί φόβο, δισταγμό ή </a:t>
            </a:r>
            <a:r>
              <a:rPr lang="el-GR" dirty="0" smtClean="0"/>
              <a:t>τρακ</a:t>
            </a:r>
            <a:endParaRPr lang="el-GR" dirty="0"/>
          </a:p>
          <a:p>
            <a:pPr lvl="0"/>
            <a:r>
              <a:rPr lang="el-GR" dirty="0"/>
              <a:t>Σ</a:t>
            </a:r>
            <a:r>
              <a:rPr lang="el-GR" dirty="0" smtClean="0"/>
              <a:t>τοιχεία </a:t>
            </a:r>
            <a:r>
              <a:rPr lang="el-GR" dirty="0"/>
              <a:t>από πολλά άτομα </a:t>
            </a:r>
            <a:r>
              <a:rPr lang="el-GR" dirty="0" smtClean="0">
                <a:sym typeface="Wingdings" panose="05000000000000000000" pitchFamily="2" charset="2"/>
              </a:rPr>
              <a:t> </a:t>
            </a:r>
            <a:r>
              <a:rPr lang="el-GR" dirty="0" smtClean="0"/>
              <a:t>τα </a:t>
            </a:r>
            <a:r>
              <a:rPr lang="el-GR" dirty="0"/>
              <a:t>αποτελέσματα της έρευνας </a:t>
            </a:r>
            <a:r>
              <a:rPr lang="el-GR" dirty="0" smtClean="0"/>
              <a:t>έχουν κύρος</a:t>
            </a:r>
            <a:endParaRPr lang="el-GR" dirty="0"/>
          </a:p>
          <a:p>
            <a:pPr lvl="0"/>
            <a:r>
              <a:rPr lang="el-GR" dirty="0"/>
              <a:t>Μπορούμε να εξετάσουμε άτομα σε απομακρυσμένες περιοχές</a:t>
            </a:r>
            <a:r>
              <a:rPr lang="el-GR" dirty="0" smtClean="0"/>
              <a:t>.</a:t>
            </a:r>
            <a:endParaRPr lang="el-GR" dirty="0"/>
          </a:p>
        </p:txBody>
      </p:sp>
      <p:sp>
        <p:nvSpPr>
          <p:cNvPr id="4" name="Θέση αριθμού διαφάνειας 3"/>
          <p:cNvSpPr>
            <a:spLocks noGrp="1"/>
          </p:cNvSpPr>
          <p:nvPr>
            <p:ph type="sldNum" sz="quarter" idx="12"/>
          </p:nvPr>
        </p:nvSpPr>
        <p:spPr/>
        <p:txBody>
          <a:bodyPr/>
          <a:lstStyle/>
          <a:p>
            <a:fld id="{26BE7B7E-B272-4E2A-A248-50AC8862FF3D}" type="slidenum">
              <a:rPr lang="el-GR" smtClean="0"/>
              <a:pPr/>
              <a:t>17</a:t>
            </a:fld>
            <a:endParaRPr lang="el-GR"/>
          </a:p>
        </p:txBody>
      </p:sp>
      <p:sp>
        <p:nvSpPr>
          <p:cNvPr id="5" name="Θέση υποσέλιδου 4"/>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2099509506"/>
      </p:ext>
    </p:extLst>
  </p:cSld>
  <p:clrMapOvr>
    <a:masterClrMapping/>
  </p:clrMapOvr>
  <p:transition>
    <p:randomBa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Μειονεκτήματα</a:t>
            </a:r>
            <a:endParaRPr lang="el-GR" dirty="0"/>
          </a:p>
        </p:txBody>
      </p:sp>
      <p:sp>
        <p:nvSpPr>
          <p:cNvPr id="3" name="Θέση περιεχομένου 2"/>
          <p:cNvSpPr>
            <a:spLocks noGrp="1"/>
          </p:cNvSpPr>
          <p:nvPr>
            <p:ph idx="1"/>
          </p:nvPr>
        </p:nvSpPr>
        <p:spPr/>
        <p:txBody>
          <a:bodyPr>
            <a:normAutofit fontScale="85000" lnSpcReduction="20000"/>
          </a:bodyPr>
          <a:lstStyle/>
          <a:p>
            <a:pPr lvl="0"/>
            <a:r>
              <a:rPr lang="el-GR" dirty="0" smtClean="0"/>
              <a:t>Ο ερευνητής δεν ξέρει τους λόγους για τους οποίους  απαντά ο εξεταζόμενος</a:t>
            </a:r>
          </a:p>
          <a:p>
            <a:pPr lvl="0"/>
            <a:r>
              <a:rPr lang="el-GR" dirty="0" smtClean="0"/>
              <a:t>Μικρή ελευθερία έκφρασης</a:t>
            </a:r>
          </a:p>
          <a:p>
            <a:pPr lvl="0"/>
            <a:r>
              <a:rPr lang="el-GR" dirty="0" smtClean="0"/>
              <a:t>Είναι δύσκολο να μας επιστρέψουν όλα τα ερωτηματολόγια</a:t>
            </a:r>
          </a:p>
          <a:p>
            <a:pPr lvl="0"/>
            <a:r>
              <a:rPr lang="el-GR" dirty="0" smtClean="0"/>
              <a:t>Μια ερώτηση μπορεί να ερμηνεύεται διαφορετικά από διάφορους ανθρώπους</a:t>
            </a:r>
          </a:p>
          <a:p>
            <a:pPr lvl="0"/>
            <a:r>
              <a:rPr lang="el-GR" dirty="0" smtClean="0"/>
              <a:t>Δεν υπάρχει βεβαιότητα για το ποίος απάντησε το ερωτηματολόγιο</a:t>
            </a:r>
          </a:p>
          <a:p>
            <a:pPr lvl="0"/>
            <a:r>
              <a:rPr lang="el-GR" dirty="0" smtClean="0"/>
              <a:t>Όταν ο σχεδιασμός δεν είναι σωστός δεν ξέρουμε πως να επεξεργαστούμε τα αποτελέσματα.</a:t>
            </a:r>
          </a:p>
          <a:p>
            <a:endParaRPr lang="el-GR" dirty="0"/>
          </a:p>
        </p:txBody>
      </p:sp>
      <p:sp>
        <p:nvSpPr>
          <p:cNvPr id="4" name="Θέση αριθμού διαφάνειας 3"/>
          <p:cNvSpPr>
            <a:spLocks noGrp="1"/>
          </p:cNvSpPr>
          <p:nvPr>
            <p:ph type="sldNum" sz="quarter" idx="12"/>
          </p:nvPr>
        </p:nvSpPr>
        <p:spPr/>
        <p:txBody>
          <a:bodyPr/>
          <a:lstStyle/>
          <a:p>
            <a:fld id="{26BE7B7E-B272-4E2A-A248-50AC8862FF3D}" type="slidenum">
              <a:rPr lang="el-GR" smtClean="0"/>
              <a:pPr/>
              <a:t>18</a:t>
            </a:fld>
            <a:endParaRPr lang="el-GR"/>
          </a:p>
        </p:txBody>
      </p:sp>
      <p:sp>
        <p:nvSpPr>
          <p:cNvPr id="5" name="Θέση υποσέλιδου 4"/>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3856340097"/>
      </p:ext>
    </p:extLst>
  </p:cSld>
  <p:clrMapOvr>
    <a:masterClrMapping/>
  </p:clrMapOvr>
  <p:transition>
    <p:randomBa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Μεταβλητές</a:t>
            </a:r>
            <a:endParaRPr lang="el-GR" dirty="0"/>
          </a:p>
        </p:txBody>
      </p:sp>
      <p:sp>
        <p:nvSpPr>
          <p:cNvPr id="3" name="Θέση περιεχομένου 2"/>
          <p:cNvSpPr>
            <a:spLocks noGrp="1"/>
          </p:cNvSpPr>
          <p:nvPr>
            <p:ph idx="1"/>
          </p:nvPr>
        </p:nvSpPr>
        <p:spPr/>
        <p:txBody>
          <a:bodyPr/>
          <a:lstStyle/>
          <a:p>
            <a:r>
              <a:rPr lang="el-GR" dirty="0" smtClean="0"/>
              <a:t>Ανεξάρτητη – Εξαρτημένη – Σταθερά</a:t>
            </a:r>
          </a:p>
          <a:p>
            <a:pPr lvl="1"/>
            <a:r>
              <a:rPr lang="el-GR" altLang="el-GR" dirty="0"/>
              <a:t>Ένα χαρακτηριστικό που μπορεί να είναι μεταβλητή για τα στοιχεία ενός συγκεκριμένου συνόλου ,μπορεί να είναι σταθερά για τα στοιχεία ενός άλλου </a:t>
            </a:r>
            <a:r>
              <a:rPr lang="el-GR" altLang="el-GR" dirty="0" smtClean="0"/>
              <a:t>συνόλου</a:t>
            </a:r>
            <a:endParaRPr lang="el-GR" dirty="0" smtClean="0"/>
          </a:p>
          <a:p>
            <a:r>
              <a:rPr lang="el-GR" dirty="0" smtClean="0"/>
              <a:t>Επίπεδα – τιμές</a:t>
            </a:r>
          </a:p>
          <a:p>
            <a:endParaRPr lang="el-GR" dirty="0"/>
          </a:p>
        </p:txBody>
      </p:sp>
      <p:sp>
        <p:nvSpPr>
          <p:cNvPr id="4" name="Θέση αριθμού διαφάνειας 3"/>
          <p:cNvSpPr>
            <a:spLocks noGrp="1"/>
          </p:cNvSpPr>
          <p:nvPr>
            <p:ph type="sldNum" sz="quarter" idx="12"/>
          </p:nvPr>
        </p:nvSpPr>
        <p:spPr/>
        <p:txBody>
          <a:bodyPr/>
          <a:lstStyle/>
          <a:p>
            <a:fld id="{26BE7B7E-B272-4E2A-A248-50AC8862FF3D}" type="slidenum">
              <a:rPr lang="el-GR" smtClean="0"/>
              <a:pPr/>
              <a:t>19</a:t>
            </a:fld>
            <a:endParaRPr lang="el-GR"/>
          </a:p>
        </p:txBody>
      </p:sp>
      <p:sp>
        <p:nvSpPr>
          <p:cNvPr id="5" name="Θέση υποσέλιδου 4"/>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3410814696"/>
      </p:ext>
    </p:extLst>
  </p:cSld>
  <p:clrMapOvr>
    <a:masterClrMapping/>
  </p:clrMapOvr>
  <p:transition>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Ερευνητικές Εργασίες</a:t>
            </a:r>
            <a:r>
              <a:rPr lang="de-DE" dirty="0" smtClean="0"/>
              <a:t> </a:t>
            </a:r>
            <a:r>
              <a:rPr lang="el-GR" dirty="0" smtClean="0"/>
              <a:t>Λυκείου</a:t>
            </a:r>
            <a:endParaRPr lang="el-GR" dirty="0"/>
          </a:p>
        </p:txBody>
      </p:sp>
      <p:sp>
        <p:nvSpPr>
          <p:cNvPr id="3" name="Θέση περιεχομένου 2"/>
          <p:cNvSpPr>
            <a:spLocks noGrp="1"/>
          </p:cNvSpPr>
          <p:nvPr>
            <p:ph idx="1"/>
          </p:nvPr>
        </p:nvSpPr>
        <p:spPr/>
        <p:txBody>
          <a:bodyPr/>
          <a:lstStyle/>
          <a:p>
            <a:pPr marL="514350" indent="-514350">
              <a:buFont typeface="+mj-lt"/>
              <a:buAutoNum type="arabicPeriod"/>
            </a:pPr>
            <a:r>
              <a:rPr lang="el-GR" dirty="0"/>
              <a:t>Επιλογή και οριοθέτηση </a:t>
            </a:r>
            <a:r>
              <a:rPr lang="el-GR" dirty="0" smtClean="0"/>
              <a:t>θέματος</a:t>
            </a:r>
          </a:p>
          <a:p>
            <a:pPr marL="514350" indent="-514350">
              <a:buFont typeface="+mj-lt"/>
              <a:buAutoNum type="arabicPeriod"/>
            </a:pPr>
            <a:r>
              <a:rPr lang="el-GR" dirty="0"/>
              <a:t>Προγραμματισμός και οργάνωση των </a:t>
            </a:r>
            <a:r>
              <a:rPr lang="el-GR" dirty="0" smtClean="0"/>
              <a:t>ομάδων</a:t>
            </a:r>
          </a:p>
          <a:p>
            <a:pPr marL="514350" indent="-514350">
              <a:buFont typeface="+mj-lt"/>
              <a:buAutoNum type="arabicPeriod"/>
            </a:pPr>
            <a:r>
              <a:rPr lang="el-GR" dirty="0">
                <a:solidFill>
                  <a:srgbClr val="FFFF00"/>
                </a:solidFill>
              </a:rPr>
              <a:t>Δράσεις συλλογής </a:t>
            </a:r>
            <a:r>
              <a:rPr lang="el-GR" dirty="0" smtClean="0">
                <a:solidFill>
                  <a:srgbClr val="FFFF00"/>
                </a:solidFill>
              </a:rPr>
              <a:t>δεδομένων</a:t>
            </a:r>
          </a:p>
          <a:p>
            <a:pPr marL="514350" indent="-514350">
              <a:buFont typeface="+mj-lt"/>
              <a:buAutoNum type="arabicPeriod"/>
            </a:pPr>
            <a:r>
              <a:rPr lang="el-GR" dirty="0"/>
              <a:t>Επεξεργασία ερευνητικών </a:t>
            </a:r>
            <a:r>
              <a:rPr lang="el-GR" dirty="0" smtClean="0"/>
              <a:t>δεδομένων</a:t>
            </a:r>
          </a:p>
          <a:p>
            <a:pPr marL="514350" indent="-514350">
              <a:buFont typeface="+mj-lt"/>
              <a:buAutoNum type="arabicPeriod"/>
            </a:pPr>
            <a:r>
              <a:rPr lang="el-GR" dirty="0" smtClean="0"/>
              <a:t>Οργάνωση </a:t>
            </a:r>
            <a:r>
              <a:rPr lang="el-GR" dirty="0"/>
              <a:t>και </a:t>
            </a:r>
            <a:r>
              <a:rPr lang="el-GR" dirty="0" smtClean="0"/>
              <a:t>κοινοποίηση </a:t>
            </a:r>
            <a:r>
              <a:rPr lang="el-GR" dirty="0"/>
              <a:t>της νέας γνώσης</a:t>
            </a:r>
          </a:p>
        </p:txBody>
      </p:sp>
      <p:sp>
        <p:nvSpPr>
          <p:cNvPr id="4" name="Θέση αριθμού διαφάνειας 3"/>
          <p:cNvSpPr>
            <a:spLocks noGrp="1"/>
          </p:cNvSpPr>
          <p:nvPr>
            <p:ph type="sldNum" sz="quarter" idx="12"/>
          </p:nvPr>
        </p:nvSpPr>
        <p:spPr/>
        <p:txBody>
          <a:bodyPr/>
          <a:lstStyle/>
          <a:p>
            <a:fld id="{26BE7B7E-B272-4E2A-A248-50AC8862FF3D}" type="slidenum">
              <a:rPr lang="el-GR" smtClean="0"/>
              <a:pPr/>
              <a:t>2</a:t>
            </a:fld>
            <a:endParaRPr lang="el-GR"/>
          </a:p>
        </p:txBody>
      </p:sp>
      <p:sp>
        <p:nvSpPr>
          <p:cNvPr id="5" name="Θέση υποσέλιδου 4"/>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1219594210"/>
      </p:ext>
    </p:extLst>
  </p:cSld>
  <p:clrMapOvr>
    <a:masterClrMapping/>
  </p:clrMapOvr>
  <p:transition>
    <p:randomBa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Ερωτηματολόγιο</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t>Μορφή ερωτήσεων: </a:t>
            </a:r>
            <a:endParaRPr lang="de-DE" dirty="0" smtClean="0"/>
          </a:p>
          <a:p>
            <a:pPr lvl="1"/>
            <a:r>
              <a:rPr lang="el-GR" dirty="0">
                <a:solidFill>
                  <a:srgbClr val="FFFF00"/>
                </a:solidFill>
              </a:rPr>
              <a:t>Κ</a:t>
            </a:r>
            <a:r>
              <a:rPr lang="el-GR" dirty="0" smtClean="0">
                <a:solidFill>
                  <a:srgbClr val="FFFF00"/>
                </a:solidFill>
              </a:rPr>
              <a:t>λειστού τύπου</a:t>
            </a:r>
            <a:r>
              <a:rPr lang="el-GR" dirty="0" smtClean="0"/>
              <a:t> ώστε να κωδικοποιούνται ευκολότερα και να μην χάνεται χρόνος στην επεξεργασία τους</a:t>
            </a:r>
            <a:endParaRPr lang="de-DE" dirty="0" smtClean="0"/>
          </a:p>
          <a:p>
            <a:pPr lvl="1"/>
            <a:r>
              <a:rPr lang="el-GR" dirty="0" smtClean="0"/>
              <a:t>Κλειστού τύπου = Σ-Λ, πολλαπλή επιλογή, </a:t>
            </a:r>
            <a:r>
              <a:rPr lang="el-GR" dirty="0" smtClean="0">
                <a:solidFill>
                  <a:srgbClr val="FFFF00"/>
                </a:solidFill>
              </a:rPr>
              <a:t>κλίμακα</a:t>
            </a:r>
            <a:r>
              <a:rPr lang="el-GR" dirty="0" smtClean="0"/>
              <a:t> (</a:t>
            </a:r>
            <a:r>
              <a:rPr lang="en-US" dirty="0" err="1" smtClean="0"/>
              <a:t>Likert</a:t>
            </a:r>
            <a:r>
              <a:rPr lang="en-US" dirty="0" smtClean="0"/>
              <a:t>)</a:t>
            </a:r>
            <a:endParaRPr lang="el-GR" dirty="0" smtClean="0"/>
          </a:p>
          <a:p>
            <a:r>
              <a:rPr lang="el-GR" dirty="0" smtClean="0"/>
              <a:t>Μέγεθος δείγματος: </a:t>
            </a:r>
            <a:endParaRPr lang="de-DE" dirty="0" smtClean="0"/>
          </a:p>
          <a:p>
            <a:pPr lvl="1"/>
            <a:r>
              <a:rPr lang="el-GR" dirty="0" smtClean="0"/>
              <a:t>Αν και </a:t>
            </a:r>
            <a:r>
              <a:rPr lang="el-GR" dirty="0"/>
              <a:t>η</a:t>
            </a:r>
            <a:r>
              <a:rPr lang="el-GR" dirty="0" smtClean="0"/>
              <a:t> μαθητική έρευνα δεν διεκδικεί την επιστημονική εγκυρότητα των μεγάλων ερευνών, θα πρέπει να εξοικειώνει τους μαθητές με βασικές αρχές της επιστημονικής έρευνας. Το δείγμα του ερωτηματολόγιου θα πρέπει να είναι ένας ικανός αριθμός, ο οποίος θα μπορεί να αποτυπώνει την τάση του δείγματος στις ερωτήσεις. </a:t>
            </a:r>
          </a:p>
          <a:p>
            <a:endParaRPr lang="el-GR" dirty="0"/>
          </a:p>
        </p:txBody>
      </p:sp>
      <p:sp>
        <p:nvSpPr>
          <p:cNvPr id="4" name="3 - Θέση αριθμού διαφάνειας"/>
          <p:cNvSpPr>
            <a:spLocks noGrp="1"/>
          </p:cNvSpPr>
          <p:nvPr>
            <p:ph type="sldNum" sz="quarter" idx="12"/>
          </p:nvPr>
        </p:nvSpPr>
        <p:spPr/>
        <p:txBody>
          <a:bodyPr/>
          <a:lstStyle/>
          <a:p>
            <a:fld id="{47E457D5-B8E6-4020-8BFE-79E27C12B374}" type="slidenum">
              <a:rPr lang="el-GR" smtClean="0"/>
              <a:pPr/>
              <a:t>20</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Tree>
  </p:cSld>
  <p:clrMapOvr>
    <a:masterClrMapping/>
  </p:clrMapOvr>
  <p:transition>
    <p:randomBa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Τύποι </a:t>
            </a:r>
            <a:r>
              <a:rPr lang="el-GR" dirty="0" smtClean="0"/>
              <a:t>Ερωτήσεων</a:t>
            </a:r>
            <a:endParaRPr lang="el-GR" dirty="0"/>
          </a:p>
        </p:txBody>
      </p:sp>
      <p:graphicFrame>
        <p:nvGraphicFramePr>
          <p:cNvPr id="4" name="Θέση περιεχομένου 3"/>
          <p:cNvGraphicFramePr>
            <a:graphicFrameLocks noGrp="1"/>
          </p:cNvGraphicFramePr>
          <p:nvPr>
            <p:ph idx="1"/>
            <p:extLst>
              <p:ext uri="{D42A27DB-BD31-4B8C-83A1-F6EECF244321}">
                <p14:modId xmlns:p14="http://schemas.microsoft.com/office/powerpoint/2010/main" xmlns="" val="4155897180"/>
              </p:ext>
            </p:extLst>
          </p:nvPr>
        </p:nvGraphicFramePr>
        <p:xfrm>
          <a:off x="457200" y="1412776"/>
          <a:ext cx="822960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Θέση αριθμού διαφάνειας 4"/>
          <p:cNvSpPr>
            <a:spLocks noGrp="1"/>
          </p:cNvSpPr>
          <p:nvPr>
            <p:ph type="sldNum" sz="quarter" idx="12"/>
          </p:nvPr>
        </p:nvSpPr>
        <p:spPr/>
        <p:txBody>
          <a:bodyPr/>
          <a:lstStyle/>
          <a:p>
            <a:fld id="{26BE7B7E-B272-4E2A-A248-50AC8862FF3D}" type="slidenum">
              <a:rPr lang="el-GR" smtClean="0"/>
              <a:pPr/>
              <a:t>21</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2909933341"/>
      </p:ext>
    </p:extLst>
  </p:cSld>
  <p:clrMapOvr>
    <a:masterClrMapping/>
  </p:clrMapOvr>
  <p:transition>
    <p:randomBa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Κλειστές ερωτήσεις</a:t>
            </a:r>
            <a:endParaRPr lang="el-GR" dirty="0"/>
          </a:p>
        </p:txBody>
      </p:sp>
      <p:sp>
        <p:nvSpPr>
          <p:cNvPr id="3" name="2 - Θέση περιεχομένου"/>
          <p:cNvSpPr>
            <a:spLocks noGrp="1"/>
          </p:cNvSpPr>
          <p:nvPr>
            <p:ph idx="1"/>
          </p:nvPr>
        </p:nvSpPr>
        <p:spPr/>
        <p:txBody>
          <a:bodyPr/>
          <a:lstStyle/>
          <a:p>
            <a:r>
              <a:rPr lang="el-GR" altLang="zh-CN" dirty="0" smtClean="0"/>
              <a:t>Οι απαντήσεις πρέπει να εμπεριέχουν όλες τις πιθανές εκδοχές</a:t>
            </a:r>
          </a:p>
          <a:p>
            <a:pPr lvl="1"/>
            <a:r>
              <a:rPr lang="el-GR" altLang="zh-CN" dirty="0" smtClean="0"/>
              <a:t>(κακό) παράδειγμα:  Ποιος είναι ο ανώτερος τίτλος σπουδών που διαθέτετε; Πτυχίο ΑΕΙ, Πτυχίο ΤΕΙ</a:t>
            </a:r>
          </a:p>
          <a:p>
            <a:r>
              <a:rPr lang="el-GR" altLang="zh-CN" dirty="0" smtClean="0"/>
              <a:t>Οι απαντήσεις πρέπει να είναι αμοιβαία αποκλειόμενες</a:t>
            </a:r>
          </a:p>
          <a:p>
            <a:pPr lvl="1"/>
            <a:r>
              <a:rPr lang="el-GR" altLang="zh-CN" dirty="0" smtClean="0"/>
              <a:t>(κακό) παράδειγμα:  Πού ζείτε; Αθήνα, Αττική, Βόλο, Αλλού</a:t>
            </a:r>
            <a:r>
              <a:rPr lang="de-DE" altLang="zh-CN" dirty="0" smtClean="0"/>
              <a:t>.</a:t>
            </a:r>
            <a:endParaRPr lang="el-GR" altLang="zh-CN" dirty="0" smtClean="0"/>
          </a:p>
          <a:p>
            <a:pPr lvl="1"/>
            <a:endParaRPr lang="en-US" altLang="zh-CN" dirty="0" smtClean="0"/>
          </a:p>
          <a:p>
            <a:endParaRPr lang="en-US" altLang="zh-CN" dirty="0" smtClean="0"/>
          </a:p>
          <a:p>
            <a:pPr lvl="1"/>
            <a:endParaRPr lang="en-US" altLang="zh-CN" dirty="0" smtClean="0"/>
          </a:p>
          <a:p>
            <a:endParaRPr lang="en-US" altLang="zh-CN" dirty="0" smtClean="0"/>
          </a:p>
          <a:p>
            <a:endParaRPr lang="el-GR" dirty="0"/>
          </a:p>
        </p:txBody>
      </p:sp>
      <p:sp>
        <p:nvSpPr>
          <p:cNvPr id="4" name="3 - Θέση αριθμού διαφάνειας"/>
          <p:cNvSpPr>
            <a:spLocks noGrp="1"/>
          </p:cNvSpPr>
          <p:nvPr>
            <p:ph type="sldNum" sz="quarter" idx="12"/>
          </p:nvPr>
        </p:nvSpPr>
        <p:spPr/>
        <p:txBody>
          <a:bodyPr/>
          <a:lstStyle/>
          <a:p>
            <a:fld id="{47E457D5-B8E6-4020-8BFE-79E27C12B374}" type="slidenum">
              <a:rPr lang="el-GR" smtClean="0"/>
              <a:pPr/>
              <a:t>22</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Tree>
  </p:cSld>
  <p:clrMapOvr>
    <a:masterClrMapping/>
  </p:clrMapOvr>
  <p:transition>
    <p:randomBa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Κλίμακες</a:t>
            </a:r>
            <a:endParaRPr lang="el-GR" dirty="0"/>
          </a:p>
        </p:txBody>
      </p:sp>
      <p:sp>
        <p:nvSpPr>
          <p:cNvPr id="3" name="2 - Θέση περιεχομένου"/>
          <p:cNvSpPr>
            <a:spLocks noGrp="1"/>
          </p:cNvSpPr>
          <p:nvPr>
            <p:ph idx="1"/>
          </p:nvPr>
        </p:nvSpPr>
        <p:spPr>
          <a:xfrm>
            <a:off x="457200" y="1484784"/>
            <a:ext cx="8229600" cy="4781128"/>
          </a:xfrm>
        </p:spPr>
        <p:txBody>
          <a:bodyPr>
            <a:normAutofit fontScale="92500"/>
          </a:bodyPr>
          <a:lstStyle/>
          <a:p>
            <a:r>
              <a:rPr lang="el-GR" altLang="zh-CN" dirty="0" smtClean="0"/>
              <a:t>Κατά κανόνα οι κλίμακες είναι καλύτερες από τις διχοτομικές απαντήσεις (αν εφαρμόσιμο)</a:t>
            </a:r>
          </a:p>
          <a:p>
            <a:pPr lvl="1"/>
            <a:r>
              <a:rPr lang="el-GR" altLang="zh-CN" dirty="0" smtClean="0"/>
              <a:t>Είστε ευτυχισμένος ή λυπημένος  σήμερα;  Πόσο ευτυχισμένος είστε σήμερα σε μια κλίμα 0-10 (0 το λιγότερο, 10 το μέγιστο δυνατόν);</a:t>
            </a:r>
          </a:p>
          <a:p>
            <a:r>
              <a:rPr lang="el-GR" altLang="zh-CN" dirty="0" smtClean="0"/>
              <a:t>Στις κλίμακες σκεφτείτε την εκδοχή να μην έχετε «μεσαία» κατηγορία (ουδέτερη, όχι άποψη)</a:t>
            </a:r>
          </a:p>
          <a:p>
            <a:r>
              <a:rPr lang="el-GR" altLang="zh-CN" dirty="0" smtClean="0"/>
              <a:t>Σκεφθείτε αν πρέπει να αλλάζετε κάθε τόσο την κατεύθυνση της κλίμακας (αύξουσα – φθίνουσα)</a:t>
            </a:r>
          </a:p>
          <a:p>
            <a:pPr lvl="1"/>
            <a:r>
              <a:rPr lang="el-GR" altLang="zh-CN" dirty="0" smtClean="0"/>
              <a:t>Έλεγχος αξιοπιστίας </a:t>
            </a:r>
            <a:r>
              <a:rPr lang="el-GR" altLang="zh-CN" dirty="0" smtClean="0">
                <a:sym typeface="Wingdings"/>
              </a:rPr>
              <a:t> </a:t>
            </a:r>
            <a:r>
              <a:rPr lang="el-GR" altLang="zh-CN" dirty="0" smtClean="0"/>
              <a:t>λάθη αβλεψίας.</a:t>
            </a:r>
          </a:p>
          <a:p>
            <a:endParaRPr lang="en-US" altLang="zh-CN" dirty="0" smtClean="0"/>
          </a:p>
          <a:p>
            <a:pPr lvl="1"/>
            <a:endParaRPr lang="en-US" altLang="zh-CN" dirty="0" smtClean="0"/>
          </a:p>
          <a:p>
            <a:endParaRPr lang="en-US" altLang="zh-CN" dirty="0" smtClean="0"/>
          </a:p>
          <a:p>
            <a:endParaRPr lang="el-GR" dirty="0"/>
          </a:p>
        </p:txBody>
      </p:sp>
      <p:sp>
        <p:nvSpPr>
          <p:cNvPr id="4" name="3 - Θέση αριθμού διαφάνειας"/>
          <p:cNvSpPr>
            <a:spLocks noGrp="1"/>
          </p:cNvSpPr>
          <p:nvPr>
            <p:ph type="sldNum" sz="quarter" idx="12"/>
          </p:nvPr>
        </p:nvSpPr>
        <p:spPr/>
        <p:txBody>
          <a:bodyPr/>
          <a:lstStyle/>
          <a:p>
            <a:fld id="{47E457D5-B8E6-4020-8BFE-79E27C12B374}" type="slidenum">
              <a:rPr lang="el-GR" smtClean="0"/>
              <a:pPr/>
              <a:t>23</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Tree>
  </p:cSld>
  <p:clrMapOvr>
    <a:masterClrMapping/>
  </p:clrMapOvr>
  <p:transition>
    <p:randomBa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Κλίμακες</a:t>
            </a:r>
            <a:endParaRPr lang="el-GR" dirty="0"/>
          </a:p>
        </p:txBody>
      </p:sp>
      <p:sp>
        <p:nvSpPr>
          <p:cNvPr id="3" name="2 - Θέση περιεχομένου"/>
          <p:cNvSpPr>
            <a:spLocks noGrp="1"/>
          </p:cNvSpPr>
          <p:nvPr>
            <p:ph idx="1"/>
          </p:nvPr>
        </p:nvSpPr>
        <p:spPr>
          <a:xfrm>
            <a:off x="457200" y="1484784"/>
            <a:ext cx="8229600" cy="4781128"/>
          </a:xfrm>
        </p:spPr>
        <p:txBody>
          <a:bodyPr>
            <a:normAutofit/>
          </a:bodyPr>
          <a:lstStyle/>
          <a:p>
            <a:r>
              <a:rPr lang="el-GR" altLang="zh-CN" dirty="0" smtClean="0"/>
              <a:t>Χρησιμοποιήστε τα «Δεν γνωρίζω» «Δεν απαντώ» </a:t>
            </a:r>
            <a:r>
              <a:rPr lang="en-US" altLang="zh-CN" dirty="0" smtClean="0"/>
              <a:t>όπ</a:t>
            </a:r>
            <a:r>
              <a:rPr lang="en-US" altLang="zh-CN" dirty="0" err="1" smtClean="0"/>
              <a:t>ου</a:t>
            </a:r>
            <a:r>
              <a:rPr lang="en-US" altLang="zh-CN" dirty="0" smtClean="0"/>
              <a:t> </a:t>
            </a:r>
            <a:r>
              <a:rPr lang="en-US" altLang="zh-CN" dirty="0" err="1" smtClean="0"/>
              <a:t>είν</a:t>
            </a:r>
            <a:r>
              <a:rPr lang="en-US" altLang="zh-CN" dirty="0" smtClean="0"/>
              <a:t>αι απαραίτητο.</a:t>
            </a:r>
            <a:endParaRPr lang="el-GR" altLang="zh-CN" dirty="0" smtClean="0"/>
          </a:p>
          <a:p>
            <a:r>
              <a:rPr lang="el-GR" altLang="zh-CN" dirty="0" smtClean="0"/>
              <a:t>Χρησιμοποιείστε το «Άλλη απάντηση» όπου νομίζετε ότι μπορεί να εξυπηρετήσει τον ερωτώμενο και ειδικά στην προ-έρευνα (</a:t>
            </a:r>
            <a:r>
              <a:rPr lang="en-US" altLang="zh-CN" dirty="0" smtClean="0"/>
              <a:t>pro test)</a:t>
            </a:r>
          </a:p>
          <a:p>
            <a:pPr lvl="1"/>
            <a:endParaRPr lang="en-US" altLang="zh-CN" dirty="0" smtClean="0"/>
          </a:p>
          <a:p>
            <a:endParaRPr lang="en-US" altLang="zh-CN" dirty="0" smtClean="0"/>
          </a:p>
          <a:p>
            <a:endParaRPr lang="el-GR" dirty="0"/>
          </a:p>
        </p:txBody>
      </p:sp>
      <p:sp>
        <p:nvSpPr>
          <p:cNvPr id="4" name="3 - Θέση αριθμού διαφάνειας"/>
          <p:cNvSpPr>
            <a:spLocks noGrp="1"/>
          </p:cNvSpPr>
          <p:nvPr>
            <p:ph type="sldNum" sz="quarter" idx="12"/>
          </p:nvPr>
        </p:nvSpPr>
        <p:spPr/>
        <p:txBody>
          <a:bodyPr/>
          <a:lstStyle/>
          <a:p>
            <a:fld id="{47E457D5-B8E6-4020-8BFE-79E27C12B374}" type="slidenum">
              <a:rPr lang="el-GR" smtClean="0"/>
              <a:pPr/>
              <a:t>24</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1016778575"/>
      </p:ext>
    </p:extLst>
  </p:cSld>
  <p:clrMapOvr>
    <a:masterClrMapping/>
  </p:clrMapOvr>
  <p:transition>
    <p:randomBa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3"/>
          <p:cNvSpPr/>
          <p:nvPr/>
        </p:nvSpPr>
        <p:spPr>
          <a:xfrm>
            <a:off x="264220" y="1025637"/>
            <a:ext cx="663587" cy="947927"/>
          </a:xfrm>
          <a:custGeom>
            <a:avLst/>
            <a:gdLst>
              <a:gd name="connsiteX0" fmla="*/ 663587 w 663587"/>
              <a:gd name="connsiteY0" fmla="*/ 0 h 947927"/>
              <a:gd name="connsiteX1" fmla="*/ 663587 w 663587"/>
              <a:gd name="connsiteY1" fmla="*/ 616203 h 947927"/>
              <a:gd name="connsiteX2" fmla="*/ 331787 w 663587"/>
              <a:gd name="connsiteY2" fmla="*/ 947927 h 947927"/>
              <a:gd name="connsiteX3" fmla="*/ 0 w 663587"/>
              <a:gd name="connsiteY3" fmla="*/ 616203 h 947927"/>
              <a:gd name="connsiteX4" fmla="*/ 0 w 663587"/>
              <a:gd name="connsiteY4" fmla="*/ 0 h 947927"/>
              <a:gd name="connsiteX5" fmla="*/ 331787 w 663587"/>
              <a:gd name="connsiteY5" fmla="*/ 331850 h 947927"/>
              <a:gd name="connsiteX6" fmla="*/ 663587 w 663587"/>
              <a:gd name="connsiteY6" fmla="*/ 0 h 947927"/>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663587" h="947927">
                <a:moveTo>
                  <a:pt x="663587" y="0"/>
                </a:moveTo>
                <a:lnTo>
                  <a:pt x="663587" y="616203"/>
                </a:lnTo>
                <a:lnTo>
                  <a:pt x="331787" y="947927"/>
                </a:lnTo>
                <a:lnTo>
                  <a:pt x="0" y="616203"/>
                </a:lnTo>
                <a:lnTo>
                  <a:pt x="0" y="0"/>
                </a:lnTo>
                <a:lnTo>
                  <a:pt x="331787" y="331850"/>
                </a:lnTo>
                <a:lnTo>
                  <a:pt x="663587" y="0"/>
                </a:lnTo>
              </a:path>
            </a:pathLst>
          </a:custGeom>
          <a:solidFill>
            <a:srgbClr val="C0504D">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Freeform 3"/>
          <p:cNvSpPr/>
          <p:nvPr/>
        </p:nvSpPr>
        <p:spPr>
          <a:xfrm>
            <a:off x="251520" y="1012937"/>
            <a:ext cx="688987" cy="973327"/>
          </a:xfrm>
          <a:custGeom>
            <a:avLst/>
            <a:gdLst>
              <a:gd name="connsiteX0" fmla="*/ 676287 w 688987"/>
              <a:gd name="connsiteY0" fmla="*/ 12700 h 973327"/>
              <a:gd name="connsiteX1" fmla="*/ 676287 w 688987"/>
              <a:gd name="connsiteY1" fmla="*/ 628903 h 973327"/>
              <a:gd name="connsiteX2" fmla="*/ 344487 w 688987"/>
              <a:gd name="connsiteY2" fmla="*/ 960627 h 973327"/>
              <a:gd name="connsiteX3" fmla="*/ 12700 w 688987"/>
              <a:gd name="connsiteY3" fmla="*/ 628903 h 973327"/>
              <a:gd name="connsiteX4" fmla="*/ 12700 w 688987"/>
              <a:gd name="connsiteY4" fmla="*/ 12700 h 973327"/>
              <a:gd name="connsiteX5" fmla="*/ 344487 w 688987"/>
              <a:gd name="connsiteY5" fmla="*/ 344550 h 973327"/>
              <a:gd name="connsiteX6" fmla="*/ 676287 w 688987"/>
              <a:gd name="connsiteY6" fmla="*/ 12700 h 973327"/>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688987" h="973327">
                <a:moveTo>
                  <a:pt x="676287" y="12700"/>
                </a:moveTo>
                <a:lnTo>
                  <a:pt x="676287" y="628903"/>
                </a:lnTo>
                <a:lnTo>
                  <a:pt x="344487" y="960627"/>
                </a:lnTo>
                <a:lnTo>
                  <a:pt x="12700" y="628903"/>
                </a:lnTo>
                <a:lnTo>
                  <a:pt x="12700" y="12700"/>
                </a:lnTo>
                <a:lnTo>
                  <a:pt x="344487" y="344550"/>
                </a:lnTo>
                <a:lnTo>
                  <a:pt x="676287" y="12700"/>
                </a:lnTo>
              </a:path>
            </a:pathLst>
          </a:custGeom>
          <a:solidFill>
            <a:srgbClr val="000000">
              <a:alpha val="0"/>
            </a:srgbClr>
          </a:solidFill>
          <a:ln w="25400">
            <a:solidFill>
              <a:srgbClr val="C0504D">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Freeform 3"/>
          <p:cNvSpPr/>
          <p:nvPr/>
        </p:nvSpPr>
        <p:spPr>
          <a:xfrm>
            <a:off x="927808" y="1025637"/>
            <a:ext cx="7565949" cy="616203"/>
          </a:xfrm>
          <a:custGeom>
            <a:avLst/>
            <a:gdLst>
              <a:gd name="connsiteX0" fmla="*/ 7565948 w 7565949"/>
              <a:gd name="connsiteY0" fmla="*/ 102742 h 616203"/>
              <a:gd name="connsiteX1" fmla="*/ 7565948 w 7565949"/>
              <a:gd name="connsiteY1" fmla="*/ 513461 h 616203"/>
              <a:gd name="connsiteX2" fmla="*/ 7565948 w 7565949"/>
              <a:gd name="connsiteY2" fmla="*/ 513461 h 616203"/>
              <a:gd name="connsiteX3" fmla="*/ 7463332 w 7565949"/>
              <a:gd name="connsiteY3" fmla="*/ 616203 h 616203"/>
              <a:gd name="connsiteX4" fmla="*/ 7463332 w 7565949"/>
              <a:gd name="connsiteY4" fmla="*/ 616203 h 616203"/>
              <a:gd name="connsiteX5" fmla="*/ 7463332 w 7565949"/>
              <a:gd name="connsiteY5" fmla="*/ 616203 h 616203"/>
              <a:gd name="connsiteX6" fmla="*/ 0 w 7565949"/>
              <a:gd name="connsiteY6" fmla="*/ 616203 h 616203"/>
              <a:gd name="connsiteX7" fmla="*/ 0 w 7565949"/>
              <a:gd name="connsiteY7" fmla="*/ 616203 h 616203"/>
              <a:gd name="connsiteX8" fmla="*/ 0 w 7565949"/>
              <a:gd name="connsiteY8" fmla="*/ 0 h 616203"/>
              <a:gd name="connsiteX9" fmla="*/ 0 w 7565949"/>
              <a:gd name="connsiteY9" fmla="*/ 0 h 616203"/>
              <a:gd name="connsiteX10" fmla="*/ 7463332 w 7565949"/>
              <a:gd name="connsiteY10" fmla="*/ 0 h 616203"/>
              <a:gd name="connsiteX11" fmla="*/ 7463332 w 7565949"/>
              <a:gd name="connsiteY11" fmla="*/ 0 h 616203"/>
              <a:gd name="connsiteX12" fmla="*/ 7565948 w 7565949"/>
              <a:gd name="connsiteY12" fmla="*/ 102742 h 616203"/>
              <a:gd name="connsiteX13" fmla="*/ 7565948 w 7565949"/>
              <a:gd name="connsiteY13" fmla="*/ 102742 h 616203"/>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7565949" h="616203">
                <a:moveTo>
                  <a:pt x="7565949" y="102742"/>
                </a:moveTo>
                <a:lnTo>
                  <a:pt x="7565948" y="513461"/>
                </a:lnTo>
                <a:lnTo>
                  <a:pt x="7565948" y="513461"/>
                </a:lnTo>
                <a:cubicBezTo>
                  <a:pt x="7565948" y="570230"/>
                  <a:pt x="7519974" y="616203"/>
                  <a:pt x="7463332" y="616203"/>
                </a:cubicBezTo>
                <a:cubicBezTo>
                  <a:pt x="7463332" y="616203"/>
                  <a:pt x="7463332" y="616203"/>
                  <a:pt x="7463332" y="616203"/>
                </a:cubicBezTo>
                <a:lnTo>
                  <a:pt x="7463332" y="616203"/>
                </a:lnTo>
                <a:lnTo>
                  <a:pt x="0" y="616203"/>
                </a:lnTo>
                <a:lnTo>
                  <a:pt x="0" y="616203"/>
                </a:lnTo>
                <a:lnTo>
                  <a:pt x="0" y="0"/>
                </a:lnTo>
                <a:lnTo>
                  <a:pt x="0" y="0"/>
                </a:lnTo>
                <a:lnTo>
                  <a:pt x="7463332" y="0"/>
                </a:lnTo>
                <a:lnTo>
                  <a:pt x="7463332" y="0"/>
                </a:lnTo>
                <a:cubicBezTo>
                  <a:pt x="7519974" y="0"/>
                  <a:pt x="7565948" y="45973"/>
                  <a:pt x="7565948" y="102742"/>
                </a:cubicBezTo>
                <a:cubicBezTo>
                  <a:pt x="7565948" y="102742"/>
                  <a:pt x="7565948" y="102742"/>
                  <a:pt x="7565948" y="102742"/>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Freeform 3"/>
          <p:cNvSpPr/>
          <p:nvPr/>
        </p:nvSpPr>
        <p:spPr>
          <a:xfrm>
            <a:off x="915108" y="1012937"/>
            <a:ext cx="7591349" cy="641603"/>
          </a:xfrm>
          <a:custGeom>
            <a:avLst/>
            <a:gdLst>
              <a:gd name="connsiteX0" fmla="*/ 7578648 w 7591349"/>
              <a:gd name="connsiteY0" fmla="*/ 115442 h 641603"/>
              <a:gd name="connsiteX1" fmla="*/ 7578648 w 7591349"/>
              <a:gd name="connsiteY1" fmla="*/ 526161 h 641603"/>
              <a:gd name="connsiteX2" fmla="*/ 7578648 w 7591349"/>
              <a:gd name="connsiteY2" fmla="*/ 526161 h 641603"/>
              <a:gd name="connsiteX3" fmla="*/ 7476032 w 7591349"/>
              <a:gd name="connsiteY3" fmla="*/ 628903 h 641603"/>
              <a:gd name="connsiteX4" fmla="*/ 7476032 w 7591349"/>
              <a:gd name="connsiteY4" fmla="*/ 628903 h 641603"/>
              <a:gd name="connsiteX5" fmla="*/ 7476032 w 7591349"/>
              <a:gd name="connsiteY5" fmla="*/ 628903 h 641603"/>
              <a:gd name="connsiteX6" fmla="*/ 12700 w 7591349"/>
              <a:gd name="connsiteY6" fmla="*/ 628903 h 641603"/>
              <a:gd name="connsiteX7" fmla="*/ 12700 w 7591349"/>
              <a:gd name="connsiteY7" fmla="*/ 628903 h 641603"/>
              <a:gd name="connsiteX8" fmla="*/ 12700 w 7591349"/>
              <a:gd name="connsiteY8" fmla="*/ 12700 h 641603"/>
              <a:gd name="connsiteX9" fmla="*/ 12700 w 7591349"/>
              <a:gd name="connsiteY9" fmla="*/ 12700 h 641603"/>
              <a:gd name="connsiteX10" fmla="*/ 7476032 w 7591349"/>
              <a:gd name="connsiteY10" fmla="*/ 12700 h 641603"/>
              <a:gd name="connsiteX11" fmla="*/ 7476032 w 7591349"/>
              <a:gd name="connsiteY11" fmla="*/ 12700 h 641603"/>
              <a:gd name="connsiteX12" fmla="*/ 7578648 w 7591349"/>
              <a:gd name="connsiteY12" fmla="*/ 115442 h 641603"/>
              <a:gd name="connsiteX13" fmla="*/ 7578648 w 7591349"/>
              <a:gd name="connsiteY13" fmla="*/ 115442 h 641603"/>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7591349" h="641603">
                <a:moveTo>
                  <a:pt x="7578649" y="115442"/>
                </a:moveTo>
                <a:lnTo>
                  <a:pt x="7578648" y="526161"/>
                </a:lnTo>
                <a:lnTo>
                  <a:pt x="7578648" y="526161"/>
                </a:lnTo>
                <a:cubicBezTo>
                  <a:pt x="7578648" y="582930"/>
                  <a:pt x="7532674" y="628903"/>
                  <a:pt x="7476032" y="628903"/>
                </a:cubicBezTo>
                <a:cubicBezTo>
                  <a:pt x="7476032" y="628903"/>
                  <a:pt x="7476032" y="628903"/>
                  <a:pt x="7476032" y="628903"/>
                </a:cubicBezTo>
                <a:lnTo>
                  <a:pt x="7476032" y="628903"/>
                </a:lnTo>
                <a:lnTo>
                  <a:pt x="12700" y="628903"/>
                </a:lnTo>
                <a:lnTo>
                  <a:pt x="12700" y="628903"/>
                </a:lnTo>
                <a:lnTo>
                  <a:pt x="12700" y="12700"/>
                </a:lnTo>
                <a:lnTo>
                  <a:pt x="12700" y="12700"/>
                </a:lnTo>
                <a:lnTo>
                  <a:pt x="7476032" y="12700"/>
                </a:lnTo>
                <a:lnTo>
                  <a:pt x="7476032" y="12700"/>
                </a:lnTo>
                <a:cubicBezTo>
                  <a:pt x="7532674" y="12700"/>
                  <a:pt x="7578648" y="58673"/>
                  <a:pt x="7578648" y="115442"/>
                </a:cubicBezTo>
                <a:cubicBezTo>
                  <a:pt x="7578648" y="115442"/>
                  <a:pt x="7578648" y="115442"/>
                  <a:pt x="7578648" y="115442"/>
                </a:cubicBezTo>
              </a:path>
            </a:pathLst>
          </a:custGeom>
          <a:solidFill>
            <a:srgbClr val="000000">
              <a:alpha val="0"/>
            </a:srgbClr>
          </a:solidFill>
          <a:ln w="25400">
            <a:solidFill>
              <a:srgbClr val="C0504D">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Freeform 3"/>
          <p:cNvSpPr/>
          <p:nvPr/>
        </p:nvSpPr>
        <p:spPr>
          <a:xfrm>
            <a:off x="264220" y="1774555"/>
            <a:ext cx="663587" cy="947927"/>
          </a:xfrm>
          <a:custGeom>
            <a:avLst/>
            <a:gdLst>
              <a:gd name="connsiteX0" fmla="*/ 663587 w 663587"/>
              <a:gd name="connsiteY0" fmla="*/ 0 h 947927"/>
              <a:gd name="connsiteX1" fmla="*/ 663587 w 663587"/>
              <a:gd name="connsiteY1" fmla="*/ 616204 h 947927"/>
              <a:gd name="connsiteX2" fmla="*/ 331787 w 663587"/>
              <a:gd name="connsiteY2" fmla="*/ 947927 h 947927"/>
              <a:gd name="connsiteX3" fmla="*/ 0 w 663587"/>
              <a:gd name="connsiteY3" fmla="*/ 616204 h 947927"/>
              <a:gd name="connsiteX4" fmla="*/ 0 w 663587"/>
              <a:gd name="connsiteY4" fmla="*/ 0 h 947927"/>
              <a:gd name="connsiteX5" fmla="*/ 331787 w 663587"/>
              <a:gd name="connsiteY5" fmla="*/ 331724 h 947927"/>
              <a:gd name="connsiteX6" fmla="*/ 663587 w 663587"/>
              <a:gd name="connsiteY6" fmla="*/ 0 h 947927"/>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663587" h="947927">
                <a:moveTo>
                  <a:pt x="663587" y="0"/>
                </a:moveTo>
                <a:lnTo>
                  <a:pt x="663587" y="616204"/>
                </a:lnTo>
                <a:lnTo>
                  <a:pt x="331787" y="947927"/>
                </a:lnTo>
                <a:lnTo>
                  <a:pt x="0" y="616204"/>
                </a:lnTo>
                <a:lnTo>
                  <a:pt x="0" y="0"/>
                </a:lnTo>
                <a:lnTo>
                  <a:pt x="331787" y="331724"/>
                </a:lnTo>
                <a:lnTo>
                  <a:pt x="663587" y="0"/>
                </a:lnTo>
              </a:path>
            </a:pathLst>
          </a:custGeom>
          <a:solidFill>
            <a:srgbClr val="9BBB59">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Freeform 3"/>
          <p:cNvSpPr/>
          <p:nvPr/>
        </p:nvSpPr>
        <p:spPr>
          <a:xfrm>
            <a:off x="251520" y="1761855"/>
            <a:ext cx="688987" cy="973327"/>
          </a:xfrm>
          <a:custGeom>
            <a:avLst/>
            <a:gdLst>
              <a:gd name="connsiteX0" fmla="*/ 676287 w 688987"/>
              <a:gd name="connsiteY0" fmla="*/ 12700 h 973327"/>
              <a:gd name="connsiteX1" fmla="*/ 676287 w 688987"/>
              <a:gd name="connsiteY1" fmla="*/ 628904 h 973327"/>
              <a:gd name="connsiteX2" fmla="*/ 344487 w 688987"/>
              <a:gd name="connsiteY2" fmla="*/ 960627 h 973327"/>
              <a:gd name="connsiteX3" fmla="*/ 12700 w 688987"/>
              <a:gd name="connsiteY3" fmla="*/ 628904 h 973327"/>
              <a:gd name="connsiteX4" fmla="*/ 12700 w 688987"/>
              <a:gd name="connsiteY4" fmla="*/ 12700 h 973327"/>
              <a:gd name="connsiteX5" fmla="*/ 344487 w 688987"/>
              <a:gd name="connsiteY5" fmla="*/ 344424 h 973327"/>
              <a:gd name="connsiteX6" fmla="*/ 676287 w 688987"/>
              <a:gd name="connsiteY6" fmla="*/ 12700 h 973327"/>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688987" h="973327">
                <a:moveTo>
                  <a:pt x="676287" y="12700"/>
                </a:moveTo>
                <a:lnTo>
                  <a:pt x="676287" y="628904"/>
                </a:lnTo>
                <a:lnTo>
                  <a:pt x="344487" y="960627"/>
                </a:lnTo>
                <a:lnTo>
                  <a:pt x="12700" y="628904"/>
                </a:lnTo>
                <a:lnTo>
                  <a:pt x="12700" y="12700"/>
                </a:lnTo>
                <a:lnTo>
                  <a:pt x="344487" y="344424"/>
                </a:lnTo>
                <a:lnTo>
                  <a:pt x="676287" y="12700"/>
                </a:lnTo>
              </a:path>
            </a:pathLst>
          </a:custGeom>
          <a:solidFill>
            <a:srgbClr val="000000">
              <a:alpha val="0"/>
            </a:srgbClr>
          </a:solidFill>
          <a:ln w="25400">
            <a:solidFill>
              <a:srgbClr val="9BBB59">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Freeform 3"/>
          <p:cNvSpPr/>
          <p:nvPr/>
        </p:nvSpPr>
        <p:spPr>
          <a:xfrm>
            <a:off x="927808" y="1774555"/>
            <a:ext cx="7565949" cy="616204"/>
          </a:xfrm>
          <a:custGeom>
            <a:avLst/>
            <a:gdLst>
              <a:gd name="connsiteX0" fmla="*/ 7565948 w 7565949"/>
              <a:gd name="connsiteY0" fmla="*/ 102743 h 616204"/>
              <a:gd name="connsiteX1" fmla="*/ 7565948 w 7565949"/>
              <a:gd name="connsiteY1" fmla="*/ 513461 h 616204"/>
              <a:gd name="connsiteX2" fmla="*/ 7565948 w 7565949"/>
              <a:gd name="connsiteY2" fmla="*/ 513461 h 616204"/>
              <a:gd name="connsiteX3" fmla="*/ 7463332 w 7565949"/>
              <a:gd name="connsiteY3" fmla="*/ 616204 h 616204"/>
              <a:gd name="connsiteX4" fmla="*/ 7463332 w 7565949"/>
              <a:gd name="connsiteY4" fmla="*/ 616204 h 616204"/>
              <a:gd name="connsiteX5" fmla="*/ 7463332 w 7565949"/>
              <a:gd name="connsiteY5" fmla="*/ 616204 h 616204"/>
              <a:gd name="connsiteX6" fmla="*/ 0 w 7565949"/>
              <a:gd name="connsiteY6" fmla="*/ 616204 h 616204"/>
              <a:gd name="connsiteX7" fmla="*/ 0 w 7565949"/>
              <a:gd name="connsiteY7" fmla="*/ 616204 h 616204"/>
              <a:gd name="connsiteX8" fmla="*/ 0 w 7565949"/>
              <a:gd name="connsiteY8" fmla="*/ 0 h 616204"/>
              <a:gd name="connsiteX9" fmla="*/ 0 w 7565949"/>
              <a:gd name="connsiteY9" fmla="*/ 0 h 616204"/>
              <a:gd name="connsiteX10" fmla="*/ 7463332 w 7565949"/>
              <a:gd name="connsiteY10" fmla="*/ 0 h 616204"/>
              <a:gd name="connsiteX11" fmla="*/ 7463332 w 7565949"/>
              <a:gd name="connsiteY11" fmla="*/ 0 h 616204"/>
              <a:gd name="connsiteX12" fmla="*/ 7565948 w 7565949"/>
              <a:gd name="connsiteY12" fmla="*/ 102743 h 616204"/>
              <a:gd name="connsiteX13" fmla="*/ 7565948 w 7565949"/>
              <a:gd name="connsiteY13" fmla="*/ 102743 h 61620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7565949" h="616204">
                <a:moveTo>
                  <a:pt x="7565949" y="102743"/>
                </a:moveTo>
                <a:lnTo>
                  <a:pt x="7565948" y="513461"/>
                </a:lnTo>
                <a:lnTo>
                  <a:pt x="7565948" y="513461"/>
                </a:lnTo>
                <a:cubicBezTo>
                  <a:pt x="7565948" y="570230"/>
                  <a:pt x="7519974" y="616204"/>
                  <a:pt x="7463332" y="616204"/>
                </a:cubicBezTo>
                <a:cubicBezTo>
                  <a:pt x="7463332" y="616204"/>
                  <a:pt x="7463332" y="616204"/>
                  <a:pt x="7463332" y="616204"/>
                </a:cubicBezTo>
                <a:lnTo>
                  <a:pt x="7463332" y="616204"/>
                </a:lnTo>
                <a:lnTo>
                  <a:pt x="0" y="616204"/>
                </a:lnTo>
                <a:lnTo>
                  <a:pt x="0" y="616204"/>
                </a:lnTo>
                <a:lnTo>
                  <a:pt x="0" y="0"/>
                </a:lnTo>
                <a:lnTo>
                  <a:pt x="0" y="0"/>
                </a:lnTo>
                <a:lnTo>
                  <a:pt x="7463332" y="0"/>
                </a:lnTo>
                <a:lnTo>
                  <a:pt x="7463332" y="0"/>
                </a:lnTo>
                <a:cubicBezTo>
                  <a:pt x="7519974" y="0"/>
                  <a:pt x="7565948" y="45974"/>
                  <a:pt x="7565948" y="102743"/>
                </a:cubicBezTo>
                <a:cubicBezTo>
                  <a:pt x="7565948" y="102743"/>
                  <a:pt x="7565948" y="102743"/>
                  <a:pt x="7565948" y="102743"/>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Freeform 3"/>
          <p:cNvSpPr/>
          <p:nvPr/>
        </p:nvSpPr>
        <p:spPr>
          <a:xfrm>
            <a:off x="915108" y="1761855"/>
            <a:ext cx="7591349" cy="641604"/>
          </a:xfrm>
          <a:custGeom>
            <a:avLst/>
            <a:gdLst>
              <a:gd name="connsiteX0" fmla="*/ 7578648 w 7591349"/>
              <a:gd name="connsiteY0" fmla="*/ 115443 h 641604"/>
              <a:gd name="connsiteX1" fmla="*/ 7578648 w 7591349"/>
              <a:gd name="connsiteY1" fmla="*/ 526161 h 641604"/>
              <a:gd name="connsiteX2" fmla="*/ 7578648 w 7591349"/>
              <a:gd name="connsiteY2" fmla="*/ 526161 h 641604"/>
              <a:gd name="connsiteX3" fmla="*/ 7476032 w 7591349"/>
              <a:gd name="connsiteY3" fmla="*/ 628904 h 641604"/>
              <a:gd name="connsiteX4" fmla="*/ 7476032 w 7591349"/>
              <a:gd name="connsiteY4" fmla="*/ 628904 h 641604"/>
              <a:gd name="connsiteX5" fmla="*/ 7476032 w 7591349"/>
              <a:gd name="connsiteY5" fmla="*/ 628904 h 641604"/>
              <a:gd name="connsiteX6" fmla="*/ 12700 w 7591349"/>
              <a:gd name="connsiteY6" fmla="*/ 628904 h 641604"/>
              <a:gd name="connsiteX7" fmla="*/ 12700 w 7591349"/>
              <a:gd name="connsiteY7" fmla="*/ 628904 h 641604"/>
              <a:gd name="connsiteX8" fmla="*/ 12700 w 7591349"/>
              <a:gd name="connsiteY8" fmla="*/ 12700 h 641604"/>
              <a:gd name="connsiteX9" fmla="*/ 12700 w 7591349"/>
              <a:gd name="connsiteY9" fmla="*/ 12700 h 641604"/>
              <a:gd name="connsiteX10" fmla="*/ 7476032 w 7591349"/>
              <a:gd name="connsiteY10" fmla="*/ 12700 h 641604"/>
              <a:gd name="connsiteX11" fmla="*/ 7476032 w 7591349"/>
              <a:gd name="connsiteY11" fmla="*/ 12700 h 641604"/>
              <a:gd name="connsiteX12" fmla="*/ 7578648 w 7591349"/>
              <a:gd name="connsiteY12" fmla="*/ 115443 h 641604"/>
              <a:gd name="connsiteX13" fmla="*/ 7578648 w 7591349"/>
              <a:gd name="connsiteY13" fmla="*/ 115443 h 64160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7591349" h="641604">
                <a:moveTo>
                  <a:pt x="7578649" y="115443"/>
                </a:moveTo>
                <a:lnTo>
                  <a:pt x="7578648" y="526161"/>
                </a:lnTo>
                <a:lnTo>
                  <a:pt x="7578648" y="526161"/>
                </a:lnTo>
                <a:cubicBezTo>
                  <a:pt x="7578648" y="582930"/>
                  <a:pt x="7532674" y="628904"/>
                  <a:pt x="7476032" y="628904"/>
                </a:cubicBezTo>
                <a:cubicBezTo>
                  <a:pt x="7476032" y="628904"/>
                  <a:pt x="7476032" y="628904"/>
                  <a:pt x="7476032" y="628904"/>
                </a:cubicBezTo>
                <a:lnTo>
                  <a:pt x="7476032" y="628904"/>
                </a:lnTo>
                <a:lnTo>
                  <a:pt x="12700" y="628904"/>
                </a:lnTo>
                <a:lnTo>
                  <a:pt x="12700" y="628904"/>
                </a:lnTo>
                <a:lnTo>
                  <a:pt x="12700" y="12700"/>
                </a:lnTo>
                <a:lnTo>
                  <a:pt x="12700" y="12700"/>
                </a:lnTo>
                <a:lnTo>
                  <a:pt x="7476032" y="12700"/>
                </a:lnTo>
                <a:lnTo>
                  <a:pt x="7476032" y="12700"/>
                </a:lnTo>
                <a:cubicBezTo>
                  <a:pt x="7532674" y="12700"/>
                  <a:pt x="7578648" y="58674"/>
                  <a:pt x="7578648" y="115443"/>
                </a:cubicBezTo>
                <a:cubicBezTo>
                  <a:pt x="7578648" y="115443"/>
                  <a:pt x="7578648" y="115443"/>
                  <a:pt x="7578648" y="115443"/>
                </a:cubicBezTo>
              </a:path>
            </a:pathLst>
          </a:custGeom>
          <a:solidFill>
            <a:srgbClr val="000000">
              <a:alpha val="0"/>
            </a:srgbClr>
          </a:solidFill>
          <a:ln w="25400">
            <a:solidFill>
              <a:srgbClr val="9BBB59">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Freeform 3"/>
          <p:cNvSpPr/>
          <p:nvPr/>
        </p:nvSpPr>
        <p:spPr>
          <a:xfrm>
            <a:off x="264220" y="2523474"/>
            <a:ext cx="663587" cy="947928"/>
          </a:xfrm>
          <a:custGeom>
            <a:avLst/>
            <a:gdLst>
              <a:gd name="connsiteX0" fmla="*/ 663587 w 663587"/>
              <a:gd name="connsiteY0" fmla="*/ 0 h 947928"/>
              <a:gd name="connsiteX1" fmla="*/ 663587 w 663587"/>
              <a:gd name="connsiteY1" fmla="*/ 616204 h 947928"/>
              <a:gd name="connsiteX2" fmla="*/ 331787 w 663587"/>
              <a:gd name="connsiteY2" fmla="*/ 947928 h 947928"/>
              <a:gd name="connsiteX3" fmla="*/ 0 w 663587"/>
              <a:gd name="connsiteY3" fmla="*/ 616204 h 947928"/>
              <a:gd name="connsiteX4" fmla="*/ 0 w 663587"/>
              <a:gd name="connsiteY4" fmla="*/ 0 h 947928"/>
              <a:gd name="connsiteX5" fmla="*/ 331787 w 663587"/>
              <a:gd name="connsiteY5" fmla="*/ 331724 h 947928"/>
              <a:gd name="connsiteX6" fmla="*/ 663587 w 663587"/>
              <a:gd name="connsiteY6" fmla="*/ 0 h 94792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663587" h="947928">
                <a:moveTo>
                  <a:pt x="663587" y="0"/>
                </a:moveTo>
                <a:lnTo>
                  <a:pt x="663587" y="616204"/>
                </a:lnTo>
                <a:lnTo>
                  <a:pt x="331787" y="947928"/>
                </a:lnTo>
                <a:lnTo>
                  <a:pt x="0" y="616204"/>
                </a:lnTo>
                <a:lnTo>
                  <a:pt x="0" y="0"/>
                </a:lnTo>
                <a:lnTo>
                  <a:pt x="331787" y="331724"/>
                </a:lnTo>
                <a:lnTo>
                  <a:pt x="663587" y="0"/>
                </a:lnTo>
              </a:path>
            </a:pathLst>
          </a:custGeom>
          <a:solidFill>
            <a:srgbClr val="8064A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Freeform 3"/>
          <p:cNvSpPr/>
          <p:nvPr/>
        </p:nvSpPr>
        <p:spPr>
          <a:xfrm>
            <a:off x="251520" y="2510774"/>
            <a:ext cx="688987" cy="973328"/>
          </a:xfrm>
          <a:custGeom>
            <a:avLst/>
            <a:gdLst>
              <a:gd name="connsiteX0" fmla="*/ 676287 w 688987"/>
              <a:gd name="connsiteY0" fmla="*/ 12700 h 973328"/>
              <a:gd name="connsiteX1" fmla="*/ 676287 w 688987"/>
              <a:gd name="connsiteY1" fmla="*/ 628904 h 973328"/>
              <a:gd name="connsiteX2" fmla="*/ 344487 w 688987"/>
              <a:gd name="connsiteY2" fmla="*/ 960628 h 973328"/>
              <a:gd name="connsiteX3" fmla="*/ 12700 w 688987"/>
              <a:gd name="connsiteY3" fmla="*/ 628904 h 973328"/>
              <a:gd name="connsiteX4" fmla="*/ 12700 w 688987"/>
              <a:gd name="connsiteY4" fmla="*/ 12700 h 973328"/>
              <a:gd name="connsiteX5" fmla="*/ 344487 w 688987"/>
              <a:gd name="connsiteY5" fmla="*/ 344424 h 973328"/>
              <a:gd name="connsiteX6" fmla="*/ 676287 w 688987"/>
              <a:gd name="connsiteY6" fmla="*/ 12700 h 97332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688987" h="973328">
                <a:moveTo>
                  <a:pt x="676287" y="12700"/>
                </a:moveTo>
                <a:lnTo>
                  <a:pt x="676287" y="628904"/>
                </a:lnTo>
                <a:lnTo>
                  <a:pt x="344487" y="960628"/>
                </a:lnTo>
                <a:lnTo>
                  <a:pt x="12700" y="628904"/>
                </a:lnTo>
                <a:lnTo>
                  <a:pt x="12700" y="12700"/>
                </a:lnTo>
                <a:lnTo>
                  <a:pt x="344487" y="344424"/>
                </a:lnTo>
                <a:lnTo>
                  <a:pt x="676287" y="12700"/>
                </a:lnTo>
              </a:path>
            </a:pathLst>
          </a:custGeom>
          <a:solidFill>
            <a:srgbClr val="000000">
              <a:alpha val="0"/>
            </a:srgbClr>
          </a:solidFill>
          <a:ln w="25400">
            <a:solidFill>
              <a:srgbClr val="8064A2">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Freeform 3"/>
          <p:cNvSpPr/>
          <p:nvPr/>
        </p:nvSpPr>
        <p:spPr>
          <a:xfrm>
            <a:off x="927808" y="2523474"/>
            <a:ext cx="7565949" cy="616204"/>
          </a:xfrm>
          <a:custGeom>
            <a:avLst/>
            <a:gdLst>
              <a:gd name="connsiteX0" fmla="*/ 7565948 w 7565949"/>
              <a:gd name="connsiteY0" fmla="*/ 102742 h 616204"/>
              <a:gd name="connsiteX1" fmla="*/ 7565948 w 7565949"/>
              <a:gd name="connsiteY1" fmla="*/ 513461 h 616204"/>
              <a:gd name="connsiteX2" fmla="*/ 7565948 w 7565949"/>
              <a:gd name="connsiteY2" fmla="*/ 513461 h 616204"/>
              <a:gd name="connsiteX3" fmla="*/ 7463332 w 7565949"/>
              <a:gd name="connsiteY3" fmla="*/ 616204 h 616204"/>
              <a:gd name="connsiteX4" fmla="*/ 7463332 w 7565949"/>
              <a:gd name="connsiteY4" fmla="*/ 616204 h 616204"/>
              <a:gd name="connsiteX5" fmla="*/ 7463332 w 7565949"/>
              <a:gd name="connsiteY5" fmla="*/ 616204 h 616204"/>
              <a:gd name="connsiteX6" fmla="*/ 0 w 7565949"/>
              <a:gd name="connsiteY6" fmla="*/ 616204 h 616204"/>
              <a:gd name="connsiteX7" fmla="*/ 0 w 7565949"/>
              <a:gd name="connsiteY7" fmla="*/ 616204 h 616204"/>
              <a:gd name="connsiteX8" fmla="*/ 0 w 7565949"/>
              <a:gd name="connsiteY8" fmla="*/ 0 h 616204"/>
              <a:gd name="connsiteX9" fmla="*/ 0 w 7565949"/>
              <a:gd name="connsiteY9" fmla="*/ 0 h 616204"/>
              <a:gd name="connsiteX10" fmla="*/ 7463332 w 7565949"/>
              <a:gd name="connsiteY10" fmla="*/ 0 h 616204"/>
              <a:gd name="connsiteX11" fmla="*/ 7463332 w 7565949"/>
              <a:gd name="connsiteY11" fmla="*/ 0 h 616204"/>
              <a:gd name="connsiteX12" fmla="*/ 7565948 w 7565949"/>
              <a:gd name="connsiteY12" fmla="*/ 102742 h 616204"/>
              <a:gd name="connsiteX13" fmla="*/ 7565948 w 7565949"/>
              <a:gd name="connsiteY13" fmla="*/ 102742 h 61620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7565949" h="616204">
                <a:moveTo>
                  <a:pt x="7565949" y="102742"/>
                </a:moveTo>
                <a:lnTo>
                  <a:pt x="7565948" y="513461"/>
                </a:lnTo>
                <a:lnTo>
                  <a:pt x="7565948" y="513461"/>
                </a:lnTo>
                <a:cubicBezTo>
                  <a:pt x="7565948" y="570230"/>
                  <a:pt x="7519974" y="616204"/>
                  <a:pt x="7463332" y="616204"/>
                </a:cubicBezTo>
                <a:cubicBezTo>
                  <a:pt x="7463332" y="616204"/>
                  <a:pt x="7463332" y="616204"/>
                  <a:pt x="7463332" y="616204"/>
                </a:cubicBezTo>
                <a:lnTo>
                  <a:pt x="7463332" y="616204"/>
                </a:lnTo>
                <a:lnTo>
                  <a:pt x="0" y="616204"/>
                </a:lnTo>
                <a:lnTo>
                  <a:pt x="0" y="616204"/>
                </a:lnTo>
                <a:lnTo>
                  <a:pt x="0" y="0"/>
                </a:lnTo>
                <a:lnTo>
                  <a:pt x="0" y="0"/>
                </a:lnTo>
                <a:lnTo>
                  <a:pt x="7463332" y="0"/>
                </a:lnTo>
                <a:lnTo>
                  <a:pt x="7463332" y="0"/>
                </a:lnTo>
                <a:cubicBezTo>
                  <a:pt x="7519974" y="0"/>
                  <a:pt x="7565948" y="45974"/>
                  <a:pt x="7565948" y="102742"/>
                </a:cubicBezTo>
                <a:cubicBezTo>
                  <a:pt x="7565948" y="102742"/>
                  <a:pt x="7565948" y="102742"/>
                  <a:pt x="7565948" y="102742"/>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Freeform 3"/>
          <p:cNvSpPr/>
          <p:nvPr/>
        </p:nvSpPr>
        <p:spPr>
          <a:xfrm>
            <a:off x="915108" y="2510774"/>
            <a:ext cx="7591349" cy="641604"/>
          </a:xfrm>
          <a:custGeom>
            <a:avLst/>
            <a:gdLst>
              <a:gd name="connsiteX0" fmla="*/ 7578648 w 7591349"/>
              <a:gd name="connsiteY0" fmla="*/ 115442 h 641604"/>
              <a:gd name="connsiteX1" fmla="*/ 7578648 w 7591349"/>
              <a:gd name="connsiteY1" fmla="*/ 526161 h 641604"/>
              <a:gd name="connsiteX2" fmla="*/ 7578648 w 7591349"/>
              <a:gd name="connsiteY2" fmla="*/ 526161 h 641604"/>
              <a:gd name="connsiteX3" fmla="*/ 7476032 w 7591349"/>
              <a:gd name="connsiteY3" fmla="*/ 628904 h 641604"/>
              <a:gd name="connsiteX4" fmla="*/ 7476032 w 7591349"/>
              <a:gd name="connsiteY4" fmla="*/ 628904 h 641604"/>
              <a:gd name="connsiteX5" fmla="*/ 7476032 w 7591349"/>
              <a:gd name="connsiteY5" fmla="*/ 628904 h 641604"/>
              <a:gd name="connsiteX6" fmla="*/ 12700 w 7591349"/>
              <a:gd name="connsiteY6" fmla="*/ 628904 h 641604"/>
              <a:gd name="connsiteX7" fmla="*/ 12700 w 7591349"/>
              <a:gd name="connsiteY7" fmla="*/ 628904 h 641604"/>
              <a:gd name="connsiteX8" fmla="*/ 12700 w 7591349"/>
              <a:gd name="connsiteY8" fmla="*/ 12700 h 641604"/>
              <a:gd name="connsiteX9" fmla="*/ 12700 w 7591349"/>
              <a:gd name="connsiteY9" fmla="*/ 12700 h 641604"/>
              <a:gd name="connsiteX10" fmla="*/ 7476032 w 7591349"/>
              <a:gd name="connsiteY10" fmla="*/ 12700 h 641604"/>
              <a:gd name="connsiteX11" fmla="*/ 7476032 w 7591349"/>
              <a:gd name="connsiteY11" fmla="*/ 12700 h 641604"/>
              <a:gd name="connsiteX12" fmla="*/ 7578648 w 7591349"/>
              <a:gd name="connsiteY12" fmla="*/ 115442 h 641604"/>
              <a:gd name="connsiteX13" fmla="*/ 7578648 w 7591349"/>
              <a:gd name="connsiteY13" fmla="*/ 115442 h 641604"/>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7591349" h="641604">
                <a:moveTo>
                  <a:pt x="7578649" y="115442"/>
                </a:moveTo>
                <a:lnTo>
                  <a:pt x="7578648" y="526161"/>
                </a:lnTo>
                <a:lnTo>
                  <a:pt x="7578648" y="526161"/>
                </a:lnTo>
                <a:cubicBezTo>
                  <a:pt x="7578648" y="582930"/>
                  <a:pt x="7532674" y="628904"/>
                  <a:pt x="7476032" y="628904"/>
                </a:cubicBezTo>
                <a:cubicBezTo>
                  <a:pt x="7476032" y="628904"/>
                  <a:pt x="7476032" y="628904"/>
                  <a:pt x="7476032" y="628904"/>
                </a:cubicBezTo>
                <a:lnTo>
                  <a:pt x="7476032" y="628904"/>
                </a:lnTo>
                <a:lnTo>
                  <a:pt x="12700" y="628904"/>
                </a:lnTo>
                <a:lnTo>
                  <a:pt x="12700" y="628904"/>
                </a:lnTo>
                <a:lnTo>
                  <a:pt x="12700" y="12700"/>
                </a:lnTo>
                <a:lnTo>
                  <a:pt x="12700" y="12700"/>
                </a:lnTo>
                <a:lnTo>
                  <a:pt x="7476032" y="12700"/>
                </a:lnTo>
                <a:lnTo>
                  <a:pt x="7476032" y="12700"/>
                </a:lnTo>
                <a:cubicBezTo>
                  <a:pt x="7532674" y="12700"/>
                  <a:pt x="7578648" y="58674"/>
                  <a:pt x="7578648" y="115442"/>
                </a:cubicBezTo>
                <a:cubicBezTo>
                  <a:pt x="7578648" y="115442"/>
                  <a:pt x="7578648" y="115442"/>
                  <a:pt x="7578648" y="115442"/>
                </a:cubicBezTo>
              </a:path>
            </a:pathLst>
          </a:custGeom>
          <a:solidFill>
            <a:srgbClr val="000000">
              <a:alpha val="0"/>
            </a:srgbClr>
          </a:solidFill>
          <a:ln w="25400">
            <a:solidFill>
              <a:srgbClr val="8064A2">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Freeform 3"/>
          <p:cNvSpPr/>
          <p:nvPr/>
        </p:nvSpPr>
        <p:spPr>
          <a:xfrm>
            <a:off x="264220" y="3259058"/>
            <a:ext cx="662940" cy="947039"/>
          </a:xfrm>
          <a:custGeom>
            <a:avLst/>
            <a:gdLst>
              <a:gd name="connsiteX0" fmla="*/ 662940 w 662940"/>
              <a:gd name="connsiteY0" fmla="*/ 0 h 947039"/>
              <a:gd name="connsiteX1" fmla="*/ 662940 w 662940"/>
              <a:gd name="connsiteY1" fmla="*/ 615569 h 947039"/>
              <a:gd name="connsiteX2" fmla="*/ 331470 w 662940"/>
              <a:gd name="connsiteY2" fmla="*/ 947038 h 947039"/>
              <a:gd name="connsiteX3" fmla="*/ 0 w 662940"/>
              <a:gd name="connsiteY3" fmla="*/ 615569 h 947039"/>
              <a:gd name="connsiteX4" fmla="*/ 0 w 662940"/>
              <a:gd name="connsiteY4" fmla="*/ 0 h 947039"/>
              <a:gd name="connsiteX5" fmla="*/ 331470 w 662940"/>
              <a:gd name="connsiteY5" fmla="*/ 331469 h 947039"/>
              <a:gd name="connsiteX6" fmla="*/ 662940 w 662940"/>
              <a:gd name="connsiteY6" fmla="*/ 0 h 94703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662940" h="947039">
                <a:moveTo>
                  <a:pt x="662940" y="0"/>
                </a:moveTo>
                <a:lnTo>
                  <a:pt x="662940" y="615569"/>
                </a:lnTo>
                <a:lnTo>
                  <a:pt x="331470" y="947038"/>
                </a:lnTo>
                <a:lnTo>
                  <a:pt x="0" y="615569"/>
                </a:lnTo>
                <a:lnTo>
                  <a:pt x="0" y="0"/>
                </a:lnTo>
                <a:lnTo>
                  <a:pt x="331470" y="331469"/>
                </a:lnTo>
                <a:lnTo>
                  <a:pt x="662940" y="0"/>
                </a:lnTo>
              </a:path>
            </a:pathLst>
          </a:custGeom>
          <a:solidFill>
            <a:srgbClr val="C0504D">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Freeform 3"/>
          <p:cNvSpPr/>
          <p:nvPr/>
        </p:nvSpPr>
        <p:spPr>
          <a:xfrm>
            <a:off x="251520" y="3246358"/>
            <a:ext cx="688340" cy="972439"/>
          </a:xfrm>
          <a:custGeom>
            <a:avLst/>
            <a:gdLst>
              <a:gd name="connsiteX0" fmla="*/ 675640 w 688340"/>
              <a:gd name="connsiteY0" fmla="*/ 12700 h 972439"/>
              <a:gd name="connsiteX1" fmla="*/ 675640 w 688340"/>
              <a:gd name="connsiteY1" fmla="*/ 628269 h 972439"/>
              <a:gd name="connsiteX2" fmla="*/ 344170 w 688340"/>
              <a:gd name="connsiteY2" fmla="*/ 959738 h 972439"/>
              <a:gd name="connsiteX3" fmla="*/ 12700 w 688340"/>
              <a:gd name="connsiteY3" fmla="*/ 628269 h 972439"/>
              <a:gd name="connsiteX4" fmla="*/ 12700 w 688340"/>
              <a:gd name="connsiteY4" fmla="*/ 12700 h 972439"/>
              <a:gd name="connsiteX5" fmla="*/ 344170 w 688340"/>
              <a:gd name="connsiteY5" fmla="*/ 344169 h 972439"/>
              <a:gd name="connsiteX6" fmla="*/ 675640 w 688340"/>
              <a:gd name="connsiteY6" fmla="*/ 12700 h 97243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688340" h="972439">
                <a:moveTo>
                  <a:pt x="675640" y="12700"/>
                </a:moveTo>
                <a:lnTo>
                  <a:pt x="675640" y="628269"/>
                </a:lnTo>
                <a:lnTo>
                  <a:pt x="344170" y="959738"/>
                </a:lnTo>
                <a:lnTo>
                  <a:pt x="12700" y="628269"/>
                </a:lnTo>
                <a:lnTo>
                  <a:pt x="12700" y="12700"/>
                </a:lnTo>
                <a:lnTo>
                  <a:pt x="344170" y="344169"/>
                </a:lnTo>
                <a:lnTo>
                  <a:pt x="675640" y="12700"/>
                </a:lnTo>
              </a:path>
            </a:pathLst>
          </a:custGeom>
          <a:solidFill>
            <a:srgbClr val="000000">
              <a:alpha val="0"/>
            </a:srgbClr>
          </a:solidFill>
          <a:ln w="25400">
            <a:solidFill>
              <a:srgbClr val="C0504D">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Freeform 3"/>
          <p:cNvSpPr/>
          <p:nvPr/>
        </p:nvSpPr>
        <p:spPr>
          <a:xfrm>
            <a:off x="927160" y="3259058"/>
            <a:ext cx="7566596" cy="615569"/>
          </a:xfrm>
          <a:custGeom>
            <a:avLst/>
            <a:gdLst>
              <a:gd name="connsiteX0" fmla="*/ 7566596 w 7566596"/>
              <a:gd name="connsiteY0" fmla="*/ 102616 h 615569"/>
              <a:gd name="connsiteX1" fmla="*/ 7566596 w 7566596"/>
              <a:gd name="connsiteY1" fmla="*/ 512952 h 615569"/>
              <a:gd name="connsiteX2" fmla="*/ 7566596 w 7566596"/>
              <a:gd name="connsiteY2" fmla="*/ 512952 h 615569"/>
              <a:gd name="connsiteX3" fmla="*/ 7464107 w 7566596"/>
              <a:gd name="connsiteY3" fmla="*/ 615569 h 615569"/>
              <a:gd name="connsiteX4" fmla="*/ 7464107 w 7566596"/>
              <a:gd name="connsiteY4" fmla="*/ 615569 h 615569"/>
              <a:gd name="connsiteX5" fmla="*/ 7464107 w 7566596"/>
              <a:gd name="connsiteY5" fmla="*/ 615569 h 615569"/>
              <a:gd name="connsiteX6" fmla="*/ 0 w 7566596"/>
              <a:gd name="connsiteY6" fmla="*/ 615569 h 615569"/>
              <a:gd name="connsiteX7" fmla="*/ 0 w 7566596"/>
              <a:gd name="connsiteY7" fmla="*/ 615569 h 615569"/>
              <a:gd name="connsiteX8" fmla="*/ 0 w 7566596"/>
              <a:gd name="connsiteY8" fmla="*/ 0 h 615569"/>
              <a:gd name="connsiteX9" fmla="*/ 0 w 7566596"/>
              <a:gd name="connsiteY9" fmla="*/ 0 h 615569"/>
              <a:gd name="connsiteX10" fmla="*/ 7464107 w 7566596"/>
              <a:gd name="connsiteY10" fmla="*/ 0 h 615569"/>
              <a:gd name="connsiteX11" fmla="*/ 7464107 w 7566596"/>
              <a:gd name="connsiteY11" fmla="*/ 0 h 615569"/>
              <a:gd name="connsiteX12" fmla="*/ 7566596 w 7566596"/>
              <a:gd name="connsiteY12" fmla="*/ 102616 h 615569"/>
              <a:gd name="connsiteX13" fmla="*/ 7566596 w 7566596"/>
              <a:gd name="connsiteY13" fmla="*/ 102616 h 61556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7566596" h="615569">
                <a:moveTo>
                  <a:pt x="7566596" y="102616"/>
                </a:moveTo>
                <a:lnTo>
                  <a:pt x="7566596" y="512952"/>
                </a:lnTo>
                <a:lnTo>
                  <a:pt x="7566596" y="512952"/>
                </a:lnTo>
                <a:cubicBezTo>
                  <a:pt x="7566596" y="569722"/>
                  <a:pt x="7520749" y="615569"/>
                  <a:pt x="7464107" y="615569"/>
                </a:cubicBezTo>
                <a:cubicBezTo>
                  <a:pt x="7464107" y="615569"/>
                  <a:pt x="7464107" y="615569"/>
                  <a:pt x="7464107" y="615569"/>
                </a:cubicBezTo>
                <a:lnTo>
                  <a:pt x="7464107" y="615569"/>
                </a:lnTo>
                <a:lnTo>
                  <a:pt x="0" y="615569"/>
                </a:lnTo>
                <a:lnTo>
                  <a:pt x="0" y="615569"/>
                </a:lnTo>
                <a:lnTo>
                  <a:pt x="0" y="0"/>
                </a:lnTo>
                <a:lnTo>
                  <a:pt x="0" y="0"/>
                </a:lnTo>
                <a:lnTo>
                  <a:pt x="7464107" y="0"/>
                </a:lnTo>
                <a:lnTo>
                  <a:pt x="7464107" y="0"/>
                </a:lnTo>
                <a:cubicBezTo>
                  <a:pt x="7520749" y="0"/>
                  <a:pt x="7566596" y="45974"/>
                  <a:pt x="7566596" y="102616"/>
                </a:cubicBezTo>
                <a:cubicBezTo>
                  <a:pt x="7566596" y="102616"/>
                  <a:pt x="7566596" y="102616"/>
                  <a:pt x="7566596" y="102616"/>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Freeform 3"/>
          <p:cNvSpPr/>
          <p:nvPr/>
        </p:nvSpPr>
        <p:spPr>
          <a:xfrm>
            <a:off x="914460" y="3246358"/>
            <a:ext cx="7591996" cy="640969"/>
          </a:xfrm>
          <a:custGeom>
            <a:avLst/>
            <a:gdLst>
              <a:gd name="connsiteX0" fmla="*/ 7579296 w 7591996"/>
              <a:gd name="connsiteY0" fmla="*/ 115316 h 640969"/>
              <a:gd name="connsiteX1" fmla="*/ 7579296 w 7591996"/>
              <a:gd name="connsiteY1" fmla="*/ 525652 h 640969"/>
              <a:gd name="connsiteX2" fmla="*/ 7579296 w 7591996"/>
              <a:gd name="connsiteY2" fmla="*/ 525652 h 640969"/>
              <a:gd name="connsiteX3" fmla="*/ 7476807 w 7591996"/>
              <a:gd name="connsiteY3" fmla="*/ 628269 h 640969"/>
              <a:gd name="connsiteX4" fmla="*/ 7476807 w 7591996"/>
              <a:gd name="connsiteY4" fmla="*/ 628269 h 640969"/>
              <a:gd name="connsiteX5" fmla="*/ 7476807 w 7591996"/>
              <a:gd name="connsiteY5" fmla="*/ 628269 h 640969"/>
              <a:gd name="connsiteX6" fmla="*/ 12700 w 7591996"/>
              <a:gd name="connsiteY6" fmla="*/ 628269 h 640969"/>
              <a:gd name="connsiteX7" fmla="*/ 12700 w 7591996"/>
              <a:gd name="connsiteY7" fmla="*/ 628269 h 640969"/>
              <a:gd name="connsiteX8" fmla="*/ 12700 w 7591996"/>
              <a:gd name="connsiteY8" fmla="*/ 12700 h 640969"/>
              <a:gd name="connsiteX9" fmla="*/ 12700 w 7591996"/>
              <a:gd name="connsiteY9" fmla="*/ 12700 h 640969"/>
              <a:gd name="connsiteX10" fmla="*/ 7476807 w 7591996"/>
              <a:gd name="connsiteY10" fmla="*/ 12700 h 640969"/>
              <a:gd name="connsiteX11" fmla="*/ 7476807 w 7591996"/>
              <a:gd name="connsiteY11" fmla="*/ 12700 h 640969"/>
              <a:gd name="connsiteX12" fmla="*/ 7579296 w 7591996"/>
              <a:gd name="connsiteY12" fmla="*/ 115316 h 640969"/>
              <a:gd name="connsiteX13" fmla="*/ 7579296 w 7591996"/>
              <a:gd name="connsiteY13" fmla="*/ 115316 h 64096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7591996" h="640969">
                <a:moveTo>
                  <a:pt x="7579296" y="115316"/>
                </a:moveTo>
                <a:lnTo>
                  <a:pt x="7579296" y="525652"/>
                </a:lnTo>
                <a:lnTo>
                  <a:pt x="7579296" y="525652"/>
                </a:lnTo>
                <a:cubicBezTo>
                  <a:pt x="7579296" y="582422"/>
                  <a:pt x="7533449" y="628269"/>
                  <a:pt x="7476807" y="628269"/>
                </a:cubicBezTo>
                <a:cubicBezTo>
                  <a:pt x="7476807" y="628269"/>
                  <a:pt x="7476807" y="628269"/>
                  <a:pt x="7476807" y="628269"/>
                </a:cubicBezTo>
                <a:lnTo>
                  <a:pt x="7476807" y="628269"/>
                </a:lnTo>
                <a:lnTo>
                  <a:pt x="12700" y="628269"/>
                </a:lnTo>
                <a:lnTo>
                  <a:pt x="12700" y="628269"/>
                </a:lnTo>
                <a:lnTo>
                  <a:pt x="12700" y="12700"/>
                </a:lnTo>
                <a:lnTo>
                  <a:pt x="12700" y="12700"/>
                </a:lnTo>
                <a:lnTo>
                  <a:pt x="7476807" y="12700"/>
                </a:lnTo>
                <a:lnTo>
                  <a:pt x="7476807" y="12700"/>
                </a:lnTo>
                <a:cubicBezTo>
                  <a:pt x="7533449" y="12700"/>
                  <a:pt x="7579296" y="58674"/>
                  <a:pt x="7579296" y="115316"/>
                </a:cubicBezTo>
                <a:cubicBezTo>
                  <a:pt x="7579296" y="115316"/>
                  <a:pt x="7579296" y="115316"/>
                  <a:pt x="7579296" y="115316"/>
                </a:cubicBezTo>
              </a:path>
            </a:pathLst>
          </a:custGeom>
          <a:solidFill>
            <a:srgbClr val="000000">
              <a:alpha val="0"/>
            </a:srgbClr>
          </a:solidFill>
          <a:ln w="25400">
            <a:solidFill>
              <a:srgbClr val="C0504D">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Freeform 3"/>
          <p:cNvSpPr/>
          <p:nvPr/>
        </p:nvSpPr>
        <p:spPr>
          <a:xfrm>
            <a:off x="264220" y="4007216"/>
            <a:ext cx="662940" cy="947039"/>
          </a:xfrm>
          <a:custGeom>
            <a:avLst/>
            <a:gdLst>
              <a:gd name="connsiteX0" fmla="*/ 662940 w 662940"/>
              <a:gd name="connsiteY0" fmla="*/ 0 h 947039"/>
              <a:gd name="connsiteX1" fmla="*/ 662940 w 662940"/>
              <a:gd name="connsiteY1" fmla="*/ 615569 h 947039"/>
              <a:gd name="connsiteX2" fmla="*/ 331470 w 662940"/>
              <a:gd name="connsiteY2" fmla="*/ 947038 h 947039"/>
              <a:gd name="connsiteX3" fmla="*/ 0 w 662940"/>
              <a:gd name="connsiteY3" fmla="*/ 615569 h 947039"/>
              <a:gd name="connsiteX4" fmla="*/ 0 w 662940"/>
              <a:gd name="connsiteY4" fmla="*/ 0 h 947039"/>
              <a:gd name="connsiteX5" fmla="*/ 331470 w 662940"/>
              <a:gd name="connsiteY5" fmla="*/ 331469 h 947039"/>
              <a:gd name="connsiteX6" fmla="*/ 662940 w 662940"/>
              <a:gd name="connsiteY6" fmla="*/ 0 h 94703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662940" h="947039">
                <a:moveTo>
                  <a:pt x="662940" y="0"/>
                </a:moveTo>
                <a:lnTo>
                  <a:pt x="662940" y="615569"/>
                </a:lnTo>
                <a:lnTo>
                  <a:pt x="331470" y="947038"/>
                </a:lnTo>
                <a:lnTo>
                  <a:pt x="0" y="615569"/>
                </a:lnTo>
                <a:lnTo>
                  <a:pt x="0" y="0"/>
                </a:lnTo>
                <a:lnTo>
                  <a:pt x="331470" y="331469"/>
                </a:lnTo>
                <a:lnTo>
                  <a:pt x="662940" y="0"/>
                </a:lnTo>
              </a:path>
            </a:pathLst>
          </a:custGeom>
          <a:solidFill>
            <a:srgbClr val="9BBB59">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Freeform 3"/>
          <p:cNvSpPr/>
          <p:nvPr/>
        </p:nvSpPr>
        <p:spPr>
          <a:xfrm>
            <a:off x="251520" y="3994516"/>
            <a:ext cx="688340" cy="972439"/>
          </a:xfrm>
          <a:custGeom>
            <a:avLst/>
            <a:gdLst>
              <a:gd name="connsiteX0" fmla="*/ 675640 w 688340"/>
              <a:gd name="connsiteY0" fmla="*/ 12700 h 972439"/>
              <a:gd name="connsiteX1" fmla="*/ 675640 w 688340"/>
              <a:gd name="connsiteY1" fmla="*/ 628269 h 972439"/>
              <a:gd name="connsiteX2" fmla="*/ 344170 w 688340"/>
              <a:gd name="connsiteY2" fmla="*/ 959738 h 972439"/>
              <a:gd name="connsiteX3" fmla="*/ 12700 w 688340"/>
              <a:gd name="connsiteY3" fmla="*/ 628269 h 972439"/>
              <a:gd name="connsiteX4" fmla="*/ 12700 w 688340"/>
              <a:gd name="connsiteY4" fmla="*/ 12700 h 972439"/>
              <a:gd name="connsiteX5" fmla="*/ 344170 w 688340"/>
              <a:gd name="connsiteY5" fmla="*/ 344169 h 972439"/>
              <a:gd name="connsiteX6" fmla="*/ 675640 w 688340"/>
              <a:gd name="connsiteY6" fmla="*/ 12700 h 97243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688340" h="972439">
                <a:moveTo>
                  <a:pt x="675640" y="12700"/>
                </a:moveTo>
                <a:lnTo>
                  <a:pt x="675640" y="628269"/>
                </a:lnTo>
                <a:lnTo>
                  <a:pt x="344170" y="959738"/>
                </a:lnTo>
                <a:lnTo>
                  <a:pt x="12700" y="628269"/>
                </a:lnTo>
                <a:lnTo>
                  <a:pt x="12700" y="12700"/>
                </a:lnTo>
                <a:lnTo>
                  <a:pt x="344170" y="344169"/>
                </a:lnTo>
                <a:lnTo>
                  <a:pt x="675640" y="12700"/>
                </a:lnTo>
              </a:path>
            </a:pathLst>
          </a:custGeom>
          <a:solidFill>
            <a:srgbClr val="000000">
              <a:alpha val="0"/>
            </a:srgbClr>
          </a:solidFill>
          <a:ln w="25400">
            <a:solidFill>
              <a:srgbClr val="9BBB59">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Freeform 3"/>
          <p:cNvSpPr/>
          <p:nvPr/>
        </p:nvSpPr>
        <p:spPr>
          <a:xfrm>
            <a:off x="927160" y="4007216"/>
            <a:ext cx="7566596" cy="615569"/>
          </a:xfrm>
          <a:custGeom>
            <a:avLst/>
            <a:gdLst>
              <a:gd name="connsiteX0" fmla="*/ 7566596 w 7566596"/>
              <a:gd name="connsiteY0" fmla="*/ 102615 h 615569"/>
              <a:gd name="connsiteX1" fmla="*/ 7566596 w 7566596"/>
              <a:gd name="connsiteY1" fmla="*/ 513079 h 615569"/>
              <a:gd name="connsiteX2" fmla="*/ 7566596 w 7566596"/>
              <a:gd name="connsiteY2" fmla="*/ 513079 h 615569"/>
              <a:gd name="connsiteX3" fmla="*/ 7464107 w 7566596"/>
              <a:gd name="connsiteY3" fmla="*/ 615569 h 615569"/>
              <a:gd name="connsiteX4" fmla="*/ 7464107 w 7566596"/>
              <a:gd name="connsiteY4" fmla="*/ 615569 h 615569"/>
              <a:gd name="connsiteX5" fmla="*/ 7464107 w 7566596"/>
              <a:gd name="connsiteY5" fmla="*/ 615569 h 615569"/>
              <a:gd name="connsiteX6" fmla="*/ 0 w 7566596"/>
              <a:gd name="connsiteY6" fmla="*/ 615569 h 615569"/>
              <a:gd name="connsiteX7" fmla="*/ 0 w 7566596"/>
              <a:gd name="connsiteY7" fmla="*/ 615569 h 615569"/>
              <a:gd name="connsiteX8" fmla="*/ 0 w 7566596"/>
              <a:gd name="connsiteY8" fmla="*/ 0 h 615569"/>
              <a:gd name="connsiteX9" fmla="*/ 0 w 7566596"/>
              <a:gd name="connsiteY9" fmla="*/ 0 h 615569"/>
              <a:gd name="connsiteX10" fmla="*/ 7464107 w 7566596"/>
              <a:gd name="connsiteY10" fmla="*/ 0 h 615569"/>
              <a:gd name="connsiteX11" fmla="*/ 7464107 w 7566596"/>
              <a:gd name="connsiteY11" fmla="*/ 0 h 615569"/>
              <a:gd name="connsiteX12" fmla="*/ 7566596 w 7566596"/>
              <a:gd name="connsiteY12" fmla="*/ 102615 h 615569"/>
              <a:gd name="connsiteX13" fmla="*/ 7566596 w 7566596"/>
              <a:gd name="connsiteY13" fmla="*/ 102615 h 61556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7566596" h="615569">
                <a:moveTo>
                  <a:pt x="7566596" y="102615"/>
                </a:moveTo>
                <a:lnTo>
                  <a:pt x="7566596" y="513079"/>
                </a:lnTo>
                <a:lnTo>
                  <a:pt x="7566596" y="513079"/>
                </a:lnTo>
                <a:cubicBezTo>
                  <a:pt x="7566596" y="569721"/>
                  <a:pt x="7520749" y="615569"/>
                  <a:pt x="7464107" y="615569"/>
                </a:cubicBezTo>
                <a:cubicBezTo>
                  <a:pt x="7464107" y="615569"/>
                  <a:pt x="7464107" y="615569"/>
                  <a:pt x="7464107" y="615569"/>
                </a:cubicBezTo>
                <a:lnTo>
                  <a:pt x="7464107" y="615569"/>
                </a:lnTo>
                <a:lnTo>
                  <a:pt x="0" y="615569"/>
                </a:lnTo>
                <a:lnTo>
                  <a:pt x="0" y="615569"/>
                </a:lnTo>
                <a:lnTo>
                  <a:pt x="0" y="0"/>
                </a:lnTo>
                <a:lnTo>
                  <a:pt x="0" y="0"/>
                </a:lnTo>
                <a:lnTo>
                  <a:pt x="7464107" y="0"/>
                </a:lnTo>
                <a:lnTo>
                  <a:pt x="7464107" y="0"/>
                </a:lnTo>
                <a:cubicBezTo>
                  <a:pt x="7520749" y="0"/>
                  <a:pt x="7566596" y="45973"/>
                  <a:pt x="7566596" y="102615"/>
                </a:cubicBezTo>
                <a:cubicBezTo>
                  <a:pt x="7566596" y="102615"/>
                  <a:pt x="7566596" y="102615"/>
                  <a:pt x="7566596" y="102615"/>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Freeform 3"/>
          <p:cNvSpPr/>
          <p:nvPr/>
        </p:nvSpPr>
        <p:spPr>
          <a:xfrm>
            <a:off x="914460" y="3994516"/>
            <a:ext cx="7591996" cy="640969"/>
          </a:xfrm>
          <a:custGeom>
            <a:avLst/>
            <a:gdLst>
              <a:gd name="connsiteX0" fmla="*/ 7579296 w 7591996"/>
              <a:gd name="connsiteY0" fmla="*/ 115315 h 640969"/>
              <a:gd name="connsiteX1" fmla="*/ 7579296 w 7591996"/>
              <a:gd name="connsiteY1" fmla="*/ 525779 h 640969"/>
              <a:gd name="connsiteX2" fmla="*/ 7579296 w 7591996"/>
              <a:gd name="connsiteY2" fmla="*/ 525779 h 640969"/>
              <a:gd name="connsiteX3" fmla="*/ 7476807 w 7591996"/>
              <a:gd name="connsiteY3" fmla="*/ 628269 h 640969"/>
              <a:gd name="connsiteX4" fmla="*/ 7476807 w 7591996"/>
              <a:gd name="connsiteY4" fmla="*/ 628269 h 640969"/>
              <a:gd name="connsiteX5" fmla="*/ 7476807 w 7591996"/>
              <a:gd name="connsiteY5" fmla="*/ 628269 h 640969"/>
              <a:gd name="connsiteX6" fmla="*/ 12700 w 7591996"/>
              <a:gd name="connsiteY6" fmla="*/ 628269 h 640969"/>
              <a:gd name="connsiteX7" fmla="*/ 12700 w 7591996"/>
              <a:gd name="connsiteY7" fmla="*/ 628269 h 640969"/>
              <a:gd name="connsiteX8" fmla="*/ 12700 w 7591996"/>
              <a:gd name="connsiteY8" fmla="*/ 12700 h 640969"/>
              <a:gd name="connsiteX9" fmla="*/ 12700 w 7591996"/>
              <a:gd name="connsiteY9" fmla="*/ 12700 h 640969"/>
              <a:gd name="connsiteX10" fmla="*/ 7476807 w 7591996"/>
              <a:gd name="connsiteY10" fmla="*/ 12700 h 640969"/>
              <a:gd name="connsiteX11" fmla="*/ 7476807 w 7591996"/>
              <a:gd name="connsiteY11" fmla="*/ 12700 h 640969"/>
              <a:gd name="connsiteX12" fmla="*/ 7579296 w 7591996"/>
              <a:gd name="connsiteY12" fmla="*/ 115315 h 640969"/>
              <a:gd name="connsiteX13" fmla="*/ 7579296 w 7591996"/>
              <a:gd name="connsiteY13" fmla="*/ 115315 h 640969"/>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7591996" h="640969">
                <a:moveTo>
                  <a:pt x="7579296" y="115315"/>
                </a:moveTo>
                <a:lnTo>
                  <a:pt x="7579296" y="525779"/>
                </a:lnTo>
                <a:lnTo>
                  <a:pt x="7579296" y="525779"/>
                </a:lnTo>
                <a:cubicBezTo>
                  <a:pt x="7579296" y="582421"/>
                  <a:pt x="7533449" y="628269"/>
                  <a:pt x="7476807" y="628269"/>
                </a:cubicBezTo>
                <a:cubicBezTo>
                  <a:pt x="7476807" y="628269"/>
                  <a:pt x="7476807" y="628269"/>
                  <a:pt x="7476807" y="628269"/>
                </a:cubicBezTo>
                <a:lnTo>
                  <a:pt x="7476807" y="628269"/>
                </a:lnTo>
                <a:lnTo>
                  <a:pt x="12700" y="628269"/>
                </a:lnTo>
                <a:lnTo>
                  <a:pt x="12700" y="628269"/>
                </a:lnTo>
                <a:lnTo>
                  <a:pt x="12700" y="12700"/>
                </a:lnTo>
                <a:lnTo>
                  <a:pt x="12700" y="12700"/>
                </a:lnTo>
                <a:lnTo>
                  <a:pt x="7476807" y="12700"/>
                </a:lnTo>
                <a:lnTo>
                  <a:pt x="7476807" y="12700"/>
                </a:lnTo>
                <a:cubicBezTo>
                  <a:pt x="7533449" y="12700"/>
                  <a:pt x="7579296" y="58673"/>
                  <a:pt x="7579296" y="115315"/>
                </a:cubicBezTo>
                <a:cubicBezTo>
                  <a:pt x="7579296" y="115315"/>
                  <a:pt x="7579296" y="115315"/>
                  <a:pt x="7579296" y="115315"/>
                </a:cubicBezTo>
              </a:path>
            </a:pathLst>
          </a:custGeom>
          <a:solidFill>
            <a:srgbClr val="000000">
              <a:alpha val="0"/>
            </a:srgbClr>
          </a:solidFill>
          <a:ln w="25400">
            <a:solidFill>
              <a:srgbClr val="9BBB59">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Freeform 3"/>
          <p:cNvSpPr/>
          <p:nvPr/>
        </p:nvSpPr>
        <p:spPr>
          <a:xfrm>
            <a:off x="264220" y="4755372"/>
            <a:ext cx="662940" cy="947166"/>
          </a:xfrm>
          <a:custGeom>
            <a:avLst/>
            <a:gdLst>
              <a:gd name="connsiteX0" fmla="*/ 662940 w 662940"/>
              <a:gd name="connsiteY0" fmla="*/ 0 h 947166"/>
              <a:gd name="connsiteX1" fmla="*/ 662940 w 662940"/>
              <a:gd name="connsiteY1" fmla="*/ 615696 h 947166"/>
              <a:gd name="connsiteX2" fmla="*/ 331470 w 662940"/>
              <a:gd name="connsiteY2" fmla="*/ 947166 h 947166"/>
              <a:gd name="connsiteX3" fmla="*/ 0 w 662940"/>
              <a:gd name="connsiteY3" fmla="*/ 615696 h 947166"/>
              <a:gd name="connsiteX4" fmla="*/ 0 w 662940"/>
              <a:gd name="connsiteY4" fmla="*/ 0 h 947166"/>
              <a:gd name="connsiteX5" fmla="*/ 331470 w 662940"/>
              <a:gd name="connsiteY5" fmla="*/ 331470 h 947166"/>
              <a:gd name="connsiteX6" fmla="*/ 662940 w 662940"/>
              <a:gd name="connsiteY6" fmla="*/ 0 h 94716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662940" h="947166">
                <a:moveTo>
                  <a:pt x="662940" y="0"/>
                </a:moveTo>
                <a:lnTo>
                  <a:pt x="662940" y="615696"/>
                </a:lnTo>
                <a:lnTo>
                  <a:pt x="331470" y="947166"/>
                </a:lnTo>
                <a:lnTo>
                  <a:pt x="0" y="615696"/>
                </a:lnTo>
                <a:lnTo>
                  <a:pt x="0" y="0"/>
                </a:lnTo>
                <a:lnTo>
                  <a:pt x="331470" y="331470"/>
                </a:lnTo>
                <a:lnTo>
                  <a:pt x="662940" y="0"/>
                </a:lnTo>
              </a:path>
            </a:pathLst>
          </a:custGeom>
          <a:solidFill>
            <a:srgbClr val="8064A2">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Freeform 3"/>
          <p:cNvSpPr/>
          <p:nvPr/>
        </p:nvSpPr>
        <p:spPr>
          <a:xfrm>
            <a:off x="251520" y="4742672"/>
            <a:ext cx="688340" cy="972566"/>
          </a:xfrm>
          <a:custGeom>
            <a:avLst/>
            <a:gdLst>
              <a:gd name="connsiteX0" fmla="*/ 675640 w 688340"/>
              <a:gd name="connsiteY0" fmla="*/ 12700 h 972566"/>
              <a:gd name="connsiteX1" fmla="*/ 675640 w 688340"/>
              <a:gd name="connsiteY1" fmla="*/ 628396 h 972566"/>
              <a:gd name="connsiteX2" fmla="*/ 344170 w 688340"/>
              <a:gd name="connsiteY2" fmla="*/ 959866 h 972566"/>
              <a:gd name="connsiteX3" fmla="*/ 12700 w 688340"/>
              <a:gd name="connsiteY3" fmla="*/ 628396 h 972566"/>
              <a:gd name="connsiteX4" fmla="*/ 12700 w 688340"/>
              <a:gd name="connsiteY4" fmla="*/ 12700 h 972566"/>
              <a:gd name="connsiteX5" fmla="*/ 344170 w 688340"/>
              <a:gd name="connsiteY5" fmla="*/ 344170 h 972566"/>
              <a:gd name="connsiteX6" fmla="*/ 675640 w 688340"/>
              <a:gd name="connsiteY6" fmla="*/ 12700 h 97256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688340" h="972566">
                <a:moveTo>
                  <a:pt x="675640" y="12700"/>
                </a:moveTo>
                <a:lnTo>
                  <a:pt x="675640" y="628396"/>
                </a:lnTo>
                <a:lnTo>
                  <a:pt x="344170" y="959866"/>
                </a:lnTo>
                <a:lnTo>
                  <a:pt x="12700" y="628396"/>
                </a:lnTo>
                <a:lnTo>
                  <a:pt x="12700" y="12700"/>
                </a:lnTo>
                <a:lnTo>
                  <a:pt x="344170" y="344170"/>
                </a:lnTo>
                <a:lnTo>
                  <a:pt x="675640" y="12700"/>
                </a:lnTo>
              </a:path>
            </a:pathLst>
          </a:custGeom>
          <a:solidFill>
            <a:srgbClr val="000000">
              <a:alpha val="0"/>
            </a:srgbClr>
          </a:solidFill>
          <a:ln w="25400">
            <a:solidFill>
              <a:srgbClr val="8064A2">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Freeform 3"/>
          <p:cNvSpPr/>
          <p:nvPr/>
        </p:nvSpPr>
        <p:spPr>
          <a:xfrm>
            <a:off x="927160" y="4755372"/>
            <a:ext cx="7566596" cy="615696"/>
          </a:xfrm>
          <a:custGeom>
            <a:avLst/>
            <a:gdLst>
              <a:gd name="connsiteX0" fmla="*/ 7566596 w 7566596"/>
              <a:gd name="connsiteY0" fmla="*/ 102616 h 615696"/>
              <a:gd name="connsiteX1" fmla="*/ 7566596 w 7566596"/>
              <a:gd name="connsiteY1" fmla="*/ 513080 h 615696"/>
              <a:gd name="connsiteX2" fmla="*/ 7566596 w 7566596"/>
              <a:gd name="connsiteY2" fmla="*/ 513080 h 615696"/>
              <a:gd name="connsiteX3" fmla="*/ 7464107 w 7566596"/>
              <a:gd name="connsiteY3" fmla="*/ 615696 h 615696"/>
              <a:gd name="connsiteX4" fmla="*/ 7464107 w 7566596"/>
              <a:gd name="connsiteY4" fmla="*/ 615696 h 615696"/>
              <a:gd name="connsiteX5" fmla="*/ 7464107 w 7566596"/>
              <a:gd name="connsiteY5" fmla="*/ 615696 h 615696"/>
              <a:gd name="connsiteX6" fmla="*/ 0 w 7566596"/>
              <a:gd name="connsiteY6" fmla="*/ 615696 h 615696"/>
              <a:gd name="connsiteX7" fmla="*/ 0 w 7566596"/>
              <a:gd name="connsiteY7" fmla="*/ 615696 h 615696"/>
              <a:gd name="connsiteX8" fmla="*/ 0 w 7566596"/>
              <a:gd name="connsiteY8" fmla="*/ 0 h 615696"/>
              <a:gd name="connsiteX9" fmla="*/ 0 w 7566596"/>
              <a:gd name="connsiteY9" fmla="*/ 0 h 615696"/>
              <a:gd name="connsiteX10" fmla="*/ 7464107 w 7566596"/>
              <a:gd name="connsiteY10" fmla="*/ 0 h 615696"/>
              <a:gd name="connsiteX11" fmla="*/ 7464107 w 7566596"/>
              <a:gd name="connsiteY11" fmla="*/ 0 h 615696"/>
              <a:gd name="connsiteX12" fmla="*/ 7566596 w 7566596"/>
              <a:gd name="connsiteY12" fmla="*/ 102616 h 615696"/>
              <a:gd name="connsiteX13" fmla="*/ 7566596 w 7566596"/>
              <a:gd name="connsiteY13" fmla="*/ 102616 h 61569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7566596" h="615696">
                <a:moveTo>
                  <a:pt x="7566596" y="102616"/>
                </a:moveTo>
                <a:lnTo>
                  <a:pt x="7566596" y="513080"/>
                </a:lnTo>
                <a:lnTo>
                  <a:pt x="7566596" y="513080"/>
                </a:lnTo>
                <a:cubicBezTo>
                  <a:pt x="7566596" y="569722"/>
                  <a:pt x="7520749" y="615696"/>
                  <a:pt x="7464107" y="615696"/>
                </a:cubicBezTo>
                <a:cubicBezTo>
                  <a:pt x="7464107" y="615696"/>
                  <a:pt x="7464107" y="615696"/>
                  <a:pt x="7464107" y="615696"/>
                </a:cubicBezTo>
                <a:lnTo>
                  <a:pt x="7464107" y="615696"/>
                </a:lnTo>
                <a:lnTo>
                  <a:pt x="0" y="615696"/>
                </a:lnTo>
                <a:lnTo>
                  <a:pt x="0" y="615696"/>
                </a:lnTo>
                <a:lnTo>
                  <a:pt x="0" y="0"/>
                </a:lnTo>
                <a:lnTo>
                  <a:pt x="0" y="0"/>
                </a:lnTo>
                <a:lnTo>
                  <a:pt x="7464107" y="0"/>
                </a:lnTo>
                <a:lnTo>
                  <a:pt x="7464107" y="0"/>
                </a:lnTo>
                <a:cubicBezTo>
                  <a:pt x="7520749" y="0"/>
                  <a:pt x="7566596" y="45974"/>
                  <a:pt x="7566596" y="102616"/>
                </a:cubicBezTo>
                <a:cubicBezTo>
                  <a:pt x="7566596" y="102616"/>
                  <a:pt x="7566596" y="102616"/>
                  <a:pt x="7566596" y="102616"/>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Freeform 3"/>
          <p:cNvSpPr/>
          <p:nvPr/>
        </p:nvSpPr>
        <p:spPr>
          <a:xfrm>
            <a:off x="914460" y="4742672"/>
            <a:ext cx="7591996" cy="641096"/>
          </a:xfrm>
          <a:custGeom>
            <a:avLst/>
            <a:gdLst>
              <a:gd name="connsiteX0" fmla="*/ 7579296 w 7591996"/>
              <a:gd name="connsiteY0" fmla="*/ 115316 h 641096"/>
              <a:gd name="connsiteX1" fmla="*/ 7579296 w 7591996"/>
              <a:gd name="connsiteY1" fmla="*/ 525780 h 641096"/>
              <a:gd name="connsiteX2" fmla="*/ 7579296 w 7591996"/>
              <a:gd name="connsiteY2" fmla="*/ 525780 h 641096"/>
              <a:gd name="connsiteX3" fmla="*/ 7476807 w 7591996"/>
              <a:gd name="connsiteY3" fmla="*/ 628396 h 641096"/>
              <a:gd name="connsiteX4" fmla="*/ 7476807 w 7591996"/>
              <a:gd name="connsiteY4" fmla="*/ 628396 h 641096"/>
              <a:gd name="connsiteX5" fmla="*/ 7476807 w 7591996"/>
              <a:gd name="connsiteY5" fmla="*/ 628396 h 641096"/>
              <a:gd name="connsiteX6" fmla="*/ 12700 w 7591996"/>
              <a:gd name="connsiteY6" fmla="*/ 628396 h 641096"/>
              <a:gd name="connsiteX7" fmla="*/ 12700 w 7591996"/>
              <a:gd name="connsiteY7" fmla="*/ 628396 h 641096"/>
              <a:gd name="connsiteX8" fmla="*/ 12700 w 7591996"/>
              <a:gd name="connsiteY8" fmla="*/ 12700 h 641096"/>
              <a:gd name="connsiteX9" fmla="*/ 12700 w 7591996"/>
              <a:gd name="connsiteY9" fmla="*/ 12700 h 641096"/>
              <a:gd name="connsiteX10" fmla="*/ 7476807 w 7591996"/>
              <a:gd name="connsiteY10" fmla="*/ 12700 h 641096"/>
              <a:gd name="connsiteX11" fmla="*/ 7476807 w 7591996"/>
              <a:gd name="connsiteY11" fmla="*/ 12700 h 641096"/>
              <a:gd name="connsiteX12" fmla="*/ 7579296 w 7591996"/>
              <a:gd name="connsiteY12" fmla="*/ 115316 h 641096"/>
              <a:gd name="connsiteX13" fmla="*/ 7579296 w 7591996"/>
              <a:gd name="connsiteY13" fmla="*/ 115316 h 641096"/>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7591996" h="641096">
                <a:moveTo>
                  <a:pt x="7579296" y="115316"/>
                </a:moveTo>
                <a:lnTo>
                  <a:pt x="7579296" y="525780"/>
                </a:lnTo>
                <a:lnTo>
                  <a:pt x="7579296" y="525780"/>
                </a:lnTo>
                <a:cubicBezTo>
                  <a:pt x="7579296" y="582422"/>
                  <a:pt x="7533449" y="628396"/>
                  <a:pt x="7476807" y="628396"/>
                </a:cubicBezTo>
                <a:cubicBezTo>
                  <a:pt x="7476807" y="628396"/>
                  <a:pt x="7476807" y="628396"/>
                  <a:pt x="7476807" y="628396"/>
                </a:cubicBezTo>
                <a:lnTo>
                  <a:pt x="7476807" y="628396"/>
                </a:lnTo>
                <a:lnTo>
                  <a:pt x="12700" y="628396"/>
                </a:lnTo>
                <a:lnTo>
                  <a:pt x="12700" y="628396"/>
                </a:lnTo>
                <a:lnTo>
                  <a:pt x="12700" y="12700"/>
                </a:lnTo>
                <a:lnTo>
                  <a:pt x="12700" y="12700"/>
                </a:lnTo>
                <a:lnTo>
                  <a:pt x="7476807" y="12700"/>
                </a:lnTo>
                <a:lnTo>
                  <a:pt x="7476807" y="12700"/>
                </a:lnTo>
                <a:cubicBezTo>
                  <a:pt x="7533449" y="12700"/>
                  <a:pt x="7579296" y="58674"/>
                  <a:pt x="7579296" y="115316"/>
                </a:cubicBezTo>
                <a:cubicBezTo>
                  <a:pt x="7579296" y="115316"/>
                  <a:pt x="7579296" y="115316"/>
                  <a:pt x="7579296" y="115316"/>
                </a:cubicBezTo>
              </a:path>
            </a:pathLst>
          </a:custGeom>
          <a:solidFill>
            <a:srgbClr val="000000">
              <a:alpha val="0"/>
            </a:srgbClr>
          </a:solidFill>
          <a:ln w="25400">
            <a:solidFill>
              <a:srgbClr val="8064A2">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Freeform 3"/>
          <p:cNvSpPr/>
          <p:nvPr/>
        </p:nvSpPr>
        <p:spPr>
          <a:xfrm>
            <a:off x="269833" y="5561568"/>
            <a:ext cx="680897" cy="879068"/>
          </a:xfrm>
          <a:custGeom>
            <a:avLst/>
            <a:gdLst>
              <a:gd name="connsiteX0" fmla="*/ 680897 w 680897"/>
              <a:gd name="connsiteY0" fmla="*/ 0 h 879068"/>
              <a:gd name="connsiteX1" fmla="*/ 680897 w 680897"/>
              <a:gd name="connsiteY1" fmla="*/ 538619 h 879068"/>
              <a:gd name="connsiteX2" fmla="*/ 340448 w 680897"/>
              <a:gd name="connsiteY2" fmla="*/ 879068 h 879068"/>
              <a:gd name="connsiteX3" fmla="*/ 0 w 680897"/>
              <a:gd name="connsiteY3" fmla="*/ 538619 h 879068"/>
              <a:gd name="connsiteX4" fmla="*/ 0 w 680897"/>
              <a:gd name="connsiteY4" fmla="*/ 0 h 879068"/>
              <a:gd name="connsiteX5" fmla="*/ 340448 w 680897"/>
              <a:gd name="connsiteY5" fmla="*/ 340499 h 879068"/>
              <a:gd name="connsiteX6" fmla="*/ 680897 w 680897"/>
              <a:gd name="connsiteY6" fmla="*/ 0 h 87906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680897" h="879068">
                <a:moveTo>
                  <a:pt x="680897" y="0"/>
                </a:moveTo>
                <a:lnTo>
                  <a:pt x="680897" y="538619"/>
                </a:lnTo>
                <a:lnTo>
                  <a:pt x="340448" y="879068"/>
                </a:lnTo>
                <a:lnTo>
                  <a:pt x="0" y="538619"/>
                </a:lnTo>
                <a:lnTo>
                  <a:pt x="0" y="0"/>
                </a:lnTo>
                <a:lnTo>
                  <a:pt x="340448" y="340499"/>
                </a:lnTo>
                <a:lnTo>
                  <a:pt x="680897" y="0"/>
                </a:lnTo>
              </a:path>
            </a:pathLst>
          </a:custGeom>
          <a:solidFill>
            <a:srgbClr val="C0504D">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Freeform 3"/>
          <p:cNvSpPr/>
          <p:nvPr/>
        </p:nvSpPr>
        <p:spPr>
          <a:xfrm>
            <a:off x="257133" y="5548868"/>
            <a:ext cx="706297" cy="904468"/>
          </a:xfrm>
          <a:custGeom>
            <a:avLst/>
            <a:gdLst>
              <a:gd name="connsiteX0" fmla="*/ 693597 w 706297"/>
              <a:gd name="connsiteY0" fmla="*/ 12700 h 904468"/>
              <a:gd name="connsiteX1" fmla="*/ 693597 w 706297"/>
              <a:gd name="connsiteY1" fmla="*/ 551319 h 904468"/>
              <a:gd name="connsiteX2" fmla="*/ 353148 w 706297"/>
              <a:gd name="connsiteY2" fmla="*/ 891768 h 904468"/>
              <a:gd name="connsiteX3" fmla="*/ 12700 w 706297"/>
              <a:gd name="connsiteY3" fmla="*/ 551319 h 904468"/>
              <a:gd name="connsiteX4" fmla="*/ 12700 w 706297"/>
              <a:gd name="connsiteY4" fmla="*/ 12700 h 904468"/>
              <a:gd name="connsiteX5" fmla="*/ 353148 w 706297"/>
              <a:gd name="connsiteY5" fmla="*/ 353199 h 904468"/>
              <a:gd name="connsiteX6" fmla="*/ 693597 w 706297"/>
              <a:gd name="connsiteY6" fmla="*/ 12700 h 904468"/>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Lst>
            <a:rect l="l" t="t" r="r" b="b"/>
            <a:pathLst>
              <a:path w="706297" h="904468">
                <a:moveTo>
                  <a:pt x="693597" y="12700"/>
                </a:moveTo>
                <a:lnTo>
                  <a:pt x="693597" y="551319"/>
                </a:lnTo>
                <a:lnTo>
                  <a:pt x="353148" y="891768"/>
                </a:lnTo>
                <a:lnTo>
                  <a:pt x="12700" y="551319"/>
                </a:lnTo>
                <a:lnTo>
                  <a:pt x="12700" y="12700"/>
                </a:lnTo>
                <a:lnTo>
                  <a:pt x="353148" y="353199"/>
                </a:lnTo>
                <a:lnTo>
                  <a:pt x="693597" y="12700"/>
                </a:lnTo>
              </a:path>
            </a:pathLst>
          </a:custGeom>
          <a:solidFill>
            <a:srgbClr val="000000">
              <a:alpha val="0"/>
            </a:srgbClr>
          </a:solidFill>
          <a:ln w="25400">
            <a:solidFill>
              <a:srgbClr val="C0504D">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Freeform 3"/>
          <p:cNvSpPr/>
          <p:nvPr/>
        </p:nvSpPr>
        <p:spPr>
          <a:xfrm>
            <a:off x="961983" y="5561060"/>
            <a:ext cx="7505483" cy="572503"/>
          </a:xfrm>
          <a:custGeom>
            <a:avLst/>
            <a:gdLst>
              <a:gd name="connsiteX0" fmla="*/ 7505483 w 7505483"/>
              <a:gd name="connsiteY0" fmla="*/ 95377 h 572503"/>
              <a:gd name="connsiteX1" fmla="*/ 7505483 w 7505483"/>
              <a:gd name="connsiteY1" fmla="*/ 477075 h 572503"/>
              <a:gd name="connsiteX2" fmla="*/ 7505483 w 7505483"/>
              <a:gd name="connsiteY2" fmla="*/ 477075 h 572503"/>
              <a:gd name="connsiteX3" fmla="*/ 7410106 w 7505483"/>
              <a:gd name="connsiteY3" fmla="*/ 572503 h 572503"/>
              <a:gd name="connsiteX4" fmla="*/ 7410106 w 7505483"/>
              <a:gd name="connsiteY4" fmla="*/ 572503 h 572503"/>
              <a:gd name="connsiteX5" fmla="*/ 7410106 w 7505483"/>
              <a:gd name="connsiteY5" fmla="*/ 572503 h 572503"/>
              <a:gd name="connsiteX6" fmla="*/ 0 w 7505483"/>
              <a:gd name="connsiteY6" fmla="*/ 572503 h 572503"/>
              <a:gd name="connsiteX7" fmla="*/ 0 w 7505483"/>
              <a:gd name="connsiteY7" fmla="*/ 572503 h 572503"/>
              <a:gd name="connsiteX8" fmla="*/ 0 w 7505483"/>
              <a:gd name="connsiteY8" fmla="*/ 0 h 572503"/>
              <a:gd name="connsiteX9" fmla="*/ 0 w 7505483"/>
              <a:gd name="connsiteY9" fmla="*/ 0 h 572503"/>
              <a:gd name="connsiteX10" fmla="*/ 7410106 w 7505483"/>
              <a:gd name="connsiteY10" fmla="*/ 0 h 572503"/>
              <a:gd name="connsiteX11" fmla="*/ 7410106 w 7505483"/>
              <a:gd name="connsiteY11" fmla="*/ 0 h 572503"/>
              <a:gd name="connsiteX12" fmla="*/ 7505483 w 7505483"/>
              <a:gd name="connsiteY12" fmla="*/ 95377 h 572503"/>
              <a:gd name="connsiteX13" fmla="*/ 7505483 w 7505483"/>
              <a:gd name="connsiteY13" fmla="*/ 95377 h 572503"/>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7505483" h="572503">
                <a:moveTo>
                  <a:pt x="7505483" y="95377"/>
                </a:moveTo>
                <a:lnTo>
                  <a:pt x="7505483" y="477075"/>
                </a:lnTo>
                <a:lnTo>
                  <a:pt x="7505483" y="477075"/>
                </a:lnTo>
                <a:cubicBezTo>
                  <a:pt x="7505483" y="529780"/>
                  <a:pt x="7462812" y="572503"/>
                  <a:pt x="7410106" y="572503"/>
                </a:cubicBezTo>
                <a:cubicBezTo>
                  <a:pt x="7410106" y="572503"/>
                  <a:pt x="7410106" y="572503"/>
                  <a:pt x="7410106" y="572503"/>
                </a:cubicBezTo>
                <a:lnTo>
                  <a:pt x="7410106" y="572503"/>
                </a:lnTo>
                <a:lnTo>
                  <a:pt x="0" y="572503"/>
                </a:lnTo>
                <a:lnTo>
                  <a:pt x="0" y="572503"/>
                </a:lnTo>
                <a:lnTo>
                  <a:pt x="0" y="0"/>
                </a:lnTo>
                <a:lnTo>
                  <a:pt x="0" y="0"/>
                </a:lnTo>
                <a:lnTo>
                  <a:pt x="7410106" y="0"/>
                </a:lnTo>
                <a:lnTo>
                  <a:pt x="7410106" y="0"/>
                </a:lnTo>
                <a:cubicBezTo>
                  <a:pt x="7462812" y="0"/>
                  <a:pt x="7505483" y="42672"/>
                  <a:pt x="7505483" y="95377"/>
                </a:cubicBezTo>
                <a:cubicBezTo>
                  <a:pt x="7505483" y="95377"/>
                  <a:pt x="7505483" y="95377"/>
                  <a:pt x="7505483" y="95377"/>
                </a:cubicBezTo>
              </a:path>
            </a:pathLst>
          </a:custGeom>
          <a:solidFill>
            <a:srgbClr val="FFFFFF">
              <a:alpha val="100000"/>
            </a:srgbClr>
          </a:solidFill>
          <a:ln w="12700">
            <a:solidFill>
              <a:srgbClr val="000000">
                <a:alpha val="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Freeform 3"/>
          <p:cNvSpPr/>
          <p:nvPr/>
        </p:nvSpPr>
        <p:spPr>
          <a:xfrm>
            <a:off x="949283" y="5548360"/>
            <a:ext cx="7530883" cy="597903"/>
          </a:xfrm>
          <a:custGeom>
            <a:avLst/>
            <a:gdLst>
              <a:gd name="connsiteX0" fmla="*/ 7518183 w 7530883"/>
              <a:gd name="connsiteY0" fmla="*/ 108077 h 597903"/>
              <a:gd name="connsiteX1" fmla="*/ 7518183 w 7530883"/>
              <a:gd name="connsiteY1" fmla="*/ 489775 h 597903"/>
              <a:gd name="connsiteX2" fmla="*/ 7518183 w 7530883"/>
              <a:gd name="connsiteY2" fmla="*/ 489775 h 597903"/>
              <a:gd name="connsiteX3" fmla="*/ 7422806 w 7530883"/>
              <a:gd name="connsiteY3" fmla="*/ 585203 h 597903"/>
              <a:gd name="connsiteX4" fmla="*/ 7422806 w 7530883"/>
              <a:gd name="connsiteY4" fmla="*/ 585203 h 597903"/>
              <a:gd name="connsiteX5" fmla="*/ 7422806 w 7530883"/>
              <a:gd name="connsiteY5" fmla="*/ 585203 h 597903"/>
              <a:gd name="connsiteX6" fmla="*/ 12700 w 7530883"/>
              <a:gd name="connsiteY6" fmla="*/ 585203 h 597903"/>
              <a:gd name="connsiteX7" fmla="*/ 12700 w 7530883"/>
              <a:gd name="connsiteY7" fmla="*/ 585203 h 597903"/>
              <a:gd name="connsiteX8" fmla="*/ 12700 w 7530883"/>
              <a:gd name="connsiteY8" fmla="*/ 12700 h 597903"/>
              <a:gd name="connsiteX9" fmla="*/ 12700 w 7530883"/>
              <a:gd name="connsiteY9" fmla="*/ 12700 h 597903"/>
              <a:gd name="connsiteX10" fmla="*/ 7422806 w 7530883"/>
              <a:gd name="connsiteY10" fmla="*/ 12700 h 597903"/>
              <a:gd name="connsiteX11" fmla="*/ 7422806 w 7530883"/>
              <a:gd name="connsiteY11" fmla="*/ 12700 h 597903"/>
              <a:gd name="connsiteX12" fmla="*/ 7518183 w 7530883"/>
              <a:gd name="connsiteY12" fmla="*/ 108077 h 597903"/>
              <a:gd name="connsiteX13" fmla="*/ 7518183 w 7530883"/>
              <a:gd name="connsiteY13" fmla="*/ 108077 h 597903"/>
            </a:gdLst>
            <a:ahLst/>
            <a:cxnLst>
              <a:cxn ang="0">
                <a:pos x="connsiteX0" y="connsiteY0"/>
              </a:cxn>
              <a:cxn ang="1">
                <a:pos x="connsiteX1" y="connsiteY1"/>
              </a:cxn>
              <a:cxn ang="2">
                <a:pos x="connsiteX2" y="connsiteY2"/>
              </a:cxn>
              <a:cxn ang="3">
                <a:pos x="connsiteX3" y="connsiteY3"/>
              </a:cxn>
              <a:cxn ang="4">
                <a:pos x="connsiteX4" y="connsiteY4"/>
              </a:cxn>
              <a:cxn ang="5">
                <a:pos x="connsiteX5" y="connsiteY5"/>
              </a:cxn>
              <a:cxn ang="6">
                <a:pos x="connsiteX6" y="connsiteY6"/>
              </a:cxn>
              <a:cxn ang="7">
                <a:pos x="connsiteX7" y="connsiteY7"/>
              </a:cxn>
              <a:cxn ang="8">
                <a:pos x="connsiteX8" y="connsiteY8"/>
              </a:cxn>
              <a:cxn ang="9">
                <a:pos x="connsiteX9" y="connsiteY9"/>
              </a:cxn>
              <a:cxn ang="10">
                <a:pos x="connsiteX10" y="connsiteY10"/>
              </a:cxn>
              <a:cxn ang="11">
                <a:pos x="connsiteX11" y="connsiteY11"/>
              </a:cxn>
              <a:cxn ang="12">
                <a:pos x="connsiteX12" y="connsiteY12"/>
              </a:cxn>
              <a:cxn ang="13">
                <a:pos x="connsiteX13" y="connsiteY13"/>
              </a:cxn>
            </a:cxnLst>
            <a:rect l="l" t="t" r="r" b="b"/>
            <a:pathLst>
              <a:path w="7530883" h="597903">
                <a:moveTo>
                  <a:pt x="7518183" y="108077"/>
                </a:moveTo>
                <a:lnTo>
                  <a:pt x="7518183" y="489775"/>
                </a:lnTo>
                <a:lnTo>
                  <a:pt x="7518183" y="489775"/>
                </a:lnTo>
                <a:cubicBezTo>
                  <a:pt x="7518183" y="542480"/>
                  <a:pt x="7475512" y="585203"/>
                  <a:pt x="7422806" y="585203"/>
                </a:cubicBezTo>
                <a:cubicBezTo>
                  <a:pt x="7422806" y="585203"/>
                  <a:pt x="7422806" y="585203"/>
                  <a:pt x="7422806" y="585203"/>
                </a:cubicBezTo>
                <a:lnTo>
                  <a:pt x="7422806" y="585203"/>
                </a:lnTo>
                <a:lnTo>
                  <a:pt x="12700" y="585203"/>
                </a:lnTo>
                <a:lnTo>
                  <a:pt x="12700" y="585203"/>
                </a:lnTo>
                <a:lnTo>
                  <a:pt x="12700" y="12700"/>
                </a:lnTo>
                <a:lnTo>
                  <a:pt x="12700" y="12700"/>
                </a:lnTo>
                <a:lnTo>
                  <a:pt x="7422806" y="12700"/>
                </a:lnTo>
                <a:lnTo>
                  <a:pt x="7422806" y="12700"/>
                </a:lnTo>
                <a:cubicBezTo>
                  <a:pt x="7475512" y="12700"/>
                  <a:pt x="7518183" y="55372"/>
                  <a:pt x="7518183" y="108077"/>
                </a:cubicBezTo>
                <a:cubicBezTo>
                  <a:pt x="7518183" y="108077"/>
                  <a:pt x="7518183" y="108077"/>
                  <a:pt x="7518183" y="108077"/>
                </a:cubicBezTo>
              </a:path>
            </a:pathLst>
          </a:custGeom>
          <a:solidFill>
            <a:srgbClr val="000000">
              <a:alpha val="0"/>
            </a:srgbClr>
          </a:solidFill>
          <a:ln w="25400">
            <a:solidFill>
              <a:srgbClr val="C0504D">
                <a:alpha val="100000"/>
              </a:srgb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TextBox 1"/>
          <p:cNvSpPr txBox="1"/>
          <p:nvPr/>
        </p:nvSpPr>
        <p:spPr>
          <a:xfrm>
            <a:off x="533270" y="1550782"/>
            <a:ext cx="114300" cy="4686300"/>
          </a:xfrm>
          <a:prstGeom prst="rect">
            <a:avLst/>
          </a:prstGeom>
          <a:noFill/>
        </p:spPr>
        <p:txBody>
          <a:bodyPr wrap="none" lIns="0" tIns="0" rIns="0" rtlCol="0">
            <a:spAutoFit/>
          </a:bodyPr>
          <a:lstStyle/>
          <a:p>
            <a:pPr>
              <a:lnSpc>
                <a:spcPts val="1800"/>
              </a:lnSpc>
              <a:tabLst>
                <a:tab pos="25400" algn="l"/>
              </a:tabLst>
            </a:pPr>
            <a:r>
              <a:rPr lang="en-US" altLang="zh-CN" sz="1800" dirty="0" smtClean="0">
                <a:solidFill>
                  <a:srgbClr val="FFFFFF"/>
                </a:solidFill>
                <a:latin typeface="Calibri" pitchFamily="18" charset="0"/>
                <a:cs typeface="Calibri" pitchFamily="18" charset="0"/>
              </a:rPr>
              <a:t>1</a:t>
            </a:r>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800"/>
              </a:lnSpc>
              <a:tabLst>
                <a:tab pos="25400" algn="l"/>
              </a:tabLst>
            </a:pPr>
            <a:r>
              <a:rPr lang="en-US" altLang="zh-CN" sz="1800" dirty="0" smtClean="0">
                <a:solidFill>
                  <a:srgbClr val="FFFFFF"/>
                </a:solidFill>
                <a:latin typeface="Calibri" pitchFamily="18" charset="0"/>
                <a:cs typeface="Calibri" pitchFamily="18" charset="0"/>
              </a:rPr>
              <a:t>2</a:t>
            </a:r>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800"/>
              </a:lnSpc>
              <a:tabLst>
                <a:tab pos="25400" algn="l"/>
              </a:tabLst>
            </a:pPr>
            <a:r>
              <a:rPr lang="en-US" altLang="zh-CN" sz="1800" dirty="0" smtClean="0">
                <a:solidFill>
                  <a:srgbClr val="FFFFFF"/>
                </a:solidFill>
                <a:latin typeface="Calibri" pitchFamily="18" charset="0"/>
                <a:cs typeface="Calibri" pitchFamily="18" charset="0"/>
              </a:rPr>
              <a:t>3</a:t>
            </a:r>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2700"/>
              </a:lnSpc>
              <a:tabLst>
                <a:tab pos="25400" algn="l"/>
              </a:tabLst>
            </a:pPr>
            <a:r>
              <a:rPr lang="en-US" altLang="zh-CN" sz="1800" dirty="0" smtClean="0">
                <a:solidFill>
                  <a:srgbClr val="FFFFFF"/>
                </a:solidFill>
                <a:latin typeface="Calibri" pitchFamily="18" charset="0"/>
                <a:cs typeface="Calibri" pitchFamily="18" charset="0"/>
              </a:rPr>
              <a:t>4</a:t>
            </a:r>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800"/>
              </a:lnSpc>
              <a:tabLst>
                <a:tab pos="25400" algn="l"/>
              </a:tabLst>
            </a:pPr>
            <a:r>
              <a:rPr lang="en-US" altLang="zh-CN" sz="1800" dirty="0" smtClean="0">
                <a:solidFill>
                  <a:srgbClr val="FFFFFF"/>
                </a:solidFill>
                <a:latin typeface="Calibri" pitchFamily="18" charset="0"/>
                <a:cs typeface="Calibri" pitchFamily="18" charset="0"/>
              </a:rPr>
              <a:t>5</a:t>
            </a:r>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800"/>
              </a:lnSpc>
              <a:tabLst>
                <a:tab pos="25400" algn="l"/>
              </a:tabLst>
            </a:pPr>
            <a:r>
              <a:rPr lang="en-US" altLang="zh-CN" sz="1802" dirty="0" smtClean="0">
                <a:solidFill>
                  <a:srgbClr val="FFFFFF"/>
                </a:solidFill>
                <a:latin typeface="Calibri" pitchFamily="18" charset="0"/>
                <a:cs typeface="Calibri" pitchFamily="18" charset="0"/>
              </a:rPr>
              <a:t>6</a:t>
            </a:r>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1800"/>
              </a:lnSpc>
              <a:tabLst>
                <a:tab pos="25400" algn="l"/>
              </a:tabLst>
            </a:pPr>
            <a:r>
              <a:rPr lang="en-US" altLang="zh-CN" dirty="0" smtClean="0"/>
              <a:t>	</a:t>
            </a:r>
            <a:r>
              <a:rPr lang="en-US" altLang="zh-CN" sz="1296" dirty="0" smtClean="0">
                <a:solidFill>
                  <a:srgbClr val="FFFFFF"/>
                </a:solidFill>
                <a:latin typeface="Calibri" pitchFamily="18" charset="0"/>
                <a:cs typeface="Calibri" pitchFamily="18" charset="0"/>
              </a:rPr>
              <a:t>7</a:t>
            </a:r>
          </a:p>
        </p:txBody>
      </p:sp>
      <p:sp>
        <p:nvSpPr>
          <p:cNvPr id="32" name="TextBox 1"/>
          <p:cNvSpPr txBox="1"/>
          <p:nvPr/>
        </p:nvSpPr>
        <p:spPr>
          <a:xfrm>
            <a:off x="1017625" y="909898"/>
            <a:ext cx="7400231" cy="5227072"/>
          </a:xfrm>
          <a:prstGeom prst="rect">
            <a:avLst/>
          </a:prstGeom>
          <a:noFill/>
        </p:spPr>
        <p:txBody>
          <a:bodyPr wrap="none" lIns="0" tIns="0" rIns="0" rtlCol="0">
            <a:spAutoFit/>
          </a:bodyPr>
          <a:lstStyle/>
          <a:p>
            <a:pPr>
              <a:lnSpc>
                <a:spcPts val="1000"/>
              </a:lnSpc>
            </a:pPr>
            <a:endParaRPr lang="en-US" altLang="zh-CN" dirty="0" smtClean="0"/>
          </a:p>
          <a:p>
            <a:pPr>
              <a:lnSpc>
                <a:spcPts val="1000"/>
              </a:lnSpc>
            </a:pPr>
            <a:endParaRPr lang="en-US" altLang="zh-CN" dirty="0" smtClean="0"/>
          </a:p>
          <a:p>
            <a:pPr>
              <a:lnSpc>
                <a:spcPts val="3100"/>
              </a:lnSpc>
              <a:tabLst>
                <a:tab pos="139700" algn="l"/>
                <a:tab pos="177800" algn="l"/>
                <a:tab pos="368300" algn="l"/>
              </a:tabLst>
            </a:pPr>
            <a:r>
              <a:rPr lang="en-US" altLang="zh-CN" dirty="0" smtClean="0"/>
              <a:t>	</a:t>
            </a:r>
            <a:r>
              <a:rPr lang="en-US" altLang="zh-CN" sz="2198" dirty="0" smtClean="0">
                <a:solidFill>
                  <a:srgbClr val="000000"/>
                </a:solidFill>
                <a:latin typeface="Calibri" pitchFamily="18" charset="0"/>
                <a:cs typeface="Calibri" pitchFamily="18" charset="0"/>
              </a:rPr>
              <a:t>•</a:t>
            </a:r>
            <a:r>
              <a:rPr lang="en-US" altLang="zh-CN" sz="2198" dirty="0" smtClean="0">
                <a:latin typeface="Times New Roman" pitchFamily="18" charset="0"/>
                <a:cs typeface="Times New Roman" pitchFamily="18" charset="0"/>
              </a:rPr>
              <a:t> </a:t>
            </a:r>
            <a:r>
              <a:rPr lang="en-US" altLang="zh-CN" sz="2198" b="1" dirty="0" smtClean="0">
                <a:solidFill>
                  <a:srgbClr val="000000"/>
                </a:solidFill>
                <a:latin typeface="Calibri" pitchFamily="18" charset="0"/>
                <a:cs typeface="Calibri" pitchFamily="18" charset="0"/>
              </a:rPr>
              <a:t>Καθορισμός</a:t>
            </a:r>
            <a:r>
              <a:rPr lang="en-US" altLang="zh-CN" sz="2198" dirty="0" smtClean="0">
                <a:latin typeface="Times New Roman" pitchFamily="18" charset="0"/>
                <a:cs typeface="Times New Roman" pitchFamily="18" charset="0"/>
              </a:rPr>
              <a:t> </a:t>
            </a:r>
            <a:r>
              <a:rPr lang="en-US" altLang="zh-CN" sz="2198" b="1" dirty="0" smtClean="0">
                <a:solidFill>
                  <a:srgbClr val="000000"/>
                </a:solidFill>
                <a:latin typeface="Calibri" pitchFamily="18" charset="0"/>
                <a:cs typeface="Calibri" pitchFamily="18" charset="0"/>
              </a:rPr>
              <a:t>των</a:t>
            </a:r>
            <a:r>
              <a:rPr lang="en-US" altLang="zh-CN" sz="2198" dirty="0" smtClean="0">
                <a:latin typeface="Times New Roman" pitchFamily="18" charset="0"/>
                <a:cs typeface="Times New Roman" pitchFamily="18" charset="0"/>
              </a:rPr>
              <a:t> </a:t>
            </a:r>
            <a:r>
              <a:rPr lang="en-US" altLang="zh-CN" sz="2198" b="1" dirty="0" smtClean="0">
                <a:solidFill>
                  <a:srgbClr val="000000"/>
                </a:solidFill>
                <a:latin typeface="Calibri" pitchFamily="18" charset="0"/>
                <a:cs typeface="Calibri" pitchFamily="18" charset="0"/>
              </a:rPr>
              <a:t>πληροφοριών</a:t>
            </a:r>
            <a:r>
              <a:rPr lang="en-US" altLang="zh-CN" sz="2198" dirty="0" smtClean="0">
                <a:latin typeface="Times New Roman" pitchFamily="18" charset="0"/>
                <a:cs typeface="Times New Roman" pitchFamily="18" charset="0"/>
              </a:rPr>
              <a:t> </a:t>
            </a:r>
            <a:r>
              <a:rPr lang="en-US" altLang="zh-CN" sz="2198" b="1" dirty="0" smtClean="0">
                <a:solidFill>
                  <a:srgbClr val="000000"/>
                </a:solidFill>
                <a:latin typeface="Calibri" pitchFamily="18" charset="0"/>
                <a:cs typeface="Calibri" pitchFamily="18" charset="0"/>
              </a:rPr>
              <a:t>που</a:t>
            </a:r>
            <a:r>
              <a:rPr lang="en-US" altLang="zh-CN" sz="2198" dirty="0" smtClean="0">
                <a:latin typeface="Times New Roman" pitchFamily="18" charset="0"/>
                <a:cs typeface="Times New Roman" pitchFamily="18" charset="0"/>
              </a:rPr>
              <a:t> </a:t>
            </a:r>
            <a:r>
              <a:rPr lang="en-US" altLang="zh-CN" sz="2198" b="1" dirty="0" smtClean="0">
                <a:solidFill>
                  <a:srgbClr val="000000"/>
                </a:solidFill>
                <a:latin typeface="Calibri" pitchFamily="18" charset="0"/>
                <a:cs typeface="Calibri" pitchFamily="18" charset="0"/>
              </a:rPr>
              <a:t>χρειάζεται</a:t>
            </a:r>
            <a:r>
              <a:rPr lang="en-US" altLang="zh-CN" sz="2198" dirty="0" smtClean="0">
                <a:latin typeface="Times New Roman" pitchFamily="18" charset="0"/>
                <a:cs typeface="Times New Roman" pitchFamily="18" charset="0"/>
              </a:rPr>
              <a:t> </a:t>
            </a:r>
            <a:r>
              <a:rPr lang="en-US" altLang="zh-CN" sz="2198" b="1" dirty="0" smtClean="0">
                <a:solidFill>
                  <a:srgbClr val="000000"/>
                </a:solidFill>
                <a:latin typeface="Calibri" pitchFamily="18" charset="0"/>
                <a:cs typeface="Calibri" pitchFamily="18" charset="0"/>
              </a:rPr>
              <a:t>ο</a:t>
            </a:r>
            <a:r>
              <a:rPr lang="en-US" altLang="zh-CN" sz="2198" dirty="0" smtClean="0">
                <a:latin typeface="Times New Roman" pitchFamily="18" charset="0"/>
                <a:cs typeface="Times New Roman" pitchFamily="18" charset="0"/>
              </a:rPr>
              <a:t> </a:t>
            </a:r>
            <a:r>
              <a:rPr lang="en-US" altLang="zh-CN" sz="2198" b="1" dirty="0" smtClean="0">
                <a:solidFill>
                  <a:srgbClr val="000000"/>
                </a:solidFill>
                <a:latin typeface="Calibri" pitchFamily="18" charset="0"/>
                <a:cs typeface="Calibri" pitchFamily="18" charset="0"/>
              </a:rPr>
              <a:t>ερευνητής</a:t>
            </a:r>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2800"/>
              </a:lnSpc>
              <a:tabLst>
                <a:tab pos="139700" algn="l"/>
                <a:tab pos="177800" algn="l"/>
                <a:tab pos="368300" algn="l"/>
              </a:tabLst>
            </a:pPr>
            <a:r>
              <a:rPr lang="en-US" altLang="zh-CN" dirty="0" smtClean="0"/>
              <a:t>	</a:t>
            </a:r>
            <a:r>
              <a:rPr lang="en-US" altLang="zh-CN" sz="2195" dirty="0" smtClean="0">
                <a:solidFill>
                  <a:srgbClr val="000000"/>
                </a:solidFill>
                <a:latin typeface="Calibri" pitchFamily="18" charset="0"/>
                <a:cs typeface="Calibri" pitchFamily="18" charset="0"/>
              </a:rPr>
              <a:t>•</a:t>
            </a:r>
            <a:r>
              <a:rPr lang="en-US" altLang="zh-CN" sz="2195" dirty="0" smtClean="0">
                <a:latin typeface="Times New Roman" pitchFamily="18" charset="0"/>
                <a:cs typeface="Times New Roman" pitchFamily="18" charset="0"/>
              </a:rPr>
              <a:t> </a:t>
            </a:r>
            <a:r>
              <a:rPr lang="en-US" altLang="zh-CN" sz="2195" b="1" dirty="0" smtClean="0">
                <a:solidFill>
                  <a:srgbClr val="000000"/>
                </a:solidFill>
                <a:latin typeface="Calibri" pitchFamily="18" charset="0"/>
                <a:cs typeface="Calibri" pitchFamily="18" charset="0"/>
              </a:rPr>
              <a:t>Επιλογή</a:t>
            </a:r>
            <a:r>
              <a:rPr lang="en-US" altLang="zh-CN" sz="2195" dirty="0" smtClean="0">
                <a:latin typeface="Times New Roman" pitchFamily="18" charset="0"/>
                <a:cs typeface="Times New Roman" pitchFamily="18" charset="0"/>
              </a:rPr>
              <a:t> </a:t>
            </a:r>
            <a:r>
              <a:rPr lang="en-US" altLang="zh-CN" sz="2195" b="1" dirty="0" smtClean="0">
                <a:solidFill>
                  <a:srgbClr val="000000"/>
                </a:solidFill>
                <a:latin typeface="Calibri" pitchFamily="18" charset="0"/>
                <a:cs typeface="Calibri" pitchFamily="18" charset="0"/>
              </a:rPr>
              <a:t>των</a:t>
            </a:r>
            <a:r>
              <a:rPr lang="en-US" altLang="zh-CN" sz="2195" dirty="0" smtClean="0">
                <a:latin typeface="Times New Roman" pitchFamily="18" charset="0"/>
                <a:cs typeface="Times New Roman" pitchFamily="18" charset="0"/>
              </a:rPr>
              <a:t> </a:t>
            </a:r>
            <a:r>
              <a:rPr lang="en-US" altLang="zh-CN" sz="2195" b="1" dirty="0" smtClean="0">
                <a:solidFill>
                  <a:srgbClr val="000000"/>
                </a:solidFill>
                <a:latin typeface="Calibri" pitchFamily="18" charset="0"/>
                <a:cs typeface="Calibri" pitchFamily="18" charset="0"/>
              </a:rPr>
              <a:t>τύπων</a:t>
            </a:r>
            <a:r>
              <a:rPr lang="en-US" altLang="zh-CN" sz="2195" dirty="0" smtClean="0">
                <a:latin typeface="Times New Roman" pitchFamily="18" charset="0"/>
                <a:cs typeface="Times New Roman" pitchFamily="18" charset="0"/>
              </a:rPr>
              <a:t> </a:t>
            </a:r>
            <a:r>
              <a:rPr lang="en-US" altLang="zh-CN" sz="2195" b="1" dirty="0" smtClean="0">
                <a:solidFill>
                  <a:srgbClr val="000000"/>
                </a:solidFill>
                <a:latin typeface="Calibri" pitchFamily="18" charset="0"/>
                <a:cs typeface="Calibri" pitchFamily="18" charset="0"/>
              </a:rPr>
              <a:t>των</a:t>
            </a:r>
            <a:r>
              <a:rPr lang="en-US" altLang="zh-CN" sz="2195" dirty="0" smtClean="0">
                <a:latin typeface="Times New Roman" pitchFamily="18" charset="0"/>
                <a:cs typeface="Times New Roman" pitchFamily="18" charset="0"/>
              </a:rPr>
              <a:t> </a:t>
            </a:r>
            <a:r>
              <a:rPr lang="en-US" altLang="zh-CN" sz="2195" b="1" dirty="0" smtClean="0">
                <a:solidFill>
                  <a:srgbClr val="000000"/>
                </a:solidFill>
                <a:latin typeface="Calibri" pitchFamily="18" charset="0"/>
                <a:cs typeface="Calibri" pitchFamily="18" charset="0"/>
              </a:rPr>
              <a:t>ερωτήσεων</a:t>
            </a:r>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2900"/>
              </a:lnSpc>
              <a:tabLst>
                <a:tab pos="139700" algn="l"/>
                <a:tab pos="177800" algn="l"/>
                <a:tab pos="368300" algn="l"/>
              </a:tabLst>
            </a:pPr>
            <a:r>
              <a:rPr lang="en-US" altLang="zh-CN" dirty="0" smtClean="0"/>
              <a:t>	</a:t>
            </a:r>
            <a:r>
              <a:rPr lang="en-US" altLang="zh-CN" sz="2195" dirty="0" smtClean="0">
                <a:solidFill>
                  <a:srgbClr val="000000"/>
                </a:solidFill>
                <a:latin typeface="Calibri" pitchFamily="18" charset="0"/>
                <a:cs typeface="Calibri" pitchFamily="18" charset="0"/>
              </a:rPr>
              <a:t>•</a:t>
            </a:r>
            <a:r>
              <a:rPr lang="en-US" altLang="zh-CN" sz="2195" dirty="0" smtClean="0">
                <a:latin typeface="Times New Roman" pitchFamily="18" charset="0"/>
                <a:cs typeface="Times New Roman" pitchFamily="18" charset="0"/>
              </a:rPr>
              <a:t> </a:t>
            </a:r>
            <a:r>
              <a:rPr lang="en-US" altLang="zh-CN" sz="2195" b="1" dirty="0" smtClean="0">
                <a:solidFill>
                  <a:srgbClr val="000000"/>
                </a:solidFill>
                <a:latin typeface="Calibri" pitchFamily="18" charset="0"/>
                <a:cs typeface="Calibri" pitchFamily="18" charset="0"/>
              </a:rPr>
              <a:t>Απόφαση</a:t>
            </a:r>
            <a:r>
              <a:rPr lang="en-US" altLang="zh-CN" sz="2195" dirty="0" smtClean="0">
                <a:latin typeface="Times New Roman" pitchFamily="18" charset="0"/>
                <a:cs typeface="Times New Roman" pitchFamily="18" charset="0"/>
              </a:rPr>
              <a:t> </a:t>
            </a:r>
            <a:r>
              <a:rPr lang="en-US" altLang="zh-CN" sz="2195" b="1" dirty="0" smtClean="0">
                <a:solidFill>
                  <a:srgbClr val="000000"/>
                </a:solidFill>
                <a:latin typeface="Calibri" pitchFamily="18" charset="0"/>
                <a:cs typeface="Calibri" pitchFamily="18" charset="0"/>
              </a:rPr>
              <a:t>για</a:t>
            </a:r>
            <a:r>
              <a:rPr lang="en-US" altLang="zh-CN" sz="2195" dirty="0" smtClean="0">
                <a:latin typeface="Times New Roman" pitchFamily="18" charset="0"/>
                <a:cs typeface="Times New Roman" pitchFamily="18" charset="0"/>
              </a:rPr>
              <a:t> </a:t>
            </a:r>
            <a:r>
              <a:rPr lang="en-US" altLang="zh-CN" sz="2195" b="1" dirty="0" smtClean="0">
                <a:solidFill>
                  <a:srgbClr val="000000"/>
                </a:solidFill>
                <a:latin typeface="Calibri" pitchFamily="18" charset="0"/>
                <a:cs typeface="Calibri" pitchFamily="18" charset="0"/>
              </a:rPr>
              <a:t>διατύπωση</a:t>
            </a:r>
            <a:r>
              <a:rPr lang="en-US" altLang="zh-CN" sz="2195" dirty="0" smtClean="0">
                <a:latin typeface="Times New Roman" pitchFamily="18" charset="0"/>
                <a:cs typeface="Times New Roman" pitchFamily="18" charset="0"/>
              </a:rPr>
              <a:t> </a:t>
            </a:r>
            <a:r>
              <a:rPr lang="en-US" altLang="zh-CN" sz="2195" b="1" dirty="0" smtClean="0">
                <a:solidFill>
                  <a:srgbClr val="000000"/>
                </a:solidFill>
                <a:latin typeface="Calibri" pitchFamily="18" charset="0"/>
                <a:cs typeface="Calibri" pitchFamily="18" charset="0"/>
              </a:rPr>
              <a:t>ερωτήσεων</a:t>
            </a:r>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2800"/>
              </a:lnSpc>
              <a:tabLst>
                <a:tab pos="139700" algn="l"/>
                <a:tab pos="177800" algn="l"/>
                <a:tab pos="368300" algn="l"/>
              </a:tabLst>
            </a:pPr>
            <a:r>
              <a:rPr lang="en-US" altLang="zh-CN" dirty="0" smtClean="0"/>
              <a:t>	</a:t>
            </a:r>
            <a:r>
              <a:rPr lang="en-US" altLang="zh-CN" sz="2304" dirty="0" smtClean="0">
                <a:solidFill>
                  <a:srgbClr val="000000"/>
                </a:solidFill>
                <a:latin typeface="Calibri" pitchFamily="18" charset="0"/>
                <a:cs typeface="Calibri" pitchFamily="18" charset="0"/>
              </a:rPr>
              <a:t>•</a:t>
            </a:r>
            <a:r>
              <a:rPr lang="en-US" altLang="zh-CN" sz="2304" dirty="0" smtClean="0">
                <a:latin typeface="Times New Roman" pitchFamily="18" charset="0"/>
                <a:cs typeface="Times New Roman" pitchFamily="18" charset="0"/>
              </a:rPr>
              <a:t> </a:t>
            </a:r>
            <a:r>
              <a:rPr lang="en-US" altLang="zh-CN" sz="2304" b="1" dirty="0" smtClean="0">
                <a:solidFill>
                  <a:srgbClr val="000000"/>
                </a:solidFill>
                <a:latin typeface="Calibri" pitchFamily="18" charset="0"/>
                <a:cs typeface="Calibri" pitchFamily="18" charset="0"/>
              </a:rPr>
              <a:t>Καθορισμός</a:t>
            </a:r>
            <a:r>
              <a:rPr lang="en-US" altLang="zh-CN" sz="2304" dirty="0" smtClean="0">
                <a:latin typeface="Times New Roman" pitchFamily="18" charset="0"/>
                <a:cs typeface="Times New Roman" pitchFamily="18" charset="0"/>
              </a:rPr>
              <a:t> </a:t>
            </a:r>
            <a:r>
              <a:rPr lang="en-US" altLang="zh-CN" sz="2304" b="1" dirty="0" smtClean="0">
                <a:solidFill>
                  <a:srgbClr val="000000"/>
                </a:solidFill>
                <a:latin typeface="Calibri" pitchFamily="18" charset="0"/>
                <a:cs typeface="Calibri" pitchFamily="18" charset="0"/>
              </a:rPr>
              <a:t>της</a:t>
            </a:r>
            <a:r>
              <a:rPr lang="en-US" altLang="zh-CN" sz="2304" dirty="0" smtClean="0">
                <a:latin typeface="Times New Roman" pitchFamily="18" charset="0"/>
                <a:cs typeface="Times New Roman" pitchFamily="18" charset="0"/>
              </a:rPr>
              <a:t> </a:t>
            </a:r>
            <a:r>
              <a:rPr lang="en-US" altLang="zh-CN" sz="2304" b="1" dirty="0" smtClean="0">
                <a:solidFill>
                  <a:srgbClr val="000000"/>
                </a:solidFill>
                <a:latin typeface="Calibri" pitchFamily="18" charset="0"/>
                <a:cs typeface="Calibri" pitchFamily="18" charset="0"/>
              </a:rPr>
              <a:t>σειράς</a:t>
            </a:r>
            <a:r>
              <a:rPr lang="en-US" altLang="zh-CN" sz="2304" dirty="0" smtClean="0">
                <a:latin typeface="Times New Roman" pitchFamily="18" charset="0"/>
                <a:cs typeface="Times New Roman" pitchFamily="18" charset="0"/>
              </a:rPr>
              <a:t> </a:t>
            </a:r>
            <a:r>
              <a:rPr lang="en-US" altLang="zh-CN" sz="2304" b="1" dirty="0" smtClean="0">
                <a:solidFill>
                  <a:srgbClr val="000000"/>
                </a:solidFill>
                <a:latin typeface="Calibri" pitchFamily="18" charset="0"/>
                <a:cs typeface="Calibri" pitchFamily="18" charset="0"/>
              </a:rPr>
              <a:t>των</a:t>
            </a:r>
            <a:r>
              <a:rPr lang="en-US" altLang="zh-CN" sz="2304" dirty="0" smtClean="0">
                <a:latin typeface="Times New Roman" pitchFamily="18" charset="0"/>
                <a:cs typeface="Times New Roman" pitchFamily="18" charset="0"/>
              </a:rPr>
              <a:t> </a:t>
            </a:r>
            <a:r>
              <a:rPr lang="en-US" altLang="zh-CN" sz="2304" b="1" dirty="0" smtClean="0">
                <a:solidFill>
                  <a:srgbClr val="000000"/>
                </a:solidFill>
                <a:latin typeface="Calibri" pitchFamily="18" charset="0"/>
                <a:cs typeface="Calibri" pitchFamily="18" charset="0"/>
              </a:rPr>
              <a:t>ερωτήσεων</a:t>
            </a:r>
          </a:p>
          <a:p>
            <a:pPr>
              <a:lnSpc>
                <a:spcPts val="1000"/>
              </a:lnSpc>
            </a:pPr>
            <a:endParaRPr lang="en-US" altLang="zh-CN" dirty="0" smtClean="0"/>
          </a:p>
          <a:p>
            <a:pPr>
              <a:lnSpc>
                <a:spcPts val="1000"/>
              </a:lnSpc>
            </a:pPr>
            <a:endParaRPr lang="en-US" altLang="zh-CN" dirty="0" smtClean="0"/>
          </a:p>
          <a:p>
            <a:pPr>
              <a:lnSpc>
                <a:spcPts val="2600"/>
              </a:lnSpc>
              <a:tabLst>
                <a:tab pos="139700" algn="l"/>
                <a:tab pos="177800" algn="l"/>
                <a:tab pos="368300" algn="l"/>
              </a:tabLst>
            </a:pPr>
            <a:r>
              <a:rPr lang="en-US" altLang="zh-CN" dirty="0" smtClean="0"/>
              <a:t>	</a:t>
            </a:r>
            <a:r>
              <a:rPr lang="en-US" altLang="zh-CN" sz="2306" dirty="0" smtClean="0">
                <a:solidFill>
                  <a:srgbClr val="000000"/>
                </a:solidFill>
                <a:latin typeface="Calibri" pitchFamily="18" charset="0"/>
                <a:cs typeface="Calibri" pitchFamily="18" charset="0"/>
              </a:rPr>
              <a:t>•</a:t>
            </a:r>
            <a:r>
              <a:rPr lang="en-US" altLang="zh-CN" sz="2306" dirty="0" smtClean="0">
                <a:latin typeface="Times New Roman" pitchFamily="18" charset="0"/>
                <a:cs typeface="Times New Roman" pitchFamily="18" charset="0"/>
              </a:rPr>
              <a:t> </a:t>
            </a:r>
            <a:r>
              <a:rPr lang="en-US" altLang="zh-CN" sz="2306" b="1" dirty="0" smtClean="0">
                <a:solidFill>
                  <a:srgbClr val="000000"/>
                </a:solidFill>
                <a:latin typeface="Calibri" pitchFamily="18" charset="0"/>
                <a:cs typeface="Calibri" pitchFamily="18" charset="0"/>
              </a:rPr>
              <a:t>Προσδιορισμός</a:t>
            </a:r>
            <a:r>
              <a:rPr lang="en-US" altLang="zh-CN" sz="2306" dirty="0" smtClean="0">
                <a:latin typeface="Times New Roman" pitchFamily="18" charset="0"/>
                <a:cs typeface="Times New Roman" pitchFamily="18" charset="0"/>
              </a:rPr>
              <a:t> </a:t>
            </a:r>
            <a:r>
              <a:rPr lang="en-US" altLang="zh-CN" sz="2306" b="1" dirty="0" smtClean="0">
                <a:solidFill>
                  <a:srgbClr val="000000"/>
                </a:solidFill>
                <a:latin typeface="Calibri" pitchFamily="18" charset="0"/>
                <a:cs typeface="Calibri" pitchFamily="18" charset="0"/>
              </a:rPr>
              <a:t>της</a:t>
            </a:r>
            <a:r>
              <a:rPr lang="en-US" altLang="zh-CN" sz="2306" dirty="0" smtClean="0">
                <a:latin typeface="Times New Roman" pitchFamily="18" charset="0"/>
                <a:cs typeface="Times New Roman" pitchFamily="18" charset="0"/>
              </a:rPr>
              <a:t> </a:t>
            </a:r>
            <a:r>
              <a:rPr lang="en-US" altLang="zh-CN" sz="2306" b="1" dirty="0" smtClean="0">
                <a:solidFill>
                  <a:srgbClr val="000000"/>
                </a:solidFill>
                <a:latin typeface="Calibri" pitchFamily="18" charset="0"/>
                <a:cs typeface="Calibri" pitchFamily="18" charset="0"/>
              </a:rPr>
              <a:t>μορφολογίας</a:t>
            </a:r>
            <a:r>
              <a:rPr lang="en-US" altLang="zh-CN" sz="2306" dirty="0" smtClean="0">
                <a:latin typeface="Times New Roman" pitchFamily="18" charset="0"/>
                <a:cs typeface="Times New Roman" pitchFamily="18" charset="0"/>
              </a:rPr>
              <a:t> </a:t>
            </a:r>
            <a:r>
              <a:rPr lang="en-US" altLang="zh-CN" sz="2306" b="1" dirty="0" smtClean="0">
                <a:solidFill>
                  <a:srgbClr val="000000"/>
                </a:solidFill>
                <a:latin typeface="Calibri" pitchFamily="18" charset="0"/>
                <a:cs typeface="Calibri" pitchFamily="18" charset="0"/>
              </a:rPr>
              <a:t>και</a:t>
            </a:r>
            <a:r>
              <a:rPr lang="en-US" altLang="zh-CN" sz="2306" dirty="0" smtClean="0">
                <a:latin typeface="Times New Roman" pitchFamily="18" charset="0"/>
                <a:cs typeface="Times New Roman" pitchFamily="18" charset="0"/>
              </a:rPr>
              <a:t> </a:t>
            </a:r>
            <a:r>
              <a:rPr lang="en-US" altLang="zh-CN" sz="2306" b="1" dirty="0" smtClean="0">
                <a:solidFill>
                  <a:srgbClr val="000000"/>
                </a:solidFill>
                <a:latin typeface="Calibri" pitchFamily="18" charset="0"/>
                <a:cs typeface="Calibri" pitchFamily="18" charset="0"/>
              </a:rPr>
              <a:t>της</a:t>
            </a:r>
            <a:r>
              <a:rPr lang="en-US" altLang="zh-CN" sz="2306" dirty="0" smtClean="0">
                <a:latin typeface="Times New Roman" pitchFamily="18" charset="0"/>
                <a:cs typeface="Times New Roman" pitchFamily="18" charset="0"/>
              </a:rPr>
              <a:t> </a:t>
            </a:r>
            <a:r>
              <a:rPr lang="en-US" altLang="zh-CN" sz="2306" b="1" dirty="0" smtClean="0">
                <a:solidFill>
                  <a:srgbClr val="000000"/>
                </a:solidFill>
                <a:latin typeface="Calibri" pitchFamily="18" charset="0"/>
                <a:cs typeface="Calibri" pitchFamily="18" charset="0"/>
              </a:rPr>
              <a:t>εμφάνισής</a:t>
            </a:r>
            <a:r>
              <a:rPr lang="en-US" altLang="zh-CN" sz="2306" dirty="0" smtClean="0">
                <a:latin typeface="Times New Roman" pitchFamily="18" charset="0"/>
                <a:cs typeface="Times New Roman" pitchFamily="18" charset="0"/>
              </a:rPr>
              <a:t> </a:t>
            </a:r>
            <a:r>
              <a:rPr lang="en-US" altLang="zh-CN" sz="2306" b="1" dirty="0" smtClean="0">
                <a:solidFill>
                  <a:srgbClr val="000000"/>
                </a:solidFill>
                <a:latin typeface="Calibri" pitchFamily="18" charset="0"/>
                <a:cs typeface="Calibri" pitchFamily="18" charset="0"/>
              </a:rPr>
              <a:t>του</a:t>
            </a:r>
          </a:p>
          <a:p>
            <a:pPr>
              <a:lnSpc>
                <a:spcPts val="2500"/>
              </a:lnSpc>
              <a:tabLst>
                <a:tab pos="139700" algn="l"/>
                <a:tab pos="177800" algn="l"/>
                <a:tab pos="368300" algn="l"/>
              </a:tabLst>
            </a:pPr>
            <a:r>
              <a:rPr lang="en-US" altLang="zh-CN" dirty="0" smtClean="0"/>
              <a:t>			</a:t>
            </a:r>
            <a:r>
              <a:rPr lang="en-US" altLang="zh-CN" sz="2304" b="1" dirty="0" smtClean="0">
                <a:solidFill>
                  <a:srgbClr val="000000"/>
                </a:solidFill>
                <a:latin typeface="Calibri" pitchFamily="18" charset="0"/>
                <a:cs typeface="Calibri" pitchFamily="18" charset="0"/>
              </a:rPr>
              <a:t>ερωτηματολογίου</a:t>
            </a:r>
          </a:p>
          <a:p>
            <a:pPr>
              <a:lnSpc>
                <a:spcPts val="1000"/>
              </a:lnSpc>
            </a:pPr>
            <a:endParaRPr lang="en-US" altLang="zh-CN" dirty="0" smtClean="0"/>
          </a:p>
          <a:p>
            <a:pPr>
              <a:lnSpc>
                <a:spcPts val="1000"/>
              </a:lnSpc>
            </a:pPr>
            <a:endParaRPr lang="en-US" altLang="zh-CN" dirty="0" smtClean="0"/>
          </a:p>
          <a:p>
            <a:pPr>
              <a:lnSpc>
                <a:spcPts val="2600"/>
              </a:lnSpc>
              <a:tabLst>
                <a:tab pos="139700" algn="l"/>
                <a:tab pos="177800" algn="l"/>
                <a:tab pos="368300" algn="l"/>
              </a:tabLst>
            </a:pPr>
            <a:r>
              <a:rPr lang="en-US" altLang="zh-CN" dirty="0" smtClean="0"/>
              <a:t>	</a:t>
            </a:r>
            <a:r>
              <a:rPr lang="en-US" altLang="zh-CN" sz="2304" dirty="0" smtClean="0">
                <a:solidFill>
                  <a:srgbClr val="000000"/>
                </a:solidFill>
                <a:latin typeface="Calibri" pitchFamily="18" charset="0"/>
                <a:cs typeface="Calibri" pitchFamily="18" charset="0"/>
              </a:rPr>
              <a:t>•</a:t>
            </a:r>
            <a:r>
              <a:rPr lang="en-US" altLang="zh-CN" sz="2304" dirty="0" smtClean="0">
                <a:latin typeface="Times New Roman" pitchFamily="18" charset="0"/>
                <a:cs typeface="Times New Roman" pitchFamily="18" charset="0"/>
              </a:rPr>
              <a:t> </a:t>
            </a:r>
            <a:r>
              <a:rPr lang="en-US" altLang="zh-CN" sz="2304" b="1" dirty="0" smtClean="0">
                <a:solidFill>
                  <a:srgbClr val="000000"/>
                </a:solidFill>
                <a:latin typeface="Calibri" pitchFamily="18" charset="0"/>
                <a:cs typeface="Calibri" pitchFamily="18" charset="0"/>
              </a:rPr>
              <a:t>Προέλεγχος</a:t>
            </a:r>
            <a:r>
              <a:rPr lang="en-US" altLang="zh-CN" sz="2304" dirty="0" smtClean="0">
                <a:latin typeface="Times New Roman" pitchFamily="18" charset="0"/>
                <a:cs typeface="Times New Roman" pitchFamily="18" charset="0"/>
              </a:rPr>
              <a:t> </a:t>
            </a:r>
            <a:r>
              <a:rPr lang="en-US" altLang="zh-CN" sz="2304" b="1" dirty="0" smtClean="0">
                <a:solidFill>
                  <a:srgbClr val="000000"/>
                </a:solidFill>
                <a:latin typeface="Calibri" pitchFamily="18" charset="0"/>
                <a:cs typeface="Calibri" pitchFamily="18" charset="0"/>
              </a:rPr>
              <a:t>του</a:t>
            </a:r>
            <a:r>
              <a:rPr lang="en-US" altLang="zh-CN" sz="2304" dirty="0" smtClean="0">
                <a:latin typeface="Times New Roman" pitchFamily="18" charset="0"/>
                <a:cs typeface="Times New Roman" pitchFamily="18" charset="0"/>
              </a:rPr>
              <a:t> </a:t>
            </a:r>
            <a:r>
              <a:rPr lang="en-US" altLang="zh-CN" sz="2304" b="1" dirty="0" smtClean="0">
                <a:solidFill>
                  <a:srgbClr val="000000"/>
                </a:solidFill>
                <a:latin typeface="Calibri" pitchFamily="18" charset="0"/>
                <a:cs typeface="Calibri" pitchFamily="18" charset="0"/>
              </a:rPr>
              <a:t>ερωτηματολογίου</a:t>
            </a:r>
          </a:p>
          <a:p>
            <a:pPr>
              <a:lnSpc>
                <a:spcPts val="1000"/>
              </a:lnSpc>
            </a:pPr>
            <a:endParaRPr lang="en-US" altLang="zh-CN" dirty="0" smtClean="0"/>
          </a:p>
          <a:p>
            <a:pPr>
              <a:lnSpc>
                <a:spcPts val="1000"/>
              </a:lnSpc>
            </a:pPr>
            <a:endParaRPr lang="en-US" altLang="zh-CN" dirty="0" smtClean="0"/>
          </a:p>
          <a:p>
            <a:pPr>
              <a:lnSpc>
                <a:spcPts val="1000"/>
              </a:lnSpc>
            </a:pPr>
            <a:endParaRPr lang="en-US" altLang="zh-CN" dirty="0" smtClean="0"/>
          </a:p>
          <a:p>
            <a:pPr>
              <a:lnSpc>
                <a:spcPts val="3100"/>
              </a:lnSpc>
              <a:tabLst>
                <a:tab pos="139700" algn="l"/>
                <a:tab pos="177800" algn="l"/>
                <a:tab pos="368300" algn="l"/>
              </a:tabLst>
            </a:pPr>
            <a:r>
              <a:rPr lang="en-US" altLang="zh-CN" dirty="0" smtClean="0"/>
              <a:t>		</a:t>
            </a:r>
            <a:r>
              <a:rPr lang="en-US" altLang="zh-CN" sz="2304" dirty="0" smtClean="0">
                <a:solidFill>
                  <a:srgbClr val="000000"/>
                </a:solidFill>
                <a:latin typeface="Calibri" pitchFamily="18" charset="0"/>
                <a:cs typeface="Calibri" pitchFamily="18" charset="0"/>
              </a:rPr>
              <a:t>•</a:t>
            </a:r>
            <a:r>
              <a:rPr lang="en-US" altLang="zh-CN" sz="2304" dirty="0" smtClean="0">
                <a:latin typeface="Times New Roman" pitchFamily="18" charset="0"/>
                <a:cs typeface="Times New Roman" pitchFamily="18" charset="0"/>
              </a:rPr>
              <a:t> </a:t>
            </a:r>
            <a:r>
              <a:rPr lang="en-US" altLang="zh-CN" sz="2304" b="1" dirty="0" smtClean="0">
                <a:solidFill>
                  <a:srgbClr val="000000"/>
                </a:solidFill>
                <a:latin typeface="Calibri" pitchFamily="18" charset="0"/>
                <a:cs typeface="Calibri" pitchFamily="18" charset="0"/>
              </a:rPr>
              <a:t>Διεξαγωγή</a:t>
            </a:r>
            <a:r>
              <a:rPr lang="en-US" altLang="zh-CN" sz="2304" dirty="0" smtClean="0">
                <a:latin typeface="Times New Roman" pitchFamily="18" charset="0"/>
                <a:cs typeface="Times New Roman" pitchFamily="18" charset="0"/>
              </a:rPr>
              <a:t> </a:t>
            </a:r>
            <a:r>
              <a:rPr lang="en-US" altLang="zh-CN" sz="2304" b="1" dirty="0" smtClean="0">
                <a:solidFill>
                  <a:srgbClr val="000000"/>
                </a:solidFill>
                <a:latin typeface="Calibri" pitchFamily="18" charset="0"/>
                <a:cs typeface="Calibri" pitchFamily="18" charset="0"/>
              </a:rPr>
              <a:t>έρευνας</a:t>
            </a:r>
          </a:p>
        </p:txBody>
      </p:sp>
      <p:sp>
        <p:nvSpPr>
          <p:cNvPr id="38" name="Τίτλος 32"/>
          <p:cNvSpPr txBox="1">
            <a:spLocks/>
          </p:cNvSpPr>
          <p:nvPr/>
        </p:nvSpPr>
        <p:spPr>
          <a:xfrm>
            <a:off x="454850" y="188640"/>
            <a:ext cx="8229600" cy="83705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u="sng" kern="1200">
                <a:solidFill>
                  <a:schemeClr val="bg1"/>
                </a:solidFill>
                <a:effectLst>
                  <a:outerShdw blurRad="38100" dist="38100" dir="2700000" algn="tl">
                    <a:srgbClr val="000000">
                      <a:alpha val="43137"/>
                    </a:srgbClr>
                  </a:outerShdw>
                </a:effectLst>
                <a:latin typeface="+mj-lt"/>
                <a:ea typeface="+mj-ea"/>
                <a:cs typeface="+mj-cs"/>
              </a:defRPr>
            </a:lvl1pPr>
          </a:lstStyle>
          <a:p>
            <a:r>
              <a:rPr lang="en-US" altLang="zh-CN" smtClean="0"/>
              <a:t>ΣΧΕΔΙΑΣΜΟΣ ΕΡΩΤΗΜΑΤΟΛΟΓΙΟΥ</a:t>
            </a:r>
            <a:endParaRPr lang="el-GR" dirty="0"/>
          </a:p>
        </p:txBody>
      </p:sp>
    </p:spTree>
    <p:extLst>
      <p:ext uri="{BB962C8B-B14F-4D97-AF65-F5344CB8AC3E}">
        <p14:creationId xmlns:p14="http://schemas.microsoft.com/office/powerpoint/2010/main" xmlns="" val="3473245184"/>
      </p:ext>
    </p:extLst>
  </p:cSld>
  <p:clrMapOvr>
    <a:masterClrMapping/>
  </p:clrMapOvr>
  <p:transition>
    <p:randomBa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Σχεδιασμός ερωτήσεων (1)</a:t>
            </a:r>
            <a:endParaRPr lang="el-GR" dirty="0"/>
          </a:p>
        </p:txBody>
      </p:sp>
      <p:sp>
        <p:nvSpPr>
          <p:cNvPr id="3" name="2 - Θέση περιεχομένου"/>
          <p:cNvSpPr>
            <a:spLocks noGrp="1"/>
          </p:cNvSpPr>
          <p:nvPr>
            <p:ph idx="1"/>
          </p:nvPr>
        </p:nvSpPr>
        <p:spPr/>
        <p:txBody>
          <a:bodyPr>
            <a:normAutofit/>
          </a:bodyPr>
          <a:lstStyle/>
          <a:p>
            <a:r>
              <a:rPr lang="el-GR" altLang="zh-CN" dirty="0" smtClean="0"/>
              <a:t>Οι </a:t>
            </a:r>
            <a:r>
              <a:rPr lang="el-GR" altLang="zh-CN" dirty="0"/>
              <a:t>ερωτήσεις πρέπει να εξαντλούν το </a:t>
            </a:r>
            <a:r>
              <a:rPr lang="el-GR" altLang="zh-CN" dirty="0" smtClean="0"/>
              <a:t>θέμα</a:t>
            </a:r>
          </a:p>
          <a:p>
            <a:r>
              <a:rPr lang="el-GR" dirty="0" smtClean="0"/>
              <a:t>Πρέπει να υπάρχει κάποια λογική στη σειρά των ερωτήσεων</a:t>
            </a:r>
          </a:p>
          <a:p>
            <a:pPr lvl="1"/>
            <a:r>
              <a:rPr lang="el-GR" dirty="0" smtClean="0"/>
              <a:t>Ομαδοποιείστε παρεμφερείς ερωτήσεις</a:t>
            </a:r>
          </a:p>
          <a:p>
            <a:pPr lvl="1"/>
            <a:r>
              <a:rPr lang="el-GR" dirty="0" smtClean="0"/>
              <a:t>Όταν </a:t>
            </a:r>
            <a:r>
              <a:rPr lang="el-GR" dirty="0"/>
              <a:t>μια γενική και μια ειδική ερώτηση πρόκειται να ερωτηθούν μαζί, </a:t>
            </a:r>
            <a:r>
              <a:rPr lang="el-GR" dirty="0" smtClean="0"/>
              <a:t>να </a:t>
            </a:r>
            <a:r>
              <a:rPr lang="el-GR" dirty="0"/>
              <a:t>προηγηθεί η </a:t>
            </a:r>
            <a:r>
              <a:rPr lang="el-GR" dirty="0" smtClean="0"/>
              <a:t>γενική</a:t>
            </a:r>
            <a:r>
              <a:rPr lang="de-DE" altLang="zh-CN" dirty="0" smtClean="0"/>
              <a:t>.</a:t>
            </a:r>
            <a:endParaRPr lang="el-GR" altLang="zh-CN" dirty="0" smtClean="0"/>
          </a:p>
        </p:txBody>
      </p:sp>
      <p:sp>
        <p:nvSpPr>
          <p:cNvPr id="4" name="3 - Θέση αριθμού διαφάνειας"/>
          <p:cNvSpPr>
            <a:spLocks noGrp="1"/>
          </p:cNvSpPr>
          <p:nvPr>
            <p:ph type="sldNum" sz="quarter" idx="12"/>
          </p:nvPr>
        </p:nvSpPr>
        <p:spPr/>
        <p:txBody>
          <a:bodyPr/>
          <a:lstStyle/>
          <a:p>
            <a:fld id="{47E457D5-B8E6-4020-8BFE-79E27C12B374}" type="slidenum">
              <a:rPr lang="el-GR" smtClean="0"/>
              <a:pPr/>
              <a:t>26</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Tree>
  </p:cSld>
  <p:clrMapOvr>
    <a:masterClrMapping/>
  </p:clrMapOvr>
  <p:transition>
    <p:randomBa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Σχεδιασμός ερωτήσεων (2)</a:t>
            </a:r>
            <a:endParaRPr lang="el-GR" dirty="0"/>
          </a:p>
        </p:txBody>
      </p:sp>
      <p:sp>
        <p:nvSpPr>
          <p:cNvPr id="3" name="2 - Θέση περιεχομένου"/>
          <p:cNvSpPr>
            <a:spLocks noGrp="1"/>
          </p:cNvSpPr>
          <p:nvPr>
            <p:ph idx="1"/>
          </p:nvPr>
        </p:nvSpPr>
        <p:spPr/>
        <p:txBody>
          <a:bodyPr/>
          <a:lstStyle/>
          <a:p>
            <a:r>
              <a:rPr lang="el-GR" altLang="zh-CN" dirty="0" smtClean="0"/>
              <a:t>Πρέπει να είναι καλά διατυπωμένες</a:t>
            </a:r>
          </a:p>
          <a:p>
            <a:pPr lvl="1"/>
            <a:r>
              <a:rPr lang="el-GR" dirty="0" smtClean="0"/>
              <a:t>Σωστές από ορθογραφική, γραμματική και συντακτική άποψη</a:t>
            </a:r>
          </a:p>
          <a:p>
            <a:pPr lvl="1"/>
            <a:r>
              <a:rPr lang="el-GR" altLang="zh-CN" dirty="0" smtClean="0"/>
              <a:t>Να μην μπορούν να ερμηνευθούν με πολλούς τρόπους ή να είναι ακατανόητες</a:t>
            </a:r>
          </a:p>
          <a:p>
            <a:pPr lvl="1"/>
            <a:r>
              <a:rPr lang="el-GR" dirty="0" smtClean="0"/>
              <a:t>Όταν ερευνάται η συχνότητα, θα πρέπει να υπάρχει η αντίστοιχη κλίμακα συχνότητας (κάθε μέρα, κάθε εβδομάδα, κάθε μήνα, κλπ)</a:t>
            </a:r>
            <a:endParaRPr lang="el-GR" dirty="0"/>
          </a:p>
        </p:txBody>
      </p:sp>
      <p:sp>
        <p:nvSpPr>
          <p:cNvPr id="4" name="Θέση αριθμού διαφάνειας 3"/>
          <p:cNvSpPr>
            <a:spLocks noGrp="1"/>
          </p:cNvSpPr>
          <p:nvPr>
            <p:ph type="sldNum" sz="quarter" idx="12"/>
          </p:nvPr>
        </p:nvSpPr>
        <p:spPr/>
        <p:txBody>
          <a:bodyPr/>
          <a:lstStyle/>
          <a:p>
            <a:fld id="{26BE7B7E-B272-4E2A-A248-50AC8862FF3D}" type="slidenum">
              <a:rPr lang="el-GR" smtClean="0"/>
              <a:pPr/>
              <a:t>27</a:t>
            </a:fld>
            <a:endParaRPr lang="el-GR"/>
          </a:p>
        </p:txBody>
      </p:sp>
      <p:sp>
        <p:nvSpPr>
          <p:cNvPr id="5" name="Θέση υποσέλιδου 4"/>
          <p:cNvSpPr>
            <a:spLocks noGrp="1"/>
          </p:cNvSpPr>
          <p:nvPr>
            <p:ph type="ftr" sz="quarter" idx="11"/>
          </p:nvPr>
        </p:nvSpPr>
        <p:spPr/>
        <p:txBody>
          <a:bodyPr/>
          <a:lstStyle/>
          <a:p>
            <a:r>
              <a:rPr lang="el-GR" smtClean="0"/>
              <a:t>Εργαλεία Έρευνας- Ερωτηματολόγιο</a:t>
            </a:r>
            <a:endParaRPr lang="el-GR"/>
          </a:p>
        </p:txBody>
      </p:sp>
    </p:spTree>
  </p:cSld>
  <p:clrMapOvr>
    <a:masterClrMapping/>
  </p:clrMapOvr>
  <p:transition>
    <p:randomBa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Σχεδιασμός ερωτήσεων (3)</a:t>
            </a:r>
            <a:endParaRPr lang="el-GR" dirty="0"/>
          </a:p>
        </p:txBody>
      </p:sp>
      <p:sp>
        <p:nvSpPr>
          <p:cNvPr id="3" name="2 - Θέση περιεχομένου"/>
          <p:cNvSpPr>
            <a:spLocks noGrp="1"/>
          </p:cNvSpPr>
          <p:nvPr>
            <p:ph idx="1"/>
          </p:nvPr>
        </p:nvSpPr>
        <p:spPr/>
        <p:txBody>
          <a:bodyPr>
            <a:normAutofit/>
          </a:bodyPr>
          <a:lstStyle/>
          <a:p>
            <a:r>
              <a:rPr lang="el-GR" altLang="zh-CN" dirty="0" smtClean="0"/>
              <a:t>Να </a:t>
            </a:r>
            <a:r>
              <a:rPr lang="el-GR" altLang="zh-CN" dirty="0"/>
              <a:t>είναι θετικά διατυπωμένες. Λέξεις όπως </a:t>
            </a:r>
            <a:r>
              <a:rPr lang="el-GR" altLang="zh-CN" b="1" u="sng" dirty="0"/>
              <a:t>δεν</a:t>
            </a:r>
            <a:r>
              <a:rPr lang="el-GR" altLang="zh-CN" dirty="0"/>
              <a:t> ή </a:t>
            </a:r>
            <a:r>
              <a:rPr lang="el-GR" altLang="zh-CN" b="1" u="sng" dirty="0"/>
              <a:t>μη</a:t>
            </a:r>
            <a:r>
              <a:rPr lang="el-GR" altLang="zh-CN" dirty="0"/>
              <a:t> πρέπει να υπογραμμίζονται. </a:t>
            </a:r>
            <a:endParaRPr lang="el-GR" altLang="zh-CN" dirty="0" smtClean="0"/>
          </a:p>
          <a:p>
            <a:r>
              <a:rPr lang="el-GR" altLang="zh-CN" dirty="0" smtClean="0"/>
              <a:t>Αποφύγετε καθοδηγητικές ερωτήσεις</a:t>
            </a:r>
          </a:p>
          <a:p>
            <a:pPr lvl="1"/>
            <a:r>
              <a:rPr lang="el-GR" altLang="zh-CN" dirty="0" smtClean="0"/>
              <a:t>Π.χ. «Δεν νομίζετε ότι θα έπρεπε να γίνεται συνεχής επιμόρφωση των εκπαιδευτικών;»</a:t>
            </a:r>
          </a:p>
          <a:p>
            <a:pPr lvl="1"/>
            <a:r>
              <a:rPr lang="el-GR" altLang="zh-CN" dirty="0" smtClean="0"/>
              <a:t>Σωστότερα: «Πόσο συμφωνείτε ή διαφωνείτε με την ακόλουθη πρόταση: Θα πρέπει να γίνεται συνεχής επιμόρφωση των εκπαιδευτικών»</a:t>
            </a:r>
            <a:r>
              <a:rPr lang="de-DE" altLang="zh-CN" dirty="0" smtClean="0"/>
              <a:t>.</a:t>
            </a:r>
            <a:endParaRPr lang="en-US" altLang="zh-CN" dirty="0" smtClean="0"/>
          </a:p>
          <a:p>
            <a:endParaRPr lang="en-US" altLang="zh-CN" dirty="0" smtClean="0"/>
          </a:p>
          <a:p>
            <a:endParaRPr lang="el-GR" dirty="0"/>
          </a:p>
        </p:txBody>
      </p:sp>
      <p:sp>
        <p:nvSpPr>
          <p:cNvPr id="4" name="3 - Θέση αριθμού διαφάνειας"/>
          <p:cNvSpPr>
            <a:spLocks noGrp="1"/>
          </p:cNvSpPr>
          <p:nvPr>
            <p:ph type="sldNum" sz="quarter" idx="12"/>
          </p:nvPr>
        </p:nvSpPr>
        <p:spPr/>
        <p:txBody>
          <a:bodyPr/>
          <a:lstStyle/>
          <a:p>
            <a:fld id="{47E457D5-B8E6-4020-8BFE-79E27C12B374}" type="slidenum">
              <a:rPr lang="el-GR" smtClean="0"/>
              <a:pPr/>
              <a:t>28</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Tree>
  </p:cSld>
  <p:clrMapOvr>
    <a:masterClrMapping/>
  </p:clrMapOvr>
  <p:transition>
    <p:randomBa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Σχεδιασμός ερωτήσεων (4)</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altLang="zh-CN" dirty="0" smtClean="0"/>
              <a:t>Μην </a:t>
            </a:r>
            <a:r>
              <a:rPr lang="el-GR" altLang="zh-CN" dirty="0"/>
              <a:t>είστε </a:t>
            </a:r>
            <a:r>
              <a:rPr lang="el-GR" altLang="zh-CN" dirty="0" smtClean="0"/>
              <a:t>φλύαροι· οι ερωτήσεις να έχουν </a:t>
            </a:r>
            <a:r>
              <a:rPr lang="el-GR" altLang="zh-CN" dirty="0"/>
              <a:t>το πολύ 15-20 </a:t>
            </a:r>
            <a:r>
              <a:rPr lang="el-GR" altLang="zh-CN" dirty="0" smtClean="0"/>
              <a:t>λέξεις</a:t>
            </a:r>
            <a:endParaRPr lang="el-GR" altLang="zh-CN" dirty="0"/>
          </a:p>
          <a:p>
            <a:r>
              <a:rPr lang="el-GR" altLang="zh-CN" dirty="0" smtClean="0"/>
              <a:t>Αποφύγετε περιττές ερωτήσεις εκτός και αν έχετε κάποιο λόγο</a:t>
            </a:r>
          </a:p>
          <a:p>
            <a:pPr lvl="1"/>
            <a:r>
              <a:rPr lang="el-GR" altLang="zh-CN" dirty="0" smtClean="0"/>
              <a:t>Εξαίρεση: Κάποιες φορές είναι καλή ιδέα να ρωτάτε δύο ερωτήσεις που να αφορούν την ίδια έννοια (πρώτα σε μια κλίμακα και μετά ως κατηγορική απόφαση – "ερώτηση ελέγχου")</a:t>
            </a:r>
          </a:p>
          <a:p>
            <a:r>
              <a:rPr lang="el-GR" altLang="zh-CN" dirty="0" smtClean="0"/>
              <a:t>Αποφύγετε να ρωτάτε άχρηστα (για το θέμα της έρευνας) πράγματα</a:t>
            </a:r>
            <a:r>
              <a:rPr lang="de-DE" altLang="zh-CN" dirty="0" smtClean="0"/>
              <a:t>.</a:t>
            </a:r>
            <a:endParaRPr lang="el-GR" altLang="zh-CN" dirty="0" smtClean="0"/>
          </a:p>
          <a:p>
            <a:pPr lvl="1"/>
            <a:endParaRPr lang="en-US" altLang="zh-CN" dirty="0" smtClean="0"/>
          </a:p>
          <a:p>
            <a:endParaRPr lang="en-US" altLang="zh-CN" dirty="0" smtClean="0"/>
          </a:p>
          <a:p>
            <a:endParaRPr lang="el-GR" dirty="0"/>
          </a:p>
        </p:txBody>
      </p:sp>
      <p:sp>
        <p:nvSpPr>
          <p:cNvPr id="4" name="3 - Θέση αριθμού διαφάνειας"/>
          <p:cNvSpPr>
            <a:spLocks noGrp="1"/>
          </p:cNvSpPr>
          <p:nvPr>
            <p:ph type="sldNum" sz="quarter" idx="12"/>
          </p:nvPr>
        </p:nvSpPr>
        <p:spPr/>
        <p:txBody>
          <a:bodyPr/>
          <a:lstStyle/>
          <a:p>
            <a:fld id="{47E457D5-B8E6-4020-8BFE-79E27C12B374}" type="slidenum">
              <a:rPr lang="el-GR" smtClean="0"/>
              <a:pPr/>
              <a:t>29</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421593237"/>
      </p:ext>
    </p:extLst>
  </p:cSld>
  <p:clrMapOvr>
    <a:masterClrMapping/>
  </p:clrMapOvr>
  <p:transition>
    <p:randomBa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Πορεία Ερευνητικής Εργασίας</a:t>
            </a:r>
            <a:endParaRPr lang="el-GR" dirty="0"/>
          </a:p>
        </p:txBody>
      </p:sp>
      <p:sp>
        <p:nvSpPr>
          <p:cNvPr id="3" name="Θέση περιεχομένου 2"/>
          <p:cNvSpPr>
            <a:spLocks noGrp="1"/>
          </p:cNvSpPr>
          <p:nvPr>
            <p:ph idx="1"/>
          </p:nvPr>
        </p:nvSpPr>
        <p:spPr>
          <a:xfrm>
            <a:off x="457200" y="1600200"/>
            <a:ext cx="8229600" cy="4637112"/>
          </a:xfrm>
        </p:spPr>
        <p:txBody>
          <a:bodyPr>
            <a:normAutofit fontScale="92500" lnSpcReduction="20000"/>
          </a:bodyPr>
          <a:lstStyle/>
          <a:p>
            <a:pPr marL="514350" indent="-514350">
              <a:buFont typeface="+mj-lt"/>
              <a:buAutoNum type="arabicPeriod"/>
            </a:pPr>
            <a:r>
              <a:rPr lang="el-GR" dirty="0" smtClean="0"/>
              <a:t>Επιλογή θέματος</a:t>
            </a:r>
          </a:p>
          <a:p>
            <a:pPr marL="514350" indent="-514350">
              <a:buFont typeface="+mj-lt"/>
              <a:buAutoNum type="arabicPeriod"/>
            </a:pPr>
            <a:r>
              <a:rPr lang="el-GR" dirty="0" smtClean="0"/>
              <a:t>Διατύπωση ερευνητικών ερωτημάτων</a:t>
            </a:r>
          </a:p>
          <a:p>
            <a:pPr marL="514350" indent="-514350">
              <a:buFont typeface="+mj-lt"/>
              <a:buAutoNum type="arabicPeriod"/>
            </a:pPr>
            <a:r>
              <a:rPr lang="el-GR" dirty="0" smtClean="0"/>
              <a:t>Χωρισμός σε ομάδες</a:t>
            </a:r>
          </a:p>
          <a:p>
            <a:pPr marL="514350" indent="-514350">
              <a:buFont typeface="+mj-lt"/>
              <a:buAutoNum type="arabicPeriod"/>
            </a:pPr>
            <a:r>
              <a:rPr lang="el-GR" dirty="0" smtClean="0"/>
              <a:t>Διατύπωση υπόθεσης</a:t>
            </a:r>
          </a:p>
          <a:p>
            <a:pPr marL="514350" indent="-514350">
              <a:buFont typeface="+mj-lt"/>
              <a:buAutoNum type="arabicPeriod"/>
            </a:pPr>
            <a:r>
              <a:rPr lang="el-GR" dirty="0" smtClean="0">
                <a:solidFill>
                  <a:srgbClr val="FFFF00"/>
                </a:solidFill>
              </a:rPr>
              <a:t>Επιλογή Ερευνητικού Εργαλείου</a:t>
            </a:r>
            <a:endParaRPr lang="de-DE" dirty="0" smtClean="0">
              <a:solidFill>
                <a:srgbClr val="FFFF00"/>
              </a:solidFill>
            </a:endParaRPr>
          </a:p>
          <a:p>
            <a:pPr marL="514350" indent="-514350">
              <a:buFont typeface="+mj-lt"/>
              <a:buAutoNum type="arabicPeriod"/>
            </a:pPr>
            <a:r>
              <a:rPr lang="el-GR" dirty="0" smtClean="0">
                <a:solidFill>
                  <a:srgbClr val="FFFF00"/>
                </a:solidFill>
              </a:rPr>
              <a:t>Συλλογή Δεδομένων (χρήση του εργαλείου)</a:t>
            </a:r>
          </a:p>
          <a:p>
            <a:pPr marL="514350" indent="-514350">
              <a:buFont typeface="+mj-lt"/>
              <a:buAutoNum type="arabicPeriod"/>
            </a:pPr>
            <a:r>
              <a:rPr lang="el-GR" dirty="0" smtClean="0">
                <a:solidFill>
                  <a:srgbClr val="FFFF00"/>
                </a:solidFill>
              </a:rPr>
              <a:t>Στατιστική επεξεργασία δεδομένων</a:t>
            </a:r>
          </a:p>
          <a:p>
            <a:pPr marL="514350" indent="-514350">
              <a:buFont typeface="+mj-lt"/>
              <a:buAutoNum type="arabicPeriod"/>
            </a:pPr>
            <a:r>
              <a:rPr lang="el-GR" dirty="0" smtClean="0"/>
              <a:t>Τέχνημα</a:t>
            </a:r>
          </a:p>
          <a:p>
            <a:pPr marL="514350" indent="-514350">
              <a:buFont typeface="+mj-lt"/>
              <a:buAutoNum type="arabicPeriod"/>
            </a:pPr>
            <a:r>
              <a:rPr lang="el-GR" dirty="0" smtClean="0"/>
              <a:t>Συμπέρασμα (Ερμηνεία αποτελεσμάτων)</a:t>
            </a:r>
          </a:p>
          <a:p>
            <a:pPr marL="514350" indent="-514350">
              <a:buFont typeface="+mj-lt"/>
              <a:buAutoNum type="arabicPeriod"/>
            </a:pPr>
            <a:r>
              <a:rPr lang="el-GR" dirty="0" smtClean="0"/>
              <a:t>Παρουσίαση</a:t>
            </a:r>
            <a:endParaRPr lang="el-GR" dirty="0"/>
          </a:p>
        </p:txBody>
      </p:sp>
      <p:sp>
        <p:nvSpPr>
          <p:cNvPr id="4" name="Θέση αριθμού διαφάνειας 3"/>
          <p:cNvSpPr>
            <a:spLocks noGrp="1"/>
          </p:cNvSpPr>
          <p:nvPr>
            <p:ph type="sldNum" sz="quarter" idx="12"/>
          </p:nvPr>
        </p:nvSpPr>
        <p:spPr/>
        <p:txBody>
          <a:bodyPr/>
          <a:lstStyle/>
          <a:p>
            <a:fld id="{26BE7B7E-B272-4E2A-A248-50AC8862FF3D}" type="slidenum">
              <a:rPr lang="el-GR" smtClean="0"/>
              <a:pPr/>
              <a:t>3</a:t>
            </a:fld>
            <a:endParaRPr lang="el-GR"/>
          </a:p>
        </p:txBody>
      </p:sp>
      <p:sp>
        <p:nvSpPr>
          <p:cNvPr id="5" name="Θέση υποσέλιδου 4"/>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1742452987"/>
      </p:ext>
    </p:extLst>
  </p:cSld>
  <p:clrMapOvr>
    <a:masterClrMapping/>
  </p:clrMapOvr>
  <p:transition>
    <p:randomBa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Πρέπει να γνωρίζετε το δείγμα σας</a:t>
            </a:r>
            <a:endParaRPr lang="el-GR" dirty="0"/>
          </a:p>
        </p:txBody>
      </p:sp>
      <p:sp>
        <p:nvSpPr>
          <p:cNvPr id="3" name="2 - Θέση περιεχομένου"/>
          <p:cNvSpPr>
            <a:spLocks noGrp="1"/>
          </p:cNvSpPr>
          <p:nvPr>
            <p:ph idx="1"/>
          </p:nvPr>
        </p:nvSpPr>
        <p:spPr/>
        <p:txBody>
          <a:bodyPr/>
          <a:lstStyle/>
          <a:p>
            <a:r>
              <a:rPr lang="el-GR" dirty="0" smtClean="0"/>
              <a:t>Τοπική γλώσσα και ορολογία</a:t>
            </a:r>
          </a:p>
          <a:p>
            <a:r>
              <a:rPr lang="el-GR" dirty="0" smtClean="0"/>
              <a:t>Πολιτισμικές διαφορές</a:t>
            </a:r>
          </a:p>
          <a:p>
            <a:r>
              <a:rPr lang="el-GR" dirty="0" smtClean="0"/>
              <a:t>Το πώς κάνετε την έρευνά σας μπορεί να απειλήσει την εγκυρότητά της</a:t>
            </a:r>
          </a:p>
          <a:p>
            <a:pPr lvl="1"/>
            <a:r>
              <a:rPr lang="el-GR" dirty="0" smtClean="0"/>
              <a:t>Πόρτα-πόρτα;</a:t>
            </a:r>
          </a:p>
          <a:p>
            <a:pPr lvl="1"/>
            <a:r>
              <a:rPr lang="el-GR" dirty="0" smtClean="0"/>
              <a:t>Τηλεφωνικά;</a:t>
            </a:r>
          </a:p>
          <a:p>
            <a:pPr lvl="1"/>
            <a:r>
              <a:rPr lang="el-GR" dirty="0" smtClean="0"/>
              <a:t>Ταχυδρομικά</a:t>
            </a:r>
            <a:r>
              <a:rPr lang="en-US" dirty="0" smtClean="0"/>
              <a:t>;</a:t>
            </a:r>
            <a:endParaRPr lang="el-GR" dirty="0" smtClean="0"/>
          </a:p>
          <a:p>
            <a:pPr lvl="1"/>
            <a:r>
              <a:rPr lang="el-GR" dirty="0" smtClean="0"/>
              <a:t>Μέσω διαδικτύου;</a:t>
            </a:r>
          </a:p>
          <a:p>
            <a:endParaRPr lang="el-GR" dirty="0" smtClean="0"/>
          </a:p>
        </p:txBody>
      </p:sp>
      <p:sp>
        <p:nvSpPr>
          <p:cNvPr id="5" name="4 - Θέση αριθμού διαφάνειας"/>
          <p:cNvSpPr>
            <a:spLocks noGrp="1"/>
          </p:cNvSpPr>
          <p:nvPr>
            <p:ph type="sldNum" sz="quarter" idx="12"/>
          </p:nvPr>
        </p:nvSpPr>
        <p:spPr/>
        <p:txBody>
          <a:bodyPr/>
          <a:lstStyle/>
          <a:p>
            <a:fld id="{47E457D5-B8E6-4020-8BFE-79E27C12B374}" type="slidenum">
              <a:rPr lang="el-GR" smtClean="0"/>
              <a:pPr/>
              <a:t>30</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Tree>
  </p:cSld>
  <p:clrMapOvr>
    <a:masterClrMapping/>
  </p:clrMapOvr>
  <p:transition>
    <p:randomBa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Έλεγχος του εργαλείου (1)</a:t>
            </a:r>
            <a:endParaRPr lang="el-GR" dirty="0"/>
          </a:p>
        </p:txBody>
      </p:sp>
      <p:sp>
        <p:nvSpPr>
          <p:cNvPr id="3" name="2 - Θέση περιεχομένου"/>
          <p:cNvSpPr>
            <a:spLocks noGrp="1"/>
          </p:cNvSpPr>
          <p:nvPr>
            <p:ph idx="1"/>
          </p:nvPr>
        </p:nvSpPr>
        <p:spPr/>
        <p:txBody>
          <a:bodyPr>
            <a:normAutofit fontScale="85000" lnSpcReduction="20000"/>
          </a:bodyPr>
          <a:lstStyle/>
          <a:p>
            <a:r>
              <a:rPr lang="el-GR" dirty="0" err="1" smtClean="0"/>
              <a:t>Προέρευνα</a:t>
            </a:r>
            <a:r>
              <a:rPr lang="el-GR" dirty="0" smtClean="0"/>
              <a:t> ή προέλεγχος: Το ερωτηματολόγιο δοκιμάζεται </a:t>
            </a:r>
            <a:r>
              <a:rPr lang="el-GR" dirty="0"/>
              <a:t>για την αρτιότητα του </a:t>
            </a:r>
            <a:endParaRPr lang="el-GR" dirty="0" smtClean="0"/>
          </a:p>
          <a:p>
            <a:pPr lvl="1"/>
            <a:r>
              <a:rPr lang="el-GR" dirty="0" smtClean="0"/>
              <a:t>από μικρή </a:t>
            </a:r>
            <a:r>
              <a:rPr lang="el-GR" dirty="0"/>
              <a:t>ομάδα </a:t>
            </a:r>
            <a:r>
              <a:rPr lang="el-GR" dirty="0" smtClean="0"/>
              <a:t>(3 – 4) πεπειραμένων ατόμων </a:t>
            </a:r>
            <a:r>
              <a:rPr lang="el-GR" dirty="0"/>
              <a:t>σχετικών με το </a:t>
            </a:r>
            <a:r>
              <a:rPr lang="el-GR" dirty="0" smtClean="0"/>
              <a:t>δείγμα</a:t>
            </a:r>
          </a:p>
          <a:p>
            <a:pPr lvl="1"/>
            <a:r>
              <a:rPr lang="el-GR" dirty="0" smtClean="0"/>
              <a:t>Σχόλια </a:t>
            </a:r>
            <a:r>
              <a:rPr lang="el-GR" dirty="0"/>
              <a:t>και υποδείξεις για την βελτίωση των ερωτήσεων</a:t>
            </a:r>
          </a:p>
          <a:p>
            <a:r>
              <a:rPr lang="el-GR" dirty="0" err="1" smtClean="0"/>
              <a:t>Προέρευνα</a:t>
            </a:r>
            <a:r>
              <a:rPr lang="el-GR" dirty="0" smtClean="0"/>
              <a:t> (</a:t>
            </a:r>
            <a:r>
              <a:rPr lang="el-GR" dirty="0" err="1" smtClean="0"/>
              <a:t>pre</a:t>
            </a:r>
            <a:r>
              <a:rPr lang="el-GR" dirty="0" smtClean="0"/>
              <a:t>-</a:t>
            </a:r>
            <a:r>
              <a:rPr lang="el-GR" dirty="0" err="1" smtClean="0"/>
              <a:t>test</a:t>
            </a:r>
            <a:r>
              <a:rPr lang="el-GR" dirty="0" smtClean="0"/>
              <a:t>) έναντι πιλοτικής </a:t>
            </a:r>
            <a:r>
              <a:rPr lang="el-GR" altLang="zh-CN" dirty="0" smtClean="0"/>
              <a:t>έρευνας (</a:t>
            </a:r>
            <a:r>
              <a:rPr lang="el-GR" altLang="zh-CN" dirty="0" err="1" smtClean="0"/>
              <a:t>pilot</a:t>
            </a:r>
            <a:r>
              <a:rPr lang="el-GR" altLang="zh-CN" dirty="0" smtClean="0"/>
              <a:t> </a:t>
            </a:r>
            <a:r>
              <a:rPr lang="el-GR" altLang="zh-CN" dirty="0" err="1" smtClean="0"/>
              <a:t>test</a:t>
            </a:r>
            <a:r>
              <a:rPr lang="el-GR" altLang="zh-CN" dirty="0" smtClean="0"/>
              <a:t>):</a:t>
            </a:r>
          </a:p>
          <a:p>
            <a:pPr lvl="1"/>
            <a:r>
              <a:rPr lang="el-GR" altLang="zh-CN" dirty="0" err="1" smtClean="0"/>
              <a:t>Προέρευνα</a:t>
            </a:r>
            <a:r>
              <a:rPr lang="el-GR" altLang="zh-CN" dirty="0" smtClean="0"/>
              <a:t>: Εστιάζει στις μεμονωμένες ερωτήσεις ή σε όλο το εργαλείο</a:t>
            </a:r>
          </a:p>
          <a:p>
            <a:pPr lvl="1"/>
            <a:r>
              <a:rPr lang="el-GR" dirty="0" smtClean="0"/>
              <a:t>Πιλοτική έρευνα: Συνήθως μεγαλύτερης κλίμακας από τον προέλεγχο &amp; περιλαμβάνει έλεγχο όλης της διαδικασίας με δοκιμή σε κάποιο δείγμα.</a:t>
            </a:r>
          </a:p>
          <a:p>
            <a:pPr lvl="1"/>
            <a:endParaRPr lang="el-GR" dirty="0"/>
          </a:p>
        </p:txBody>
      </p:sp>
      <p:sp>
        <p:nvSpPr>
          <p:cNvPr id="5" name="4 - Θέση αριθμού διαφάνειας"/>
          <p:cNvSpPr>
            <a:spLocks noGrp="1"/>
          </p:cNvSpPr>
          <p:nvPr>
            <p:ph type="sldNum" sz="quarter" idx="12"/>
          </p:nvPr>
        </p:nvSpPr>
        <p:spPr/>
        <p:txBody>
          <a:bodyPr/>
          <a:lstStyle/>
          <a:p>
            <a:fld id="{47E457D5-B8E6-4020-8BFE-79E27C12B374}" type="slidenum">
              <a:rPr lang="el-GR" smtClean="0"/>
              <a:pPr/>
              <a:t>31</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Tree>
  </p:cSld>
  <p:clrMapOvr>
    <a:masterClrMapping/>
  </p:clrMapOvr>
  <p:transition>
    <p:randomBa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Έλεγχος του εργαλείου </a:t>
            </a:r>
            <a:r>
              <a:rPr lang="el-GR" dirty="0" smtClean="0"/>
              <a:t>(2)</a:t>
            </a:r>
            <a:endParaRPr lang="el-GR" dirty="0"/>
          </a:p>
        </p:txBody>
      </p:sp>
      <p:sp>
        <p:nvSpPr>
          <p:cNvPr id="3" name="2 - Θέση περιεχομένου"/>
          <p:cNvSpPr>
            <a:spLocks noGrp="1"/>
          </p:cNvSpPr>
          <p:nvPr>
            <p:ph idx="1"/>
          </p:nvPr>
        </p:nvSpPr>
        <p:spPr>
          <a:xfrm>
            <a:off x="467544" y="1556792"/>
            <a:ext cx="8229600" cy="4752528"/>
          </a:xfrm>
        </p:spPr>
        <p:txBody>
          <a:bodyPr>
            <a:normAutofit fontScale="77500" lnSpcReduction="20000"/>
          </a:bodyPr>
          <a:lstStyle/>
          <a:p>
            <a:r>
              <a:rPr lang="el-GR" dirty="0" smtClean="0"/>
              <a:t>Ο ερωτώμενος κατανοεί με τον ίδιο τρόπο την ερώτηση όπως κι εσείς;</a:t>
            </a:r>
          </a:p>
          <a:p>
            <a:pPr lvl="1"/>
            <a:r>
              <a:rPr lang="el-GR" dirty="0"/>
              <a:t>Χρησιμοποιήστε παραδείγματα πριν από τις ερωτήσεις που μπορεί να προκαλέσουν σύγχυση ή δυσκολία στον ερωτώμενο</a:t>
            </a:r>
            <a:endParaRPr lang="el-GR" dirty="0" smtClean="0"/>
          </a:p>
          <a:p>
            <a:r>
              <a:rPr lang="el-GR" dirty="0" smtClean="0"/>
              <a:t>Μήπως έχετε μεγάλες προσδοκίες από τον ερωτώμενο;</a:t>
            </a:r>
          </a:p>
          <a:p>
            <a:r>
              <a:rPr lang="el-GR" u="sng" dirty="0" smtClean="0"/>
              <a:t>Πάρτε συνέντευξη</a:t>
            </a:r>
            <a:r>
              <a:rPr lang="el-GR" dirty="0" smtClean="0"/>
              <a:t> από τους ερωτώμενους δίνοντάς τους το ερωτηματολόγιο και σημειώνοντας τα σημεία που σας ζητούνται διευκρινίσεις</a:t>
            </a:r>
          </a:p>
          <a:p>
            <a:r>
              <a:rPr lang="el-GR" dirty="0" smtClean="0"/>
              <a:t>Ζητήστε από τα άτομα που μετέχουν στην </a:t>
            </a:r>
            <a:r>
              <a:rPr lang="el-GR" dirty="0" err="1" smtClean="0"/>
              <a:t>προέρευνα</a:t>
            </a:r>
            <a:r>
              <a:rPr lang="el-GR" dirty="0" smtClean="0"/>
              <a:t> να σας </a:t>
            </a:r>
            <a:r>
              <a:rPr lang="el-GR" u="sng" dirty="0" smtClean="0"/>
              <a:t>αναδιατυπώσουν τις ερωτήσεις</a:t>
            </a:r>
          </a:p>
          <a:p>
            <a:r>
              <a:rPr lang="el-GR" u="sng" dirty="0" smtClean="0"/>
              <a:t>Ομάδα ειδικών</a:t>
            </a:r>
            <a:r>
              <a:rPr lang="el-GR" dirty="0" smtClean="0"/>
              <a:t>: δώστε τις ερωτήσεις σας σε ομάδα ειδικών για να κάνουν τις παρατηρήσεις τους.</a:t>
            </a:r>
            <a:endParaRPr lang="el-GR" dirty="0"/>
          </a:p>
        </p:txBody>
      </p:sp>
      <p:sp>
        <p:nvSpPr>
          <p:cNvPr id="5" name="4 - Θέση αριθμού διαφάνειας"/>
          <p:cNvSpPr>
            <a:spLocks noGrp="1"/>
          </p:cNvSpPr>
          <p:nvPr>
            <p:ph type="sldNum" sz="quarter" idx="12"/>
          </p:nvPr>
        </p:nvSpPr>
        <p:spPr/>
        <p:txBody>
          <a:bodyPr/>
          <a:lstStyle/>
          <a:p>
            <a:fld id="{47E457D5-B8E6-4020-8BFE-79E27C12B374}" type="slidenum">
              <a:rPr lang="el-GR" smtClean="0"/>
              <a:pPr/>
              <a:t>32</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Tree>
  </p:cSld>
  <p:clrMapOvr>
    <a:masterClrMapping/>
  </p:clrMapOvr>
  <p:transition>
    <p:randomBa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Κωδικοποίηση δεδομένων</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altLang="zh-CN" dirty="0" smtClean="0"/>
              <a:t>Προσδώστε μια αριθμητική τιμή σε όλες τις πιθανές τιμές της μεταβλητής σας</a:t>
            </a:r>
          </a:p>
          <a:p>
            <a:pPr lvl="1"/>
            <a:r>
              <a:rPr lang="el-GR" altLang="zh-CN" dirty="0" smtClean="0"/>
              <a:t>Π.χ. Μεταβλητή Φύλο: Άντρας=0, Γυναίκα=1</a:t>
            </a:r>
          </a:p>
          <a:p>
            <a:r>
              <a:rPr lang="el-GR" altLang="zh-CN" dirty="0" smtClean="0"/>
              <a:t>Αναπτύξτε έναν συστηματικό τρόπο χειρισμού των δεδομένων που λείπουν</a:t>
            </a:r>
          </a:p>
          <a:p>
            <a:pPr lvl="1"/>
            <a:r>
              <a:rPr lang="el-GR" altLang="zh-CN" dirty="0" smtClean="0"/>
              <a:t>Να εισάγετε μια τιμή για τα δεδομένα που λείπουν αλλιώς δεν θα ξέρετε εάν το ότι λείπει οφείλεται σε λάθος κατά την εισαγωγή των δεδομένων, ή επειδή δεν απάντησαν κτλ. Χρησιμοποιείστε αριθμητικούς κώδικες που έχουν νόημα για τη συγκεκριμένη μεταβλητή (π.χ.  -9 λείπει, -8 ακατάλληλη κοκ).</a:t>
            </a:r>
            <a:r>
              <a:rPr lang="de-DE" altLang="zh-CN" dirty="0" smtClean="0"/>
              <a:t>_</a:t>
            </a:r>
            <a:endParaRPr lang="el-GR" altLang="zh-CN" dirty="0" smtClean="0"/>
          </a:p>
          <a:p>
            <a:pPr lvl="1"/>
            <a:endParaRPr lang="el-GR" altLang="zh-CN" dirty="0" smtClean="0"/>
          </a:p>
          <a:p>
            <a:pPr lvl="1"/>
            <a:endParaRPr lang="el-GR" altLang="zh-CN" dirty="0" smtClean="0"/>
          </a:p>
          <a:p>
            <a:endParaRPr lang="el-GR" dirty="0"/>
          </a:p>
        </p:txBody>
      </p:sp>
      <p:sp>
        <p:nvSpPr>
          <p:cNvPr id="5" name="4 - Θέση αριθμού διαφάνειας"/>
          <p:cNvSpPr>
            <a:spLocks noGrp="1"/>
          </p:cNvSpPr>
          <p:nvPr>
            <p:ph type="sldNum" sz="quarter" idx="12"/>
          </p:nvPr>
        </p:nvSpPr>
        <p:spPr/>
        <p:txBody>
          <a:bodyPr/>
          <a:lstStyle/>
          <a:p>
            <a:fld id="{47E457D5-B8E6-4020-8BFE-79E27C12B374}" type="slidenum">
              <a:rPr lang="el-GR" smtClean="0"/>
              <a:pPr/>
              <a:t>33</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Tree>
  </p:cSld>
  <p:clrMapOvr>
    <a:masterClrMapping/>
  </p:clrMapOvr>
  <p:transition>
    <p:randomBa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Εμφάνιση και δομή (1)</a:t>
            </a:r>
            <a:endParaRPr lang="el-GR" dirty="0"/>
          </a:p>
        </p:txBody>
      </p:sp>
      <p:sp>
        <p:nvSpPr>
          <p:cNvPr id="3" name="Θέση περιεχομένου 2"/>
          <p:cNvSpPr>
            <a:spLocks noGrp="1"/>
          </p:cNvSpPr>
          <p:nvPr>
            <p:ph idx="1"/>
          </p:nvPr>
        </p:nvSpPr>
        <p:spPr/>
        <p:txBody>
          <a:bodyPr>
            <a:normAutofit fontScale="85000" lnSpcReduction="20000"/>
          </a:bodyPr>
          <a:lstStyle/>
          <a:p>
            <a:r>
              <a:rPr lang="el-GR" dirty="0" smtClean="0"/>
              <a:t>Κάνετε </a:t>
            </a:r>
            <a:r>
              <a:rPr lang="el-GR" dirty="0"/>
              <a:t>το ερωτηματολόγιο ελκυστικό. Αυτό </a:t>
            </a:r>
            <a:r>
              <a:rPr lang="el-GR" dirty="0" smtClean="0"/>
              <a:t>μπορεί </a:t>
            </a:r>
            <a:r>
              <a:rPr lang="el-GR" dirty="0"/>
              <a:t>να επιτευχθεί με τη χρήση έγχρωμου μελανιού ή </a:t>
            </a:r>
            <a:r>
              <a:rPr lang="el-GR" dirty="0" smtClean="0"/>
              <a:t>χαρτιού, με προσθήκη γραφικών, ή </a:t>
            </a:r>
            <a:r>
              <a:rPr lang="el-GR" dirty="0"/>
              <a:t>γράφοντας την πρώτη σελίδα με </a:t>
            </a:r>
            <a:r>
              <a:rPr lang="el-GR" dirty="0" smtClean="0"/>
              <a:t>καλλιτεχνικό τρόπο</a:t>
            </a:r>
          </a:p>
          <a:p>
            <a:r>
              <a:rPr lang="el-GR" dirty="0" smtClean="0"/>
              <a:t>Οργανώστε </a:t>
            </a:r>
            <a:r>
              <a:rPr lang="el-GR" dirty="0"/>
              <a:t>και σχηματίστε τις ερωτήσεις έτσι ώστε το ερωτηματολόγιο να είναι εύκολο να </a:t>
            </a:r>
            <a:r>
              <a:rPr lang="el-GR" dirty="0" smtClean="0"/>
              <a:t>απαντηθεί</a:t>
            </a:r>
          </a:p>
          <a:p>
            <a:r>
              <a:rPr lang="el-GR" dirty="0" smtClean="0"/>
              <a:t>Στριμώξτε τις σε όσο το δυνατόν λιγότερα φύλλα. Είναι οικονομικό, οικολογικό και κυρίως δεν τρομάζει τους ερωτώμενους. Αποφύγετε όμως τον χωρισμό μιας ερώτησης σε 2 σελίδες</a:t>
            </a:r>
          </a:p>
          <a:p>
            <a:r>
              <a:rPr lang="el-GR" dirty="0" smtClean="0"/>
              <a:t>Αριθμήστε </a:t>
            </a:r>
            <a:r>
              <a:rPr lang="el-GR" dirty="0"/>
              <a:t>τις ερωτήσεις και τις σελίδες του </a:t>
            </a:r>
            <a:r>
              <a:rPr lang="el-GR" dirty="0" smtClean="0"/>
              <a:t>ερωτηματολογίου.</a:t>
            </a:r>
          </a:p>
        </p:txBody>
      </p:sp>
      <p:sp>
        <p:nvSpPr>
          <p:cNvPr id="4" name="Θέση αριθμού διαφάνειας 3"/>
          <p:cNvSpPr>
            <a:spLocks noGrp="1"/>
          </p:cNvSpPr>
          <p:nvPr>
            <p:ph type="sldNum" sz="quarter" idx="12"/>
          </p:nvPr>
        </p:nvSpPr>
        <p:spPr/>
        <p:txBody>
          <a:bodyPr/>
          <a:lstStyle/>
          <a:p>
            <a:fld id="{26BE7B7E-B272-4E2A-A248-50AC8862FF3D}" type="slidenum">
              <a:rPr lang="el-GR" smtClean="0"/>
              <a:pPr/>
              <a:t>34</a:t>
            </a:fld>
            <a:endParaRPr lang="el-GR"/>
          </a:p>
        </p:txBody>
      </p:sp>
      <p:sp>
        <p:nvSpPr>
          <p:cNvPr id="5" name="Θέση υποσέλιδου 4"/>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2229968868"/>
      </p:ext>
    </p:extLst>
  </p:cSld>
  <p:clrMapOvr>
    <a:masterClrMapping/>
  </p:clrMapOvr>
  <p:transition>
    <p:randomBa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Εμφάνιση και </a:t>
            </a:r>
            <a:r>
              <a:rPr lang="el-GR" dirty="0" smtClean="0"/>
              <a:t>δομή (</a:t>
            </a:r>
            <a:r>
              <a:rPr lang="el-GR" dirty="0"/>
              <a:t>2</a:t>
            </a:r>
            <a:r>
              <a:rPr lang="el-GR" dirty="0" smtClean="0"/>
              <a:t>)</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Τοποθετήστε </a:t>
            </a:r>
            <a:r>
              <a:rPr lang="el-GR" dirty="0"/>
              <a:t>το όνομα και τον τίτλο της εργασίας σας στην αρχή ή στο τέλος του </a:t>
            </a:r>
            <a:r>
              <a:rPr lang="el-GR" dirty="0" smtClean="0"/>
              <a:t>ερωτηματολογίου</a:t>
            </a:r>
          </a:p>
          <a:p>
            <a:r>
              <a:rPr lang="el-GR" b="1" dirty="0" smtClean="0"/>
              <a:t>Μην</a:t>
            </a:r>
            <a:r>
              <a:rPr lang="el-GR" dirty="0" smtClean="0"/>
              <a:t> τοποθετείτε τις σημαντικές ερωτήσεις στο τέλος</a:t>
            </a:r>
          </a:p>
          <a:p>
            <a:r>
              <a:rPr lang="el-GR" dirty="0" smtClean="0"/>
              <a:t>Περιλάβετε </a:t>
            </a:r>
            <a:r>
              <a:rPr lang="el-GR" dirty="0"/>
              <a:t>σύντομες, σαφείς οδηγίες γραμμένες με ζωηρά </a:t>
            </a:r>
            <a:r>
              <a:rPr lang="el-GR" dirty="0" smtClean="0"/>
              <a:t>γράμματα</a:t>
            </a:r>
          </a:p>
          <a:p>
            <a:r>
              <a:rPr lang="el-GR" dirty="0" smtClean="0"/>
              <a:t>Περιλάβετε </a:t>
            </a:r>
            <a:r>
              <a:rPr lang="el-GR" dirty="0"/>
              <a:t>αρκετή </a:t>
            </a:r>
            <a:r>
              <a:rPr lang="el-GR" dirty="0" smtClean="0"/>
              <a:t>πληροφόρηση, </a:t>
            </a:r>
            <a:r>
              <a:rPr lang="el-GR" dirty="0"/>
              <a:t>έτσι ώστε οι ερωτήσεις να είναι σημαντικές για τον ερωτώμενο. Οι ερωτήσεις που είναι ενδιαφέρουσες και σαφώς σχετικές με την έρευνα αυξάνουν το ποσοστό των απαντήσεων</a:t>
            </a:r>
            <a:r>
              <a:rPr lang="el-GR" dirty="0" smtClean="0"/>
              <a:t>._</a:t>
            </a:r>
            <a:endParaRPr lang="el-GR" dirty="0"/>
          </a:p>
        </p:txBody>
      </p:sp>
      <p:sp>
        <p:nvSpPr>
          <p:cNvPr id="4" name="Θέση αριθμού διαφάνειας 3"/>
          <p:cNvSpPr>
            <a:spLocks noGrp="1"/>
          </p:cNvSpPr>
          <p:nvPr>
            <p:ph type="sldNum" sz="quarter" idx="12"/>
          </p:nvPr>
        </p:nvSpPr>
        <p:spPr/>
        <p:txBody>
          <a:bodyPr/>
          <a:lstStyle/>
          <a:p>
            <a:fld id="{26BE7B7E-B272-4E2A-A248-50AC8862FF3D}" type="slidenum">
              <a:rPr lang="el-GR" smtClean="0"/>
              <a:pPr/>
              <a:t>35</a:t>
            </a:fld>
            <a:endParaRPr lang="el-GR"/>
          </a:p>
        </p:txBody>
      </p:sp>
      <p:sp>
        <p:nvSpPr>
          <p:cNvPr id="5" name="Θέση υποσέλιδου 4"/>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3422107286"/>
      </p:ext>
    </p:extLst>
  </p:cSld>
  <p:clrMapOvr>
    <a:masterClrMapping/>
  </p:clrMapOvr>
  <p:transition>
    <p:randomBa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Οι ερωτήσεις πρέπει να … (Δεκάλογος)</a:t>
            </a:r>
            <a:endParaRPr lang="el-GR" dirty="0"/>
          </a:p>
        </p:txBody>
      </p:sp>
      <p:sp>
        <p:nvSpPr>
          <p:cNvPr id="3" name="Θέση περιεχομένου 2"/>
          <p:cNvSpPr>
            <a:spLocks noGrp="1"/>
          </p:cNvSpPr>
          <p:nvPr>
            <p:ph idx="1"/>
          </p:nvPr>
        </p:nvSpPr>
        <p:spPr>
          <a:xfrm>
            <a:off x="251520" y="1484784"/>
            <a:ext cx="8568952" cy="4752528"/>
          </a:xfrm>
        </p:spPr>
        <p:txBody>
          <a:bodyPr>
            <a:normAutofit fontScale="70000" lnSpcReduction="20000"/>
          </a:bodyPr>
          <a:lstStyle/>
          <a:p>
            <a:pPr marL="514350" indent="-514350">
              <a:buFont typeface="+mj-lt"/>
              <a:buAutoNum type="arabicPeriod"/>
            </a:pPr>
            <a:r>
              <a:rPr lang="el-GR" dirty="0" smtClean="0"/>
              <a:t>είναι </a:t>
            </a:r>
            <a:r>
              <a:rPr lang="el-GR" dirty="0"/>
              <a:t>απλές, σαφείς  και κατανοητές</a:t>
            </a:r>
          </a:p>
          <a:p>
            <a:pPr marL="514350" indent="-514350">
              <a:buFont typeface="+mj-lt"/>
              <a:buAutoNum type="arabicPeriod"/>
            </a:pPr>
            <a:r>
              <a:rPr lang="el-GR" dirty="0" smtClean="0"/>
              <a:t>είναι </a:t>
            </a:r>
            <a:r>
              <a:rPr lang="el-GR" dirty="0"/>
              <a:t>μικρές</a:t>
            </a:r>
          </a:p>
          <a:p>
            <a:pPr marL="514350" indent="-514350">
              <a:buFont typeface="+mj-lt"/>
              <a:buAutoNum type="arabicPeriod"/>
            </a:pPr>
            <a:r>
              <a:rPr lang="el-GR" dirty="0" smtClean="0"/>
              <a:t>μην </a:t>
            </a:r>
            <a:r>
              <a:rPr lang="el-GR" dirty="0"/>
              <a:t>περιλαμβάνουν άρνηση</a:t>
            </a:r>
          </a:p>
          <a:p>
            <a:pPr marL="514350" indent="-514350">
              <a:buFont typeface="+mj-lt"/>
              <a:buAutoNum type="arabicPeriod"/>
            </a:pPr>
            <a:r>
              <a:rPr lang="el-GR" dirty="0" smtClean="0"/>
              <a:t>μην </a:t>
            </a:r>
            <a:r>
              <a:rPr lang="el-GR" dirty="0"/>
              <a:t>είναι διπλές</a:t>
            </a:r>
          </a:p>
          <a:p>
            <a:pPr marL="514350" indent="-514350">
              <a:buFont typeface="+mj-lt"/>
              <a:buAutoNum type="arabicPeriod"/>
            </a:pPr>
            <a:r>
              <a:rPr lang="el-GR" dirty="0" smtClean="0"/>
              <a:t>μην </a:t>
            </a:r>
            <a:r>
              <a:rPr lang="el-GR" dirty="0"/>
              <a:t>προδιαθέτουν και να μην κατευθύνουν τον ερωτώμενο προς μια συγκεκριμένη απάντηση</a:t>
            </a:r>
          </a:p>
          <a:p>
            <a:pPr marL="514350" indent="-514350">
              <a:buFont typeface="+mj-lt"/>
              <a:buAutoNum type="arabicPeriod"/>
            </a:pPr>
            <a:r>
              <a:rPr lang="el-GR" dirty="0" smtClean="0"/>
              <a:t>μην </a:t>
            </a:r>
            <a:r>
              <a:rPr lang="el-GR" dirty="0"/>
              <a:t>συμπεριλαμβάνουν εξειδικευμένους όρους και να μην προϋποθέτουν ειδικές γνώσεις</a:t>
            </a:r>
          </a:p>
          <a:p>
            <a:pPr marL="514350" indent="-514350">
              <a:buFont typeface="+mj-lt"/>
              <a:buAutoNum type="arabicPeriod"/>
            </a:pPr>
            <a:r>
              <a:rPr lang="el-GR" dirty="0" smtClean="0"/>
              <a:t>μην </a:t>
            </a:r>
            <a:r>
              <a:rPr lang="el-GR" dirty="0"/>
              <a:t>συμπεριλαμβάνουν όρους που χρειάζονται  περαιτέρω διευκρίνιση</a:t>
            </a:r>
          </a:p>
          <a:p>
            <a:pPr marL="514350" indent="-514350">
              <a:buFont typeface="+mj-lt"/>
              <a:buAutoNum type="arabicPeriod"/>
            </a:pPr>
            <a:r>
              <a:rPr lang="el-GR" dirty="0" smtClean="0"/>
              <a:t>μην </a:t>
            </a:r>
            <a:r>
              <a:rPr lang="el-GR" dirty="0"/>
              <a:t>συμπεριλαμβάνουν σύμβολα ή ονόματα  που προκαλούν συγκεκριμένες απαντήσεις</a:t>
            </a:r>
          </a:p>
          <a:p>
            <a:pPr marL="514350" indent="-514350">
              <a:buFont typeface="+mj-lt"/>
              <a:buAutoNum type="arabicPeriod"/>
            </a:pPr>
            <a:r>
              <a:rPr lang="el-GR" dirty="0" smtClean="0"/>
              <a:t>μην </a:t>
            </a:r>
            <a:r>
              <a:rPr lang="el-GR" dirty="0"/>
              <a:t>αφορούν μη αποδεκτές συμπεριφορές</a:t>
            </a:r>
          </a:p>
          <a:p>
            <a:pPr marL="514350" indent="-514350">
              <a:buFont typeface="+mj-lt"/>
              <a:buAutoNum type="arabicPeriod"/>
            </a:pPr>
            <a:r>
              <a:rPr lang="el-GR" dirty="0" smtClean="0"/>
              <a:t>να περιλαμβάνουν </a:t>
            </a:r>
            <a:r>
              <a:rPr lang="el-GR" dirty="0"/>
              <a:t>κατά κανόνα </a:t>
            </a:r>
            <a:r>
              <a:rPr lang="el-GR" dirty="0" smtClean="0"/>
              <a:t>και το "δεν </a:t>
            </a:r>
            <a:r>
              <a:rPr lang="el-GR" dirty="0"/>
              <a:t>γνωρίζω/δεν </a:t>
            </a:r>
            <a:r>
              <a:rPr lang="el-GR" dirty="0" smtClean="0"/>
              <a:t>απαντώ"</a:t>
            </a:r>
            <a:endParaRPr lang="el-GR" dirty="0"/>
          </a:p>
        </p:txBody>
      </p:sp>
      <p:sp>
        <p:nvSpPr>
          <p:cNvPr id="4" name="Θέση αριθμού διαφάνειας 3"/>
          <p:cNvSpPr>
            <a:spLocks noGrp="1"/>
          </p:cNvSpPr>
          <p:nvPr>
            <p:ph type="sldNum" sz="quarter" idx="12"/>
          </p:nvPr>
        </p:nvSpPr>
        <p:spPr/>
        <p:txBody>
          <a:bodyPr/>
          <a:lstStyle/>
          <a:p>
            <a:fld id="{26BE7B7E-B272-4E2A-A248-50AC8862FF3D}" type="slidenum">
              <a:rPr lang="el-GR" smtClean="0"/>
              <a:pPr/>
              <a:t>36</a:t>
            </a:fld>
            <a:endParaRPr lang="el-GR"/>
          </a:p>
        </p:txBody>
      </p:sp>
      <p:sp>
        <p:nvSpPr>
          <p:cNvPr id="5" name="Θέση υποσέλιδου 4"/>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409765241"/>
      </p:ext>
    </p:extLst>
  </p:cSld>
  <p:clrMapOvr>
    <a:masterClrMapping/>
  </p:clrMapOvr>
  <p:transition>
    <p:randomBa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r>
              <a:rPr lang="el-GR" dirty="0" err="1" smtClean="0"/>
              <a:t>παραδειγματα</a:t>
            </a:r>
            <a:endParaRPr lang="el-GR" dirty="0"/>
          </a:p>
        </p:txBody>
      </p:sp>
      <p:sp>
        <p:nvSpPr>
          <p:cNvPr id="7" name="Θέση κειμένου 6"/>
          <p:cNvSpPr>
            <a:spLocks noGrp="1"/>
          </p:cNvSpPr>
          <p:nvPr>
            <p:ph type="body" idx="1"/>
          </p:nvPr>
        </p:nvSpPr>
        <p:spPr/>
        <p:txBody>
          <a:bodyPr/>
          <a:lstStyle/>
          <a:p>
            <a:r>
              <a:rPr lang="el-GR" dirty="0" smtClean="0"/>
              <a:t>Σωστά και λανθασμένα</a:t>
            </a:r>
            <a:endParaRPr lang="el-GR" dirty="0"/>
          </a:p>
        </p:txBody>
      </p:sp>
      <p:sp>
        <p:nvSpPr>
          <p:cNvPr id="4" name="Θέση υποσέλιδου 3"/>
          <p:cNvSpPr>
            <a:spLocks noGrp="1"/>
          </p:cNvSpPr>
          <p:nvPr>
            <p:ph type="ftr" sz="quarter" idx="11"/>
          </p:nvPr>
        </p:nvSpPr>
        <p:spPr/>
        <p:txBody>
          <a:bodyPr/>
          <a:lstStyle/>
          <a:p>
            <a:r>
              <a:rPr lang="el-GR" smtClean="0"/>
              <a:t>Εργαλεία Έρευνας- Ερωτηματολόγιο</a:t>
            </a:r>
            <a:endParaRPr lang="el-GR"/>
          </a:p>
        </p:txBody>
      </p:sp>
      <p:sp>
        <p:nvSpPr>
          <p:cNvPr id="5" name="Θέση αριθμού διαφάνειας 4"/>
          <p:cNvSpPr>
            <a:spLocks noGrp="1"/>
          </p:cNvSpPr>
          <p:nvPr>
            <p:ph type="sldNum" sz="quarter" idx="12"/>
          </p:nvPr>
        </p:nvSpPr>
        <p:spPr/>
        <p:txBody>
          <a:bodyPr/>
          <a:lstStyle/>
          <a:p>
            <a:fld id="{26BE7B7E-B272-4E2A-A248-50AC8862FF3D}" type="slidenum">
              <a:rPr lang="el-GR" smtClean="0"/>
              <a:pPr/>
              <a:t>37</a:t>
            </a:fld>
            <a:endParaRPr lang="el-GR"/>
          </a:p>
        </p:txBody>
      </p:sp>
      <p:pic>
        <p:nvPicPr>
          <p:cNvPr id="5122" name="Picture 2" descr="E:\Dropbox\ΜΕΘΟΔΟΛΟΓΙΑ 24-3\εικόνες μεθοδολογία\κατάλογος12.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388" t="10218" r="8449" b="15792"/>
          <a:stretch/>
        </p:blipFill>
        <p:spPr bwMode="auto">
          <a:xfrm>
            <a:off x="894112" y="1340768"/>
            <a:ext cx="3281378" cy="230425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60685117"/>
      </p:ext>
    </p:extLst>
  </p:cSld>
  <p:clrMapOvr>
    <a:masterClrMapping/>
  </p:clrMapOvr>
  <p:transition>
    <p:randomBa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Παράδειγμα 1</a:t>
            </a:r>
            <a:endParaRPr lang="el-GR" dirty="0"/>
          </a:p>
        </p:txBody>
      </p:sp>
      <p:sp>
        <p:nvSpPr>
          <p:cNvPr id="3" name="2 - Θέση περιεχομένου"/>
          <p:cNvSpPr>
            <a:spLocks noGrp="1"/>
          </p:cNvSpPr>
          <p:nvPr>
            <p:ph idx="1"/>
          </p:nvPr>
        </p:nvSpPr>
        <p:spPr/>
        <p:txBody>
          <a:bodyPr>
            <a:normAutofit fontScale="92500" lnSpcReduction="10000"/>
          </a:bodyPr>
          <a:lstStyle/>
          <a:p>
            <a:pPr marL="0" indent="0">
              <a:buNone/>
            </a:pPr>
            <a:r>
              <a:rPr lang="el-GR" dirty="0" smtClean="0"/>
              <a:t>Οι </a:t>
            </a:r>
            <a:r>
              <a:rPr lang="el-GR" dirty="0"/>
              <a:t>ερωτήσεις θα πρέπει να είναι </a:t>
            </a:r>
            <a:r>
              <a:rPr lang="el-GR" dirty="0" smtClean="0"/>
              <a:t>σαφείς, π.χ.</a:t>
            </a:r>
            <a:endParaRPr lang="el-GR" dirty="0"/>
          </a:p>
          <a:p>
            <a:r>
              <a:rPr lang="el-GR" dirty="0" smtClean="0"/>
              <a:t>Είστε </a:t>
            </a:r>
            <a:r>
              <a:rPr lang="el-GR" dirty="0"/>
              <a:t>ικανοποιημένοι με την ιστοσελίδα του σχολείου </a:t>
            </a:r>
            <a:r>
              <a:rPr lang="el-GR" dirty="0" smtClean="0"/>
              <a:t>σας; 				</a:t>
            </a:r>
            <a:r>
              <a:rPr lang="el-GR" dirty="0">
                <a:sym typeface="Wingdings"/>
              </a:rPr>
              <a:t> </a:t>
            </a:r>
            <a:r>
              <a:rPr lang="el-GR" dirty="0"/>
              <a:t>Ναι  </a:t>
            </a:r>
            <a:r>
              <a:rPr lang="el-GR" dirty="0">
                <a:sym typeface="Wingdings"/>
              </a:rPr>
              <a:t></a:t>
            </a:r>
            <a:r>
              <a:rPr lang="el-GR" dirty="0"/>
              <a:t> Όχι</a:t>
            </a:r>
            <a:br>
              <a:rPr lang="el-GR" dirty="0"/>
            </a:br>
            <a:endParaRPr lang="el-GR" dirty="0"/>
          </a:p>
          <a:p>
            <a:pPr marL="0" indent="0">
              <a:buNone/>
            </a:pPr>
            <a:r>
              <a:rPr lang="el-GR" dirty="0"/>
              <a:t>(μεταβλητή: άγνωστη)</a:t>
            </a:r>
          </a:p>
          <a:p>
            <a:pPr marL="0" indent="0">
              <a:buNone/>
            </a:pPr>
            <a:r>
              <a:rPr lang="el-GR" dirty="0"/>
              <a:t>ΛΑΘΟΣ ΕΡΩΤΗΣΗ: Δεν παίρνω την πληροφορία που θέλω</a:t>
            </a:r>
          </a:p>
          <a:p>
            <a:pPr marL="0" indent="0">
              <a:buNone/>
            </a:pPr>
            <a:r>
              <a:rPr lang="el-GR" dirty="0"/>
              <a:t>ΣΩΣΤΗ ΔΙΑΤΥΠΩΣΗ: Σας αρέσει </a:t>
            </a:r>
            <a:r>
              <a:rPr lang="el-GR" u="sng" dirty="0"/>
              <a:t>αισθητικά</a:t>
            </a:r>
            <a:r>
              <a:rPr lang="el-GR" dirty="0"/>
              <a:t> η ιστοσελίδα του σχολείου </a:t>
            </a:r>
            <a:r>
              <a:rPr lang="el-GR" dirty="0" smtClean="0"/>
              <a:t>σας;</a:t>
            </a:r>
            <a:endParaRPr lang="el-GR" dirty="0"/>
          </a:p>
        </p:txBody>
      </p:sp>
      <p:sp>
        <p:nvSpPr>
          <p:cNvPr id="4" name="Θέση αριθμού διαφάνειας 3"/>
          <p:cNvSpPr>
            <a:spLocks noGrp="1"/>
          </p:cNvSpPr>
          <p:nvPr>
            <p:ph type="sldNum" sz="quarter" idx="12"/>
          </p:nvPr>
        </p:nvSpPr>
        <p:spPr/>
        <p:txBody>
          <a:bodyPr/>
          <a:lstStyle/>
          <a:p>
            <a:fld id="{26BE7B7E-B272-4E2A-A248-50AC8862FF3D}" type="slidenum">
              <a:rPr lang="el-GR" smtClean="0"/>
              <a:pPr/>
              <a:t>38</a:t>
            </a:fld>
            <a:endParaRPr lang="el-GR"/>
          </a:p>
        </p:txBody>
      </p:sp>
      <p:sp>
        <p:nvSpPr>
          <p:cNvPr id="5" name="Θέση υποσέλιδου 4"/>
          <p:cNvSpPr>
            <a:spLocks noGrp="1"/>
          </p:cNvSpPr>
          <p:nvPr>
            <p:ph type="ftr" sz="quarter" idx="11"/>
          </p:nvPr>
        </p:nvSpPr>
        <p:spPr/>
        <p:txBody>
          <a:bodyPr/>
          <a:lstStyle/>
          <a:p>
            <a:r>
              <a:rPr lang="el-GR" smtClean="0"/>
              <a:t>Εργαλεία Έρευνας- Ερωτηματολόγιο</a:t>
            </a:r>
            <a:endParaRPr lang="el-GR"/>
          </a:p>
        </p:txBody>
      </p:sp>
    </p:spTree>
  </p:cSld>
  <p:clrMapOvr>
    <a:masterClrMapping/>
  </p:clrMapOvr>
  <p:transition>
    <p:randomBa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Παράδειγμα 2</a:t>
            </a:r>
            <a:endParaRPr lang="el-GR" dirty="0"/>
          </a:p>
        </p:txBody>
      </p:sp>
      <p:sp>
        <p:nvSpPr>
          <p:cNvPr id="3" name="Θέση περιεχομένου 2"/>
          <p:cNvSpPr>
            <a:spLocks noGrp="1"/>
          </p:cNvSpPr>
          <p:nvPr>
            <p:ph idx="1"/>
          </p:nvPr>
        </p:nvSpPr>
        <p:spPr>
          <a:xfrm>
            <a:off x="457200" y="1600200"/>
            <a:ext cx="8229600" cy="4637112"/>
          </a:xfrm>
        </p:spPr>
        <p:txBody>
          <a:bodyPr>
            <a:normAutofit fontScale="85000" lnSpcReduction="20000"/>
          </a:bodyPr>
          <a:lstStyle/>
          <a:p>
            <a:pPr marL="0" indent="0">
              <a:buNone/>
            </a:pPr>
            <a:r>
              <a:rPr lang="el-GR" dirty="0" smtClean="0"/>
              <a:t>Δεν </a:t>
            </a:r>
            <a:r>
              <a:rPr lang="el-GR" dirty="0"/>
              <a:t>πρέπει να ενσωματώνουμε 2 ή περισσότερα </a:t>
            </a:r>
            <a:r>
              <a:rPr lang="el-GR" dirty="0" err="1"/>
              <a:t>υποερωτήματα</a:t>
            </a:r>
            <a:r>
              <a:rPr lang="el-GR" dirty="0"/>
              <a:t> σε μια κύρια ερώτηση, τα οποία απαντώνται από </a:t>
            </a:r>
            <a:r>
              <a:rPr lang="el-GR" dirty="0" smtClean="0"/>
              <a:t>κοινού. Π.χ</a:t>
            </a:r>
            <a:r>
              <a:rPr lang="el-GR" dirty="0"/>
              <a:t>. </a:t>
            </a:r>
          </a:p>
          <a:p>
            <a:r>
              <a:rPr lang="el-GR" dirty="0" smtClean="0"/>
              <a:t>Χρησιμοποιείτε </a:t>
            </a:r>
            <a:r>
              <a:rPr lang="el-GR" dirty="0"/>
              <a:t>το διαδίκτυο για την ενημέρωση και την ψυχαγωγία </a:t>
            </a:r>
            <a:r>
              <a:rPr lang="el-GR" dirty="0" smtClean="0"/>
              <a:t>σας;		  	</a:t>
            </a:r>
            <a:r>
              <a:rPr lang="el-GR" dirty="0" smtClean="0">
                <a:sym typeface="Wingdings"/>
              </a:rPr>
              <a:t> </a:t>
            </a:r>
            <a:r>
              <a:rPr lang="el-GR" dirty="0" smtClean="0"/>
              <a:t>Ναι  </a:t>
            </a:r>
            <a:r>
              <a:rPr lang="el-GR" dirty="0">
                <a:sym typeface="Wingdings"/>
              </a:rPr>
              <a:t></a:t>
            </a:r>
            <a:r>
              <a:rPr lang="el-GR" dirty="0" smtClean="0"/>
              <a:t> Όχι</a:t>
            </a:r>
            <a:br>
              <a:rPr lang="el-GR" dirty="0" smtClean="0"/>
            </a:br>
            <a:r>
              <a:rPr lang="el-GR" dirty="0" smtClean="0"/>
              <a:t/>
            </a:r>
            <a:br>
              <a:rPr lang="el-GR" dirty="0" smtClean="0"/>
            </a:br>
            <a:endParaRPr lang="el-GR" dirty="0"/>
          </a:p>
          <a:p>
            <a:pPr marL="0" indent="0">
              <a:buNone/>
            </a:pPr>
            <a:r>
              <a:rPr lang="el-GR" dirty="0"/>
              <a:t>ΛΑΘΟΣ ΕΡΩΤΗΣΗ: Υπάρχουν 2 μεταβλητές στην ερώτηση</a:t>
            </a:r>
          </a:p>
          <a:p>
            <a:r>
              <a:rPr lang="el-GR" dirty="0"/>
              <a:t>1η μεταβλητή: ενημέρωση</a:t>
            </a:r>
          </a:p>
          <a:p>
            <a:r>
              <a:rPr lang="el-GR" dirty="0"/>
              <a:t>2η μεταβλητή: ψυχαγωγία</a:t>
            </a:r>
          </a:p>
          <a:p>
            <a:pPr marL="0" indent="0">
              <a:buNone/>
            </a:pPr>
            <a:r>
              <a:rPr lang="el-GR" dirty="0"/>
              <a:t>ΣΩΣΤΗ ΔΙΑΤΥΠΩΣΗ: Δημιουργία δύο διαφορετικών </a:t>
            </a:r>
            <a:r>
              <a:rPr lang="el-GR" dirty="0" smtClean="0"/>
              <a:t>ερωτήσεων</a:t>
            </a:r>
            <a:endParaRPr lang="el-GR" dirty="0"/>
          </a:p>
        </p:txBody>
      </p:sp>
      <p:sp>
        <p:nvSpPr>
          <p:cNvPr id="4" name="Θέση αριθμού διαφάνειας 3"/>
          <p:cNvSpPr>
            <a:spLocks noGrp="1"/>
          </p:cNvSpPr>
          <p:nvPr>
            <p:ph type="sldNum" sz="quarter" idx="12"/>
          </p:nvPr>
        </p:nvSpPr>
        <p:spPr/>
        <p:txBody>
          <a:bodyPr/>
          <a:lstStyle/>
          <a:p>
            <a:fld id="{26BE7B7E-B272-4E2A-A248-50AC8862FF3D}" type="slidenum">
              <a:rPr lang="el-GR" smtClean="0"/>
              <a:pPr/>
              <a:t>39</a:t>
            </a:fld>
            <a:endParaRPr lang="el-GR"/>
          </a:p>
        </p:txBody>
      </p:sp>
      <p:sp>
        <p:nvSpPr>
          <p:cNvPr id="5" name="Θέση υποσέλιδου 4"/>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2002774839"/>
      </p:ext>
    </p:extLst>
  </p:cSld>
  <p:clrMapOvr>
    <a:masterClrMapping/>
  </p:clrMapOvr>
  <p:transition>
    <p:randomBa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Παράδειγμα</a:t>
            </a:r>
            <a:endParaRPr lang="el-GR" dirty="0"/>
          </a:p>
        </p:txBody>
      </p:sp>
      <p:sp>
        <p:nvSpPr>
          <p:cNvPr id="3" name="Θέση περιεχομένου 2"/>
          <p:cNvSpPr>
            <a:spLocks noGrp="1"/>
          </p:cNvSpPr>
          <p:nvPr>
            <p:ph idx="1"/>
          </p:nvPr>
        </p:nvSpPr>
        <p:spPr/>
        <p:txBody>
          <a:bodyPr>
            <a:normAutofit/>
          </a:bodyPr>
          <a:lstStyle/>
          <a:p>
            <a:r>
              <a:rPr lang="el-GR" dirty="0" smtClean="0"/>
              <a:t>Πείραμα σε φυτά </a:t>
            </a:r>
            <a:endParaRPr lang="el-GR" dirty="0"/>
          </a:p>
          <a:p>
            <a:pPr lvl="3"/>
            <a:r>
              <a:rPr lang="el-GR" dirty="0" smtClean="0"/>
              <a:t>Υπόμνημα: </a:t>
            </a:r>
            <a:r>
              <a:rPr lang="el-GR" dirty="0" smtClean="0">
                <a:solidFill>
                  <a:schemeClr val="bg1">
                    <a:lumMod val="75000"/>
                  </a:schemeClr>
                </a:solidFill>
              </a:rPr>
              <a:t>Σταθερά</a:t>
            </a:r>
            <a:r>
              <a:rPr lang="el-GR" dirty="0" smtClean="0"/>
              <a:t> </a:t>
            </a:r>
            <a:r>
              <a:rPr lang="el-GR" dirty="0"/>
              <a:t>– </a:t>
            </a:r>
            <a:r>
              <a:rPr lang="el-GR" dirty="0">
                <a:solidFill>
                  <a:schemeClr val="accent6">
                    <a:lumMod val="75000"/>
                  </a:schemeClr>
                </a:solidFill>
              </a:rPr>
              <a:t>ανεξάρτητη </a:t>
            </a:r>
            <a:r>
              <a:rPr lang="el-GR" dirty="0"/>
              <a:t>– </a:t>
            </a:r>
            <a:r>
              <a:rPr lang="el-GR" dirty="0" smtClean="0">
                <a:solidFill>
                  <a:srgbClr val="FFFF00"/>
                </a:solidFill>
              </a:rPr>
              <a:t>εξαρτημένη</a:t>
            </a:r>
            <a:endParaRPr lang="el-GR" dirty="0">
              <a:solidFill>
                <a:srgbClr val="FFFF00"/>
              </a:solidFill>
            </a:endParaRPr>
          </a:p>
          <a:p>
            <a:pPr marL="514350" indent="-514350">
              <a:buFont typeface="+mj-lt"/>
              <a:buAutoNum type="arabicPeriod"/>
            </a:pPr>
            <a:r>
              <a:rPr lang="el-GR" dirty="0" smtClean="0"/>
              <a:t>ίδια </a:t>
            </a:r>
            <a:r>
              <a:rPr lang="el-GR" dirty="0">
                <a:solidFill>
                  <a:schemeClr val="bg1">
                    <a:lumMod val="75000"/>
                  </a:schemeClr>
                </a:solidFill>
              </a:rPr>
              <a:t>ποικιλία</a:t>
            </a:r>
            <a:r>
              <a:rPr lang="el-GR" dirty="0"/>
              <a:t> – ίδιο </a:t>
            </a:r>
            <a:r>
              <a:rPr lang="el-GR" dirty="0">
                <a:solidFill>
                  <a:schemeClr val="bg1">
                    <a:lumMod val="75000"/>
                  </a:schemeClr>
                </a:solidFill>
              </a:rPr>
              <a:t>έδαφος</a:t>
            </a:r>
            <a:r>
              <a:rPr lang="el-GR" dirty="0"/>
              <a:t> – ίδιο </a:t>
            </a:r>
            <a:r>
              <a:rPr lang="el-GR" dirty="0">
                <a:solidFill>
                  <a:schemeClr val="bg1">
                    <a:lumMod val="75000"/>
                  </a:schemeClr>
                </a:solidFill>
              </a:rPr>
              <a:t>κλίμα</a:t>
            </a:r>
            <a:r>
              <a:rPr lang="el-GR" dirty="0"/>
              <a:t> – διαφορετική</a:t>
            </a:r>
            <a:r>
              <a:rPr lang="el-GR" dirty="0">
                <a:solidFill>
                  <a:schemeClr val="accent6">
                    <a:lumMod val="75000"/>
                  </a:schemeClr>
                </a:solidFill>
              </a:rPr>
              <a:t> λίπανση</a:t>
            </a:r>
            <a:r>
              <a:rPr lang="el-GR" dirty="0"/>
              <a:t>– </a:t>
            </a:r>
            <a:r>
              <a:rPr lang="el-GR" dirty="0">
                <a:solidFill>
                  <a:srgbClr val="FFFF00"/>
                </a:solidFill>
              </a:rPr>
              <a:t>παραγωγή </a:t>
            </a:r>
            <a:r>
              <a:rPr lang="el-GR" dirty="0"/>
              <a:t>σε</a:t>
            </a:r>
            <a:r>
              <a:rPr lang="el-GR" dirty="0">
                <a:solidFill>
                  <a:srgbClr val="FFFF00"/>
                </a:solidFill>
              </a:rPr>
              <a:t> </a:t>
            </a:r>
            <a:r>
              <a:rPr lang="el-GR" dirty="0"/>
              <a:t>κιλά</a:t>
            </a:r>
          </a:p>
          <a:p>
            <a:pPr marL="514350" indent="-514350">
              <a:buFont typeface="+mj-lt"/>
              <a:buAutoNum type="arabicPeriod"/>
            </a:pPr>
            <a:r>
              <a:rPr lang="el-GR" dirty="0" smtClean="0"/>
              <a:t>διαφορετικές </a:t>
            </a:r>
            <a:r>
              <a:rPr lang="el-GR" dirty="0">
                <a:solidFill>
                  <a:schemeClr val="accent6">
                    <a:lumMod val="75000"/>
                  </a:schemeClr>
                </a:solidFill>
              </a:rPr>
              <a:t>ποικιλίες</a:t>
            </a:r>
            <a:r>
              <a:rPr lang="el-GR" dirty="0"/>
              <a:t> – ίδιο </a:t>
            </a:r>
            <a:r>
              <a:rPr lang="el-GR" dirty="0">
                <a:solidFill>
                  <a:schemeClr val="bg1">
                    <a:lumMod val="75000"/>
                  </a:schemeClr>
                </a:solidFill>
              </a:rPr>
              <a:t>έδαφος</a:t>
            </a:r>
            <a:r>
              <a:rPr lang="el-GR" dirty="0"/>
              <a:t> – ίδιο </a:t>
            </a:r>
            <a:r>
              <a:rPr lang="el-GR" dirty="0">
                <a:solidFill>
                  <a:schemeClr val="bg1">
                    <a:lumMod val="75000"/>
                  </a:schemeClr>
                </a:solidFill>
              </a:rPr>
              <a:t>κλίμα</a:t>
            </a:r>
            <a:r>
              <a:rPr lang="el-GR" dirty="0"/>
              <a:t> – ίδια </a:t>
            </a:r>
            <a:r>
              <a:rPr lang="el-GR" dirty="0">
                <a:solidFill>
                  <a:schemeClr val="bg1">
                    <a:lumMod val="75000"/>
                  </a:schemeClr>
                </a:solidFill>
              </a:rPr>
              <a:t>λίπανση</a:t>
            </a:r>
            <a:r>
              <a:rPr lang="el-GR" dirty="0"/>
              <a:t> – </a:t>
            </a:r>
            <a:r>
              <a:rPr lang="el-GR" dirty="0">
                <a:solidFill>
                  <a:srgbClr val="FFFF00"/>
                </a:solidFill>
              </a:rPr>
              <a:t>παραγωγή </a:t>
            </a:r>
            <a:r>
              <a:rPr lang="el-GR" dirty="0"/>
              <a:t>σε</a:t>
            </a:r>
            <a:r>
              <a:rPr lang="el-GR" dirty="0">
                <a:solidFill>
                  <a:srgbClr val="FFFF00"/>
                </a:solidFill>
              </a:rPr>
              <a:t> </a:t>
            </a:r>
            <a:r>
              <a:rPr lang="el-GR" dirty="0"/>
              <a:t>κιλά</a:t>
            </a:r>
          </a:p>
          <a:p>
            <a:pPr marL="514350" indent="-514350">
              <a:buFont typeface="+mj-lt"/>
              <a:buAutoNum type="arabicPeriod"/>
            </a:pPr>
            <a:r>
              <a:rPr lang="el-GR" dirty="0" smtClean="0"/>
              <a:t>ίδια </a:t>
            </a:r>
            <a:r>
              <a:rPr lang="el-GR" dirty="0">
                <a:solidFill>
                  <a:schemeClr val="bg1">
                    <a:lumMod val="75000"/>
                  </a:schemeClr>
                </a:solidFill>
              </a:rPr>
              <a:t>ποικιλία</a:t>
            </a:r>
            <a:r>
              <a:rPr lang="el-GR" dirty="0"/>
              <a:t> – άλλο </a:t>
            </a:r>
            <a:r>
              <a:rPr lang="el-GR" dirty="0">
                <a:solidFill>
                  <a:schemeClr val="accent6">
                    <a:lumMod val="75000"/>
                  </a:schemeClr>
                </a:solidFill>
              </a:rPr>
              <a:t>έδαφος</a:t>
            </a:r>
            <a:r>
              <a:rPr lang="el-GR" dirty="0"/>
              <a:t> – ίδιο </a:t>
            </a:r>
            <a:r>
              <a:rPr lang="el-GR" dirty="0">
                <a:solidFill>
                  <a:schemeClr val="bg1">
                    <a:lumMod val="75000"/>
                  </a:schemeClr>
                </a:solidFill>
              </a:rPr>
              <a:t>κλίμα</a:t>
            </a:r>
            <a:r>
              <a:rPr lang="el-GR" dirty="0"/>
              <a:t> – ίδια </a:t>
            </a:r>
            <a:r>
              <a:rPr lang="el-GR" dirty="0">
                <a:solidFill>
                  <a:schemeClr val="bg1">
                    <a:lumMod val="75000"/>
                  </a:schemeClr>
                </a:solidFill>
              </a:rPr>
              <a:t>λίπανση</a:t>
            </a:r>
            <a:r>
              <a:rPr lang="el-GR" dirty="0"/>
              <a:t>– </a:t>
            </a:r>
            <a:r>
              <a:rPr lang="el-GR" dirty="0">
                <a:solidFill>
                  <a:srgbClr val="FFFF00"/>
                </a:solidFill>
              </a:rPr>
              <a:t>παραγωγή </a:t>
            </a:r>
            <a:r>
              <a:rPr lang="el-GR" dirty="0"/>
              <a:t>σε</a:t>
            </a:r>
            <a:r>
              <a:rPr lang="el-GR" dirty="0">
                <a:solidFill>
                  <a:srgbClr val="FFFF00"/>
                </a:solidFill>
              </a:rPr>
              <a:t> </a:t>
            </a:r>
            <a:r>
              <a:rPr lang="el-GR" dirty="0"/>
              <a:t>κιλά</a:t>
            </a:r>
          </a:p>
          <a:p>
            <a:endParaRPr lang="el-GR" dirty="0"/>
          </a:p>
        </p:txBody>
      </p:sp>
      <p:sp>
        <p:nvSpPr>
          <p:cNvPr id="4" name="Θέση αριθμού διαφάνειας 3"/>
          <p:cNvSpPr>
            <a:spLocks noGrp="1"/>
          </p:cNvSpPr>
          <p:nvPr>
            <p:ph type="sldNum" sz="quarter" idx="12"/>
          </p:nvPr>
        </p:nvSpPr>
        <p:spPr/>
        <p:txBody>
          <a:bodyPr/>
          <a:lstStyle/>
          <a:p>
            <a:fld id="{26BE7B7E-B272-4E2A-A248-50AC8862FF3D}" type="slidenum">
              <a:rPr lang="el-GR" smtClean="0"/>
              <a:pPr/>
              <a:t>4</a:t>
            </a:fld>
            <a:endParaRPr lang="el-GR"/>
          </a:p>
        </p:txBody>
      </p:sp>
      <p:sp>
        <p:nvSpPr>
          <p:cNvPr id="5" name="Θέση υποσέλιδου 4"/>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226883632"/>
      </p:ext>
    </p:extLst>
  </p:cSld>
  <p:clrMapOvr>
    <a:masterClrMapping/>
  </p:clrMapOvr>
  <p:transition>
    <p:randomBa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Παράδειγμα 3</a:t>
            </a:r>
            <a:endParaRPr lang="el-GR" dirty="0"/>
          </a:p>
        </p:txBody>
      </p:sp>
      <p:sp>
        <p:nvSpPr>
          <p:cNvPr id="3" name="Θέση περιεχομένου 2"/>
          <p:cNvSpPr>
            <a:spLocks noGrp="1"/>
          </p:cNvSpPr>
          <p:nvPr>
            <p:ph idx="1"/>
          </p:nvPr>
        </p:nvSpPr>
        <p:spPr/>
        <p:txBody>
          <a:bodyPr>
            <a:normAutofit fontScale="92500" lnSpcReduction="20000"/>
          </a:bodyPr>
          <a:lstStyle/>
          <a:p>
            <a:r>
              <a:rPr lang="el-GR" dirty="0" smtClean="0"/>
              <a:t>Δεν </a:t>
            </a:r>
            <a:r>
              <a:rPr lang="el-GR" dirty="0"/>
              <a:t>πρέπει να είναι καθοδηγητικές οι </a:t>
            </a:r>
            <a:r>
              <a:rPr lang="el-GR" dirty="0" smtClean="0"/>
              <a:t>ερωτήσεις π.χ.:</a:t>
            </a:r>
            <a:endParaRPr lang="el-GR" dirty="0"/>
          </a:p>
          <a:p>
            <a:r>
              <a:rPr lang="el-GR" dirty="0" smtClean="0"/>
              <a:t>Συμφωνείτε </a:t>
            </a:r>
            <a:r>
              <a:rPr lang="el-GR" dirty="0"/>
              <a:t>ότι η διάδοση της πληροφορίας είναι  το σπουδαιότερο πλεονέκτημα του </a:t>
            </a:r>
            <a:r>
              <a:rPr lang="el-GR" dirty="0" smtClean="0"/>
              <a:t>διαδικτύου;			</a:t>
            </a:r>
            <a:r>
              <a:rPr lang="el-GR" dirty="0">
                <a:sym typeface="Wingdings"/>
              </a:rPr>
              <a:t>  </a:t>
            </a:r>
            <a:r>
              <a:rPr lang="el-GR" dirty="0"/>
              <a:t>Ναι  </a:t>
            </a:r>
            <a:r>
              <a:rPr lang="el-GR" dirty="0">
                <a:sym typeface="Wingdings"/>
              </a:rPr>
              <a:t></a:t>
            </a:r>
            <a:r>
              <a:rPr lang="el-GR" dirty="0"/>
              <a:t> Όχι</a:t>
            </a:r>
          </a:p>
          <a:p>
            <a:pPr marL="0" indent="0">
              <a:buNone/>
            </a:pPr>
            <a:endParaRPr lang="el-GR" dirty="0"/>
          </a:p>
          <a:p>
            <a:pPr marL="0" indent="0">
              <a:buNone/>
            </a:pPr>
            <a:r>
              <a:rPr lang="el-GR" dirty="0"/>
              <a:t>ΛΑΘΟΣ ΕΡΩΤΗΣΗ: γιατί οι ερωτώμενοι κατευθύνονται</a:t>
            </a:r>
          </a:p>
          <a:p>
            <a:pPr marL="0" indent="0">
              <a:buNone/>
            </a:pPr>
            <a:r>
              <a:rPr lang="el-GR" dirty="0"/>
              <a:t>ΣΩΣΤΗ ΔΙΑΤΥΠΩΣΗ: Ποιο είναι κατά τη γνώμη σας το σπουδαιότερο πλεονέκτημα του </a:t>
            </a:r>
            <a:r>
              <a:rPr lang="el-GR" dirty="0" smtClean="0"/>
              <a:t>διαδικτύου;</a:t>
            </a:r>
            <a:endParaRPr lang="el-GR" dirty="0"/>
          </a:p>
          <a:p>
            <a:endParaRPr lang="el-GR" dirty="0"/>
          </a:p>
        </p:txBody>
      </p:sp>
      <p:sp>
        <p:nvSpPr>
          <p:cNvPr id="4" name="Θέση υποσέλιδου 3"/>
          <p:cNvSpPr>
            <a:spLocks noGrp="1"/>
          </p:cNvSpPr>
          <p:nvPr>
            <p:ph type="ftr" sz="quarter" idx="11"/>
          </p:nvPr>
        </p:nvSpPr>
        <p:spPr/>
        <p:txBody>
          <a:bodyPr/>
          <a:lstStyle/>
          <a:p>
            <a:r>
              <a:rPr lang="el-GR" smtClean="0"/>
              <a:t>Εργαλεία Έρευνας- Ερωτηματολόγιο</a:t>
            </a:r>
            <a:endParaRPr lang="el-GR"/>
          </a:p>
        </p:txBody>
      </p:sp>
      <p:sp>
        <p:nvSpPr>
          <p:cNvPr id="5" name="Θέση αριθμού διαφάνειας 4"/>
          <p:cNvSpPr>
            <a:spLocks noGrp="1"/>
          </p:cNvSpPr>
          <p:nvPr>
            <p:ph type="sldNum" sz="quarter" idx="12"/>
          </p:nvPr>
        </p:nvSpPr>
        <p:spPr/>
        <p:txBody>
          <a:bodyPr/>
          <a:lstStyle/>
          <a:p>
            <a:fld id="{26BE7B7E-B272-4E2A-A248-50AC8862FF3D}" type="slidenum">
              <a:rPr lang="el-GR" smtClean="0"/>
              <a:pPr/>
              <a:t>40</a:t>
            </a:fld>
            <a:endParaRPr lang="el-GR"/>
          </a:p>
        </p:txBody>
      </p:sp>
    </p:spTree>
    <p:extLst>
      <p:ext uri="{BB962C8B-B14F-4D97-AF65-F5344CB8AC3E}">
        <p14:creationId xmlns:p14="http://schemas.microsoft.com/office/powerpoint/2010/main" xmlns="" val="3192292770"/>
      </p:ext>
    </p:extLst>
  </p:cSld>
  <p:clrMapOvr>
    <a:masterClrMapping/>
  </p:clrMapOvr>
  <p:transition>
    <p:randomBa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Παράδειγμα 4</a:t>
            </a:r>
            <a:endParaRPr lang="el-GR"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dirty="0" smtClean="0"/>
              <a:t>Οι ερωτήσεις </a:t>
            </a:r>
            <a:r>
              <a:rPr lang="el-GR" dirty="0"/>
              <a:t>δ</a:t>
            </a:r>
            <a:r>
              <a:rPr lang="el-GR" dirty="0" smtClean="0"/>
              <a:t>εν </a:t>
            </a:r>
            <a:r>
              <a:rPr lang="el-GR" dirty="0"/>
              <a:t>πρέπει να εμπεριέχουν εξειδικευμένους </a:t>
            </a:r>
            <a:r>
              <a:rPr lang="el-GR" dirty="0" smtClean="0"/>
              <a:t>όρους. Π.χ</a:t>
            </a:r>
            <a:r>
              <a:rPr lang="el-GR" dirty="0"/>
              <a:t>. </a:t>
            </a:r>
          </a:p>
          <a:p>
            <a:r>
              <a:rPr lang="el-GR" dirty="0" smtClean="0"/>
              <a:t>Πόσο </a:t>
            </a:r>
            <a:r>
              <a:rPr lang="el-GR" dirty="0"/>
              <a:t>συχνά κάνετε </a:t>
            </a:r>
            <a:r>
              <a:rPr lang="el-GR" dirty="0" err="1"/>
              <a:t>upload</a:t>
            </a:r>
            <a:r>
              <a:rPr lang="el-GR" dirty="0"/>
              <a:t> ή </a:t>
            </a:r>
            <a:r>
              <a:rPr lang="el-GR" dirty="0" err="1"/>
              <a:t>download</a:t>
            </a:r>
            <a:r>
              <a:rPr lang="el-GR" dirty="0"/>
              <a:t> από το </a:t>
            </a:r>
            <a:r>
              <a:rPr lang="el-GR" dirty="0" smtClean="0"/>
              <a:t>διαδίκτυο;</a:t>
            </a:r>
            <a:br>
              <a:rPr lang="el-GR" dirty="0" smtClean="0"/>
            </a:br>
            <a:endParaRPr lang="el-GR" dirty="0"/>
          </a:p>
          <a:p>
            <a:pPr marL="0" indent="0">
              <a:buNone/>
            </a:pPr>
            <a:r>
              <a:rPr lang="el-GR" dirty="0" smtClean="0"/>
              <a:t>ΛΑΘΟΣ </a:t>
            </a:r>
            <a:r>
              <a:rPr lang="el-GR" dirty="0"/>
              <a:t>ΕΡΩΤΗΣΗ: </a:t>
            </a:r>
            <a:endParaRPr lang="el-GR" dirty="0" smtClean="0"/>
          </a:p>
          <a:p>
            <a:r>
              <a:rPr lang="el-GR" dirty="0" smtClean="0"/>
              <a:t>1ο </a:t>
            </a:r>
            <a:r>
              <a:rPr lang="el-GR" dirty="0"/>
              <a:t>λάθος, η χρήση ξένων όρων χωρίς </a:t>
            </a:r>
            <a:r>
              <a:rPr lang="el-GR" dirty="0" smtClean="0"/>
              <a:t>επεξηγήσεις</a:t>
            </a:r>
          </a:p>
          <a:p>
            <a:r>
              <a:rPr lang="el-GR" dirty="0" smtClean="0"/>
              <a:t>2ο </a:t>
            </a:r>
            <a:r>
              <a:rPr lang="el-GR" dirty="0"/>
              <a:t>λάθος, χρήση δύο μεταβλητών σε μια </a:t>
            </a:r>
            <a:r>
              <a:rPr lang="el-GR" dirty="0" smtClean="0"/>
              <a:t>ερώτηση</a:t>
            </a:r>
          </a:p>
          <a:p>
            <a:pPr marL="0" indent="0">
              <a:buNone/>
            </a:pPr>
            <a:r>
              <a:rPr lang="el-GR" dirty="0" smtClean="0"/>
              <a:t>ΣΩΣΤΗ </a:t>
            </a:r>
            <a:r>
              <a:rPr lang="el-GR" dirty="0"/>
              <a:t>ΔΙΑΤΥΠΩΣΗ: Δημιουργία δύο ξεχωριστών ερωτήσεων στα ελληνικά</a:t>
            </a:r>
          </a:p>
          <a:p>
            <a:endParaRPr lang="el-GR" dirty="0"/>
          </a:p>
        </p:txBody>
      </p:sp>
      <p:sp>
        <p:nvSpPr>
          <p:cNvPr id="4" name="Θέση υποσέλιδου 3"/>
          <p:cNvSpPr>
            <a:spLocks noGrp="1"/>
          </p:cNvSpPr>
          <p:nvPr>
            <p:ph type="ftr" sz="quarter" idx="11"/>
          </p:nvPr>
        </p:nvSpPr>
        <p:spPr/>
        <p:txBody>
          <a:bodyPr/>
          <a:lstStyle/>
          <a:p>
            <a:r>
              <a:rPr lang="el-GR" smtClean="0"/>
              <a:t>Εργαλεία Έρευνας- Ερωτηματολόγιο</a:t>
            </a:r>
            <a:endParaRPr lang="el-GR"/>
          </a:p>
        </p:txBody>
      </p:sp>
      <p:sp>
        <p:nvSpPr>
          <p:cNvPr id="5" name="Θέση αριθμού διαφάνειας 4"/>
          <p:cNvSpPr>
            <a:spLocks noGrp="1"/>
          </p:cNvSpPr>
          <p:nvPr>
            <p:ph type="sldNum" sz="quarter" idx="12"/>
          </p:nvPr>
        </p:nvSpPr>
        <p:spPr/>
        <p:txBody>
          <a:bodyPr/>
          <a:lstStyle/>
          <a:p>
            <a:fld id="{26BE7B7E-B272-4E2A-A248-50AC8862FF3D}" type="slidenum">
              <a:rPr lang="el-GR" smtClean="0"/>
              <a:pPr/>
              <a:t>41</a:t>
            </a:fld>
            <a:endParaRPr lang="el-GR"/>
          </a:p>
        </p:txBody>
      </p:sp>
    </p:spTree>
    <p:extLst>
      <p:ext uri="{BB962C8B-B14F-4D97-AF65-F5344CB8AC3E}">
        <p14:creationId xmlns:p14="http://schemas.microsoft.com/office/powerpoint/2010/main" xmlns="" val="4205744230"/>
      </p:ext>
    </p:extLst>
  </p:cSld>
  <p:clrMapOvr>
    <a:masterClrMapping/>
  </p:clrMapOvr>
  <p:transition>
    <p:randomBa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Παράδειγμα </a:t>
            </a:r>
            <a:r>
              <a:rPr lang="el-GR" dirty="0" smtClean="0"/>
              <a:t>5</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dirty="0" smtClean="0"/>
              <a:t>Θεωρείτε ικανοποιητική τη διάρκεια του ωριαίου μαθήματος;		</a:t>
            </a:r>
            <a:r>
              <a:rPr lang="el-GR" dirty="0" smtClean="0">
                <a:sym typeface="Wingdings"/>
              </a:rPr>
              <a:t>  ναι	</a:t>
            </a:r>
            <a:r>
              <a:rPr lang="el-GR" dirty="0">
                <a:sym typeface="Wingdings"/>
              </a:rPr>
              <a:t> </a:t>
            </a:r>
            <a:r>
              <a:rPr lang="el-GR" dirty="0" smtClean="0">
                <a:sym typeface="Wingdings"/>
              </a:rPr>
              <a:t> όχι</a:t>
            </a:r>
            <a:endParaRPr lang="el-GR" dirty="0" smtClean="0"/>
          </a:p>
          <a:p>
            <a:endParaRPr lang="el-GR" dirty="0" smtClean="0"/>
          </a:p>
          <a:p>
            <a:pPr marL="0" indent="0">
              <a:buNone/>
            </a:pPr>
            <a:r>
              <a:rPr lang="el-GR" dirty="0" smtClean="0"/>
              <a:t>ΛΑΘΟΣ ΕΡΩΤΗΣΗΣ: Δεν παίρνω την πληροφορία που θέλω</a:t>
            </a:r>
            <a:endParaRPr lang="el-GR" dirty="0"/>
          </a:p>
          <a:p>
            <a:pPr marL="0" indent="0">
              <a:buNone/>
            </a:pPr>
            <a:r>
              <a:rPr lang="el-GR" dirty="0"/>
              <a:t>ΣΩΣΤΗ ΔΙΑΤΥΠΩΣΗ: </a:t>
            </a:r>
            <a:r>
              <a:rPr lang="el-GR" dirty="0" smtClean="0"/>
              <a:t>Νομίζω ότι η διδακτική ώρα των 45 λεπτών…</a:t>
            </a:r>
          </a:p>
          <a:p>
            <a:pPr marL="457200" lvl="1" indent="0">
              <a:buNone/>
            </a:pPr>
            <a:r>
              <a:rPr lang="el-GR" dirty="0">
                <a:sym typeface="Wingdings"/>
              </a:rPr>
              <a:t> </a:t>
            </a:r>
            <a:r>
              <a:rPr lang="el-GR" dirty="0" smtClean="0"/>
              <a:t>Είναι συντομότερη από ό,τι πρέπει</a:t>
            </a:r>
          </a:p>
          <a:p>
            <a:pPr marL="457200" lvl="1" indent="0">
              <a:buNone/>
            </a:pPr>
            <a:r>
              <a:rPr lang="el-GR" dirty="0">
                <a:sym typeface="Wingdings"/>
              </a:rPr>
              <a:t> </a:t>
            </a:r>
            <a:r>
              <a:rPr lang="el-GR" dirty="0" smtClean="0"/>
              <a:t>Είναι μεγαλύτερη από ό,τι πρέπει</a:t>
            </a:r>
          </a:p>
          <a:p>
            <a:pPr marL="457200" lvl="1" indent="0">
              <a:buNone/>
            </a:pPr>
            <a:r>
              <a:rPr lang="el-GR" dirty="0">
                <a:sym typeface="Wingdings"/>
              </a:rPr>
              <a:t> </a:t>
            </a:r>
            <a:r>
              <a:rPr lang="el-GR" dirty="0" smtClean="0"/>
              <a:t>Είναι εντάξει</a:t>
            </a:r>
            <a:endParaRPr lang="el-GR" dirty="0"/>
          </a:p>
        </p:txBody>
      </p:sp>
      <p:sp>
        <p:nvSpPr>
          <p:cNvPr id="4" name="Θέση υποσέλιδου 3"/>
          <p:cNvSpPr>
            <a:spLocks noGrp="1"/>
          </p:cNvSpPr>
          <p:nvPr>
            <p:ph type="ftr" sz="quarter" idx="11"/>
          </p:nvPr>
        </p:nvSpPr>
        <p:spPr/>
        <p:txBody>
          <a:bodyPr/>
          <a:lstStyle/>
          <a:p>
            <a:r>
              <a:rPr lang="el-GR" smtClean="0"/>
              <a:t>Εργαλεία Έρευνας- Ερωτηματολόγιο</a:t>
            </a:r>
            <a:endParaRPr lang="el-GR"/>
          </a:p>
        </p:txBody>
      </p:sp>
      <p:sp>
        <p:nvSpPr>
          <p:cNvPr id="5" name="Θέση αριθμού διαφάνειας 4"/>
          <p:cNvSpPr>
            <a:spLocks noGrp="1"/>
          </p:cNvSpPr>
          <p:nvPr>
            <p:ph type="sldNum" sz="quarter" idx="12"/>
          </p:nvPr>
        </p:nvSpPr>
        <p:spPr/>
        <p:txBody>
          <a:bodyPr/>
          <a:lstStyle/>
          <a:p>
            <a:fld id="{26BE7B7E-B272-4E2A-A248-50AC8862FF3D}" type="slidenum">
              <a:rPr lang="el-GR" smtClean="0"/>
              <a:pPr/>
              <a:t>42</a:t>
            </a:fld>
            <a:endParaRPr lang="el-GR"/>
          </a:p>
        </p:txBody>
      </p:sp>
    </p:spTree>
    <p:extLst>
      <p:ext uri="{BB962C8B-B14F-4D97-AF65-F5344CB8AC3E}">
        <p14:creationId xmlns:p14="http://schemas.microsoft.com/office/powerpoint/2010/main" xmlns="" val="2856179166"/>
      </p:ext>
    </p:extLst>
  </p:cSld>
  <p:clrMapOvr>
    <a:masterClrMapping/>
  </p:clrMapOvr>
  <p:transition>
    <p:randomBa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a:lstStyle/>
          <a:p>
            <a:r>
              <a:rPr lang="el-GR" dirty="0" err="1" smtClean="0"/>
              <a:t>ασκησεισ</a:t>
            </a:r>
            <a:endParaRPr lang="el-GR" dirty="0"/>
          </a:p>
        </p:txBody>
      </p:sp>
      <p:sp>
        <p:nvSpPr>
          <p:cNvPr id="7" name="Θέση κειμένου 6"/>
          <p:cNvSpPr>
            <a:spLocks noGrp="1"/>
          </p:cNvSpPr>
          <p:nvPr>
            <p:ph type="body" idx="1"/>
          </p:nvPr>
        </p:nvSpPr>
        <p:spPr/>
        <p:txBody>
          <a:bodyPr/>
          <a:lstStyle/>
          <a:p>
            <a:endParaRPr lang="el-GR"/>
          </a:p>
        </p:txBody>
      </p:sp>
      <p:sp>
        <p:nvSpPr>
          <p:cNvPr id="4" name="Θέση υποσέλιδου 3"/>
          <p:cNvSpPr>
            <a:spLocks noGrp="1"/>
          </p:cNvSpPr>
          <p:nvPr>
            <p:ph type="ftr" sz="quarter" idx="11"/>
          </p:nvPr>
        </p:nvSpPr>
        <p:spPr/>
        <p:txBody>
          <a:bodyPr/>
          <a:lstStyle/>
          <a:p>
            <a:r>
              <a:rPr lang="el-GR" smtClean="0"/>
              <a:t>Εργαλεία Έρευνας- Ερωτηματολόγιο</a:t>
            </a:r>
            <a:endParaRPr lang="el-GR"/>
          </a:p>
        </p:txBody>
      </p:sp>
      <p:sp>
        <p:nvSpPr>
          <p:cNvPr id="5" name="Θέση αριθμού διαφάνειας 4"/>
          <p:cNvSpPr>
            <a:spLocks noGrp="1"/>
          </p:cNvSpPr>
          <p:nvPr>
            <p:ph type="sldNum" sz="quarter" idx="12"/>
          </p:nvPr>
        </p:nvSpPr>
        <p:spPr/>
        <p:txBody>
          <a:bodyPr/>
          <a:lstStyle/>
          <a:p>
            <a:fld id="{26BE7B7E-B272-4E2A-A248-50AC8862FF3D}" type="slidenum">
              <a:rPr lang="el-GR" smtClean="0"/>
              <a:pPr/>
              <a:t>43</a:t>
            </a:fld>
            <a:endParaRPr lang="el-GR"/>
          </a:p>
        </p:txBody>
      </p:sp>
      <p:pic>
        <p:nvPicPr>
          <p:cNvPr id="6146" name="Picture 2" descr="E:\Dropbox\ΜΕΘΟΔΟΛΟΓΙΑ 24-3\εικόνες μεθοδολογία\κατάλογος3.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97426" y="764704"/>
            <a:ext cx="3509895" cy="3312368"/>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26983563"/>
      </p:ext>
    </p:extLst>
  </p:cSld>
  <p:clrMapOvr>
    <a:masterClrMapping/>
  </p:clrMapOvr>
  <p:transition>
    <p:randomBa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457200" y="381000"/>
            <a:ext cx="8229600" cy="959768"/>
          </a:xfrm>
        </p:spPr>
        <p:txBody>
          <a:bodyPr/>
          <a:lstStyle/>
          <a:p>
            <a:pPr>
              <a:spcAft>
                <a:spcPts val="600"/>
              </a:spcAft>
            </a:pPr>
            <a:r>
              <a:rPr lang="el-GR" dirty="0" err="1" smtClean="0"/>
              <a:t>Άσκησεις</a:t>
            </a:r>
            <a:r>
              <a:rPr lang="el-GR" dirty="0" smtClean="0"/>
              <a:t> (1)</a:t>
            </a:r>
            <a:endParaRPr lang="el-GR" dirty="0"/>
          </a:p>
        </p:txBody>
      </p:sp>
      <p:sp>
        <p:nvSpPr>
          <p:cNvPr id="7" name="Θέση περιεχομένου 6"/>
          <p:cNvSpPr>
            <a:spLocks noGrp="1"/>
          </p:cNvSpPr>
          <p:nvPr>
            <p:ph idx="1"/>
          </p:nvPr>
        </p:nvSpPr>
        <p:spPr>
          <a:xfrm>
            <a:off x="457200" y="1600200"/>
            <a:ext cx="8229600" cy="4637112"/>
          </a:xfrm>
        </p:spPr>
        <p:txBody>
          <a:bodyPr>
            <a:normAutofit fontScale="92500" lnSpcReduction="20000"/>
          </a:bodyPr>
          <a:lstStyle/>
          <a:p>
            <a:pPr marL="514350" indent="-514350">
              <a:spcAft>
                <a:spcPts val="1200"/>
              </a:spcAft>
              <a:buFont typeface="+mj-lt"/>
              <a:buAutoNum type="arabicPeriod"/>
            </a:pPr>
            <a:r>
              <a:rPr lang="el-GR" dirty="0"/>
              <a:t>Ο σχεδιασμός του ερωτηματολογίου είναι το πρώτο βήμα του ερευνητικού σχεδιασμού</a:t>
            </a:r>
          </a:p>
          <a:p>
            <a:pPr marL="800100" lvl="2" indent="0">
              <a:spcAft>
                <a:spcPts val="1200"/>
              </a:spcAft>
              <a:buNone/>
            </a:pPr>
            <a:r>
              <a:rPr lang="el-GR" dirty="0">
                <a:sym typeface="Wingdings"/>
              </a:rPr>
              <a:t> </a:t>
            </a:r>
            <a:r>
              <a:rPr lang="el-GR" dirty="0" smtClean="0"/>
              <a:t>Σωστό		 </a:t>
            </a:r>
            <a:r>
              <a:rPr lang="el-GR" dirty="0">
                <a:sym typeface="Wingdings"/>
              </a:rPr>
              <a:t> </a:t>
            </a:r>
            <a:r>
              <a:rPr lang="el-GR" dirty="0" smtClean="0"/>
              <a:t>Λάθος </a:t>
            </a:r>
            <a:endParaRPr lang="el-GR" dirty="0"/>
          </a:p>
          <a:p>
            <a:pPr marL="514350" indent="-514350">
              <a:spcAft>
                <a:spcPts val="1200"/>
              </a:spcAft>
              <a:buFont typeface="+mj-lt"/>
              <a:buAutoNum type="arabicPeriod"/>
            </a:pPr>
            <a:r>
              <a:rPr lang="el-GR" dirty="0"/>
              <a:t>Οι κλειστές ερωτήσεις είναι πιο δύσκολα επεξεργάσιμες σε σχέση με τις ανοιχτές</a:t>
            </a:r>
          </a:p>
          <a:p>
            <a:pPr marL="800100" lvl="2" indent="0">
              <a:spcAft>
                <a:spcPts val="1200"/>
              </a:spcAft>
              <a:buNone/>
            </a:pPr>
            <a:r>
              <a:rPr lang="el-GR" dirty="0">
                <a:sym typeface="Wingdings"/>
              </a:rPr>
              <a:t> </a:t>
            </a:r>
            <a:r>
              <a:rPr lang="el-GR" dirty="0" smtClean="0"/>
              <a:t>Σωστό		 </a:t>
            </a:r>
            <a:r>
              <a:rPr lang="el-GR" dirty="0">
                <a:sym typeface="Wingdings"/>
              </a:rPr>
              <a:t> </a:t>
            </a:r>
            <a:r>
              <a:rPr lang="el-GR" dirty="0" smtClean="0"/>
              <a:t>Λάθος </a:t>
            </a:r>
            <a:endParaRPr lang="el-GR" dirty="0"/>
          </a:p>
          <a:p>
            <a:pPr marL="514350" indent="-514350">
              <a:spcAft>
                <a:spcPts val="1200"/>
              </a:spcAft>
              <a:buFont typeface="+mj-lt"/>
              <a:buAutoNum type="arabicPeriod"/>
            </a:pPr>
            <a:r>
              <a:rPr lang="el-GR" dirty="0"/>
              <a:t>Καλά είναι να χρησιμοποιούμε στα ερωτηματολόγια ξένους όρους για να </a:t>
            </a:r>
            <a:r>
              <a:rPr lang="el-GR" dirty="0" smtClean="0"/>
              <a:t>είναι επιστημονικότερα</a:t>
            </a:r>
            <a:endParaRPr lang="el-GR" dirty="0"/>
          </a:p>
          <a:p>
            <a:pPr marL="800100" lvl="2" indent="0">
              <a:spcAft>
                <a:spcPts val="1200"/>
              </a:spcAft>
              <a:buNone/>
            </a:pPr>
            <a:r>
              <a:rPr lang="el-GR" dirty="0">
                <a:sym typeface="Wingdings"/>
              </a:rPr>
              <a:t> </a:t>
            </a:r>
            <a:r>
              <a:rPr lang="el-GR" dirty="0" smtClean="0"/>
              <a:t>Σωστό 		</a:t>
            </a:r>
            <a:r>
              <a:rPr lang="el-GR" dirty="0" smtClean="0">
                <a:sym typeface="Wingdings"/>
              </a:rPr>
              <a:t> </a:t>
            </a:r>
            <a:r>
              <a:rPr lang="el-GR" dirty="0" smtClean="0"/>
              <a:t>Λάθος </a:t>
            </a:r>
            <a:endParaRPr lang="el-GR" dirty="0"/>
          </a:p>
        </p:txBody>
      </p:sp>
      <p:sp>
        <p:nvSpPr>
          <p:cNvPr id="4" name="Θέση υποσέλιδου 3"/>
          <p:cNvSpPr>
            <a:spLocks noGrp="1"/>
          </p:cNvSpPr>
          <p:nvPr>
            <p:ph type="ftr" sz="quarter" idx="11"/>
          </p:nvPr>
        </p:nvSpPr>
        <p:spPr/>
        <p:txBody>
          <a:bodyPr/>
          <a:lstStyle/>
          <a:p>
            <a:r>
              <a:rPr lang="el-GR" smtClean="0"/>
              <a:t>Εργαλεία Έρευνας- Ερωτηματολόγιο</a:t>
            </a:r>
            <a:endParaRPr lang="el-GR"/>
          </a:p>
        </p:txBody>
      </p:sp>
      <p:sp>
        <p:nvSpPr>
          <p:cNvPr id="5" name="Θέση αριθμού διαφάνειας 4"/>
          <p:cNvSpPr>
            <a:spLocks noGrp="1"/>
          </p:cNvSpPr>
          <p:nvPr>
            <p:ph type="sldNum" sz="quarter" idx="12"/>
          </p:nvPr>
        </p:nvSpPr>
        <p:spPr/>
        <p:txBody>
          <a:bodyPr/>
          <a:lstStyle/>
          <a:p>
            <a:fld id="{26BE7B7E-B272-4E2A-A248-50AC8862FF3D}" type="slidenum">
              <a:rPr lang="el-GR" smtClean="0"/>
              <a:pPr/>
              <a:t>44</a:t>
            </a:fld>
            <a:endParaRPr lang="el-GR"/>
          </a:p>
        </p:txBody>
      </p:sp>
    </p:spTree>
    <p:extLst>
      <p:ext uri="{BB962C8B-B14F-4D97-AF65-F5344CB8AC3E}">
        <p14:creationId xmlns:p14="http://schemas.microsoft.com/office/powerpoint/2010/main" xmlns="" val="3985770887"/>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5" dur="500"/>
                                        <p:tgtEl>
                                          <p:spTgt spid="7">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randombar(horizontal)">
                                      <p:cBhvr>
                                        <p:cTn id="18" dur="500"/>
                                        <p:tgtEl>
                                          <p:spTgt spid="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randombar(horizontal)">
                                      <p:cBhvr>
                                        <p:cTn id="23" dur="500"/>
                                        <p:tgtEl>
                                          <p:spTgt spid="7">
                                            <p:txEl>
                                              <p:pRg st="4" end="4"/>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randombar(horizontal)">
                                      <p:cBhvr>
                                        <p:cTn id="26"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457200" y="381000"/>
            <a:ext cx="8229600" cy="959768"/>
          </a:xfrm>
        </p:spPr>
        <p:txBody>
          <a:bodyPr/>
          <a:lstStyle/>
          <a:p>
            <a:pPr>
              <a:spcAft>
                <a:spcPts val="600"/>
              </a:spcAft>
            </a:pPr>
            <a:r>
              <a:rPr lang="el-GR" dirty="0" err="1" smtClean="0"/>
              <a:t>Άσκησεις</a:t>
            </a:r>
            <a:r>
              <a:rPr lang="el-GR" dirty="0" smtClean="0"/>
              <a:t> (2)</a:t>
            </a:r>
            <a:endParaRPr lang="el-GR" dirty="0"/>
          </a:p>
        </p:txBody>
      </p:sp>
      <p:sp>
        <p:nvSpPr>
          <p:cNvPr id="7" name="Θέση περιεχομένου 6"/>
          <p:cNvSpPr>
            <a:spLocks noGrp="1"/>
          </p:cNvSpPr>
          <p:nvPr>
            <p:ph idx="1"/>
          </p:nvPr>
        </p:nvSpPr>
        <p:spPr>
          <a:xfrm>
            <a:off x="457200" y="1600200"/>
            <a:ext cx="8229600" cy="4637112"/>
          </a:xfrm>
        </p:spPr>
        <p:txBody>
          <a:bodyPr>
            <a:normAutofit fontScale="92500" lnSpcReduction="20000"/>
          </a:bodyPr>
          <a:lstStyle/>
          <a:p>
            <a:pPr marL="514350" indent="-514350">
              <a:spcAft>
                <a:spcPts val="1200"/>
              </a:spcAft>
              <a:buFont typeface="+mj-lt"/>
              <a:buAutoNum type="arabicPeriod" startAt="4"/>
            </a:pPr>
            <a:r>
              <a:rPr lang="el-GR" dirty="0"/>
              <a:t>Καλά είναι οι ειδικότερες ερωτήσεις να προηγούνται των γενικότερων</a:t>
            </a:r>
            <a:endParaRPr lang="el-GR" dirty="0" smtClean="0"/>
          </a:p>
          <a:p>
            <a:pPr marL="800100" lvl="2" indent="0">
              <a:spcAft>
                <a:spcPts val="1200"/>
              </a:spcAft>
              <a:buNone/>
            </a:pPr>
            <a:r>
              <a:rPr lang="el-GR" dirty="0" smtClean="0">
                <a:sym typeface="Wingdings"/>
              </a:rPr>
              <a:t> </a:t>
            </a:r>
            <a:r>
              <a:rPr lang="el-GR" dirty="0" smtClean="0"/>
              <a:t>Σωστό		 </a:t>
            </a:r>
            <a:r>
              <a:rPr lang="el-GR" dirty="0" smtClean="0">
                <a:sym typeface="Wingdings"/>
              </a:rPr>
              <a:t> </a:t>
            </a:r>
            <a:r>
              <a:rPr lang="el-GR" dirty="0" smtClean="0"/>
              <a:t>Λάθος </a:t>
            </a:r>
          </a:p>
          <a:p>
            <a:pPr marL="514350" indent="-514350">
              <a:spcAft>
                <a:spcPts val="1200"/>
              </a:spcAft>
              <a:buFont typeface="+mj-lt"/>
              <a:buAutoNum type="arabicPeriod" startAt="4"/>
            </a:pPr>
            <a:r>
              <a:rPr lang="el-GR" dirty="0"/>
              <a:t>Οι ερωτήσεις που αφορούν δημογραφικά χαρακτηριστικά να μπαίνουν στο τέλος του ερωτηματολογίου</a:t>
            </a:r>
          </a:p>
          <a:p>
            <a:pPr marL="800100" lvl="2" indent="0">
              <a:spcAft>
                <a:spcPts val="1200"/>
              </a:spcAft>
              <a:buNone/>
            </a:pPr>
            <a:r>
              <a:rPr lang="el-GR" dirty="0">
                <a:sym typeface="Wingdings"/>
              </a:rPr>
              <a:t> </a:t>
            </a:r>
            <a:r>
              <a:rPr lang="el-GR" dirty="0" smtClean="0"/>
              <a:t>Σωστό		 </a:t>
            </a:r>
            <a:r>
              <a:rPr lang="el-GR" dirty="0">
                <a:sym typeface="Wingdings"/>
              </a:rPr>
              <a:t> </a:t>
            </a:r>
            <a:r>
              <a:rPr lang="el-GR" dirty="0" smtClean="0"/>
              <a:t>Λάθος </a:t>
            </a:r>
            <a:endParaRPr lang="el-GR" dirty="0"/>
          </a:p>
          <a:p>
            <a:pPr marL="514350" indent="-514350">
              <a:spcAft>
                <a:spcPts val="1200"/>
              </a:spcAft>
              <a:buFont typeface="+mj-lt"/>
              <a:buAutoNum type="arabicPeriod" startAt="4"/>
            </a:pPr>
            <a:r>
              <a:rPr lang="el-GR" dirty="0"/>
              <a:t>Η κλίμακα </a:t>
            </a:r>
            <a:r>
              <a:rPr lang="el-GR" dirty="0" err="1" smtClean="0"/>
              <a:t>Likert</a:t>
            </a:r>
            <a:r>
              <a:rPr lang="el-GR" dirty="0" smtClean="0"/>
              <a:t> </a:t>
            </a:r>
            <a:r>
              <a:rPr lang="el-GR" dirty="0"/>
              <a:t>ανήκει στις κλειστού τύπου ερωτήσεις</a:t>
            </a:r>
          </a:p>
          <a:p>
            <a:pPr marL="800100" lvl="2" indent="0">
              <a:spcAft>
                <a:spcPts val="1200"/>
              </a:spcAft>
              <a:buNone/>
            </a:pPr>
            <a:r>
              <a:rPr lang="el-GR" dirty="0">
                <a:sym typeface="Wingdings"/>
              </a:rPr>
              <a:t> </a:t>
            </a:r>
            <a:r>
              <a:rPr lang="el-GR" dirty="0" smtClean="0"/>
              <a:t>Σωστό 		</a:t>
            </a:r>
            <a:r>
              <a:rPr lang="el-GR" dirty="0" smtClean="0">
                <a:sym typeface="Wingdings"/>
              </a:rPr>
              <a:t> </a:t>
            </a:r>
            <a:r>
              <a:rPr lang="el-GR" dirty="0" smtClean="0"/>
              <a:t>Λάθος </a:t>
            </a:r>
            <a:endParaRPr lang="el-GR" dirty="0"/>
          </a:p>
        </p:txBody>
      </p:sp>
      <p:sp>
        <p:nvSpPr>
          <p:cNvPr id="4" name="Θέση υποσέλιδου 3"/>
          <p:cNvSpPr>
            <a:spLocks noGrp="1"/>
          </p:cNvSpPr>
          <p:nvPr>
            <p:ph type="ftr" sz="quarter" idx="11"/>
          </p:nvPr>
        </p:nvSpPr>
        <p:spPr/>
        <p:txBody>
          <a:bodyPr/>
          <a:lstStyle/>
          <a:p>
            <a:r>
              <a:rPr lang="el-GR" smtClean="0"/>
              <a:t>Εργαλεία Έρευνας- Ερωτηματολόγιο</a:t>
            </a:r>
            <a:endParaRPr lang="el-GR"/>
          </a:p>
        </p:txBody>
      </p:sp>
      <p:sp>
        <p:nvSpPr>
          <p:cNvPr id="5" name="Θέση αριθμού διαφάνειας 4"/>
          <p:cNvSpPr>
            <a:spLocks noGrp="1"/>
          </p:cNvSpPr>
          <p:nvPr>
            <p:ph type="sldNum" sz="quarter" idx="12"/>
          </p:nvPr>
        </p:nvSpPr>
        <p:spPr/>
        <p:txBody>
          <a:bodyPr/>
          <a:lstStyle/>
          <a:p>
            <a:fld id="{26BE7B7E-B272-4E2A-A248-50AC8862FF3D}" type="slidenum">
              <a:rPr lang="el-GR" smtClean="0"/>
              <a:pPr/>
              <a:t>45</a:t>
            </a:fld>
            <a:endParaRPr lang="el-GR"/>
          </a:p>
        </p:txBody>
      </p:sp>
    </p:spTree>
    <p:extLst>
      <p:ext uri="{BB962C8B-B14F-4D97-AF65-F5344CB8AC3E}">
        <p14:creationId xmlns:p14="http://schemas.microsoft.com/office/powerpoint/2010/main" xmlns="" val="1364902411"/>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5" dur="500"/>
                                        <p:tgtEl>
                                          <p:spTgt spid="7">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randombar(horizontal)">
                                      <p:cBhvr>
                                        <p:cTn id="18" dur="500"/>
                                        <p:tgtEl>
                                          <p:spTgt spid="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randombar(horizontal)">
                                      <p:cBhvr>
                                        <p:cTn id="23" dur="500"/>
                                        <p:tgtEl>
                                          <p:spTgt spid="7">
                                            <p:txEl>
                                              <p:pRg st="4" end="4"/>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randombar(horizontal)">
                                      <p:cBhvr>
                                        <p:cTn id="26"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457200" y="381000"/>
            <a:ext cx="8229600" cy="959768"/>
          </a:xfrm>
        </p:spPr>
        <p:txBody>
          <a:bodyPr/>
          <a:lstStyle/>
          <a:p>
            <a:pPr>
              <a:spcAft>
                <a:spcPts val="600"/>
              </a:spcAft>
            </a:pPr>
            <a:r>
              <a:rPr lang="el-GR" dirty="0" err="1" smtClean="0"/>
              <a:t>Άσκησεις</a:t>
            </a:r>
            <a:r>
              <a:rPr lang="el-GR" dirty="0" smtClean="0"/>
              <a:t> (3)</a:t>
            </a:r>
            <a:endParaRPr lang="el-GR" dirty="0"/>
          </a:p>
        </p:txBody>
      </p:sp>
      <p:sp>
        <p:nvSpPr>
          <p:cNvPr id="7" name="Θέση περιεχομένου 6"/>
          <p:cNvSpPr>
            <a:spLocks noGrp="1"/>
          </p:cNvSpPr>
          <p:nvPr>
            <p:ph idx="1"/>
          </p:nvPr>
        </p:nvSpPr>
        <p:spPr>
          <a:xfrm>
            <a:off x="457200" y="1556792"/>
            <a:ext cx="8363272" cy="4680520"/>
          </a:xfrm>
        </p:spPr>
        <p:txBody>
          <a:bodyPr>
            <a:normAutofit fontScale="92500"/>
          </a:bodyPr>
          <a:lstStyle/>
          <a:p>
            <a:pPr marL="514350" indent="-514350">
              <a:spcAft>
                <a:spcPts val="1200"/>
              </a:spcAft>
              <a:buFont typeface="+mj-lt"/>
              <a:buAutoNum type="arabicPeriod" startAt="7"/>
            </a:pPr>
            <a:r>
              <a:rPr lang="el-GR" dirty="0" smtClean="0"/>
              <a:t>Σε </a:t>
            </a:r>
            <a:r>
              <a:rPr lang="el-GR" dirty="0"/>
              <a:t>ποια μέσα κοινωνικής δικτύωσης συνδεθήκατε </a:t>
            </a:r>
            <a:r>
              <a:rPr lang="el-GR" dirty="0" smtClean="0"/>
              <a:t>σήμερα;</a:t>
            </a:r>
            <a:endParaRPr lang="el-GR" dirty="0"/>
          </a:p>
          <a:p>
            <a:pPr marL="400050" lvl="1" indent="0">
              <a:spcAft>
                <a:spcPts val="1200"/>
              </a:spcAft>
              <a:buNone/>
            </a:pPr>
            <a:r>
              <a:rPr lang="en-US" dirty="0"/>
              <a:t>Facebook </a:t>
            </a:r>
            <a:r>
              <a:rPr lang="en-US" dirty="0">
                <a:sym typeface="Wingdings"/>
              </a:rPr>
              <a:t></a:t>
            </a:r>
            <a:r>
              <a:rPr lang="en-US" dirty="0"/>
              <a:t>    Instagram </a:t>
            </a:r>
            <a:r>
              <a:rPr lang="en-US" dirty="0">
                <a:sym typeface="Wingdings"/>
              </a:rPr>
              <a:t></a:t>
            </a:r>
            <a:r>
              <a:rPr lang="en-US" dirty="0"/>
              <a:t>       Twitter </a:t>
            </a:r>
            <a:r>
              <a:rPr lang="en-US" dirty="0">
                <a:sym typeface="Wingdings"/>
              </a:rPr>
              <a:t></a:t>
            </a:r>
            <a:r>
              <a:rPr lang="en-US" dirty="0"/>
              <a:t>    LinkedIn</a:t>
            </a:r>
            <a:r>
              <a:rPr lang="en-US" dirty="0">
                <a:sym typeface="Wingdings"/>
              </a:rPr>
              <a:t></a:t>
            </a:r>
            <a:r>
              <a:rPr lang="en-US" dirty="0"/>
              <a:t>      </a:t>
            </a:r>
            <a:endParaRPr lang="el-GR" dirty="0"/>
          </a:p>
          <a:p>
            <a:pPr>
              <a:spcAft>
                <a:spcPts val="1200"/>
              </a:spcAft>
            </a:pPr>
            <a:r>
              <a:rPr lang="el-GR" dirty="0"/>
              <a:t>Χαρακτηρίστε τον τύπο της </a:t>
            </a:r>
            <a:r>
              <a:rPr lang="el-GR" dirty="0" smtClean="0"/>
              <a:t>ερώτησης σημειώνοντας  </a:t>
            </a:r>
            <a:r>
              <a:rPr lang="el-GR" dirty="0"/>
              <a:t>Σωστό / Λάθος</a:t>
            </a:r>
          </a:p>
          <a:p>
            <a:pPr marL="400050" lvl="1" indent="0">
              <a:spcAft>
                <a:spcPts val="1200"/>
              </a:spcAft>
              <a:buNone/>
            </a:pPr>
            <a:r>
              <a:rPr lang="el-GR" dirty="0" smtClean="0"/>
              <a:t>Διχοτομική,	Αμοιβαία αποκλειομένων απαντήσεων, Πολλαπλών επιλογών,	Ανοιχτή,	Κλίμακας</a:t>
            </a:r>
          </a:p>
          <a:p>
            <a:pPr>
              <a:spcAft>
                <a:spcPts val="1200"/>
              </a:spcAft>
            </a:pPr>
            <a:r>
              <a:rPr lang="el-GR" dirty="0" smtClean="0"/>
              <a:t>Ποια η μεταβλητή;</a:t>
            </a:r>
          </a:p>
        </p:txBody>
      </p:sp>
      <p:sp>
        <p:nvSpPr>
          <p:cNvPr id="4" name="Θέση υποσέλιδου 3"/>
          <p:cNvSpPr>
            <a:spLocks noGrp="1"/>
          </p:cNvSpPr>
          <p:nvPr>
            <p:ph type="ftr" sz="quarter" idx="11"/>
          </p:nvPr>
        </p:nvSpPr>
        <p:spPr/>
        <p:txBody>
          <a:bodyPr/>
          <a:lstStyle/>
          <a:p>
            <a:r>
              <a:rPr lang="el-GR" smtClean="0"/>
              <a:t>Εργαλεία Έρευνας- Ερωτηματολόγιο</a:t>
            </a:r>
            <a:endParaRPr lang="el-GR"/>
          </a:p>
        </p:txBody>
      </p:sp>
      <p:sp>
        <p:nvSpPr>
          <p:cNvPr id="5" name="Θέση αριθμού διαφάνειας 4"/>
          <p:cNvSpPr>
            <a:spLocks noGrp="1"/>
          </p:cNvSpPr>
          <p:nvPr>
            <p:ph type="sldNum" sz="quarter" idx="12"/>
          </p:nvPr>
        </p:nvSpPr>
        <p:spPr/>
        <p:txBody>
          <a:bodyPr/>
          <a:lstStyle/>
          <a:p>
            <a:fld id="{26BE7B7E-B272-4E2A-A248-50AC8862FF3D}" type="slidenum">
              <a:rPr lang="el-GR" smtClean="0"/>
              <a:pPr/>
              <a:t>46</a:t>
            </a:fld>
            <a:endParaRPr lang="el-GR"/>
          </a:p>
        </p:txBody>
      </p:sp>
    </p:spTree>
    <p:extLst>
      <p:ext uri="{BB962C8B-B14F-4D97-AF65-F5344CB8AC3E}">
        <p14:creationId xmlns:p14="http://schemas.microsoft.com/office/powerpoint/2010/main" xmlns="" val="1459803203"/>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5" dur="500"/>
                                        <p:tgtEl>
                                          <p:spTgt spid="7">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randombar(horizontal)">
                                      <p:cBhvr>
                                        <p:cTn id="18" dur="500"/>
                                        <p:tgtEl>
                                          <p:spTgt spid="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randombar(horizontal)">
                                      <p:cBhvr>
                                        <p:cTn id="23"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457200" y="381000"/>
            <a:ext cx="8229600" cy="959768"/>
          </a:xfrm>
        </p:spPr>
        <p:txBody>
          <a:bodyPr>
            <a:normAutofit/>
          </a:bodyPr>
          <a:lstStyle/>
          <a:p>
            <a:pPr>
              <a:spcAft>
                <a:spcPts val="600"/>
              </a:spcAft>
            </a:pPr>
            <a:r>
              <a:rPr lang="el-GR" dirty="0"/>
              <a:t>Εντοπίστε τυχόν </a:t>
            </a:r>
            <a:r>
              <a:rPr lang="el-GR" dirty="0" smtClean="0"/>
              <a:t>λάθη</a:t>
            </a:r>
            <a:endParaRPr lang="el-GR" dirty="0"/>
          </a:p>
        </p:txBody>
      </p:sp>
      <p:sp>
        <p:nvSpPr>
          <p:cNvPr id="7" name="Θέση περιεχομένου 6"/>
          <p:cNvSpPr>
            <a:spLocks noGrp="1"/>
          </p:cNvSpPr>
          <p:nvPr>
            <p:ph idx="1"/>
          </p:nvPr>
        </p:nvSpPr>
        <p:spPr>
          <a:xfrm>
            <a:off x="457200" y="1412776"/>
            <a:ext cx="8363272" cy="4896544"/>
          </a:xfrm>
        </p:spPr>
        <p:txBody>
          <a:bodyPr>
            <a:normAutofit fontScale="85000" lnSpcReduction="10000"/>
          </a:bodyPr>
          <a:lstStyle/>
          <a:p>
            <a:pPr marL="514350" indent="-514350">
              <a:spcAft>
                <a:spcPts val="1200"/>
              </a:spcAft>
              <a:buFont typeface="+mj-lt"/>
              <a:buAutoNum type="arabicPeriod"/>
            </a:pPr>
            <a:r>
              <a:rPr lang="el-GR" dirty="0" smtClean="0"/>
              <a:t>Χρησιμοποιείτε </a:t>
            </a:r>
            <a:r>
              <a:rPr lang="el-GR" dirty="0"/>
              <a:t>συχνά το </a:t>
            </a:r>
            <a:r>
              <a:rPr lang="el-GR" dirty="0" smtClean="0"/>
              <a:t>διαδίκτυο; </a:t>
            </a:r>
          </a:p>
          <a:p>
            <a:pPr marL="400050" lvl="1" indent="0">
              <a:spcAft>
                <a:spcPts val="1200"/>
              </a:spcAft>
              <a:buNone/>
            </a:pPr>
            <a:r>
              <a:rPr lang="el-GR" dirty="0" smtClean="0">
                <a:sym typeface="Wingdings"/>
              </a:rPr>
              <a:t> </a:t>
            </a:r>
            <a:r>
              <a:rPr lang="el-GR" dirty="0" smtClean="0"/>
              <a:t>Ναι 	</a:t>
            </a:r>
            <a:r>
              <a:rPr lang="el-GR" dirty="0" smtClean="0">
                <a:sym typeface="Wingdings"/>
              </a:rPr>
              <a:t></a:t>
            </a:r>
            <a:r>
              <a:rPr lang="el-GR" dirty="0" smtClean="0"/>
              <a:t> </a:t>
            </a:r>
            <a:r>
              <a:rPr lang="el-GR" dirty="0"/>
              <a:t>Όχι</a:t>
            </a:r>
          </a:p>
          <a:p>
            <a:pPr marL="514350" indent="-514350">
              <a:spcAft>
                <a:spcPts val="1200"/>
              </a:spcAft>
              <a:buFont typeface="+mj-lt"/>
              <a:buAutoNum type="arabicPeriod"/>
            </a:pPr>
            <a:r>
              <a:rPr lang="el-GR" dirty="0" smtClean="0"/>
              <a:t>Πόσο </a:t>
            </a:r>
            <a:r>
              <a:rPr lang="el-GR" dirty="0"/>
              <a:t>ασφαλή θεωρείτε τη χρήση δεδομένων και πληροφοριών από το </a:t>
            </a:r>
            <a:r>
              <a:rPr lang="el-GR" dirty="0" smtClean="0"/>
              <a:t>διαδίκτυο; Βαθμολογείστε με </a:t>
            </a:r>
            <a:r>
              <a:rPr lang="el-GR" dirty="0"/>
              <a:t>βάση την κλίμακα 1 (καθόλου ικανοποιητική) έως 5 (πάρα πολύ ικανοποιητική). Κυκλώστε την επιλογή σας</a:t>
            </a:r>
          </a:p>
          <a:p>
            <a:pPr marL="400050" lvl="1" indent="0">
              <a:spcAft>
                <a:spcPts val="1200"/>
              </a:spcAft>
              <a:buNone/>
            </a:pPr>
            <a:r>
              <a:rPr lang="el-GR" dirty="0"/>
              <a:t>Καθόλου            λίγο         μέτρια          πολύ         πάρα πολύ</a:t>
            </a:r>
          </a:p>
          <a:p>
            <a:pPr marL="514350" indent="-514350">
              <a:spcAft>
                <a:spcPts val="1200"/>
              </a:spcAft>
              <a:buFont typeface="+mj-lt"/>
              <a:buAutoNum type="arabicPeriod"/>
            </a:pPr>
            <a:r>
              <a:rPr lang="el-GR" dirty="0" smtClean="0"/>
              <a:t>Είστε </a:t>
            </a:r>
            <a:r>
              <a:rPr lang="el-GR" dirty="0"/>
              <a:t>ικανοποιημένοι από τα </a:t>
            </a:r>
            <a:r>
              <a:rPr lang="el-GR" dirty="0" err="1"/>
              <a:t>hot</a:t>
            </a:r>
            <a:r>
              <a:rPr lang="el-GR" dirty="0"/>
              <a:t> </a:t>
            </a:r>
            <a:r>
              <a:rPr lang="el-GR" dirty="0" err="1" smtClean="0"/>
              <a:t>spots</a:t>
            </a:r>
            <a:r>
              <a:rPr lang="el-GR" dirty="0" smtClean="0"/>
              <a:t>; </a:t>
            </a:r>
          </a:p>
          <a:p>
            <a:pPr marL="400050" lvl="1" indent="0">
              <a:spcAft>
                <a:spcPts val="1200"/>
              </a:spcAft>
              <a:buNone/>
            </a:pPr>
            <a:r>
              <a:rPr lang="el-GR" dirty="0" smtClean="0">
                <a:sym typeface="Wingdings"/>
              </a:rPr>
              <a:t> </a:t>
            </a:r>
            <a:r>
              <a:rPr lang="el-GR" dirty="0" smtClean="0"/>
              <a:t>Ναι 	</a:t>
            </a:r>
            <a:r>
              <a:rPr lang="el-GR" dirty="0" smtClean="0">
                <a:sym typeface="Wingdings"/>
              </a:rPr>
              <a:t></a:t>
            </a:r>
            <a:r>
              <a:rPr lang="el-GR" dirty="0" smtClean="0"/>
              <a:t> </a:t>
            </a:r>
            <a:r>
              <a:rPr lang="el-GR" dirty="0"/>
              <a:t>Όχι</a:t>
            </a:r>
          </a:p>
        </p:txBody>
      </p:sp>
      <p:sp>
        <p:nvSpPr>
          <p:cNvPr id="4" name="Θέση υποσέλιδου 3"/>
          <p:cNvSpPr>
            <a:spLocks noGrp="1"/>
          </p:cNvSpPr>
          <p:nvPr>
            <p:ph type="ftr" sz="quarter" idx="11"/>
          </p:nvPr>
        </p:nvSpPr>
        <p:spPr/>
        <p:txBody>
          <a:bodyPr/>
          <a:lstStyle/>
          <a:p>
            <a:r>
              <a:rPr lang="el-GR" smtClean="0"/>
              <a:t>Εργαλεία Έρευνας- Ερωτηματολόγιο</a:t>
            </a:r>
            <a:endParaRPr lang="el-GR"/>
          </a:p>
        </p:txBody>
      </p:sp>
      <p:sp>
        <p:nvSpPr>
          <p:cNvPr id="5" name="Θέση αριθμού διαφάνειας 4"/>
          <p:cNvSpPr>
            <a:spLocks noGrp="1"/>
          </p:cNvSpPr>
          <p:nvPr>
            <p:ph type="sldNum" sz="quarter" idx="12"/>
          </p:nvPr>
        </p:nvSpPr>
        <p:spPr/>
        <p:txBody>
          <a:bodyPr/>
          <a:lstStyle/>
          <a:p>
            <a:fld id="{26BE7B7E-B272-4E2A-A248-50AC8862FF3D}" type="slidenum">
              <a:rPr lang="el-GR" smtClean="0"/>
              <a:pPr/>
              <a:t>47</a:t>
            </a:fld>
            <a:endParaRPr lang="el-GR"/>
          </a:p>
        </p:txBody>
      </p:sp>
    </p:spTree>
    <p:extLst>
      <p:ext uri="{BB962C8B-B14F-4D97-AF65-F5344CB8AC3E}">
        <p14:creationId xmlns:p14="http://schemas.microsoft.com/office/powerpoint/2010/main" xmlns="" val="3062469401"/>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5" dur="500"/>
                                        <p:tgtEl>
                                          <p:spTgt spid="7">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randombar(horizontal)">
                                      <p:cBhvr>
                                        <p:cTn id="18" dur="500"/>
                                        <p:tgtEl>
                                          <p:spTgt spid="7">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animEffect transition="in" filter="randombar(horizontal)">
                                      <p:cBhvr>
                                        <p:cTn id="23" dur="500"/>
                                        <p:tgtEl>
                                          <p:spTgt spid="7">
                                            <p:txEl>
                                              <p:pRg st="4" end="4"/>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randombar(horizontal)">
                                      <p:cBhvr>
                                        <p:cTn id="26"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457200" y="381000"/>
            <a:ext cx="8229600" cy="959768"/>
          </a:xfrm>
        </p:spPr>
        <p:txBody>
          <a:bodyPr>
            <a:normAutofit/>
          </a:bodyPr>
          <a:lstStyle/>
          <a:p>
            <a:pPr>
              <a:spcAft>
                <a:spcPts val="600"/>
              </a:spcAft>
            </a:pPr>
            <a:r>
              <a:rPr lang="el-GR" dirty="0"/>
              <a:t>Εντοπίστε τυχόν </a:t>
            </a:r>
            <a:r>
              <a:rPr lang="el-GR" dirty="0" smtClean="0"/>
              <a:t>λάθη</a:t>
            </a:r>
            <a:endParaRPr lang="el-GR" dirty="0"/>
          </a:p>
        </p:txBody>
      </p:sp>
      <p:sp>
        <p:nvSpPr>
          <p:cNvPr id="7" name="Θέση περιεχομένου 6"/>
          <p:cNvSpPr>
            <a:spLocks noGrp="1"/>
          </p:cNvSpPr>
          <p:nvPr>
            <p:ph idx="1"/>
          </p:nvPr>
        </p:nvSpPr>
        <p:spPr>
          <a:xfrm>
            <a:off x="457200" y="1844824"/>
            <a:ext cx="8363272" cy="4608512"/>
          </a:xfrm>
        </p:spPr>
        <p:txBody>
          <a:bodyPr>
            <a:normAutofit fontScale="77500" lnSpcReduction="20000"/>
          </a:bodyPr>
          <a:lstStyle/>
          <a:p>
            <a:pPr marL="514350" indent="-514350">
              <a:spcAft>
                <a:spcPts val="1200"/>
              </a:spcAft>
              <a:buFont typeface="+mj-lt"/>
              <a:buAutoNum type="arabicPeriod" startAt="4"/>
            </a:pPr>
            <a:r>
              <a:rPr lang="el-GR" dirty="0" smtClean="0"/>
              <a:t>Ποια </a:t>
            </a:r>
            <a:r>
              <a:rPr lang="el-GR" dirty="0"/>
              <a:t>είναι κατά τη γνώμη σας οι σημαντικότεροι κίνδυνοι από τη χρήση των μέσων κοινωνικής </a:t>
            </a:r>
            <a:r>
              <a:rPr lang="el-GR" dirty="0" smtClean="0"/>
              <a:t>δικτύωσης</a:t>
            </a:r>
          </a:p>
          <a:p>
            <a:pPr marL="914400" lvl="1" indent="-514350">
              <a:spcAft>
                <a:spcPts val="1200"/>
              </a:spcAft>
            </a:pPr>
            <a:r>
              <a:rPr lang="el-GR" dirty="0" smtClean="0"/>
              <a:t>ανεπάρκεια  </a:t>
            </a:r>
            <a:r>
              <a:rPr lang="el-GR" dirty="0"/>
              <a:t>ασφάλειας </a:t>
            </a:r>
            <a:r>
              <a:rPr lang="el-GR" dirty="0" smtClean="0"/>
              <a:t>		1    </a:t>
            </a:r>
            <a:r>
              <a:rPr lang="el-GR" dirty="0"/>
              <a:t>2    3    4    5   </a:t>
            </a:r>
          </a:p>
          <a:p>
            <a:pPr marL="914400" lvl="1" indent="-514350">
              <a:spcAft>
                <a:spcPts val="1200"/>
              </a:spcAft>
            </a:pPr>
            <a:r>
              <a:rPr lang="el-GR" dirty="0"/>
              <a:t>χρήση προσωπικών </a:t>
            </a:r>
            <a:r>
              <a:rPr lang="el-GR" dirty="0" smtClean="0"/>
              <a:t>δεδομένων		1    </a:t>
            </a:r>
            <a:r>
              <a:rPr lang="el-GR" dirty="0"/>
              <a:t>2    3    4    5</a:t>
            </a:r>
            <a:endParaRPr lang="el-GR" dirty="0" smtClean="0"/>
          </a:p>
          <a:p>
            <a:pPr marL="514350" indent="-514350">
              <a:spcAft>
                <a:spcPts val="1200"/>
              </a:spcAft>
              <a:buFont typeface="+mj-lt"/>
              <a:buAutoNum type="arabicPeriod" startAt="4"/>
            </a:pPr>
            <a:r>
              <a:rPr lang="el-GR" dirty="0" smtClean="0"/>
              <a:t>Θεωρείτε ότι το </a:t>
            </a:r>
            <a:r>
              <a:rPr lang="el-GR" dirty="0" err="1" smtClean="0"/>
              <a:t>Facebook</a:t>
            </a:r>
            <a:r>
              <a:rPr lang="el-GR" dirty="0" smtClean="0"/>
              <a:t> είναι το καλύτερο μέσο κοινωνικής δικτύωσης;</a:t>
            </a:r>
          </a:p>
          <a:p>
            <a:pPr marL="400050" lvl="1" indent="0">
              <a:spcAft>
                <a:spcPts val="1200"/>
              </a:spcAft>
              <a:buNone/>
            </a:pPr>
            <a:r>
              <a:rPr lang="el-GR" dirty="0" smtClean="0"/>
              <a:t>   Ναι         </a:t>
            </a:r>
            <a:r>
              <a:rPr lang="el-GR" dirty="0"/>
              <a:t>Όχι</a:t>
            </a:r>
          </a:p>
          <a:p>
            <a:pPr marL="514350" indent="-514350">
              <a:spcAft>
                <a:spcPts val="1200"/>
              </a:spcAft>
              <a:buFont typeface="+mj-lt"/>
              <a:buAutoNum type="arabicPeriod" startAt="4"/>
            </a:pPr>
            <a:r>
              <a:rPr lang="el-GR" dirty="0" smtClean="0"/>
              <a:t>Είστε </a:t>
            </a:r>
            <a:r>
              <a:rPr lang="el-GR" dirty="0"/>
              <a:t>ικανοποιημένοι από τις ταχύτητες στις ενσύρματες και τις ασύρματες συνδέσεις που υπάρχουν στο χώρο </a:t>
            </a:r>
            <a:r>
              <a:rPr lang="el-GR" dirty="0" smtClean="0"/>
              <a:t>σας;</a:t>
            </a:r>
            <a:endParaRPr lang="el-GR" dirty="0"/>
          </a:p>
        </p:txBody>
      </p:sp>
      <p:sp>
        <p:nvSpPr>
          <p:cNvPr id="4" name="Θέση υποσέλιδου 3"/>
          <p:cNvSpPr>
            <a:spLocks noGrp="1"/>
          </p:cNvSpPr>
          <p:nvPr>
            <p:ph type="ftr" sz="quarter" idx="11"/>
          </p:nvPr>
        </p:nvSpPr>
        <p:spPr/>
        <p:txBody>
          <a:bodyPr/>
          <a:lstStyle/>
          <a:p>
            <a:r>
              <a:rPr lang="el-GR" smtClean="0"/>
              <a:t>Εργαλεία Έρευνας- Ερωτηματολόγιο</a:t>
            </a:r>
            <a:endParaRPr lang="el-GR"/>
          </a:p>
        </p:txBody>
      </p:sp>
      <p:sp>
        <p:nvSpPr>
          <p:cNvPr id="5" name="Θέση αριθμού διαφάνειας 4"/>
          <p:cNvSpPr>
            <a:spLocks noGrp="1"/>
          </p:cNvSpPr>
          <p:nvPr>
            <p:ph type="sldNum" sz="quarter" idx="12"/>
          </p:nvPr>
        </p:nvSpPr>
        <p:spPr/>
        <p:txBody>
          <a:bodyPr/>
          <a:lstStyle/>
          <a:p>
            <a:fld id="{26BE7B7E-B272-4E2A-A248-50AC8862FF3D}" type="slidenum">
              <a:rPr lang="el-GR" smtClean="0"/>
              <a:pPr/>
              <a:t>48</a:t>
            </a:fld>
            <a:endParaRPr lang="el-GR"/>
          </a:p>
        </p:txBody>
      </p:sp>
    </p:spTree>
    <p:extLst>
      <p:ext uri="{BB962C8B-B14F-4D97-AF65-F5344CB8AC3E}">
        <p14:creationId xmlns:p14="http://schemas.microsoft.com/office/powerpoint/2010/main" xmlns="" val="1177707260"/>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0" dur="500"/>
                                        <p:tgtEl>
                                          <p:spTgt spid="7">
                                            <p:txEl>
                                              <p:pRg st="1" end="1"/>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3" dur="500"/>
                                        <p:tgtEl>
                                          <p:spTgt spid="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randombar(horizontal)">
                                      <p:cBhvr>
                                        <p:cTn id="18" dur="500"/>
                                        <p:tgtEl>
                                          <p:spTgt spid="7">
                                            <p:txEl>
                                              <p:pRg st="3" end="3"/>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randombar(horizontal)">
                                      <p:cBhvr>
                                        <p:cTn id="21" dur="500"/>
                                        <p:tgtEl>
                                          <p:spTgt spid="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7">
                                            <p:txEl>
                                              <p:pRg st="5" end="5"/>
                                            </p:txEl>
                                          </p:spTgt>
                                        </p:tgtEl>
                                        <p:attrNameLst>
                                          <p:attrName>style.visibility</p:attrName>
                                        </p:attrNameLst>
                                      </p:cBhvr>
                                      <p:to>
                                        <p:strVal val="visible"/>
                                      </p:to>
                                    </p:set>
                                    <p:animEffect transition="in" filter="randombar(horizontal)">
                                      <p:cBhvr>
                                        <p:cTn id="26"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a:xfrm>
            <a:off x="457200" y="381000"/>
            <a:ext cx="8229600" cy="959768"/>
          </a:xfrm>
        </p:spPr>
        <p:txBody>
          <a:bodyPr>
            <a:normAutofit/>
          </a:bodyPr>
          <a:lstStyle/>
          <a:p>
            <a:pPr>
              <a:spcAft>
                <a:spcPts val="600"/>
              </a:spcAft>
            </a:pPr>
            <a:r>
              <a:rPr lang="el-GR" dirty="0"/>
              <a:t>Εντοπίστε τυχόν </a:t>
            </a:r>
            <a:r>
              <a:rPr lang="el-GR" dirty="0" smtClean="0"/>
              <a:t>λάθη</a:t>
            </a:r>
            <a:endParaRPr lang="el-GR" dirty="0"/>
          </a:p>
        </p:txBody>
      </p:sp>
      <p:sp>
        <p:nvSpPr>
          <p:cNvPr id="7" name="Θέση περιεχομένου 6"/>
          <p:cNvSpPr>
            <a:spLocks noGrp="1"/>
          </p:cNvSpPr>
          <p:nvPr>
            <p:ph idx="1"/>
          </p:nvPr>
        </p:nvSpPr>
        <p:spPr>
          <a:xfrm>
            <a:off x="467544" y="1628800"/>
            <a:ext cx="8363272" cy="4392488"/>
          </a:xfrm>
        </p:spPr>
        <p:txBody>
          <a:bodyPr>
            <a:normAutofit fontScale="92500" lnSpcReduction="20000"/>
          </a:bodyPr>
          <a:lstStyle/>
          <a:p>
            <a:pPr marL="514350" indent="-514350">
              <a:spcAft>
                <a:spcPts val="1200"/>
              </a:spcAft>
              <a:buFont typeface="+mj-lt"/>
              <a:buAutoNum type="arabicPeriod" startAt="7"/>
            </a:pPr>
            <a:r>
              <a:rPr lang="el-GR" dirty="0" smtClean="0"/>
              <a:t>Προτιμάτε </a:t>
            </a:r>
            <a:r>
              <a:rPr lang="el-GR" dirty="0"/>
              <a:t>περισσότερο τις ιστοσελίδες κοινωνικής δικτύωσης από τις ιστοσελίδες </a:t>
            </a:r>
            <a:r>
              <a:rPr lang="el-GR" dirty="0" smtClean="0"/>
              <a:t>ενημέρωσης;   </a:t>
            </a:r>
          </a:p>
          <a:p>
            <a:pPr marL="400050" lvl="1" indent="0">
              <a:spcAft>
                <a:spcPts val="1200"/>
              </a:spcAft>
              <a:buNone/>
            </a:pPr>
            <a:r>
              <a:rPr lang="el-GR" dirty="0">
                <a:sym typeface="Wingdings"/>
              </a:rPr>
              <a:t> </a:t>
            </a:r>
            <a:r>
              <a:rPr lang="el-GR" dirty="0" smtClean="0"/>
              <a:t>Όχι	 </a:t>
            </a:r>
            <a:r>
              <a:rPr lang="el-GR" dirty="0">
                <a:sym typeface="Wingdings"/>
              </a:rPr>
              <a:t> </a:t>
            </a:r>
            <a:r>
              <a:rPr lang="el-GR" dirty="0" smtClean="0"/>
              <a:t>Ναι</a:t>
            </a:r>
            <a:endParaRPr lang="el-GR" dirty="0"/>
          </a:p>
          <a:p>
            <a:pPr marL="514350" indent="-514350">
              <a:spcAft>
                <a:spcPts val="1200"/>
              </a:spcAft>
              <a:buFont typeface="+mj-lt"/>
              <a:buAutoNum type="arabicPeriod" startAt="7"/>
            </a:pPr>
            <a:r>
              <a:rPr lang="el-GR" dirty="0" smtClean="0"/>
              <a:t>Για </a:t>
            </a:r>
            <a:r>
              <a:rPr lang="el-GR" dirty="0"/>
              <a:t>ποιο σκοπό θα χρησιμοποιήσετε τις πληροφορίες που πήρατε από την ιστοσελίδα </a:t>
            </a:r>
            <a:r>
              <a:rPr lang="el-GR" dirty="0" smtClean="0"/>
              <a:t>χ; </a:t>
            </a:r>
            <a:r>
              <a:rPr lang="el-GR" dirty="0"/>
              <a:t>(Μπορείτε να επιλέξετε περισσότερες από μία απαντήσεις)</a:t>
            </a:r>
          </a:p>
          <a:p>
            <a:pPr marL="400050" lvl="1" indent="0">
              <a:spcAft>
                <a:spcPts val="1200"/>
              </a:spcAft>
              <a:buNone/>
            </a:pPr>
            <a:r>
              <a:rPr lang="el-GR" dirty="0">
                <a:sym typeface="Wingdings"/>
              </a:rPr>
              <a:t> </a:t>
            </a:r>
            <a:r>
              <a:rPr lang="el-GR" dirty="0" smtClean="0"/>
              <a:t>Εργασία </a:t>
            </a:r>
            <a:r>
              <a:rPr lang="el-GR" dirty="0"/>
              <a:t>για το </a:t>
            </a:r>
            <a:r>
              <a:rPr lang="el-GR" dirty="0" smtClean="0"/>
              <a:t>μάθημα 	</a:t>
            </a:r>
            <a:r>
              <a:rPr lang="el-GR" dirty="0" smtClean="0">
                <a:sym typeface="Wingdings"/>
              </a:rPr>
              <a:t> </a:t>
            </a:r>
            <a:r>
              <a:rPr lang="el-GR" dirty="0" smtClean="0"/>
              <a:t>ενημέρωση </a:t>
            </a:r>
            <a:br>
              <a:rPr lang="el-GR" dirty="0" smtClean="0"/>
            </a:br>
            <a:r>
              <a:rPr lang="el-GR" dirty="0" smtClean="0">
                <a:sym typeface="Wingdings"/>
              </a:rPr>
              <a:t> </a:t>
            </a:r>
            <a:r>
              <a:rPr lang="el-GR" dirty="0" smtClean="0"/>
              <a:t>μελέτη 				</a:t>
            </a:r>
            <a:r>
              <a:rPr lang="el-GR" dirty="0" smtClean="0">
                <a:sym typeface="Wingdings"/>
              </a:rPr>
              <a:t> </a:t>
            </a:r>
            <a:r>
              <a:rPr lang="el-GR" dirty="0" smtClean="0"/>
              <a:t>διδασκαλία</a:t>
            </a:r>
            <a:endParaRPr lang="el-GR" dirty="0"/>
          </a:p>
        </p:txBody>
      </p:sp>
      <p:sp>
        <p:nvSpPr>
          <p:cNvPr id="4" name="Θέση υποσέλιδου 3"/>
          <p:cNvSpPr>
            <a:spLocks noGrp="1"/>
          </p:cNvSpPr>
          <p:nvPr>
            <p:ph type="ftr" sz="quarter" idx="11"/>
          </p:nvPr>
        </p:nvSpPr>
        <p:spPr/>
        <p:txBody>
          <a:bodyPr/>
          <a:lstStyle/>
          <a:p>
            <a:r>
              <a:rPr lang="el-GR" smtClean="0"/>
              <a:t>Εργαλεία Έρευνας- Ερωτηματολόγιο</a:t>
            </a:r>
            <a:endParaRPr lang="el-GR"/>
          </a:p>
        </p:txBody>
      </p:sp>
      <p:sp>
        <p:nvSpPr>
          <p:cNvPr id="5" name="Θέση αριθμού διαφάνειας 4"/>
          <p:cNvSpPr>
            <a:spLocks noGrp="1"/>
          </p:cNvSpPr>
          <p:nvPr>
            <p:ph type="sldNum" sz="quarter" idx="12"/>
          </p:nvPr>
        </p:nvSpPr>
        <p:spPr/>
        <p:txBody>
          <a:bodyPr/>
          <a:lstStyle/>
          <a:p>
            <a:fld id="{26BE7B7E-B272-4E2A-A248-50AC8862FF3D}" type="slidenum">
              <a:rPr lang="el-GR" smtClean="0"/>
              <a:pPr/>
              <a:t>49</a:t>
            </a:fld>
            <a:endParaRPr lang="el-GR"/>
          </a:p>
        </p:txBody>
      </p:sp>
    </p:spTree>
    <p:extLst>
      <p:ext uri="{BB962C8B-B14F-4D97-AF65-F5344CB8AC3E}">
        <p14:creationId xmlns:p14="http://schemas.microsoft.com/office/powerpoint/2010/main" xmlns="" val="2830635149"/>
      </p:ext>
    </p:extLst>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randombar(horizontal)">
                                      <p:cBhvr>
                                        <p:cTn id="7" dur="500"/>
                                        <p:tgtEl>
                                          <p:spTgt spid="7">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7">
                                            <p:txEl>
                                              <p:pRg st="1" end="1"/>
                                            </p:txEl>
                                          </p:spTgt>
                                        </p:tgtEl>
                                        <p:attrNameLst>
                                          <p:attrName>style.visibility</p:attrName>
                                        </p:attrNameLst>
                                      </p:cBhvr>
                                      <p:to>
                                        <p:strVal val="visible"/>
                                      </p:to>
                                    </p:set>
                                    <p:animEffect transition="in" filter="randombar(horizontal)">
                                      <p:cBhvr>
                                        <p:cTn id="10" dur="500"/>
                                        <p:tgtEl>
                                          <p:spTgt spid="7">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randombar(horizontal)">
                                      <p:cBhvr>
                                        <p:cTn id="15" dur="500"/>
                                        <p:tgtEl>
                                          <p:spTgt spid="7">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randombar(horizontal)">
                                      <p:cBhvr>
                                        <p:cTn id="18"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Πειραματική έρευνα</a:t>
            </a:r>
            <a:endParaRPr lang="el-GR" dirty="0"/>
          </a:p>
        </p:txBody>
      </p:sp>
      <p:sp>
        <p:nvSpPr>
          <p:cNvPr id="3" name="Θέση περιεχομένου 2"/>
          <p:cNvSpPr>
            <a:spLocks noGrp="1"/>
          </p:cNvSpPr>
          <p:nvPr>
            <p:ph idx="1"/>
          </p:nvPr>
        </p:nvSpPr>
        <p:spPr/>
        <p:txBody>
          <a:bodyPr/>
          <a:lstStyle/>
          <a:p>
            <a:r>
              <a:rPr lang="el-GR" dirty="0"/>
              <a:t>Στην Πειραματική έρευνα ο   ερευνητής   μπορεί  να </a:t>
            </a:r>
            <a:r>
              <a:rPr lang="el-GR" dirty="0" smtClean="0"/>
              <a:t>αλλάξει την ανεξάρτητη μεταβλητή </a:t>
            </a:r>
            <a:r>
              <a:rPr lang="el-GR" dirty="0"/>
              <a:t>(να διαφοροποιήσει τις  τιμές  της) ενώ παρατηρεί τις αλλαγές που συμβαίνουν στην εξαρτημένη μεταβλητή. </a:t>
            </a:r>
          </a:p>
          <a:p>
            <a:r>
              <a:rPr lang="el-GR" dirty="0"/>
              <a:t>Στην περιγραφική έρευνα η  μεταβολή </a:t>
            </a:r>
            <a:r>
              <a:rPr lang="el-GR" dirty="0" smtClean="0"/>
              <a:t>γίνεται  </a:t>
            </a:r>
            <a:r>
              <a:rPr lang="el-GR" dirty="0"/>
              <a:t>ανεξάρτητα από  τη θέληση του ερευνητή</a:t>
            </a:r>
          </a:p>
          <a:p>
            <a:endParaRPr lang="el-GR" dirty="0"/>
          </a:p>
        </p:txBody>
      </p:sp>
      <p:sp>
        <p:nvSpPr>
          <p:cNvPr id="4" name="Θέση αριθμού διαφάνειας 3"/>
          <p:cNvSpPr>
            <a:spLocks noGrp="1"/>
          </p:cNvSpPr>
          <p:nvPr>
            <p:ph type="sldNum" sz="quarter" idx="12"/>
          </p:nvPr>
        </p:nvSpPr>
        <p:spPr/>
        <p:txBody>
          <a:bodyPr/>
          <a:lstStyle/>
          <a:p>
            <a:fld id="{26BE7B7E-B272-4E2A-A248-50AC8862FF3D}" type="slidenum">
              <a:rPr lang="el-GR" smtClean="0"/>
              <a:pPr/>
              <a:t>5</a:t>
            </a:fld>
            <a:endParaRPr lang="el-GR"/>
          </a:p>
        </p:txBody>
      </p:sp>
      <p:sp>
        <p:nvSpPr>
          <p:cNvPr id="5" name="Θέση υποσέλιδου 4"/>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1601069704"/>
      </p:ext>
    </p:extLst>
  </p:cSld>
  <p:clrMapOvr>
    <a:masterClrMapping/>
  </p:clrMapOvr>
  <p:transition>
    <p:randomBa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4" name="Rectangle 6"/>
          <p:cNvSpPr>
            <a:spLocks noGrp="1" noChangeArrowheads="1"/>
          </p:cNvSpPr>
          <p:nvPr>
            <p:ph type="title"/>
          </p:nvPr>
        </p:nvSpPr>
        <p:spPr/>
        <p:txBody>
          <a:bodyPr/>
          <a:lstStyle/>
          <a:p>
            <a:r>
              <a:rPr lang="el-GR" dirty="0" smtClean="0"/>
              <a:t>Πηγές πληροφοριών</a:t>
            </a:r>
            <a:endParaRPr lang="el-GR" dirty="0"/>
          </a:p>
        </p:txBody>
      </p:sp>
      <p:sp>
        <p:nvSpPr>
          <p:cNvPr id="12295" name="Rectangle 7"/>
          <p:cNvSpPr>
            <a:spLocks noGrp="1" noChangeArrowheads="1"/>
          </p:cNvSpPr>
          <p:nvPr>
            <p:ph idx="1"/>
          </p:nvPr>
        </p:nvSpPr>
        <p:spPr/>
        <p:txBody>
          <a:bodyPr>
            <a:normAutofit fontScale="70000" lnSpcReduction="20000"/>
          </a:bodyPr>
          <a:lstStyle/>
          <a:p>
            <a:r>
              <a:rPr lang="el-GR" dirty="0" smtClean="0"/>
              <a:t>Μπαζίγου Κ. Σχεδιασμός Ερευνητικής Εργασίας – «Τα ρούχα μας, αυτοί οι άγνωστοι»</a:t>
            </a:r>
          </a:p>
          <a:p>
            <a:r>
              <a:rPr lang="el-GR" dirty="0" err="1" smtClean="0"/>
              <a:t>Μαυρικάκη</a:t>
            </a:r>
            <a:r>
              <a:rPr lang="el-GR" dirty="0" smtClean="0"/>
              <a:t> Ε. Μεθοδολογία Έρευνας Παρουσιάσεις Μεταπτυχιακών Μαθημάτων</a:t>
            </a:r>
          </a:p>
          <a:p>
            <a:r>
              <a:rPr lang="el-GR" dirty="0"/>
              <a:t>Οδηγίες για τη σύνταξη </a:t>
            </a:r>
            <a:r>
              <a:rPr lang="el-GR" dirty="0" smtClean="0"/>
              <a:t>ερωτηματολογίου </a:t>
            </a:r>
            <a:r>
              <a:rPr lang="el-GR" dirty="0" err="1" smtClean="0"/>
              <a:t>Γιανναράκη</a:t>
            </a:r>
            <a:r>
              <a:rPr lang="el-GR" dirty="0" smtClean="0"/>
              <a:t> Κ., </a:t>
            </a:r>
            <a:r>
              <a:rPr lang="el-GR" dirty="0" err="1"/>
              <a:t>Νατσιού</a:t>
            </a:r>
            <a:r>
              <a:rPr lang="el-GR" dirty="0"/>
              <a:t> </a:t>
            </a:r>
            <a:r>
              <a:rPr lang="el-GR" dirty="0" smtClean="0"/>
              <a:t>Β. </a:t>
            </a:r>
            <a:r>
              <a:rPr lang="en-US" dirty="0">
                <a:hlinkClick r:id="rId2"/>
              </a:rPr>
              <a:t>https://gelkvproject2011.wordpress.com</a:t>
            </a:r>
            <a:r>
              <a:rPr lang="en-US" dirty="0" smtClean="0">
                <a:hlinkClick r:id="rId2"/>
              </a:rPr>
              <a:t>/</a:t>
            </a:r>
            <a:r>
              <a:rPr lang="el-GR" dirty="0" smtClean="0"/>
              <a:t> </a:t>
            </a:r>
            <a:endParaRPr lang="en-GB" dirty="0" smtClean="0"/>
          </a:p>
          <a:p>
            <a:r>
              <a:rPr lang="el-GR" dirty="0" smtClean="0"/>
              <a:t>Σιγανού</a:t>
            </a:r>
            <a:r>
              <a:rPr lang="en-GB" dirty="0" smtClean="0"/>
              <a:t> A. </a:t>
            </a:r>
            <a:r>
              <a:rPr lang="el-GR" dirty="0" smtClean="0"/>
              <a:t>«Βιωματικές </a:t>
            </a:r>
            <a:r>
              <a:rPr lang="el-GR" dirty="0"/>
              <a:t>δράσεις-</a:t>
            </a:r>
            <a:r>
              <a:rPr lang="el-GR" dirty="0" err="1"/>
              <a:t>projects</a:t>
            </a:r>
            <a:r>
              <a:rPr lang="el-GR" dirty="0"/>
              <a:t>  στη Δευτεροβάθμια Εκπαίδευση: </a:t>
            </a:r>
            <a:r>
              <a:rPr lang="el-GR" dirty="0" smtClean="0"/>
              <a:t>Η </a:t>
            </a:r>
            <a:r>
              <a:rPr lang="el-GR" dirty="0"/>
              <a:t>μέθοδος και η αξιολόγηση του </a:t>
            </a:r>
            <a:r>
              <a:rPr lang="el-GR" dirty="0" smtClean="0"/>
              <a:t>μαθητή</a:t>
            </a:r>
            <a:r>
              <a:rPr lang="el-GR" dirty="0"/>
              <a:t>» </a:t>
            </a:r>
            <a:r>
              <a:rPr lang="el-GR" dirty="0" smtClean="0"/>
              <a:t>παρουσίαση</a:t>
            </a:r>
            <a:endParaRPr lang="de-DE" dirty="0" smtClean="0"/>
          </a:p>
          <a:p>
            <a:r>
              <a:rPr lang="el-GR" dirty="0" err="1" smtClean="0"/>
              <a:t>Μπαρμπαρούσης</a:t>
            </a:r>
            <a:r>
              <a:rPr lang="el-GR" dirty="0" smtClean="0"/>
              <a:t> Χ. "Στοιχεία Ερευνητικής Μεθοδολογίας </a:t>
            </a:r>
            <a:r>
              <a:rPr lang="el-GR" dirty="0"/>
              <a:t>– Ερωτηματολόγιο</a:t>
            </a:r>
            <a:r>
              <a:rPr lang="el-GR" dirty="0" smtClean="0"/>
              <a:t>" παρουσίαση</a:t>
            </a:r>
          </a:p>
          <a:p>
            <a:r>
              <a:rPr lang="el-GR" dirty="0" err="1" smtClean="0"/>
              <a:t>Πασχαλίδου</a:t>
            </a:r>
            <a:r>
              <a:rPr lang="el-GR" dirty="0" smtClean="0"/>
              <a:t> Α. "Τεχνολογία Α Τετράμηνο" παρουσίαση</a:t>
            </a:r>
          </a:p>
          <a:p>
            <a:r>
              <a:rPr lang="el-GR" smtClean="0"/>
              <a:t>Ιωαννίδη-</a:t>
            </a:r>
            <a:r>
              <a:rPr lang="el-GR" dirty="0" err="1" smtClean="0"/>
              <a:t>Καπόγλου</a:t>
            </a:r>
            <a:r>
              <a:rPr lang="el-GR" dirty="0" smtClean="0"/>
              <a:t> Ε. «Κοινωνιολογική έρευνα-Μέθοδοι και τεχνικές» -Σημειώσεις</a:t>
            </a:r>
            <a:endParaRPr lang="el-GR" dirty="0"/>
          </a:p>
        </p:txBody>
      </p:sp>
      <p:sp>
        <p:nvSpPr>
          <p:cNvPr id="4" name="3 - Θέση αριθμού διαφάνειας"/>
          <p:cNvSpPr>
            <a:spLocks noGrp="1"/>
          </p:cNvSpPr>
          <p:nvPr>
            <p:ph type="sldNum" sz="quarter" idx="12"/>
          </p:nvPr>
        </p:nvSpPr>
        <p:spPr/>
        <p:txBody>
          <a:bodyPr/>
          <a:lstStyle/>
          <a:p>
            <a:fld id="{47E457D5-B8E6-4020-8BFE-79E27C12B374}" type="slidenum">
              <a:rPr lang="el-GR" smtClean="0"/>
              <a:pPr/>
              <a:t>50</a:t>
            </a:fld>
            <a:endParaRPr lang="el-GR"/>
          </a:p>
        </p:txBody>
      </p:sp>
      <p:sp>
        <p:nvSpPr>
          <p:cNvPr id="2" name="Θέση υποσέλιδου 1"/>
          <p:cNvSpPr>
            <a:spLocks noGrp="1"/>
          </p:cNvSpPr>
          <p:nvPr>
            <p:ph type="ftr" sz="quarter" idx="11"/>
          </p:nvPr>
        </p:nvSpPr>
        <p:spPr/>
        <p:txBody>
          <a:bodyPr/>
          <a:lstStyle/>
          <a:p>
            <a:r>
              <a:rPr lang="el-GR" smtClean="0"/>
              <a:t>Εργαλεία Έρευνας- Ερωτηματολόγιο</a:t>
            </a:r>
            <a:endParaRPr lang="el-GR"/>
          </a:p>
        </p:txBody>
      </p:sp>
    </p:spTree>
  </p:cSld>
  <p:clrMapOvr>
    <a:masterClrMapping/>
  </p:clrMapOvr>
  <p:transition>
    <p:randomBa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Περιγραφική έρευνα</a:t>
            </a:r>
            <a:endParaRPr lang="el-GR" dirty="0"/>
          </a:p>
        </p:txBody>
      </p:sp>
      <p:sp>
        <p:nvSpPr>
          <p:cNvPr id="3" name="Θέση περιεχομένου 2"/>
          <p:cNvSpPr>
            <a:spLocks noGrp="1"/>
          </p:cNvSpPr>
          <p:nvPr>
            <p:ph idx="1"/>
          </p:nvPr>
        </p:nvSpPr>
        <p:spPr>
          <a:xfrm>
            <a:off x="457200" y="1412776"/>
            <a:ext cx="8229600" cy="4997152"/>
          </a:xfrm>
        </p:spPr>
        <p:txBody>
          <a:bodyPr>
            <a:normAutofit fontScale="85000" lnSpcReduction="20000"/>
          </a:bodyPr>
          <a:lstStyle/>
          <a:p>
            <a:r>
              <a:rPr lang="el-GR" dirty="0" smtClean="0"/>
              <a:t>Ο ερευνητής προσπαθεί να βρει την ποσοτική σχέση μεταξύ μεταβλητών, χωρίς να επηρεάζει καμία μεταβλητή.</a:t>
            </a:r>
          </a:p>
          <a:p>
            <a:pPr lvl="1"/>
            <a:r>
              <a:rPr lang="el-GR" dirty="0" smtClean="0"/>
              <a:t>Δηλ. οι περιγραφικές έρευνες ασχολούνται με φαινόμενα που εξελίσσονται στο φυσικό τους πλαίσιο. </a:t>
            </a:r>
          </a:p>
          <a:p>
            <a:r>
              <a:rPr lang="el-GR" dirty="0" smtClean="0"/>
              <a:t>Είναι πολύ δύσκολο να αποδοθεί  αιτιώδης σχέση μεταξύ των μεταβλητών.</a:t>
            </a:r>
          </a:p>
          <a:p>
            <a:r>
              <a:rPr lang="el-GR" dirty="0" smtClean="0"/>
              <a:t>Οι «τρίτοι» παράγοντες κατά τον χρόνο που παρατηρούμε την ανεξάρτητη και εξαρτημένη μεταβλητή,  αφήνονται ελεύθεροι να συνυπάρχουν και να επιδρούν. Στη χειρότερη περίπτωση αγνοούμε τις επιδράσεις των παραγόντων αυτών. Στην καλύτερη περίπτωση προσπαθούμε εκ των υστέρων να λάβουμε υπόψη μας αυτές τις επιδράσεις</a:t>
            </a:r>
            <a:endParaRPr lang="el-GR" dirty="0"/>
          </a:p>
        </p:txBody>
      </p:sp>
      <p:sp>
        <p:nvSpPr>
          <p:cNvPr id="4" name="Θέση αριθμού διαφάνειας 3"/>
          <p:cNvSpPr>
            <a:spLocks noGrp="1"/>
          </p:cNvSpPr>
          <p:nvPr>
            <p:ph type="sldNum" sz="quarter" idx="12"/>
          </p:nvPr>
        </p:nvSpPr>
        <p:spPr/>
        <p:txBody>
          <a:bodyPr/>
          <a:lstStyle/>
          <a:p>
            <a:fld id="{26BE7B7E-B272-4E2A-A248-50AC8862FF3D}" type="slidenum">
              <a:rPr lang="el-GR" smtClean="0"/>
              <a:pPr/>
              <a:t>6</a:t>
            </a:fld>
            <a:endParaRPr lang="el-GR"/>
          </a:p>
        </p:txBody>
      </p:sp>
      <p:sp>
        <p:nvSpPr>
          <p:cNvPr id="5" name="Θέση υποσέλιδου 4"/>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2126424967"/>
      </p:ext>
    </p:extLst>
  </p:cSld>
  <p:clrMapOvr>
    <a:masterClrMapping/>
  </p:clrMapOvr>
  <p:transition>
    <p:randomBa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Έρευνα Δημοσκόπησης</a:t>
            </a:r>
            <a:endParaRPr lang="el-GR" dirty="0"/>
          </a:p>
        </p:txBody>
      </p:sp>
      <p:sp>
        <p:nvSpPr>
          <p:cNvPr id="3" name="Θέση περιεχομένου 2"/>
          <p:cNvSpPr>
            <a:spLocks noGrp="1"/>
          </p:cNvSpPr>
          <p:nvPr>
            <p:ph idx="1"/>
          </p:nvPr>
        </p:nvSpPr>
        <p:spPr>
          <a:xfrm>
            <a:off x="457200" y="1556792"/>
            <a:ext cx="8229600" cy="4781128"/>
          </a:xfrm>
        </p:spPr>
        <p:txBody>
          <a:bodyPr>
            <a:normAutofit fontScale="85000" lnSpcReduction="20000"/>
          </a:bodyPr>
          <a:lstStyle/>
          <a:p>
            <a:r>
              <a:rPr lang="el-GR" dirty="0"/>
              <a:t>Η μορφή αυτή έρευνας έχει ως κύριο σκοπό την εκτίμηση της κατανομής ενός συνόλου στα διάφορα επίπεδα μιας μεταβλητής που παρουσιάζει ενδιαφέρον. </a:t>
            </a:r>
            <a:endParaRPr lang="el-GR" dirty="0" smtClean="0"/>
          </a:p>
          <a:p>
            <a:pPr lvl="1"/>
            <a:r>
              <a:rPr lang="el-GR" dirty="0" smtClean="0"/>
              <a:t>Για </a:t>
            </a:r>
            <a:r>
              <a:rPr lang="el-GR" dirty="0"/>
              <a:t>παράδειγμα, σι πολιτικές </a:t>
            </a:r>
            <a:r>
              <a:rPr lang="el-GR" dirty="0" smtClean="0"/>
              <a:t>δημοσκοπήσεις </a:t>
            </a:r>
            <a:r>
              <a:rPr lang="el-GR" dirty="0"/>
              <a:t>έχουν στόχο να εκτιμήσουν την κατανομή των ψηφοφόρων στα διάφορα κόμματα ή την κατανομή των προτιμήσεων των ψηφοφόρων μεταξύ των διαφόρων υποψηφίων </a:t>
            </a:r>
          </a:p>
          <a:p>
            <a:r>
              <a:rPr lang="el-GR" dirty="0"/>
              <a:t>Η δημοσκόπηση είναι μια μορφή έρευνας που περιλαμβάνει ποσοτικά στοιχεία με την έννοια ότι γίνονται μετρήσεις διαφόρων μεταβλητών. Όμως, δεν περιλαμβάνει συνήθως μια ανάλυση της </a:t>
            </a:r>
            <a:r>
              <a:rPr lang="el-GR" dirty="0" smtClean="0"/>
              <a:t>σχέσης </a:t>
            </a:r>
            <a:r>
              <a:rPr lang="el-GR" dirty="0"/>
              <a:t>μεταξύ των διαφόρων μεταβλητών που εμπλέκονται στην έρευνα</a:t>
            </a:r>
          </a:p>
        </p:txBody>
      </p:sp>
      <p:sp>
        <p:nvSpPr>
          <p:cNvPr id="4" name="Θέση αριθμού διαφάνειας 3"/>
          <p:cNvSpPr>
            <a:spLocks noGrp="1"/>
          </p:cNvSpPr>
          <p:nvPr>
            <p:ph type="sldNum" sz="quarter" idx="12"/>
          </p:nvPr>
        </p:nvSpPr>
        <p:spPr/>
        <p:txBody>
          <a:bodyPr/>
          <a:lstStyle/>
          <a:p>
            <a:fld id="{26BE7B7E-B272-4E2A-A248-50AC8862FF3D}" type="slidenum">
              <a:rPr lang="el-GR" smtClean="0"/>
              <a:pPr/>
              <a:t>7</a:t>
            </a:fld>
            <a:endParaRPr lang="el-GR"/>
          </a:p>
        </p:txBody>
      </p:sp>
      <p:sp>
        <p:nvSpPr>
          <p:cNvPr id="5" name="Θέση υποσέλιδου 4"/>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628256639"/>
      </p:ext>
    </p:extLst>
  </p:cSld>
  <p:clrMapOvr>
    <a:masterClrMapping/>
  </p:clrMapOvr>
  <p:transition>
    <p:randomBa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cap="none" dirty="0" smtClean="0"/>
              <a:t>ΕΡΕΥΝΗΤΙΚΑ ΕΡΓΑΛΕΙΑ</a:t>
            </a:r>
            <a:endParaRPr lang="el-GR" cap="none" dirty="0"/>
          </a:p>
        </p:txBody>
      </p:sp>
      <p:sp>
        <p:nvSpPr>
          <p:cNvPr id="3" name="2 - Θέση κειμένου"/>
          <p:cNvSpPr>
            <a:spLocks noGrp="1"/>
          </p:cNvSpPr>
          <p:nvPr>
            <p:ph type="body" idx="1"/>
          </p:nvPr>
        </p:nvSpPr>
        <p:spPr/>
        <p:txBody>
          <a:bodyPr/>
          <a:lstStyle/>
          <a:p>
            <a:r>
              <a:rPr lang="el-GR" dirty="0" smtClean="0"/>
              <a:t>Για την συλλογή των δεδομένων:</a:t>
            </a:r>
            <a:endParaRPr lang="el-GR" dirty="0"/>
          </a:p>
        </p:txBody>
      </p:sp>
      <p:sp>
        <p:nvSpPr>
          <p:cNvPr id="5" name="4 - Θέση αριθμού διαφάνειας"/>
          <p:cNvSpPr>
            <a:spLocks noGrp="1"/>
          </p:cNvSpPr>
          <p:nvPr>
            <p:ph type="sldNum" sz="quarter" idx="12"/>
          </p:nvPr>
        </p:nvSpPr>
        <p:spPr/>
        <p:txBody>
          <a:bodyPr/>
          <a:lstStyle/>
          <a:p>
            <a:fld id="{ADAABD48-F7DD-4310-A55B-444ADB56EA5D}" type="slidenum">
              <a:rPr lang="el-GR" smtClean="0"/>
              <a:pPr/>
              <a:t>8</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pic>
        <p:nvPicPr>
          <p:cNvPr id="2050" name="Picture 2" descr="E:\Dropbox\ΜΕΘΟΔΟΛΟΓΙΑ 24-3\εικόνες μεθοδολογία\κατάλογος11.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55576" y="764704"/>
            <a:ext cx="4187283" cy="3096344"/>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26365712"/>
      </p:ext>
    </p:extLst>
  </p:cSld>
  <p:clrMapOvr>
    <a:masterClrMapping/>
  </p:clrMapOvr>
  <p:transition>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mtClean="0"/>
              <a:t>Εργαλεία Έρευνας</a:t>
            </a:r>
            <a:br>
              <a:rPr lang="el-GR" smtClean="0"/>
            </a:br>
            <a:endParaRPr lang="el-GR" dirty="0"/>
          </a:p>
        </p:txBody>
      </p:sp>
      <p:sp>
        <p:nvSpPr>
          <p:cNvPr id="3" name="2 - Θέση περιεχομένου"/>
          <p:cNvSpPr>
            <a:spLocks noGrp="1"/>
          </p:cNvSpPr>
          <p:nvPr>
            <p:ph idx="1"/>
          </p:nvPr>
        </p:nvSpPr>
        <p:spPr>
          <a:xfrm>
            <a:off x="457200" y="1340768"/>
            <a:ext cx="8229600" cy="4824536"/>
          </a:xfrm>
        </p:spPr>
        <p:txBody>
          <a:bodyPr>
            <a:normAutofit/>
          </a:bodyPr>
          <a:lstStyle/>
          <a:p>
            <a:r>
              <a:rPr lang="el-GR" sz="3600" dirty="0" smtClean="0"/>
              <a:t>Πείραμα</a:t>
            </a:r>
          </a:p>
          <a:p>
            <a:r>
              <a:rPr lang="el-GR" sz="3600" dirty="0" smtClean="0"/>
              <a:t>Μελέτη πεδίου </a:t>
            </a:r>
          </a:p>
          <a:p>
            <a:r>
              <a:rPr lang="el-GR" sz="3600" dirty="0" smtClean="0"/>
              <a:t>Συνέντευξη </a:t>
            </a:r>
          </a:p>
          <a:p>
            <a:r>
              <a:rPr lang="el-GR" sz="3600" dirty="0" smtClean="0">
                <a:solidFill>
                  <a:srgbClr val="FFFF00"/>
                </a:solidFill>
              </a:rPr>
              <a:t>Ερωτηματολόγιο</a:t>
            </a:r>
          </a:p>
          <a:p>
            <a:r>
              <a:rPr lang="el-GR" sz="3600" dirty="0" smtClean="0">
                <a:solidFill>
                  <a:srgbClr val="E7FED6"/>
                </a:solidFill>
              </a:rPr>
              <a:t>Μελέτη περίπτωσης</a:t>
            </a:r>
          </a:p>
          <a:p>
            <a:r>
              <a:rPr lang="el-GR" sz="3600" dirty="0" smtClean="0">
                <a:solidFill>
                  <a:srgbClr val="E7FED6"/>
                </a:solidFill>
              </a:rPr>
              <a:t>Έρευνα σε αρχειακό υλικό</a:t>
            </a:r>
          </a:p>
          <a:p>
            <a:r>
              <a:rPr lang="el-GR" sz="3600" dirty="0" smtClean="0"/>
              <a:t>Βιβλιογραφική έρευνα</a:t>
            </a:r>
            <a:endParaRPr lang="el-GR" sz="3600" dirty="0"/>
          </a:p>
        </p:txBody>
      </p:sp>
      <p:sp>
        <p:nvSpPr>
          <p:cNvPr id="4" name="3 - Θέση αριθμού διαφάνειας"/>
          <p:cNvSpPr>
            <a:spLocks noGrp="1"/>
          </p:cNvSpPr>
          <p:nvPr>
            <p:ph type="sldNum" sz="quarter" idx="12"/>
          </p:nvPr>
        </p:nvSpPr>
        <p:spPr/>
        <p:txBody>
          <a:bodyPr/>
          <a:lstStyle/>
          <a:p>
            <a:fld id="{47E457D5-B8E6-4020-8BFE-79E27C12B374}" type="slidenum">
              <a:rPr lang="el-GR" smtClean="0"/>
              <a:pPr/>
              <a:t>9</a:t>
            </a:fld>
            <a:endParaRPr lang="el-GR"/>
          </a:p>
        </p:txBody>
      </p:sp>
      <p:sp>
        <p:nvSpPr>
          <p:cNvPr id="6" name="Θέση υποσέλιδου 5"/>
          <p:cNvSpPr>
            <a:spLocks noGrp="1"/>
          </p:cNvSpPr>
          <p:nvPr>
            <p:ph type="ftr" sz="quarter" idx="11"/>
          </p:nvPr>
        </p:nvSpPr>
        <p:spPr/>
        <p:txBody>
          <a:bodyPr/>
          <a:lstStyle/>
          <a:p>
            <a:r>
              <a:rPr lang="el-GR" smtClean="0"/>
              <a:t>Εργαλεία Έρευνας- Ερωτηματολόγιο</a:t>
            </a:r>
            <a:endParaRPr lang="el-GR"/>
          </a:p>
        </p:txBody>
      </p:sp>
    </p:spTree>
    <p:extLst>
      <p:ext uri="{BB962C8B-B14F-4D97-AF65-F5344CB8AC3E}">
        <p14:creationId xmlns:p14="http://schemas.microsoft.com/office/powerpoint/2010/main" xmlns="" val="426750033"/>
      </p:ext>
    </p:extLst>
  </p:cSld>
  <p:clrMapOvr>
    <a:masterClrMapping/>
  </p:clrMapOvr>
  <p:transition>
    <p:randomBa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aa314cfbf50ad8272b7c0cae4e91efa431e74e"/>
  <p:tag name="ISPRING_RESOURCE_PATHS_HASH_PRESENTER" val="ab3a712b5d84f269a7e6d90a35a958ec5138ee5"/>
</p:tagLst>
</file>

<file path=ppt/theme/theme1.xml><?xml version="1.0" encoding="utf-8"?>
<a:theme xmlns:a="http://schemas.openxmlformats.org/drawingml/2006/main" name="TP101893592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36" ma:contentTypeDescription="Create a new document." ma:contentTypeScope="" ma:versionID="e4a5fc713301fd121d9c49aa2472189d"/>
</file>

<file path=customXml/itemProps1.xml><?xml version="1.0" encoding="utf-8"?>
<ds:datastoreItem xmlns:ds="http://schemas.openxmlformats.org/officeDocument/2006/customXml" ds:itemID="{04A63592-D367-472B-9FA9-7ED9C4F402BF}">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C2A9FB1-8B5A-49C6-8CC6-9DFFE5DD7F70}">
  <ds:schemaRefs>
    <ds:schemaRef ds:uri="http://schemas.microsoft.com/sharepoint/v3/contenttype/forms"/>
  </ds:schemaRefs>
</ds:datastoreItem>
</file>

<file path=customXml/itemProps3.xml><?xml version="1.0" encoding="utf-8"?>
<ds:datastoreItem xmlns:ds="http://schemas.openxmlformats.org/officeDocument/2006/customXml" ds:itemID="{D9F01B38-98B2-4BE6-864D-313DD6295851}">
  <ds:schemaRefs>
    <ds:schemaRef ds:uri="http://schemas.microsoft.com/office/2006/metadata/contentType"/>
    <ds:schemaRef ds:uri="http://schemas.microsoft.com/office/2006/metadata/properties/metaAttributes"/>
  </ds:schemaRefs>
</ds:datastoreItem>
</file>

<file path=docProps/app.xml><?xml version="1.0" encoding="utf-8"?>
<Properties xmlns="http://schemas.openxmlformats.org/officeDocument/2006/extended-properties" xmlns:vt="http://schemas.openxmlformats.org/officeDocument/2006/docPropsVTypes">
  <Template>TP101893592_template</Template>
  <TotalTime>986</TotalTime>
  <Words>2178</Words>
  <Application>Microsoft Office PowerPoint</Application>
  <PresentationFormat>Προβολή στην οθόνη (4:3)</PresentationFormat>
  <Paragraphs>426</Paragraphs>
  <Slides>50</Slides>
  <Notes>0</Notes>
  <HiddenSlides>4</HiddenSlides>
  <MMClips>0</MMClips>
  <ScaleCrop>false</ScaleCrop>
  <HeadingPairs>
    <vt:vector size="4" baseType="variant">
      <vt:variant>
        <vt:lpstr>Θέμα</vt:lpstr>
      </vt:variant>
      <vt:variant>
        <vt:i4>1</vt:i4>
      </vt:variant>
      <vt:variant>
        <vt:lpstr>Τίτλοι διαφανειών</vt:lpstr>
      </vt:variant>
      <vt:variant>
        <vt:i4>50</vt:i4>
      </vt:variant>
    </vt:vector>
  </HeadingPairs>
  <TitlesOfParts>
    <vt:vector size="51" baseType="lpstr">
      <vt:lpstr>TP101893592_template</vt:lpstr>
      <vt:lpstr>Εργαλεία Έρευνας: Το ερωτηματολόγιο</vt:lpstr>
      <vt:lpstr>Ερευνητικές Εργασίες Λυκείου</vt:lpstr>
      <vt:lpstr>Πορεία Ερευνητικής Εργασίας</vt:lpstr>
      <vt:lpstr>Παράδειγμα</vt:lpstr>
      <vt:lpstr>Πειραματική έρευνα</vt:lpstr>
      <vt:lpstr>Περιγραφική έρευνα</vt:lpstr>
      <vt:lpstr>Έρευνα Δημοσκόπησης</vt:lpstr>
      <vt:lpstr>ΕΡΕΥΝΗΤΙΚΑ ΕΡΓΑΛΕΙΑ</vt:lpstr>
      <vt:lpstr>Εργαλεία Έρευνας </vt:lpstr>
      <vt:lpstr>ΣΥΝΕΝΤΕΥΞΗ</vt:lpstr>
      <vt:lpstr>Συνέντευξη</vt:lpstr>
      <vt:lpstr>Οδηγός Συνέντευξης</vt:lpstr>
      <vt:lpstr>ΜΕΛΕΤΗ ΠΕΔΙΟΥ</vt:lpstr>
      <vt:lpstr>Μελέτη πεδίου</vt:lpstr>
      <vt:lpstr>Μελέτη πεδίου</vt:lpstr>
      <vt:lpstr>ΕΡΩΤΗΜΑΤΟΛΟΓΙΑ</vt:lpstr>
      <vt:lpstr>Πλεονεκτήματα</vt:lpstr>
      <vt:lpstr>Μειονεκτήματα</vt:lpstr>
      <vt:lpstr>Μεταβλητές</vt:lpstr>
      <vt:lpstr>Ερωτηματολόγιο</vt:lpstr>
      <vt:lpstr>Τύποι Ερωτήσεων</vt:lpstr>
      <vt:lpstr>Κλειστές ερωτήσεις</vt:lpstr>
      <vt:lpstr>Κλίμακες</vt:lpstr>
      <vt:lpstr>Κλίμακες</vt:lpstr>
      <vt:lpstr>Διαφάνεια 25</vt:lpstr>
      <vt:lpstr>Σχεδιασμός ερωτήσεων (1)</vt:lpstr>
      <vt:lpstr>Σχεδιασμός ερωτήσεων (2)</vt:lpstr>
      <vt:lpstr>Σχεδιασμός ερωτήσεων (3)</vt:lpstr>
      <vt:lpstr>Σχεδιασμός ερωτήσεων (4)</vt:lpstr>
      <vt:lpstr>Πρέπει να γνωρίζετε το δείγμα σας</vt:lpstr>
      <vt:lpstr>Έλεγχος του εργαλείου (1)</vt:lpstr>
      <vt:lpstr>Έλεγχος του εργαλείου (2)</vt:lpstr>
      <vt:lpstr>Κωδικοποίηση δεδομένων</vt:lpstr>
      <vt:lpstr>Εμφάνιση και δομή (1)</vt:lpstr>
      <vt:lpstr>Εμφάνιση και δομή (2)</vt:lpstr>
      <vt:lpstr>Οι ερωτήσεις πρέπει να … (Δεκάλογος)</vt:lpstr>
      <vt:lpstr>παραδειγματα</vt:lpstr>
      <vt:lpstr>Παράδειγμα 1</vt:lpstr>
      <vt:lpstr>Παράδειγμα 2</vt:lpstr>
      <vt:lpstr>Παράδειγμα 3</vt:lpstr>
      <vt:lpstr>Παράδειγμα 4</vt:lpstr>
      <vt:lpstr>Παράδειγμα 5</vt:lpstr>
      <vt:lpstr>ασκησεισ</vt:lpstr>
      <vt:lpstr>Άσκησεις (1)</vt:lpstr>
      <vt:lpstr>Άσκησεις (2)</vt:lpstr>
      <vt:lpstr>Άσκησεις (3)</vt:lpstr>
      <vt:lpstr>Εντοπίστε τυχόν λάθη</vt:lpstr>
      <vt:lpstr>Εντοπίστε τυχόν λάθη</vt:lpstr>
      <vt:lpstr>Εντοπίστε τυχόν λάθη</vt:lpstr>
      <vt:lpstr>Πηγές πληροφοριών</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Μέθοδος Σχεδίου Εργασίας (Project)</dc:title>
  <dc:creator>Andreas Athanasopoulos</dc:creator>
  <cp:lastModifiedBy>user</cp:lastModifiedBy>
  <cp:revision>145</cp:revision>
  <dcterms:created xsi:type="dcterms:W3CDTF">2012-02-28T09:46:12Z</dcterms:created>
  <dcterms:modified xsi:type="dcterms:W3CDTF">2016-02-21T20:48:11Z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TC018935939991</vt:lpwstr>
  </property>
</Properties>
</file>