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  <p:sldMasterId id="2147483709" r:id="rId2"/>
    <p:sldMasterId id="2147483721" r:id="rId3"/>
  </p:sldMasterIdLst>
  <p:notesMasterIdLst>
    <p:notesMasterId r:id="rId35"/>
  </p:notesMasterIdLst>
  <p:sldIdLst>
    <p:sldId id="256" r:id="rId4"/>
    <p:sldId id="260" r:id="rId5"/>
    <p:sldId id="281" r:id="rId6"/>
    <p:sldId id="284" r:id="rId7"/>
    <p:sldId id="262" r:id="rId8"/>
    <p:sldId id="276" r:id="rId9"/>
    <p:sldId id="277" r:id="rId10"/>
    <p:sldId id="278" r:id="rId11"/>
    <p:sldId id="279" r:id="rId12"/>
    <p:sldId id="280" r:id="rId13"/>
    <p:sldId id="261" r:id="rId14"/>
    <p:sldId id="263" r:id="rId15"/>
    <p:sldId id="307" r:id="rId16"/>
    <p:sldId id="300" r:id="rId17"/>
    <p:sldId id="318" r:id="rId18"/>
    <p:sldId id="308" r:id="rId19"/>
    <p:sldId id="302" r:id="rId20"/>
    <p:sldId id="309" r:id="rId21"/>
    <p:sldId id="319" r:id="rId22"/>
    <p:sldId id="320" r:id="rId23"/>
    <p:sldId id="322" r:id="rId24"/>
    <p:sldId id="323" r:id="rId25"/>
    <p:sldId id="324" r:id="rId26"/>
    <p:sldId id="321" r:id="rId27"/>
    <p:sldId id="273" r:id="rId28"/>
    <p:sldId id="325" r:id="rId29"/>
    <p:sldId id="311" r:id="rId30"/>
    <p:sldId id="316" r:id="rId31"/>
    <p:sldId id="317" r:id="rId32"/>
    <p:sldId id="314" r:id="rId33"/>
    <p:sldId id="264" r:id="rId34"/>
  </p:sldIdLst>
  <p:sldSz cx="9144000" cy="6858000" type="screen4x3"/>
  <p:notesSz cx="6858000" cy="9144000"/>
  <p:custDataLst>
    <p:tags r:id="rId36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36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70FFD-EB2D-4F69-86F5-1792D9E279AF}" type="datetimeFigureOut">
              <a:rPr lang="el-GR" smtClean="0"/>
              <a:pPr/>
              <a:t>14/4/2015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F8A42-BC2D-49A8-B09C-6BC1F8A69B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5442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Επιμορφωτής </a:t>
            </a:r>
            <a:r>
              <a:rPr lang="el-GR" dirty="0" err="1" smtClean="0"/>
              <a:t>ΕρΕρ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F8A42-BC2D-49A8-B09C-6BC1F8A69BE1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0601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F8A42-BC2D-49A8-B09C-6BC1F8A69BE1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912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F8A42-BC2D-49A8-B09C-6BC1F8A69BE1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3246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=COUNTIF(C1:C10,”&gt;4”)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F8A42-BC2D-49A8-B09C-6BC1F8A69BE1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420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Κατηγορικά πχ </a:t>
            </a:r>
            <a:r>
              <a:rPr lang="de-DE" dirty="0" err="1" smtClean="0"/>
              <a:t>Likert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F8A42-BC2D-49A8-B09C-6BC1F8A69BE1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1464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F8A42-BC2D-49A8-B09C-6BC1F8A69BE1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6931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5759" cy="4320"/>
          </a:xfrm>
        </p:grpSpPr>
        <p:grpSp>
          <p:nvGrpSpPr>
            <p:cNvPr id="3075" name="Group 3"/>
            <p:cNvGrpSpPr>
              <a:grpSpLocks/>
            </p:cNvGrpSpPr>
            <p:nvPr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3076" name="Line 4"/>
              <p:cNvSpPr>
                <a:spLocks noChangeShapeType="1"/>
              </p:cNvSpPr>
              <p:nvPr/>
            </p:nvSpPr>
            <p:spPr bwMode="auto">
              <a:xfrm>
                <a:off x="0" y="14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077" name="Line 5"/>
              <p:cNvSpPr>
                <a:spLocks noChangeShapeType="1"/>
              </p:cNvSpPr>
              <p:nvPr/>
            </p:nvSpPr>
            <p:spPr bwMode="auto">
              <a:xfrm>
                <a:off x="0" y="33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078" name="Line 6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079" name="Line 7"/>
              <p:cNvSpPr>
                <a:spLocks noChangeShapeType="1"/>
              </p:cNvSpPr>
              <p:nvPr/>
            </p:nvSpPr>
            <p:spPr bwMode="auto">
              <a:xfrm>
                <a:off x="0" y="72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080" name="Line 8"/>
              <p:cNvSpPr>
                <a:spLocks noChangeShapeType="1"/>
              </p:cNvSpPr>
              <p:nvPr/>
            </p:nvSpPr>
            <p:spPr bwMode="auto">
              <a:xfrm>
                <a:off x="0" y="91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081" name="Line 9"/>
              <p:cNvSpPr>
                <a:spLocks noChangeShapeType="1"/>
              </p:cNvSpPr>
              <p:nvPr/>
            </p:nvSpPr>
            <p:spPr bwMode="auto">
              <a:xfrm>
                <a:off x="0" y="110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082" name="Line 10"/>
              <p:cNvSpPr>
                <a:spLocks noChangeShapeType="1"/>
              </p:cNvSpPr>
              <p:nvPr/>
            </p:nvSpPr>
            <p:spPr bwMode="auto">
              <a:xfrm>
                <a:off x="0" y="129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083" name="Line 11"/>
              <p:cNvSpPr>
                <a:spLocks noChangeShapeType="1"/>
              </p:cNvSpPr>
              <p:nvPr/>
            </p:nvSpPr>
            <p:spPr bwMode="auto">
              <a:xfrm>
                <a:off x="0" y="148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084" name="Line 12"/>
              <p:cNvSpPr>
                <a:spLocks noChangeShapeType="1"/>
              </p:cNvSpPr>
              <p:nvPr/>
            </p:nvSpPr>
            <p:spPr bwMode="auto">
              <a:xfrm>
                <a:off x="0" y="168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085" name="Line 13"/>
              <p:cNvSpPr>
                <a:spLocks noChangeShapeType="1"/>
              </p:cNvSpPr>
              <p:nvPr/>
            </p:nvSpPr>
            <p:spPr bwMode="auto">
              <a:xfrm>
                <a:off x="0" y="187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086" name="Line 14"/>
              <p:cNvSpPr>
                <a:spLocks noChangeShapeType="1"/>
              </p:cNvSpPr>
              <p:nvPr/>
            </p:nvSpPr>
            <p:spPr bwMode="auto">
              <a:xfrm>
                <a:off x="0" y="206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087" name="Line 15"/>
              <p:cNvSpPr>
                <a:spLocks noChangeShapeType="1"/>
              </p:cNvSpPr>
              <p:nvPr/>
            </p:nvSpPr>
            <p:spPr bwMode="auto">
              <a:xfrm>
                <a:off x="0" y="225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088" name="Line 16"/>
              <p:cNvSpPr>
                <a:spLocks noChangeShapeType="1"/>
              </p:cNvSpPr>
              <p:nvPr/>
            </p:nvSpPr>
            <p:spPr bwMode="auto">
              <a:xfrm>
                <a:off x="0" y="244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089" name="Line 17"/>
              <p:cNvSpPr>
                <a:spLocks noChangeShapeType="1"/>
              </p:cNvSpPr>
              <p:nvPr/>
            </p:nvSpPr>
            <p:spPr bwMode="auto">
              <a:xfrm>
                <a:off x="0" y="264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090" name="Line 18"/>
              <p:cNvSpPr>
                <a:spLocks noChangeShapeType="1"/>
              </p:cNvSpPr>
              <p:nvPr/>
            </p:nvSpPr>
            <p:spPr bwMode="auto">
              <a:xfrm>
                <a:off x="0" y="283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091" name="Line 19"/>
              <p:cNvSpPr>
                <a:spLocks noChangeShapeType="1"/>
              </p:cNvSpPr>
              <p:nvPr/>
            </p:nvSpPr>
            <p:spPr bwMode="auto">
              <a:xfrm>
                <a:off x="0" y="302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092" name="Line 20"/>
              <p:cNvSpPr>
                <a:spLocks noChangeShapeType="1"/>
              </p:cNvSpPr>
              <p:nvPr/>
            </p:nvSpPr>
            <p:spPr bwMode="auto">
              <a:xfrm>
                <a:off x="0" y="321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093" name="Line 21"/>
              <p:cNvSpPr>
                <a:spLocks noChangeShapeType="1"/>
              </p:cNvSpPr>
              <p:nvPr/>
            </p:nvSpPr>
            <p:spPr bwMode="auto">
              <a:xfrm>
                <a:off x="0" y="340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094" name="Line 22"/>
              <p:cNvSpPr>
                <a:spLocks noChangeShapeType="1"/>
              </p:cNvSpPr>
              <p:nvPr/>
            </p:nvSpPr>
            <p:spPr bwMode="auto">
              <a:xfrm>
                <a:off x="0" y="360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095" name="Line 23"/>
              <p:cNvSpPr>
                <a:spLocks noChangeShapeType="1"/>
              </p:cNvSpPr>
              <p:nvPr/>
            </p:nvSpPr>
            <p:spPr bwMode="auto">
              <a:xfrm>
                <a:off x="0" y="379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096" name="Line 24"/>
              <p:cNvSpPr>
                <a:spLocks noChangeShapeType="1"/>
              </p:cNvSpPr>
              <p:nvPr/>
            </p:nvSpPr>
            <p:spPr bwMode="auto">
              <a:xfrm>
                <a:off x="0" y="398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097" name="Line 25"/>
              <p:cNvSpPr>
                <a:spLocks noChangeShapeType="1"/>
              </p:cNvSpPr>
              <p:nvPr/>
            </p:nvSpPr>
            <p:spPr bwMode="auto">
              <a:xfrm>
                <a:off x="0" y="417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098" name="Line 26"/>
              <p:cNvSpPr>
                <a:spLocks noChangeShapeType="1"/>
              </p:cNvSpPr>
              <p:nvPr/>
            </p:nvSpPr>
            <p:spPr bwMode="auto">
              <a:xfrm>
                <a:off x="1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099" name="Line 27"/>
              <p:cNvSpPr>
                <a:spLocks noChangeShapeType="1"/>
              </p:cNvSpPr>
              <p:nvPr/>
            </p:nvSpPr>
            <p:spPr bwMode="auto">
              <a:xfrm>
                <a:off x="3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00" name="Line 28"/>
              <p:cNvSpPr>
                <a:spLocks noChangeShapeType="1"/>
              </p:cNvSpPr>
              <p:nvPr/>
            </p:nvSpPr>
            <p:spPr bwMode="auto">
              <a:xfrm>
                <a:off x="5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01" name="Line 29"/>
              <p:cNvSpPr>
                <a:spLocks noChangeShapeType="1"/>
              </p:cNvSpPr>
              <p:nvPr/>
            </p:nvSpPr>
            <p:spPr bwMode="auto">
              <a:xfrm>
                <a:off x="7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02" name="Line 30"/>
              <p:cNvSpPr>
                <a:spLocks noChangeShapeType="1"/>
              </p:cNvSpPr>
              <p:nvPr/>
            </p:nvSpPr>
            <p:spPr bwMode="auto">
              <a:xfrm>
                <a:off x="9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03" name="Line 31"/>
              <p:cNvSpPr>
                <a:spLocks noChangeShapeType="1"/>
              </p:cNvSpPr>
              <p:nvPr/>
            </p:nvSpPr>
            <p:spPr bwMode="auto">
              <a:xfrm>
                <a:off x="110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04" name="Line 32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05" name="Line 33"/>
              <p:cNvSpPr>
                <a:spLocks noChangeShapeType="1"/>
              </p:cNvSpPr>
              <p:nvPr/>
            </p:nvSpPr>
            <p:spPr bwMode="auto">
              <a:xfrm>
                <a:off x="148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06" name="Line 34"/>
              <p:cNvSpPr>
                <a:spLocks noChangeShapeType="1"/>
              </p:cNvSpPr>
              <p:nvPr/>
            </p:nvSpPr>
            <p:spPr bwMode="auto">
              <a:xfrm>
                <a:off x="168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07" name="Line 35"/>
              <p:cNvSpPr>
                <a:spLocks noChangeShapeType="1"/>
              </p:cNvSpPr>
              <p:nvPr/>
            </p:nvSpPr>
            <p:spPr bwMode="auto">
              <a:xfrm>
                <a:off x="187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08" name="Line 36"/>
              <p:cNvSpPr>
                <a:spLocks noChangeShapeType="1"/>
              </p:cNvSpPr>
              <p:nvPr/>
            </p:nvSpPr>
            <p:spPr bwMode="auto">
              <a:xfrm>
                <a:off x="206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09" name="Line 37"/>
              <p:cNvSpPr>
                <a:spLocks noChangeShapeType="1"/>
              </p:cNvSpPr>
              <p:nvPr/>
            </p:nvSpPr>
            <p:spPr bwMode="auto">
              <a:xfrm>
                <a:off x="225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10" name="Line 38"/>
              <p:cNvSpPr>
                <a:spLocks noChangeShapeType="1"/>
              </p:cNvSpPr>
              <p:nvPr/>
            </p:nvSpPr>
            <p:spPr bwMode="auto">
              <a:xfrm>
                <a:off x="244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11" name="Line 39"/>
              <p:cNvSpPr>
                <a:spLocks noChangeShapeType="1"/>
              </p:cNvSpPr>
              <p:nvPr/>
            </p:nvSpPr>
            <p:spPr bwMode="auto">
              <a:xfrm>
                <a:off x="264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12" name="Line 40"/>
              <p:cNvSpPr>
                <a:spLocks noChangeShapeType="1"/>
              </p:cNvSpPr>
              <p:nvPr/>
            </p:nvSpPr>
            <p:spPr bwMode="auto">
              <a:xfrm>
                <a:off x="283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13" name="Line 41"/>
              <p:cNvSpPr>
                <a:spLocks noChangeShapeType="1"/>
              </p:cNvSpPr>
              <p:nvPr/>
            </p:nvSpPr>
            <p:spPr bwMode="auto">
              <a:xfrm>
                <a:off x="302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14" name="Line 42"/>
              <p:cNvSpPr>
                <a:spLocks noChangeShapeType="1"/>
              </p:cNvSpPr>
              <p:nvPr/>
            </p:nvSpPr>
            <p:spPr bwMode="auto">
              <a:xfrm>
                <a:off x="321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15" name="Line 43"/>
              <p:cNvSpPr>
                <a:spLocks noChangeShapeType="1"/>
              </p:cNvSpPr>
              <p:nvPr/>
            </p:nvSpPr>
            <p:spPr bwMode="auto">
              <a:xfrm>
                <a:off x="340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16" name="Line 44"/>
              <p:cNvSpPr>
                <a:spLocks noChangeShapeType="1"/>
              </p:cNvSpPr>
              <p:nvPr/>
            </p:nvSpPr>
            <p:spPr bwMode="auto">
              <a:xfrm>
                <a:off x="360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17" name="Line 45"/>
              <p:cNvSpPr>
                <a:spLocks noChangeShapeType="1"/>
              </p:cNvSpPr>
              <p:nvPr/>
            </p:nvSpPr>
            <p:spPr bwMode="auto">
              <a:xfrm>
                <a:off x="379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18" name="Line 46"/>
              <p:cNvSpPr>
                <a:spLocks noChangeShapeType="1"/>
              </p:cNvSpPr>
              <p:nvPr/>
            </p:nvSpPr>
            <p:spPr bwMode="auto">
              <a:xfrm>
                <a:off x="398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19" name="Line 47"/>
              <p:cNvSpPr>
                <a:spLocks noChangeShapeType="1"/>
              </p:cNvSpPr>
              <p:nvPr/>
            </p:nvSpPr>
            <p:spPr bwMode="auto">
              <a:xfrm>
                <a:off x="417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20" name="Line 48"/>
              <p:cNvSpPr>
                <a:spLocks noChangeShapeType="1"/>
              </p:cNvSpPr>
              <p:nvPr/>
            </p:nvSpPr>
            <p:spPr bwMode="auto">
              <a:xfrm>
                <a:off x="436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21" name="Line 49"/>
              <p:cNvSpPr>
                <a:spLocks noChangeShapeType="1"/>
              </p:cNvSpPr>
              <p:nvPr/>
            </p:nvSpPr>
            <p:spPr bwMode="auto">
              <a:xfrm>
                <a:off x="456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22" name="Line 50"/>
              <p:cNvSpPr>
                <a:spLocks noChangeShapeType="1"/>
              </p:cNvSpPr>
              <p:nvPr/>
            </p:nvSpPr>
            <p:spPr bwMode="auto">
              <a:xfrm>
                <a:off x="475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23" name="Line 51"/>
              <p:cNvSpPr>
                <a:spLocks noChangeShapeType="1"/>
              </p:cNvSpPr>
              <p:nvPr/>
            </p:nvSpPr>
            <p:spPr bwMode="auto">
              <a:xfrm>
                <a:off x="49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24" name="Line 52"/>
              <p:cNvSpPr>
                <a:spLocks noChangeShapeType="1"/>
              </p:cNvSpPr>
              <p:nvPr/>
            </p:nvSpPr>
            <p:spPr bwMode="auto">
              <a:xfrm>
                <a:off x="51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25" name="Line 53"/>
              <p:cNvSpPr>
                <a:spLocks noChangeShapeType="1"/>
              </p:cNvSpPr>
              <p:nvPr/>
            </p:nvSpPr>
            <p:spPr bwMode="auto">
              <a:xfrm>
                <a:off x="53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26" name="Line 54"/>
              <p:cNvSpPr>
                <a:spLocks noChangeShapeType="1"/>
              </p:cNvSpPr>
              <p:nvPr/>
            </p:nvSpPr>
            <p:spPr bwMode="auto">
              <a:xfrm>
                <a:off x="55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27" name="Line 55"/>
              <p:cNvSpPr>
                <a:spLocks noChangeShapeType="1"/>
              </p:cNvSpPr>
              <p:nvPr/>
            </p:nvSpPr>
            <p:spPr bwMode="auto">
              <a:xfrm>
                <a:off x="57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pic>
          <p:nvPicPr>
            <p:cNvPr id="3128" name="Picture 56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9" y="0"/>
              <a:ext cx="680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129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228600" y="1981200"/>
            <a:ext cx="7772400" cy="11430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lvl="0"/>
            <a:r>
              <a:rPr lang="el-GR" noProof="0" smtClean="0"/>
              <a:t>Στυλ κύριου τίτλου</a:t>
            </a:r>
          </a:p>
        </p:txBody>
      </p:sp>
      <p:sp>
        <p:nvSpPr>
          <p:cNvPr id="3130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3581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l-GR" noProof="0" smtClean="0"/>
              <a:t>Στυλ κύριου υπότιτλου</a:t>
            </a:r>
          </a:p>
        </p:txBody>
      </p:sp>
      <p:sp>
        <p:nvSpPr>
          <p:cNvPr id="3131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fld id="{1761E5B1-4B1F-4C6E-8F3D-815B48B5D219}" type="datetime1">
              <a:rPr lang="el-GR" smtClean="0"/>
              <a:t>14/4/2015</a:t>
            </a:fld>
            <a:endParaRPr lang="el-GR"/>
          </a:p>
        </p:txBody>
      </p:sp>
      <p:sp>
        <p:nvSpPr>
          <p:cNvPr id="3132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r>
              <a:rPr lang="el-GR" smtClean="0"/>
              <a:t>Α. Αθανασόπουλος - Ν. Μιμιλίδου</a:t>
            </a:r>
            <a:endParaRPr lang="el-GR" dirty="0"/>
          </a:p>
        </p:txBody>
      </p:sp>
      <p:sp>
        <p:nvSpPr>
          <p:cNvPr id="3133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27D56E-DA46-4AC9-8512-895AA8AF4629}" type="datetime1">
              <a:rPr lang="el-GR" smtClean="0"/>
              <a:t>14/4/2015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Α. Αθανασόπουλος - Ν. Μιμιλίδου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9336070"/>
      </p:ext>
    </p:extLst>
  </p:cSld>
  <p:clrMapOvr>
    <a:masterClrMapping/>
  </p:clrMapOvr>
  <p:transition spd="slow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057900" y="457200"/>
            <a:ext cx="1943100" cy="55626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5676900" cy="55626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7EB802-F8DE-44E5-97B4-7AE52F8EC37E}" type="datetime1">
              <a:rPr lang="el-GR" smtClean="0"/>
              <a:t>14/4/2015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Α. Αθανασόπουλος - Ν. Μιμιλίδου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9078113"/>
      </p:ext>
    </p:extLst>
  </p:cSld>
  <p:clrMapOvr>
    <a:masterClrMapping/>
  </p:clrMapOvr>
  <p:transition spd="slow"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2690-99EC-4574-8788-6C8D1473C4BB}" type="datetime1">
              <a:rPr lang="el-GR" smtClean="0"/>
              <a:t>14/4/2015</a:t>
            </a:fld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l-GR" smtClean="0"/>
              <a:t>Α. Αθανασόπουλος - Ν. Μιμιλίδου</a:t>
            </a:r>
            <a:endParaRPr lang="el-GR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1D56-C753-4C82-B74B-A6797D24DEEB}" type="datetime1">
              <a:rPr lang="el-GR" smtClean="0"/>
              <a:t>14/4/2015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Α. Αθανασόπουλος - Ν. Μιμιλίδου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891E4-13C8-492D-AC1E-4A67908B7EB5}" type="datetime1">
              <a:rPr lang="el-GR" smtClean="0"/>
              <a:t>14/4/2015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Α. Αθανασόπουλος - Ν. Μιμιλίδου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3E09-C21F-4B7F-B8B2-BD60ADF188A0}" type="datetime1">
              <a:rPr lang="el-GR" smtClean="0"/>
              <a:t>14/4/2015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Α. Αθανασόπουλος - Ν. Μιμιλίδου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AE3D-8AB0-41BA-A35C-6BFB24C8D636}" type="datetime1">
              <a:rPr lang="el-GR" smtClean="0"/>
              <a:t>14/4/2015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Α. Αθανασόπουλος - Ν. Μιμιλίδου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7DBE-65D4-44AA-B7F9-2202252C4A7C}" type="datetime1">
              <a:rPr lang="el-GR" smtClean="0"/>
              <a:t>14/4/2015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Α. Αθανασόπουλος - Ν. Μιμιλίδου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BE32-4716-46FB-A0EC-5D98431F51F4}" type="datetime1">
              <a:rPr lang="el-GR" smtClean="0"/>
              <a:t>14/4/2015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Α. Αθανασόπουλος - Ν. Μιμιλίδου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572F-7AB4-4BB4-9523-B33460B6510A}" type="datetime1">
              <a:rPr lang="el-GR" smtClean="0"/>
              <a:t>14/4/2015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Α. Αθανασόπουλος - Ν. Μιμιλίδου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937FDB-6A83-4449-B574-973B8F0C7FDB}" type="datetime1">
              <a:rPr lang="el-GR" smtClean="0"/>
              <a:t>14/4/2015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l-GR" smtClean="0"/>
              <a:t>Α. Αθανασόπουλος - Ν. Μιμιλίδου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403176" cy="457200"/>
          </a:xfrm>
        </p:spPr>
        <p:txBody>
          <a:bodyPr/>
          <a:lstStyle>
            <a:lvl1pPr>
              <a:defRPr/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942201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9B6F-80EB-4A56-A599-80327697D5B5}" type="datetime1">
              <a:rPr lang="el-GR" smtClean="0"/>
              <a:t>14/4/2015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Α. Αθανασόπουλος - Ν. Μιμιλίδου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453B-550E-4012-99C3-8A16BBBF765E}" type="datetime1">
              <a:rPr lang="el-GR" smtClean="0"/>
              <a:t>14/4/2015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Α. Αθανασόπουλος - Ν. Μιμιλίδου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FD36-2601-4DAF-BAE5-0E60C96532C6}" type="datetime1">
              <a:rPr lang="el-GR" smtClean="0"/>
              <a:t>14/4/2015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Α. Αθανασόπουλος - Ν. Μιμιλίδου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5759" cy="4320"/>
          </a:xfrm>
        </p:grpSpPr>
        <p:grpSp>
          <p:nvGrpSpPr>
            <p:cNvPr id="3075" name="Group 3"/>
            <p:cNvGrpSpPr>
              <a:grpSpLocks/>
            </p:cNvGrpSpPr>
            <p:nvPr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3076" name="Line 4"/>
              <p:cNvSpPr>
                <a:spLocks noChangeShapeType="1"/>
              </p:cNvSpPr>
              <p:nvPr/>
            </p:nvSpPr>
            <p:spPr bwMode="auto">
              <a:xfrm>
                <a:off x="0" y="14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3077" name="Line 5"/>
              <p:cNvSpPr>
                <a:spLocks noChangeShapeType="1"/>
              </p:cNvSpPr>
              <p:nvPr/>
            </p:nvSpPr>
            <p:spPr bwMode="auto">
              <a:xfrm>
                <a:off x="0" y="33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3078" name="Line 6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3079" name="Line 7"/>
              <p:cNvSpPr>
                <a:spLocks noChangeShapeType="1"/>
              </p:cNvSpPr>
              <p:nvPr/>
            </p:nvSpPr>
            <p:spPr bwMode="auto">
              <a:xfrm>
                <a:off x="0" y="72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3080" name="Line 8"/>
              <p:cNvSpPr>
                <a:spLocks noChangeShapeType="1"/>
              </p:cNvSpPr>
              <p:nvPr/>
            </p:nvSpPr>
            <p:spPr bwMode="auto">
              <a:xfrm>
                <a:off x="0" y="91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3081" name="Line 9"/>
              <p:cNvSpPr>
                <a:spLocks noChangeShapeType="1"/>
              </p:cNvSpPr>
              <p:nvPr/>
            </p:nvSpPr>
            <p:spPr bwMode="auto">
              <a:xfrm>
                <a:off x="0" y="110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3082" name="Line 10"/>
              <p:cNvSpPr>
                <a:spLocks noChangeShapeType="1"/>
              </p:cNvSpPr>
              <p:nvPr/>
            </p:nvSpPr>
            <p:spPr bwMode="auto">
              <a:xfrm>
                <a:off x="0" y="129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3083" name="Line 11"/>
              <p:cNvSpPr>
                <a:spLocks noChangeShapeType="1"/>
              </p:cNvSpPr>
              <p:nvPr/>
            </p:nvSpPr>
            <p:spPr bwMode="auto">
              <a:xfrm>
                <a:off x="0" y="148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3084" name="Line 12"/>
              <p:cNvSpPr>
                <a:spLocks noChangeShapeType="1"/>
              </p:cNvSpPr>
              <p:nvPr/>
            </p:nvSpPr>
            <p:spPr bwMode="auto">
              <a:xfrm>
                <a:off x="0" y="168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3085" name="Line 13"/>
              <p:cNvSpPr>
                <a:spLocks noChangeShapeType="1"/>
              </p:cNvSpPr>
              <p:nvPr/>
            </p:nvSpPr>
            <p:spPr bwMode="auto">
              <a:xfrm>
                <a:off x="0" y="187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3086" name="Line 14"/>
              <p:cNvSpPr>
                <a:spLocks noChangeShapeType="1"/>
              </p:cNvSpPr>
              <p:nvPr/>
            </p:nvSpPr>
            <p:spPr bwMode="auto">
              <a:xfrm>
                <a:off x="0" y="206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3087" name="Line 15"/>
              <p:cNvSpPr>
                <a:spLocks noChangeShapeType="1"/>
              </p:cNvSpPr>
              <p:nvPr/>
            </p:nvSpPr>
            <p:spPr bwMode="auto">
              <a:xfrm>
                <a:off x="0" y="225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3088" name="Line 16"/>
              <p:cNvSpPr>
                <a:spLocks noChangeShapeType="1"/>
              </p:cNvSpPr>
              <p:nvPr/>
            </p:nvSpPr>
            <p:spPr bwMode="auto">
              <a:xfrm>
                <a:off x="0" y="244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3089" name="Line 17"/>
              <p:cNvSpPr>
                <a:spLocks noChangeShapeType="1"/>
              </p:cNvSpPr>
              <p:nvPr/>
            </p:nvSpPr>
            <p:spPr bwMode="auto">
              <a:xfrm>
                <a:off x="0" y="264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3090" name="Line 18"/>
              <p:cNvSpPr>
                <a:spLocks noChangeShapeType="1"/>
              </p:cNvSpPr>
              <p:nvPr/>
            </p:nvSpPr>
            <p:spPr bwMode="auto">
              <a:xfrm>
                <a:off x="0" y="283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3091" name="Line 19"/>
              <p:cNvSpPr>
                <a:spLocks noChangeShapeType="1"/>
              </p:cNvSpPr>
              <p:nvPr/>
            </p:nvSpPr>
            <p:spPr bwMode="auto">
              <a:xfrm>
                <a:off x="0" y="302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3092" name="Line 20"/>
              <p:cNvSpPr>
                <a:spLocks noChangeShapeType="1"/>
              </p:cNvSpPr>
              <p:nvPr/>
            </p:nvSpPr>
            <p:spPr bwMode="auto">
              <a:xfrm>
                <a:off x="0" y="321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3093" name="Line 21"/>
              <p:cNvSpPr>
                <a:spLocks noChangeShapeType="1"/>
              </p:cNvSpPr>
              <p:nvPr/>
            </p:nvSpPr>
            <p:spPr bwMode="auto">
              <a:xfrm>
                <a:off x="0" y="340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3094" name="Line 22"/>
              <p:cNvSpPr>
                <a:spLocks noChangeShapeType="1"/>
              </p:cNvSpPr>
              <p:nvPr/>
            </p:nvSpPr>
            <p:spPr bwMode="auto">
              <a:xfrm>
                <a:off x="0" y="360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3095" name="Line 23"/>
              <p:cNvSpPr>
                <a:spLocks noChangeShapeType="1"/>
              </p:cNvSpPr>
              <p:nvPr/>
            </p:nvSpPr>
            <p:spPr bwMode="auto">
              <a:xfrm>
                <a:off x="0" y="379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3096" name="Line 24"/>
              <p:cNvSpPr>
                <a:spLocks noChangeShapeType="1"/>
              </p:cNvSpPr>
              <p:nvPr/>
            </p:nvSpPr>
            <p:spPr bwMode="auto">
              <a:xfrm>
                <a:off x="0" y="398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3097" name="Line 25"/>
              <p:cNvSpPr>
                <a:spLocks noChangeShapeType="1"/>
              </p:cNvSpPr>
              <p:nvPr/>
            </p:nvSpPr>
            <p:spPr bwMode="auto">
              <a:xfrm>
                <a:off x="0" y="417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3098" name="Line 26"/>
              <p:cNvSpPr>
                <a:spLocks noChangeShapeType="1"/>
              </p:cNvSpPr>
              <p:nvPr/>
            </p:nvSpPr>
            <p:spPr bwMode="auto">
              <a:xfrm>
                <a:off x="1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3099" name="Line 27"/>
              <p:cNvSpPr>
                <a:spLocks noChangeShapeType="1"/>
              </p:cNvSpPr>
              <p:nvPr/>
            </p:nvSpPr>
            <p:spPr bwMode="auto">
              <a:xfrm>
                <a:off x="3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3100" name="Line 28"/>
              <p:cNvSpPr>
                <a:spLocks noChangeShapeType="1"/>
              </p:cNvSpPr>
              <p:nvPr/>
            </p:nvSpPr>
            <p:spPr bwMode="auto">
              <a:xfrm>
                <a:off x="5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3101" name="Line 29"/>
              <p:cNvSpPr>
                <a:spLocks noChangeShapeType="1"/>
              </p:cNvSpPr>
              <p:nvPr/>
            </p:nvSpPr>
            <p:spPr bwMode="auto">
              <a:xfrm>
                <a:off x="7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3102" name="Line 30"/>
              <p:cNvSpPr>
                <a:spLocks noChangeShapeType="1"/>
              </p:cNvSpPr>
              <p:nvPr/>
            </p:nvSpPr>
            <p:spPr bwMode="auto">
              <a:xfrm>
                <a:off x="9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3103" name="Line 31"/>
              <p:cNvSpPr>
                <a:spLocks noChangeShapeType="1"/>
              </p:cNvSpPr>
              <p:nvPr/>
            </p:nvSpPr>
            <p:spPr bwMode="auto">
              <a:xfrm>
                <a:off x="110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3104" name="Line 32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3105" name="Line 33"/>
              <p:cNvSpPr>
                <a:spLocks noChangeShapeType="1"/>
              </p:cNvSpPr>
              <p:nvPr/>
            </p:nvSpPr>
            <p:spPr bwMode="auto">
              <a:xfrm>
                <a:off x="148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3106" name="Line 34"/>
              <p:cNvSpPr>
                <a:spLocks noChangeShapeType="1"/>
              </p:cNvSpPr>
              <p:nvPr/>
            </p:nvSpPr>
            <p:spPr bwMode="auto">
              <a:xfrm>
                <a:off x="168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3107" name="Line 35"/>
              <p:cNvSpPr>
                <a:spLocks noChangeShapeType="1"/>
              </p:cNvSpPr>
              <p:nvPr/>
            </p:nvSpPr>
            <p:spPr bwMode="auto">
              <a:xfrm>
                <a:off x="187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3108" name="Line 36"/>
              <p:cNvSpPr>
                <a:spLocks noChangeShapeType="1"/>
              </p:cNvSpPr>
              <p:nvPr/>
            </p:nvSpPr>
            <p:spPr bwMode="auto">
              <a:xfrm>
                <a:off x="206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3109" name="Line 37"/>
              <p:cNvSpPr>
                <a:spLocks noChangeShapeType="1"/>
              </p:cNvSpPr>
              <p:nvPr/>
            </p:nvSpPr>
            <p:spPr bwMode="auto">
              <a:xfrm>
                <a:off x="225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3110" name="Line 38"/>
              <p:cNvSpPr>
                <a:spLocks noChangeShapeType="1"/>
              </p:cNvSpPr>
              <p:nvPr/>
            </p:nvSpPr>
            <p:spPr bwMode="auto">
              <a:xfrm>
                <a:off x="244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3111" name="Line 39"/>
              <p:cNvSpPr>
                <a:spLocks noChangeShapeType="1"/>
              </p:cNvSpPr>
              <p:nvPr/>
            </p:nvSpPr>
            <p:spPr bwMode="auto">
              <a:xfrm>
                <a:off x="264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3112" name="Line 40"/>
              <p:cNvSpPr>
                <a:spLocks noChangeShapeType="1"/>
              </p:cNvSpPr>
              <p:nvPr/>
            </p:nvSpPr>
            <p:spPr bwMode="auto">
              <a:xfrm>
                <a:off x="283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3113" name="Line 41"/>
              <p:cNvSpPr>
                <a:spLocks noChangeShapeType="1"/>
              </p:cNvSpPr>
              <p:nvPr/>
            </p:nvSpPr>
            <p:spPr bwMode="auto">
              <a:xfrm>
                <a:off x="302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3114" name="Line 42"/>
              <p:cNvSpPr>
                <a:spLocks noChangeShapeType="1"/>
              </p:cNvSpPr>
              <p:nvPr/>
            </p:nvSpPr>
            <p:spPr bwMode="auto">
              <a:xfrm>
                <a:off x="321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3115" name="Line 43"/>
              <p:cNvSpPr>
                <a:spLocks noChangeShapeType="1"/>
              </p:cNvSpPr>
              <p:nvPr/>
            </p:nvSpPr>
            <p:spPr bwMode="auto">
              <a:xfrm>
                <a:off x="340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3116" name="Line 44"/>
              <p:cNvSpPr>
                <a:spLocks noChangeShapeType="1"/>
              </p:cNvSpPr>
              <p:nvPr/>
            </p:nvSpPr>
            <p:spPr bwMode="auto">
              <a:xfrm>
                <a:off x="360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3117" name="Line 45"/>
              <p:cNvSpPr>
                <a:spLocks noChangeShapeType="1"/>
              </p:cNvSpPr>
              <p:nvPr/>
            </p:nvSpPr>
            <p:spPr bwMode="auto">
              <a:xfrm>
                <a:off x="379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3118" name="Line 46"/>
              <p:cNvSpPr>
                <a:spLocks noChangeShapeType="1"/>
              </p:cNvSpPr>
              <p:nvPr/>
            </p:nvSpPr>
            <p:spPr bwMode="auto">
              <a:xfrm>
                <a:off x="398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3119" name="Line 47"/>
              <p:cNvSpPr>
                <a:spLocks noChangeShapeType="1"/>
              </p:cNvSpPr>
              <p:nvPr/>
            </p:nvSpPr>
            <p:spPr bwMode="auto">
              <a:xfrm>
                <a:off x="417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3120" name="Line 48"/>
              <p:cNvSpPr>
                <a:spLocks noChangeShapeType="1"/>
              </p:cNvSpPr>
              <p:nvPr/>
            </p:nvSpPr>
            <p:spPr bwMode="auto">
              <a:xfrm>
                <a:off x="436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3121" name="Line 49"/>
              <p:cNvSpPr>
                <a:spLocks noChangeShapeType="1"/>
              </p:cNvSpPr>
              <p:nvPr/>
            </p:nvSpPr>
            <p:spPr bwMode="auto">
              <a:xfrm>
                <a:off x="456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3122" name="Line 50"/>
              <p:cNvSpPr>
                <a:spLocks noChangeShapeType="1"/>
              </p:cNvSpPr>
              <p:nvPr/>
            </p:nvSpPr>
            <p:spPr bwMode="auto">
              <a:xfrm>
                <a:off x="475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3123" name="Line 51"/>
              <p:cNvSpPr>
                <a:spLocks noChangeShapeType="1"/>
              </p:cNvSpPr>
              <p:nvPr/>
            </p:nvSpPr>
            <p:spPr bwMode="auto">
              <a:xfrm>
                <a:off x="49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3124" name="Line 52"/>
              <p:cNvSpPr>
                <a:spLocks noChangeShapeType="1"/>
              </p:cNvSpPr>
              <p:nvPr/>
            </p:nvSpPr>
            <p:spPr bwMode="auto">
              <a:xfrm>
                <a:off x="51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3125" name="Line 53"/>
              <p:cNvSpPr>
                <a:spLocks noChangeShapeType="1"/>
              </p:cNvSpPr>
              <p:nvPr/>
            </p:nvSpPr>
            <p:spPr bwMode="auto">
              <a:xfrm>
                <a:off x="53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3126" name="Line 54"/>
              <p:cNvSpPr>
                <a:spLocks noChangeShapeType="1"/>
              </p:cNvSpPr>
              <p:nvPr/>
            </p:nvSpPr>
            <p:spPr bwMode="auto">
              <a:xfrm>
                <a:off x="55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3127" name="Line 55"/>
              <p:cNvSpPr>
                <a:spLocks noChangeShapeType="1"/>
              </p:cNvSpPr>
              <p:nvPr/>
            </p:nvSpPr>
            <p:spPr bwMode="auto">
              <a:xfrm>
                <a:off x="57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</p:grpSp>
        <p:pic>
          <p:nvPicPr>
            <p:cNvPr id="3128" name="Picture 56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9" y="0"/>
              <a:ext cx="680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129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228600" y="1981200"/>
            <a:ext cx="7772400" cy="11430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lvl="0"/>
            <a:r>
              <a:rPr lang="el-GR" noProof="0" smtClean="0"/>
              <a:t>Στυλ κύριου τίτλου</a:t>
            </a:r>
          </a:p>
        </p:txBody>
      </p:sp>
      <p:sp>
        <p:nvSpPr>
          <p:cNvPr id="3130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3581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l-GR" noProof="0" smtClean="0"/>
              <a:t>Στυλ κύριου υπότιτλου</a:t>
            </a:r>
          </a:p>
        </p:txBody>
      </p:sp>
      <p:sp>
        <p:nvSpPr>
          <p:cNvPr id="3131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fld id="{53511584-7FB5-4648-BCF2-83B79AAB519B}" type="datetime1">
              <a:rPr lang="el-GR" smtClean="0"/>
              <a:t>14/4/2015</a:t>
            </a:fld>
            <a:endParaRPr lang="el-GR"/>
          </a:p>
        </p:txBody>
      </p:sp>
      <p:sp>
        <p:nvSpPr>
          <p:cNvPr id="3132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r>
              <a:rPr lang="el-GR" smtClean="0"/>
              <a:t>Α. Αθανασόπουλος - Ν. Μιμιλίδου</a:t>
            </a:r>
            <a:endParaRPr lang="el-GR" dirty="0"/>
          </a:p>
        </p:txBody>
      </p:sp>
      <p:sp>
        <p:nvSpPr>
          <p:cNvPr id="3133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6802727"/>
      </p:ext>
    </p:extLst>
  </p:cSld>
  <p:clrMapOvr>
    <a:masterClrMapping/>
  </p:clrMapOvr>
  <p:transition spd="slow">
    <p:randomBa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A713B7-79E4-44ED-9EBF-8E137C9643D0}" type="datetime1">
              <a:rPr lang="el-GR" smtClean="0">
                <a:solidFill>
                  <a:srgbClr val="663300"/>
                </a:solidFill>
              </a:rPr>
              <a:t>14/4/2015</a:t>
            </a:fld>
            <a:endParaRPr lang="el-GR" dirty="0">
              <a:solidFill>
                <a:srgbClr val="6633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l-GR" smtClean="0">
                <a:solidFill>
                  <a:srgbClr val="663300"/>
                </a:solidFill>
              </a:rPr>
              <a:t>Α. Αθανασόπουλος - Ν. Μιμιλίδου</a:t>
            </a:r>
            <a:endParaRPr lang="el-GR" dirty="0">
              <a:solidFill>
                <a:srgbClr val="6633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403176" cy="457200"/>
          </a:xfrm>
        </p:spPr>
        <p:txBody>
          <a:bodyPr/>
          <a:lstStyle>
            <a:lvl1pPr>
              <a:defRPr/>
            </a:lvl1pPr>
          </a:lstStyle>
          <a:p>
            <a:fld id="{3DF53439-851E-44AD-84B1-B6BFC3D0C743}" type="slidenum">
              <a:rPr lang="el-GR" smtClean="0">
                <a:solidFill>
                  <a:srgbClr val="663300"/>
                </a:solidFill>
              </a:rPr>
              <a:pPr/>
              <a:t>‹#›</a:t>
            </a:fld>
            <a:endParaRPr lang="el-GR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22540"/>
      </p:ext>
    </p:extLst>
  </p:cSld>
  <p:clrMapOvr>
    <a:masterClrMapping/>
  </p:clrMapOvr>
  <p:transition spd="slow">
    <p:randomBa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D08C21-DA7C-42DC-AD09-D7CB83A68489}" type="datetime1">
              <a:rPr lang="el-GR" smtClean="0">
                <a:solidFill>
                  <a:srgbClr val="663300"/>
                </a:solidFill>
              </a:rPr>
              <a:t>14/4/2015</a:t>
            </a:fld>
            <a:endParaRPr lang="el-GR">
              <a:solidFill>
                <a:srgbClr val="6633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>
                <a:solidFill>
                  <a:srgbClr val="663300"/>
                </a:solidFill>
              </a:rPr>
              <a:t>Α. Αθανασόπουλος - Ν. Μιμιλίδου</a:t>
            </a:r>
            <a:endParaRPr lang="el-GR">
              <a:solidFill>
                <a:srgbClr val="6633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53439-851E-44AD-84B1-B6BFC3D0C743}" type="slidenum">
              <a:rPr lang="el-GR" smtClean="0">
                <a:solidFill>
                  <a:srgbClr val="663300"/>
                </a:solidFill>
              </a:rPr>
              <a:pPr/>
              <a:t>‹#›</a:t>
            </a:fld>
            <a:endParaRPr lang="el-GR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0155"/>
      </p:ext>
    </p:extLst>
  </p:cSld>
  <p:clrMapOvr>
    <a:masterClrMapping/>
  </p:clrMapOvr>
  <p:transition spd="slow">
    <p:randomBa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1910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DF305F-09C4-42CB-B3E5-65106A955AE0}" type="datetime1">
              <a:rPr lang="el-GR" smtClean="0">
                <a:solidFill>
                  <a:srgbClr val="663300"/>
                </a:solidFill>
              </a:rPr>
              <a:t>14/4/2015</a:t>
            </a:fld>
            <a:endParaRPr lang="el-GR">
              <a:solidFill>
                <a:srgbClr val="663300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>
                <a:solidFill>
                  <a:srgbClr val="663300"/>
                </a:solidFill>
              </a:rPr>
              <a:t>Α. Αθανασόπουλος - Ν. Μιμιλίδου</a:t>
            </a:r>
            <a:endParaRPr lang="el-GR">
              <a:solidFill>
                <a:srgbClr val="663300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53439-851E-44AD-84B1-B6BFC3D0C743}" type="slidenum">
              <a:rPr lang="el-GR" smtClean="0">
                <a:solidFill>
                  <a:srgbClr val="663300"/>
                </a:solidFill>
              </a:rPr>
              <a:pPr/>
              <a:t>‹#›</a:t>
            </a:fld>
            <a:endParaRPr lang="el-GR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351005"/>
      </p:ext>
    </p:extLst>
  </p:cSld>
  <p:clrMapOvr>
    <a:masterClrMapping/>
  </p:clrMapOvr>
  <p:transition spd="slow">
    <p:randomBa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966076-0F57-403B-B45A-02D9B93051A9}" type="datetime1">
              <a:rPr lang="el-GR" smtClean="0">
                <a:solidFill>
                  <a:srgbClr val="663300"/>
                </a:solidFill>
              </a:rPr>
              <a:t>14/4/2015</a:t>
            </a:fld>
            <a:endParaRPr lang="el-GR">
              <a:solidFill>
                <a:srgbClr val="663300"/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>
                <a:solidFill>
                  <a:srgbClr val="663300"/>
                </a:solidFill>
              </a:rPr>
              <a:t>Α. Αθανασόπουλος - Ν. Μιμιλίδου</a:t>
            </a:r>
            <a:endParaRPr lang="el-GR">
              <a:solidFill>
                <a:srgbClr val="663300"/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53439-851E-44AD-84B1-B6BFC3D0C743}" type="slidenum">
              <a:rPr lang="el-GR" smtClean="0">
                <a:solidFill>
                  <a:srgbClr val="663300"/>
                </a:solidFill>
              </a:rPr>
              <a:pPr/>
              <a:t>‹#›</a:t>
            </a:fld>
            <a:endParaRPr lang="el-GR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85805"/>
      </p:ext>
    </p:extLst>
  </p:cSld>
  <p:clrMapOvr>
    <a:masterClrMapping/>
  </p:clrMapOvr>
  <p:transition spd="slow">
    <p:randomBa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63AA85-0A5D-43E5-B793-F4CEA669B97D}" type="datetime1">
              <a:rPr lang="el-GR" smtClean="0">
                <a:solidFill>
                  <a:srgbClr val="663300"/>
                </a:solidFill>
              </a:rPr>
              <a:t>14/4/2015</a:t>
            </a:fld>
            <a:endParaRPr lang="el-GR">
              <a:solidFill>
                <a:srgbClr val="663300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>
                <a:solidFill>
                  <a:srgbClr val="663300"/>
                </a:solidFill>
              </a:rPr>
              <a:t>Α. Αθανασόπουλος - Ν. Μιμιλίδου</a:t>
            </a:r>
            <a:endParaRPr lang="el-GR">
              <a:solidFill>
                <a:srgbClr val="663300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53439-851E-44AD-84B1-B6BFC3D0C743}" type="slidenum">
              <a:rPr lang="el-GR" smtClean="0">
                <a:solidFill>
                  <a:srgbClr val="663300"/>
                </a:solidFill>
              </a:rPr>
              <a:pPr/>
              <a:t>‹#›</a:t>
            </a:fld>
            <a:endParaRPr lang="el-GR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017377"/>
      </p:ext>
    </p:extLst>
  </p:cSld>
  <p:clrMapOvr>
    <a:masterClrMapping/>
  </p:clrMapOvr>
  <p:transition spd="slow">
    <p:randomBa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CAAEDD94-05CE-4D56-B30E-5BAD18434AF2}" type="datetime1">
              <a:rPr lang="el-GR" smtClean="0">
                <a:solidFill>
                  <a:srgbClr val="663300"/>
                </a:solidFill>
              </a:rPr>
              <a:t>14/4/2015</a:t>
            </a:fld>
            <a:endParaRPr lang="el-GR" dirty="0">
              <a:solidFill>
                <a:srgbClr val="663300"/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l-GR" smtClean="0">
                <a:solidFill>
                  <a:srgbClr val="663300"/>
                </a:solidFill>
              </a:rPr>
              <a:t>Α. Αθανασόπουλος - Ν. Μιμιλίδου</a:t>
            </a:r>
            <a:endParaRPr lang="el-GR" dirty="0">
              <a:solidFill>
                <a:srgbClr val="6633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53439-851E-44AD-84B1-B6BFC3D0C743}" type="slidenum">
              <a:rPr lang="el-GR" smtClean="0">
                <a:solidFill>
                  <a:srgbClr val="663300"/>
                </a:solidFill>
              </a:rPr>
              <a:pPr/>
              <a:t>‹#›</a:t>
            </a:fld>
            <a:endParaRPr lang="el-GR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7492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70F32-A929-4DC8-9992-B29F7FA73386}" type="datetime1">
              <a:rPr lang="el-GR" smtClean="0"/>
              <a:t>14/4/2015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Α. Αθανασόπουλος - Ν. Μιμιλίδου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5796857"/>
      </p:ext>
    </p:extLst>
  </p:cSld>
  <p:clrMapOvr>
    <a:masterClrMapping/>
  </p:clrMapOvr>
  <p:transition spd="slow">
    <p:randomBa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6F9F1A-F9DA-49A7-89E9-7815A0A1A6F7}" type="datetime1">
              <a:rPr lang="el-GR" smtClean="0">
                <a:solidFill>
                  <a:srgbClr val="663300"/>
                </a:solidFill>
              </a:rPr>
              <a:t>14/4/2015</a:t>
            </a:fld>
            <a:endParaRPr lang="el-GR">
              <a:solidFill>
                <a:srgbClr val="663300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>
                <a:solidFill>
                  <a:srgbClr val="663300"/>
                </a:solidFill>
              </a:rPr>
              <a:t>Α. Αθανασόπουλος - Ν. Μιμιλίδου</a:t>
            </a:r>
            <a:endParaRPr lang="el-GR">
              <a:solidFill>
                <a:srgbClr val="663300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53439-851E-44AD-84B1-B6BFC3D0C743}" type="slidenum">
              <a:rPr lang="el-GR" smtClean="0">
                <a:solidFill>
                  <a:srgbClr val="663300"/>
                </a:solidFill>
              </a:rPr>
              <a:pPr/>
              <a:t>‹#›</a:t>
            </a:fld>
            <a:endParaRPr lang="el-GR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85459"/>
      </p:ext>
    </p:extLst>
  </p:cSld>
  <p:clrMapOvr>
    <a:masterClrMapping/>
  </p:clrMapOvr>
  <p:transition spd="slow">
    <p:randomBa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DBB8B5-D3F7-47F2-80BF-B0B5F566B617}" type="datetime1">
              <a:rPr lang="el-GR" smtClean="0">
                <a:solidFill>
                  <a:srgbClr val="663300"/>
                </a:solidFill>
              </a:rPr>
              <a:t>14/4/2015</a:t>
            </a:fld>
            <a:endParaRPr lang="el-GR">
              <a:solidFill>
                <a:srgbClr val="663300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>
                <a:solidFill>
                  <a:srgbClr val="663300"/>
                </a:solidFill>
              </a:rPr>
              <a:t>Α. Αθανασόπουλος - Ν. Μιμιλίδου</a:t>
            </a:r>
            <a:endParaRPr lang="el-GR">
              <a:solidFill>
                <a:srgbClr val="663300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53439-851E-44AD-84B1-B6BFC3D0C743}" type="slidenum">
              <a:rPr lang="el-GR" smtClean="0">
                <a:solidFill>
                  <a:srgbClr val="663300"/>
                </a:solidFill>
              </a:rPr>
              <a:pPr/>
              <a:t>‹#›</a:t>
            </a:fld>
            <a:endParaRPr lang="el-GR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97328"/>
      </p:ext>
    </p:extLst>
  </p:cSld>
  <p:clrMapOvr>
    <a:masterClrMapping/>
  </p:clrMapOvr>
  <p:transition spd="slow">
    <p:randomBa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002F26-4FD7-4371-B70A-2ED68E4646A2}" type="datetime1">
              <a:rPr lang="el-GR" smtClean="0">
                <a:solidFill>
                  <a:srgbClr val="663300"/>
                </a:solidFill>
              </a:rPr>
              <a:t>14/4/2015</a:t>
            </a:fld>
            <a:endParaRPr lang="el-GR">
              <a:solidFill>
                <a:srgbClr val="6633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>
                <a:solidFill>
                  <a:srgbClr val="663300"/>
                </a:solidFill>
              </a:rPr>
              <a:t>Α. Αθανασόπουλος - Ν. Μιμιλίδου</a:t>
            </a:r>
            <a:endParaRPr lang="el-GR">
              <a:solidFill>
                <a:srgbClr val="6633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53439-851E-44AD-84B1-B6BFC3D0C743}" type="slidenum">
              <a:rPr lang="el-GR" smtClean="0">
                <a:solidFill>
                  <a:srgbClr val="663300"/>
                </a:solidFill>
              </a:rPr>
              <a:pPr/>
              <a:t>‹#›</a:t>
            </a:fld>
            <a:endParaRPr lang="el-GR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91315"/>
      </p:ext>
    </p:extLst>
  </p:cSld>
  <p:clrMapOvr>
    <a:masterClrMapping/>
  </p:clrMapOvr>
  <p:transition spd="slow">
    <p:randomBa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057900" y="457200"/>
            <a:ext cx="1943100" cy="55626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5676900" cy="55626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9A44FE-8B97-484B-A4B7-05BC554B77EB}" type="datetime1">
              <a:rPr lang="el-GR" smtClean="0">
                <a:solidFill>
                  <a:srgbClr val="663300"/>
                </a:solidFill>
              </a:rPr>
              <a:t>14/4/2015</a:t>
            </a:fld>
            <a:endParaRPr lang="el-GR">
              <a:solidFill>
                <a:srgbClr val="6633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>
                <a:solidFill>
                  <a:srgbClr val="663300"/>
                </a:solidFill>
              </a:rPr>
              <a:t>Α. Αθανασόπουλος - Ν. Μιμιλίδου</a:t>
            </a:r>
            <a:endParaRPr lang="el-GR">
              <a:solidFill>
                <a:srgbClr val="6633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53439-851E-44AD-84B1-B6BFC3D0C743}" type="slidenum">
              <a:rPr lang="el-GR" smtClean="0">
                <a:solidFill>
                  <a:srgbClr val="663300"/>
                </a:solidFill>
              </a:rPr>
              <a:pPr/>
              <a:t>‹#›</a:t>
            </a:fld>
            <a:endParaRPr lang="el-GR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828016"/>
      </p:ext>
    </p:extLst>
  </p:cSld>
  <p:clrMapOvr>
    <a:masterClrMapping/>
  </p:clrMapOvr>
  <p:transition spd="slow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1910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0D2EAC-9F90-4245-8F6B-E31F82738291}" type="datetime1">
              <a:rPr lang="el-GR" smtClean="0"/>
              <a:t>14/4/2015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Α. Αθανασόπουλος - Ν. Μιμιλίδου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539833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1F00E4-F21E-4DBE-B5EC-47DDB91608C0}" type="datetime1">
              <a:rPr lang="el-GR" smtClean="0"/>
              <a:t>14/4/2015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Α. Αθανασόπουλος - Ν. Μιμιλίδου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6968199"/>
      </p:ext>
    </p:extLst>
  </p:cSld>
  <p:clrMapOvr>
    <a:masterClrMapping/>
  </p:clrMapOvr>
  <p:transition spd="slow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D6085C-020A-4ABC-BFF6-0736DC7F5247}" type="datetime1">
              <a:rPr lang="el-GR" smtClean="0"/>
              <a:t>14/4/2015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Α. Αθανασόπουλος - Ν. Μιμιλίδου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427872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4087BF17-E05C-4001-B5B6-511A9E331894}" type="datetime1">
              <a:rPr lang="el-GR" smtClean="0"/>
              <a:t>14/4/2015</a:t>
            </a:fld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l-GR" smtClean="0"/>
              <a:t>Α. Αθανασόπουλος - Ν. Μιμιλίδου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8995445"/>
      </p:ext>
    </p:extLst>
  </p:cSld>
  <p:clrMapOvr>
    <a:masterClrMapping/>
  </p:clrMapOvr>
  <p:transition spd="slow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35E498-20F3-4BDF-80DD-7CDF27405249}" type="datetime1">
              <a:rPr lang="el-GR" smtClean="0"/>
              <a:t>14/4/2015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Α. Αθανασόπουλος - Ν. Μιμιλίδου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9363897"/>
      </p:ext>
    </p:extLst>
  </p:cSld>
  <p:clrMapOvr>
    <a:masterClrMapping/>
  </p:clrMapOvr>
  <p:transition spd="slow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BA7FD6-B70D-4CFF-8BB6-B8BB17424DE9}" type="datetime1">
              <a:rPr lang="el-GR" smtClean="0"/>
              <a:t>14/4/2015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Α. Αθανασόπουλος - Ν. Μιμιλίδου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0971852"/>
      </p:ext>
    </p:extLst>
  </p:cSld>
  <p:clrMapOvr>
    <a:masterClrMapping/>
  </p:clrMapOvr>
  <p:transition spd="slow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5759" cy="4320"/>
          </a:xfrm>
        </p:grpSpPr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2052" name="Line 4"/>
              <p:cNvSpPr>
                <a:spLocks noChangeShapeType="1"/>
              </p:cNvSpPr>
              <p:nvPr/>
            </p:nvSpPr>
            <p:spPr bwMode="auto">
              <a:xfrm>
                <a:off x="0" y="14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53" name="Line 5"/>
              <p:cNvSpPr>
                <a:spLocks noChangeShapeType="1"/>
              </p:cNvSpPr>
              <p:nvPr/>
            </p:nvSpPr>
            <p:spPr bwMode="auto">
              <a:xfrm>
                <a:off x="0" y="33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54" name="Line 6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55" name="Line 7"/>
              <p:cNvSpPr>
                <a:spLocks noChangeShapeType="1"/>
              </p:cNvSpPr>
              <p:nvPr/>
            </p:nvSpPr>
            <p:spPr bwMode="auto">
              <a:xfrm>
                <a:off x="0" y="72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56" name="Line 8"/>
              <p:cNvSpPr>
                <a:spLocks noChangeShapeType="1"/>
              </p:cNvSpPr>
              <p:nvPr/>
            </p:nvSpPr>
            <p:spPr bwMode="auto">
              <a:xfrm>
                <a:off x="0" y="91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57" name="Line 9"/>
              <p:cNvSpPr>
                <a:spLocks noChangeShapeType="1"/>
              </p:cNvSpPr>
              <p:nvPr/>
            </p:nvSpPr>
            <p:spPr bwMode="auto">
              <a:xfrm>
                <a:off x="0" y="110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58" name="Line 10"/>
              <p:cNvSpPr>
                <a:spLocks noChangeShapeType="1"/>
              </p:cNvSpPr>
              <p:nvPr/>
            </p:nvSpPr>
            <p:spPr bwMode="auto">
              <a:xfrm>
                <a:off x="0" y="129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59" name="Line 11"/>
              <p:cNvSpPr>
                <a:spLocks noChangeShapeType="1"/>
              </p:cNvSpPr>
              <p:nvPr/>
            </p:nvSpPr>
            <p:spPr bwMode="auto">
              <a:xfrm>
                <a:off x="0" y="148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60" name="Line 12"/>
              <p:cNvSpPr>
                <a:spLocks noChangeShapeType="1"/>
              </p:cNvSpPr>
              <p:nvPr/>
            </p:nvSpPr>
            <p:spPr bwMode="auto">
              <a:xfrm>
                <a:off x="0" y="168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61" name="Line 13"/>
              <p:cNvSpPr>
                <a:spLocks noChangeShapeType="1"/>
              </p:cNvSpPr>
              <p:nvPr/>
            </p:nvSpPr>
            <p:spPr bwMode="auto">
              <a:xfrm>
                <a:off x="0" y="187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62" name="Line 14"/>
              <p:cNvSpPr>
                <a:spLocks noChangeShapeType="1"/>
              </p:cNvSpPr>
              <p:nvPr/>
            </p:nvSpPr>
            <p:spPr bwMode="auto">
              <a:xfrm>
                <a:off x="0" y="206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63" name="Line 15"/>
              <p:cNvSpPr>
                <a:spLocks noChangeShapeType="1"/>
              </p:cNvSpPr>
              <p:nvPr/>
            </p:nvSpPr>
            <p:spPr bwMode="auto">
              <a:xfrm>
                <a:off x="0" y="225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64" name="Line 16"/>
              <p:cNvSpPr>
                <a:spLocks noChangeShapeType="1"/>
              </p:cNvSpPr>
              <p:nvPr/>
            </p:nvSpPr>
            <p:spPr bwMode="auto">
              <a:xfrm>
                <a:off x="0" y="244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65" name="Line 17"/>
              <p:cNvSpPr>
                <a:spLocks noChangeShapeType="1"/>
              </p:cNvSpPr>
              <p:nvPr/>
            </p:nvSpPr>
            <p:spPr bwMode="auto">
              <a:xfrm>
                <a:off x="0" y="264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66" name="Line 18"/>
              <p:cNvSpPr>
                <a:spLocks noChangeShapeType="1"/>
              </p:cNvSpPr>
              <p:nvPr/>
            </p:nvSpPr>
            <p:spPr bwMode="auto">
              <a:xfrm>
                <a:off x="0" y="283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67" name="Line 19"/>
              <p:cNvSpPr>
                <a:spLocks noChangeShapeType="1"/>
              </p:cNvSpPr>
              <p:nvPr/>
            </p:nvSpPr>
            <p:spPr bwMode="auto">
              <a:xfrm>
                <a:off x="0" y="302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68" name="Line 20"/>
              <p:cNvSpPr>
                <a:spLocks noChangeShapeType="1"/>
              </p:cNvSpPr>
              <p:nvPr/>
            </p:nvSpPr>
            <p:spPr bwMode="auto">
              <a:xfrm>
                <a:off x="0" y="321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69" name="Line 21"/>
              <p:cNvSpPr>
                <a:spLocks noChangeShapeType="1"/>
              </p:cNvSpPr>
              <p:nvPr/>
            </p:nvSpPr>
            <p:spPr bwMode="auto">
              <a:xfrm>
                <a:off x="0" y="340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70" name="Line 22"/>
              <p:cNvSpPr>
                <a:spLocks noChangeShapeType="1"/>
              </p:cNvSpPr>
              <p:nvPr/>
            </p:nvSpPr>
            <p:spPr bwMode="auto">
              <a:xfrm>
                <a:off x="0" y="360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71" name="Line 23"/>
              <p:cNvSpPr>
                <a:spLocks noChangeShapeType="1"/>
              </p:cNvSpPr>
              <p:nvPr/>
            </p:nvSpPr>
            <p:spPr bwMode="auto">
              <a:xfrm>
                <a:off x="0" y="379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72" name="Line 24"/>
              <p:cNvSpPr>
                <a:spLocks noChangeShapeType="1"/>
              </p:cNvSpPr>
              <p:nvPr/>
            </p:nvSpPr>
            <p:spPr bwMode="auto">
              <a:xfrm>
                <a:off x="0" y="398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73" name="Line 25"/>
              <p:cNvSpPr>
                <a:spLocks noChangeShapeType="1"/>
              </p:cNvSpPr>
              <p:nvPr/>
            </p:nvSpPr>
            <p:spPr bwMode="auto">
              <a:xfrm>
                <a:off x="0" y="417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74" name="Line 26"/>
              <p:cNvSpPr>
                <a:spLocks noChangeShapeType="1"/>
              </p:cNvSpPr>
              <p:nvPr/>
            </p:nvSpPr>
            <p:spPr bwMode="auto">
              <a:xfrm>
                <a:off x="1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75" name="Line 27"/>
              <p:cNvSpPr>
                <a:spLocks noChangeShapeType="1"/>
              </p:cNvSpPr>
              <p:nvPr/>
            </p:nvSpPr>
            <p:spPr bwMode="auto">
              <a:xfrm>
                <a:off x="3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76" name="Line 28"/>
              <p:cNvSpPr>
                <a:spLocks noChangeShapeType="1"/>
              </p:cNvSpPr>
              <p:nvPr/>
            </p:nvSpPr>
            <p:spPr bwMode="auto">
              <a:xfrm>
                <a:off x="5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77" name="Line 29"/>
              <p:cNvSpPr>
                <a:spLocks noChangeShapeType="1"/>
              </p:cNvSpPr>
              <p:nvPr/>
            </p:nvSpPr>
            <p:spPr bwMode="auto">
              <a:xfrm>
                <a:off x="7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78" name="Line 30"/>
              <p:cNvSpPr>
                <a:spLocks noChangeShapeType="1"/>
              </p:cNvSpPr>
              <p:nvPr/>
            </p:nvSpPr>
            <p:spPr bwMode="auto">
              <a:xfrm>
                <a:off x="9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79" name="Line 31"/>
              <p:cNvSpPr>
                <a:spLocks noChangeShapeType="1"/>
              </p:cNvSpPr>
              <p:nvPr/>
            </p:nvSpPr>
            <p:spPr bwMode="auto">
              <a:xfrm>
                <a:off x="110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80" name="Line 32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81" name="Line 33"/>
              <p:cNvSpPr>
                <a:spLocks noChangeShapeType="1"/>
              </p:cNvSpPr>
              <p:nvPr/>
            </p:nvSpPr>
            <p:spPr bwMode="auto">
              <a:xfrm>
                <a:off x="148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82" name="Line 34"/>
              <p:cNvSpPr>
                <a:spLocks noChangeShapeType="1"/>
              </p:cNvSpPr>
              <p:nvPr/>
            </p:nvSpPr>
            <p:spPr bwMode="auto">
              <a:xfrm>
                <a:off x="168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83" name="Line 35"/>
              <p:cNvSpPr>
                <a:spLocks noChangeShapeType="1"/>
              </p:cNvSpPr>
              <p:nvPr/>
            </p:nvSpPr>
            <p:spPr bwMode="auto">
              <a:xfrm>
                <a:off x="187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84" name="Line 36"/>
              <p:cNvSpPr>
                <a:spLocks noChangeShapeType="1"/>
              </p:cNvSpPr>
              <p:nvPr/>
            </p:nvSpPr>
            <p:spPr bwMode="auto">
              <a:xfrm>
                <a:off x="206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85" name="Line 37"/>
              <p:cNvSpPr>
                <a:spLocks noChangeShapeType="1"/>
              </p:cNvSpPr>
              <p:nvPr/>
            </p:nvSpPr>
            <p:spPr bwMode="auto">
              <a:xfrm>
                <a:off x="225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86" name="Line 38"/>
              <p:cNvSpPr>
                <a:spLocks noChangeShapeType="1"/>
              </p:cNvSpPr>
              <p:nvPr/>
            </p:nvSpPr>
            <p:spPr bwMode="auto">
              <a:xfrm>
                <a:off x="244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87" name="Line 39"/>
              <p:cNvSpPr>
                <a:spLocks noChangeShapeType="1"/>
              </p:cNvSpPr>
              <p:nvPr/>
            </p:nvSpPr>
            <p:spPr bwMode="auto">
              <a:xfrm>
                <a:off x="264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88" name="Line 40"/>
              <p:cNvSpPr>
                <a:spLocks noChangeShapeType="1"/>
              </p:cNvSpPr>
              <p:nvPr/>
            </p:nvSpPr>
            <p:spPr bwMode="auto">
              <a:xfrm>
                <a:off x="283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89" name="Line 41"/>
              <p:cNvSpPr>
                <a:spLocks noChangeShapeType="1"/>
              </p:cNvSpPr>
              <p:nvPr/>
            </p:nvSpPr>
            <p:spPr bwMode="auto">
              <a:xfrm>
                <a:off x="302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90" name="Line 42"/>
              <p:cNvSpPr>
                <a:spLocks noChangeShapeType="1"/>
              </p:cNvSpPr>
              <p:nvPr/>
            </p:nvSpPr>
            <p:spPr bwMode="auto">
              <a:xfrm>
                <a:off x="321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91" name="Line 43"/>
              <p:cNvSpPr>
                <a:spLocks noChangeShapeType="1"/>
              </p:cNvSpPr>
              <p:nvPr/>
            </p:nvSpPr>
            <p:spPr bwMode="auto">
              <a:xfrm>
                <a:off x="340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92" name="Line 44"/>
              <p:cNvSpPr>
                <a:spLocks noChangeShapeType="1"/>
              </p:cNvSpPr>
              <p:nvPr/>
            </p:nvSpPr>
            <p:spPr bwMode="auto">
              <a:xfrm>
                <a:off x="360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93" name="Line 45"/>
              <p:cNvSpPr>
                <a:spLocks noChangeShapeType="1"/>
              </p:cNvSpPr>
              <p:nvPr/>
            </p:nvSpPr>
            <p:spPr bwMode="auto">
              <a:xfrm>
                <a:off x="379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94" name="Line 46"/>
              <p:cNvSpPr>
                <a:spLocks noChangeShapeType="1"/>
              </p:cNvSpPr>
              <p:nvPr/>
            </p:nvSpPr>
            <p:spPr bwMode="auto">
              <a:xfrm>
                <a:off x="398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95" name="Line 47"/>
              <p:cNvSpPr>
                <a:spLocks noChangeShapeType="1"/>
              </p:cNvSpPr>
              <p:nvPr/>
            </p:nvSpPr>
            <p:spPr bwMode="auto">
              <a:xfrm>
                <a:off x="417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96" name="Line 48"/>
              <p:cNvSpPr>
                <a:spLocks noChangeShapeType="1"/>
              </p:cNvSpPr>
              <p:nvPr/>
            </p:nvSpPr>
            <p:spPr bwMode="auto">
              <a:xfrm>
                <a:off x="436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97" name="Line 49"/>
              <p:cNvSpPr>
                <a:spLocks noChangeShapeType="1"/>
              </p:cNvSpPr>
              <p:nvPr/>
            </p:nvSpPr>
            <p:spPr bwMode="auto">
              <a:xfrm>
                <a:off x="456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98" name="Line 50"/>
              <p:cNvSpPr>
                <a:spLocks noChangeShapeType="1"/>
              </p:cNvSpPr>
              <p:nvPr/>
            </p:nvSpPr>
            <p:spPr bwMode="auto">
              <a:xfrm>
                <a:off x="475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99" name="Line 51"/>
              <p:cNvSpPr>
                <a:spLocks noChangeShapeType="1"/>
              </p:cNvSpPr>
              <p:nvPr/>
            </p:nvSpPr>
            <p:spPr bwMode="auto">
              <a:xfrm>
                <a:off x="49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00" name="Line 52"/>
              <p:cNvSpPr>
                <a:spLocks noChangeShapeType="1"/>
              </p:cNvSpPr>
              <p:nvPr/>
            </p:nvSpPr>
            <p:spPr bwMode="auto">
              <a:xfrm>
                <a:off x="51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01" name="Line 53"/>
              <p:cNvSpPr>
                <a:spLocks noChangeShapeType="1"/>
              </p:cNvSpPr>
              <p:nvPr/>
            </p:nvSpPr>
            <p:spPr bwMode="auto">
              <a:xfrm>
                <a:off x="53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02" name="Line 54"/>
              <p:cNvSpPr>
                <a:spLocks noChangeShapeType="1"/>
              </p:cNvSpPr>
              <p:nvPr/>
            </p:nvSpPr>
            <p:spPr bwMode="auto">
              <a:xfrm>
                <a:off x="55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03" name="Line 55"/>
              <p:cNvSpPr>
                <a:spLocks noChangeShapeType="1"/>
              </p:cNvSpPr>
              <p:nvPr/>
            </p:nvSpPr>
            <p:spPr bwMode="auto">
              <a:xfrm>
                <a:off x="57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pic>
          <p:nvPicPr>
            <p:cNvPr id="2104" name="Picture 56"/>
            <p:cNvPicPr>
              <a:picLocks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9" y="0"/>
              <a:ext cx="680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105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</a:p>
        </p:txBody>
      </p:sp>
      <p:sp>
        <p:nvSpPr>
          <p:cNvPr id="2106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2107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000"/>
            </a:lvl1pPr>
          </a:lstStyle>
          <a:p>
            <a:fld id="{95B8F898-0A06-449E-AC64-D9122AC48DE8}" type="datetime1">
              <a:rPr lang="el-GR" smtClean="0"/>
              <a:t>14/4/2015</a:t>
            </a:fld>
            <a:endParaRPr lang="el-GR" dirty="0"/>
          </a:p>
        </p:txBody>
      </p:sp>
      <p:sp>
        <p:nvSpPr>
          <p:cNvPr id="2108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000"/>
            </a:lvl1pPr>
          </a:lstStyle>
          <a:p>
            <a:r>
              <a:rPr lang="el-GR" smtClean="0"/>
              <a:t>Α. Αθανασόπουλος - Ν. Μιμιλίδου</a:t>
            </a:r>
            <a:endParaRPr lang="el-GR" dirty="0"/>
          </a:p>
        </p:txBody>
      </p:sp>
      <p:sp>
        <p:nvSpPr>
          <p:cNvPr id="2109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randomBar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5E1360B0-1042-4A52-AE49-EEE04647E064}" type="datetime1">
              <a:rPr lang="el-GR" smtClean="0"/>
              <a:t>14/4/2015</a:t>
            </a:fld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Α. Αθανασόπουλος - Ν. Μιμιλίδου</a:t>
            </a:r>
            <a:endParaRPr lang="el-G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spd="slow">
    <p:randomBar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5759" cy="4320"/>
          </a:xfrm>
        </p:grpSpPr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2052" name="Line 4"/>
              <p:cNvSpPr>
                <a:spLocks noChangeShapeType="1"/>
              </p:cNvSpPr>
              <p:nvPr/>
            </p:nvSpPr>
            <p:spPr bwMode="auto">
              <a:xfrm>
                <a:off x="0" y="14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2053" name="Line 5"/>
              <p:cNvSpPr>
                <a:spLocks noChangeShapeType="1"/>
              </p:cNvSpPr>
              <p:nvPr/>
            </p:nvSpPr>
            <p:spPr bwMode="auto">
              <a:xfrm>
                <a:off x="0" y="33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2054" name="Line 6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2055" name="Line 7"/>
              <p:cNvSpPr>
                <a:spLocks noChangeShapeType="1"/>
              </p:cNvSpPr>
              <p:nvPr/>
            </p:nvSpPr>
            <p:spPr bwMode="auto">
              <a:xfrm>
                <a:off x="0" y="72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2056" name="Line 8"/>
              <p:cNvSpPr>
                <a:spLocks noChangeShapeType="1"/>
              </p:cNvSpPr>
              <p:nvPr/>
            </p:nvSpPr>
            <p:spPr bwMode="auto">
              <a:xfrm>
                <a:off x="0" y="91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2057" name="Line 9"/>
              <p:cNvSpPr>
                <a:spLocks noChangeShapeType="1"/>
              </p:cNvSpPr>
              <p:nvPr/>
            </p:nvSpPr>
            <p:spPr bwMode="auto">
              <a:xfrm>
                <a:off x="0" y="110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2058" name="Line 10"/>
              <p:cNvSpPr>
                <a:spLocks noChangeShapeType="1"/>
              </p:cNvSpPr>
              <p:nvPr/>
            </p:nvSpPr>
            <p:spPr bwMode="auto">
              <a:xfrm>
                <a:off x="0" y="129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2059" name="Line 11"/>
              <p:cNvSpPr>
                <a:spLocks noChangeShapeType="1"/>
              </p:cNvSpPr>
              <p:nvPr/>
            </p:nvSpPr>
            <p:spPr bwMode="auto">
              <a:xfrm>
                <a:off x="0" y="148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2060" name="Line 12"/>
              <p:cNvSpPr>
                <a:spLocks noChangeShapeType="1"/>
              </p:cNvSpPr>
              <p:nvPr/>
            </p:nvSpPr>
            <p:spPr bwMode="auto">
              <a:xfrm>
                <a:off x="0" y="168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2061" name="Line 13"/>
              <p:cNvSpPr>
                <a:spLocks noChangeShapeType="1"/>
              </p:cNvSpPr>
              <p:nvPr/>
            </p:nvSpPr>
            <p:spPr bwMode="auto">
              <a:xfrm>
                <a:off x="0" y="187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2062" name="Line 14"/>
              <p:cNvSpPr>
                <a:spLocks noChangeShapeType="1"/>
              </p:cNvSpPr>
              <p:nvPr/>
            </p:nvSpPr>
            <p:spPr bwMode="auto">
              <a:xfrm>
                <a:off x="0" y="206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2063" name="Line 15"/>
              <p:cNvSpPr>
                <a:spLocks noChangeShapeType="1"/>
              </p:cNvSpPr>
              <p:nvPr/>
            </p:nvSpPr>
            <p:spPr bwMode="auto">
              <a:xfrm>
                <a:off x="0" y="225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2064" name="Line 16"/>
              <p:cNvSpPr>
                <a:spLocks noChangeShapeType="1"/>
              </p:cNvSpPr>
              <p:nvPr/>
            </p:nvSpPr>
            <p:spPr bwMode="auto">
              <a:xfrm>
                <a:off x="0" y="244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2065" name="Line 17"/>
              <p:cNvSpPr>
                <a:spLocks noChangeShapeType="1"/>
              </p:cNvSpPr>
              <p:nvPr/>
            </p:nvSpPr>
            <p:spPr bwMode="auto">
              <a:xfrm>
                <a:off x="0" y="264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2066" name="Line 18"/>
              <p:cNvSpPr>
                <a:spLocks noChangeShapeType="1"/>
              </p:cNvSpPr>
              <p:nvPr/>
            </p:nvSpPr>
            <p:spPr bwMode="auto">
              <a:xfrm>
                <a:off x="0" y="283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2067" name="Line 19"/>
              <p:cNvSpPr>
                <a:spLocks noChangeShapeType="1"/>
              </p:cNvSpPr>
              <p:nvPr/>
            </p:nvSpPr>
            <p:spPr bwMode="auto">
              <a:xfrm>
                <a:off x="0" y="302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2068" name="Line 20"/>
              <p:cNvSpPr>
                <a:spLocks noChangeShapeType="1"/>
              </p:cNvSpPr>
              <p:nvPr/>
            </p:nvSpPr>
            <p:spPr bwMode="auto">
              <a:xfrm>
                <a:off x="0" y="321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2069" name="Line 21"/>
              <p:cNvSpPr>
                <a:spLocks noChangeShapeType="1"/>
              </p:cNvSpPr>
              <p:nvPr/>
            </p:nvSpPr>
            <p:spPr bwMode="auto">
              <a:xfrm>
                <a:off x="0" y="340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2070" name="Line 22"/>
              <p:cNvSpPr>
                <a:spLocks noChangeShapeType="1"/>
              </p:cNvSpPr>
              <p:nvPr/>
            </p:nvSpPr>
            <p:spPr bwMode="auto">
              <a:xfrm>
                <a:off x="0" y="360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2071" name="Line 23"/>
              <p:cNvSpPr>
                <a:spLocks noChangeShapeType="1"/>
              </p:cNvSpPr>
              <p:nvPr/>
            </p:nvSpPr>
            <p:spPr bwMode="auto">
              <a:xfrm>
                <a:off x="0" y="379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2072" name="Line 24"/>
              <p:cNvSpPr>
                <a:spLocks noChangeShapeType="1"/>
              </p:cNvSpPr>
              <p:nvPr/>
            </p:nvSpPr>
            <p:spPr bwMode="auto">
              <a:xfrm>
                <a:off x="0" y="398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2073" name="Line 25"/>
              <p:cNvSpPr>
                <a:spLocks noChangeShapeType="1"/>
              </p:cNvSpPr>
              <p:nvPr/>
            </p:nvSpPr>
            <p:spPr bwMode="auto">
              <a:xfrm>
                <a:off x="0" y="417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2074" name="Line 26"/>
              <p:cNvSpPr>
                <a:spLocks noChangeShapeType="1"/>
              </p:cNvSpPr>
              <p:nvPr/>
            </p:nvSpPr>
            <p:spPr bwMode="auto">
              <a:xfrm>
                <a:off x="1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2075" name="Line 27"/>
              <p:cNvSpPr>
                <a:spLocks noChangeShapeType="1"/>
              </p:cNvSpPr>
              <p:nvPr/>
            </p:nvSpPr>
            <p:spPr bwMode="auto">
              <a:xfrm>
                <a:off x="3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2076" name="Line 28"/>
              <p:cNvSpPr>
                <a:spLocks noChangeShapeType="1"/>
              </p:cNvSpPr>
              <p:nvPr/>
            </p:nvSpPr>
            <p:spPr bwMode="auto">
              <a:xfrm>
                <a:off x="5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2077" name="Line 29"/>
              <p:cNvSpPr>
                <a:spLocks noChangeShapeType="1"/>
              </p:cNvSpPr>
              <p:nvPr/>
            </p:nvSpPr>
            <p:spPr bwMode="auto">
              <a:xfrm>
                <a:off x="7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2078" name="Line 30"/>
              <p:cNvSpPr>
                <a:spLocks noChangeShapeType="1"/>
              </p:cNvSpPr>
              <p:nvPr/>
            </p:nvSpPr>
            <p:spPr bwMode="auto">
              <a:xfrm>
                <a:off x="9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2079" name="Line 31"/>
              <p:cNvSpPr>
                <a:spLocks noChangeShapeType="1"/>
              </p:cNvSpPr>
              <p:nvPr/>
            </p:nvSpPr>
            <p:spPr bwMode="auto">
              <a:xfrm>
                <a:off x="110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2080" name="Line 32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2081" name="Line 33"/>
              <p:cNvSpPr>
                <a:spLocks noChangeShapeType="1"/>
              </p:cNvSpPr>
              <p:nvPr/>
            </p:nvSpPr>
            <p:spPr bwMode="auto">
              <a:xfrm>
                <a:off x="148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2082" name="Line 34"/>
              <p:cNvSpPr>
                <a:spLocks noChangeShapeType="1"/>
              </p:cNvSpPr>
              <p:nvPr/>
            </p:nvSpPr>
            <p:spPr bwMode="auto">
              <a:xfrm>
                <a:off x="168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2083" name="Line 35"/>
              <p:cNvSpPr>
                <a:spLocks noChangeShapeType="1"/>
              </p:cNvSpPr>
              <p:nvPr/>
            </p:nvSpPr>
            <p:spPr bwMode="auto">
              <a:xfrm>
                <a:off x="187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2084" name="Line 36"/>
              <p:cNvSpPr>
                <a:spLocks noChangeShapeType="1"/>
              </p:cNvSpPr>
              <p:nvPr/>
            </p:nvSpPr>
            <p:spPr bwMode="auto">
              <a:xfrm>
                <a:off x="206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2085" name="Line 37"/>
              <p:cNvSpPr>
                <a:spLocks noChangeShapeType="1"/>
              </p:cNvSpPr>
              <p:nvPr/>
            </p:nvSpPr>
            <p:spPr bwMode="auto">
              <a:xfrm>
                <a:off x="225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2086" name="Line 38"/>
              <p:cNvSpPr>
                <a:spLocks noChangeShapeType="1"/>
              </p:cNvSpPr>
              <p:nvPr/>
            </p:nvSpPr>
            <p:spPr bwMode="auto">
              <a:xfrm>
                <a:off x="244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2087" name="Line 39"/>
              <p:cNvSpPr>
                <a:spLocks noChangeShapeType="1"/>
              </p:cNvSpPr>
              <p:nvPr/>
            </p:nvSpPr>
            <p:spPr bwMode="auto">
              <a:xfrm>
                <a:off x="264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2088" name="Line 40"/>
              <p:cNvSpPr>
                <a:spLocks noChangeShapeType="1"/>
              </p:cNvSpPr>
              <p:nvPr/>
            </p:nvSpPr>
            <p:spPr bwMode="auto">
              <a:xfrm>
                <a:off x="283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2089" name="Line 41"/>
              <p:cNvSpPr>
                <a:spLocks noChangeShapeType="1"/>
              </p:cNvSpPr>
              <p:nvPr/>
            </p:nvSpPr>
            <p:spPr bwMode="auto">
              <a:xfrm>
                <a:off x="302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2090" name="Line 42"/>
              <p:cNvSpPr>
                <a:spLocks noChangeShapeType="1"/>
              </p:cNvSpPr>
              <p:nvPr/>
            </p:nvSpPr>
            <p:spPr bwMode="auto">
              <a:xfrm>
                <a:off x="321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2091" name="Line 43"/>
              <p:cNvSpPr>
                <a:spLocks noChangeShapeType="1"/>
              </p:cNvSpPr>
              <p:nvPr/>
            </p:nvSpPr>
            <p:spPr bwMode="auto">
              <a:xfrm>
                <a:off x="340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2092" name="Line 44"/>
              <p:cNvSpPr>
                <a:spLocks noChangeShapeType="1"/>
              </p:cNvSpPr>
              <p:nvPr/>
            </p:nvSpPr>
            <p:spPr bwMode="auto">
              <a:xfrm>
                <a:off x="360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2093" name="Line 45"/>
              <p:cNvSpPr>
                <a:spLocks noChangeShapeType="1"/>
              </p:cNvSpPr>
              <p:nvPr/>
            </p:nvSpPr>
            <p:spPr bwMode="auto">
              <a:xfrm>
                <a:off x="379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2094" name="Line 46"/>
              <p:cNvSpPr>
                <a:spLocks noChangeShapeType="1"/>
              </p:cNvSpPr>
              <p:nvPr/>
            </p:nvSpPr>
            <p:spPr bwMode="auto">
              <a:xfrm>
                <a:off x="398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2095" name="Line 47"/>
              <p:cNvSpPr>
                <a:spLocks noChangeShapeType="1"/>
              </p:cNvSpPr>
              <p:nvPr/>
            </p:nvSpPr>
            <p:spPr bwMode="auto">
              <a:xfrm>
                <a:off x="417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2096" name="Line 48"/>
              <p:cNvSpPr>
                <a:spLocks noChangeShapeType="1"/>
              </p:cNvSpPr>
              <p:nvPr/>
            </p:nvSpPr>
            <p:spPr bwMode="auto">
              <a:xfrm>
                <a:off x="436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2097" name="Line 49"/>
              <p:cNvSpPr>
                <a:spLocks noChangeShapeType="1"/>
              </p:cNvSpPr>
              <p:nvPr/>
            </p:nvSpPr>
            <p:spPr bwMode="auto">
              <a:xfrm>
                <a:off x="456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2098" name="Line 50"/>
              <p:cNvSpPr>
                <a:spLocks noChangeShapeType="1"/>
              </p:cNvSpPr>
              <p:nvPr/>
            </p:nvSpPr>
            <p:spPr bwMode="auto">
              <a:xfrm>
                <a:off x="475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2099" name="Line 51"/>
              <p:cNvSpPr>
                <a:spLocks noChangeShapeType="1"/>
              </p:cNvSpPr>
              <p:nvPr/>
            </p:nvSpPr>
            <p:spPr bwMode="auto">
              <a:xfrm>
                <a:off x="49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2100" name="Line 52"/>
              <p:cNvSpPr>
                <a:spLocks noChangeShapeType="1"/>
              </p:cNvSpPr>
              <p:nvPr/>
            </p:nvSpPr>
            <p:spPr bwMode="auto">
              <a:xfrm>
                <a:off x="51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2101" name="Line 53"/>
              <p:cNvSpPr>
                <a:spLocks noChangeShapeType="1"/>
              </p:cNvSpPr>
              <p:nvPr/>
            </p:nvSpPr>
            <p:spPr bwMode="auto">
              <a:xfrm>
                <a:off x="53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2102" name="Line 54"/>
              <p:cNvSpPr>
                <a:spLocks noChangeShapeType="1"/>
              </p:cNvSpPr>
              <p:nvPr/>
            </p:nvSpPr>
            <p:spPr bwMode="auto">
              <a:xfrm>
                <a:off x="55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  <p:sp>
            <p:nvSpPr>
              <p:cNvPr id="2103" name="Line 55"/>
              <p:cNvSpPr>
                <a:spLocks noChangeShapeType="1"/>
              </p:cNvSpPr>
              <p:nvPr/>
            </p:nvSpPr>
            <p:spPr bwMode="auto">
              <a:xfrm>
                <a:off x="57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srgbClr val="663300"/>
                  </a:solidFill>
                </a:endParaRPr>
              </a:p>
            </p:txBody>
          </p:sp>
        </p:grpSp>
        <p:pic>
          <p:nvPicPr>
            <p:cNvPr id="2104" name="Picture 56"/>
            <p:cNvPicPr>
              <a:picLocks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9" y="0"/>
              <a:ext cx="680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105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</a:p>
        </p:txBody>
      </p:sp>
      <p:sp>
        <p:nvSpPr>
          <p:cNvPr id="2106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2107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000"/>
            </a:lvl1pPr>
          </a:lstStyle>
          <a:p>
            <a:fld id="{BC871BC1-3151-4B96-A4B3-B18734CDCCF7}" type="datetime1">
              <a:rPr lang="el-GR" smtClean="0">
                <a:solidFill>
                  <a:srgbClr val="663300"/>
                </a:solidFill>
              </a:rPr>
              <a:t>14/4/2015</a:t>
            </a:fld>
            <a:endParaRPr lang="el-GR" dirty="0">
              <a:solidFill>
                <a:srgbClr val="663300"/>
              </a:solidFill>
            </a:endParaRPr>
          </a:p>
        </p:txBody>
      </p:sp>
      <p:sp>
        <p:nvSpPr>
          <p:cNvPr id="2108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000"/>
            </a:lvl1pPr>
          </a:lstStyle>
          <a:p>
            <a:r>
              <a:rPr lang="el-GR" smtClean="0">
                <a:solidFill>
                  <a:srgbClr val="663300"/>
                </a:solidFill>
              </a:rPr>
              <a:t>Α. Αθανασόπουλος - Ν. Μιμιλίδου</a:t>
            </a:r>
            <a:endParaRPr lang="el-GR" dirty="0">
              <a:solidFill>
                <a:srgbClr val="663300"/>
              </a:solidFill>
            </a:endParaRPr>
          </a:p>
        </p:txBody>
      </p:sp>
      <p:sp>
        <p:nvSpPr>
          <p:cNvPr id="2109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3DF53439-851E-44AD-84B1-B6BFC3D0C743}" type="slidenum">
              <a:rPr lang="el-GR" smtClean="0">
                <a:solidFill>
                  <a:srgbClr val="663300"/>
                </a:solidFill>
              </a:rPr>
              <a:pPr/>
              <a:t>‹#›</a:t>
            </a:fld>
            <a:endParaRPr lang="el-GR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9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spd="slow">
    <p:randomBar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-64HEkB69cI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omparison_of_statistical_package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Συλλογή, επεξεργασία και παρουσίαση δεδομένων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l-GR" dirty="0"/>
              <a:t>Α. Αθανασόπουλος, σχ. σύμβουλος ΠΕ14</a:t>
            </a:r>
          </a:p>
          <a:p>
            <a:pPr algn="ctr"/>
            <a:r>
              <a:rPr lang="el-GR" dirty="0"/>
              <a:t>Ν. </a:t>
            </a:r>
            <a:r>
              <a:rPr lang="el-GR" dirty="0" err="1"/>
              <a:t>Μιμιλίδου</a:t>
            </a:r>
            <a:r>
              <a:rPr lang="el-GR" dirty="0"/>
              <a:t>, σχ. σύμβουλος ΠΕ10</a:t>
            </a:r>
          </a:p>
          <a:p>
            <a:pPr algn="ctr"/>
            <a:r>
              <a:rPr lang="el-GR" dirty="0"/>
              <a:t>ΠΕΚ </a:t>
            </a:r>
            <a:r>
              <a:rPr lang="el-GR" dirty="0" smtClean="0"/>
              <a:t>2015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516738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00" t="-3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23528" y="3501008"/>
            <a:ext cx="3528392" cy="1143000"/>
          </a:xfrm>
        </p:spPr>
        <p:txBody>
          <a:bodyPr/>
          <a:lstStyle/>
          <a:p>
            <a:r>
              <a:rPr lang="de-DE" dirty="0" smtClean="0"/>
              <a:t>Excel 2010</a:t>
            </a:r>
            <a:endParaRPr lang="el-GR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Α. Αθανασόπουλος - Ν. Μιμιλίδου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906993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Πορεία εργαστηρίου </a:t>
            </a:r>
            <a:r>
              <a:rPr lang="de-DE" dirty="0" smtClean="0"/>
              <a:t>Excel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2"/>
                </a:solidFill>
              </a:rPr>
              <a:t>Κωδικοποίηση &amp; εισαγωγή δεδομένων</a:t>
            </a:r>
          </a:p>
          <a:p>
            <a:r>
              <a:rPr lang="el-GR" dirty="0" smtClean="0"/>
              <a:t>Ταξινόμηση</a:t>
            </a:r>
          </a:p>
          <a:p>
            <a:r>
              <a:rPr lang="el-GR" dirty="0" smtClean="0"/>
              <a:t>Φίλτρα</a:t>
            </a:r>
          </a:p>
          <a:p>
            <a:r>
              <a:rPr lang="el-GR" dirty="0" smtClean="0"/>
              <a:t>Απλές στατιστικές συναρτήσεις</a:t>
            </a:r>
          </a:p>
          <a:p>
            <a:r>
              <a:rPr lang="el-GR" dirty="0" smtClean="0"/>
              <a:t>Παρουσίαση - διαγράμματα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8028384" y="692696"/>
            <a:ext cx="941203" cy="301752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11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Α. Αθανασόπουλος - Ν. Μιμιλίδου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060838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Κωδικοποίηση δεδομένων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zh-CN" dirty="0" smtClean="0"/>
              <a:t>Δώστε μια αριθμητική τιμή σε όλες τις πιθανές τιμές της μεταβλητής σας</a:t>
            </a:r>
          </a:p>
          <a:p>
            <a:pPr lvl="1"/>
            <a:r>
              <a:rPr lang="el-GR" altLang="zh-CN" dirty="0" smtClean="0"/>
              <a:t>Π.χ. Μεταβλητή Φύλο: Άντρας=0, Γυναίκα=1</a:t>
            </a:r>
          </a:p>
          <a:p>
            <a:r>
              <a:rPr lang="el-GR" altLang="zh-CN" dirty="0" smtClean="0"/>
              <a:t>Αναπτύξτε έναν συστηματικό τρόπο χειρισμού των δεδομένων που λείπουν</a:t>
            </a:r>
          </a:p>
          <a:p>
            <a:pPr lvl="1"/>
            <a:r>
              <a:rPr lang="el-GR" altLang="zh-CN" dirty="0" smtClean="0"/>
              <a:t>Να εισάγετε μια τιμή για τα δεδομένα που λείπουν αλλιώς δεν θα ξέρετε εάν το ότι λείπει οφείλεται σε λάθος κατά την εισαγωγή των δεδομένων, ή επειδή δεν απάντησαν κτλ. Χρησιμοποιείστε αριθμητικούς κώδικες που έχουν νόημα για τη συγκεκριμένη μεταβλητή (π.χ.  -9 λείπει, -8 ακατάλληλη κοκ).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Α. Αθανασόπουλος - Ν. Μιμιλίδου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57D5-B8E6-4020-8BFE-79E27C12B374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 rot="16200000">
            <a:off x="-648113" y="4215820"/>
            <a:ext cx="17728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50" dirty="0" err="1" smtClean="0"/>
              <a:t>Μαυρικάκη</a:t>
            </a:r>
            <a:r>
              <a:rPr lang="el-GR" sz="1050" dirty="0" smtClean="0"/>
              <a:t>, τροποποιημένο</a:t>
            </a:r>
            <a:endParaRPr lang="el-GR" sz="1050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Πορεία εργαστηρίου </a:t>
            </a:r>
            <a:r>
              <a:rPr lang="de-DE" dirty="0" smtClean="0"/>
              <a:t>Excel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Κωδικοποίηση &amp; εισαγωγή δεδομένων</a:t>
            </a:r>
          </a:p>
          <a:p>
            <a:r>
              <a:rPr lang="el-GR" dirty="0">
                <a:solidFill>
                  <a:schemeClr val="tx2"/>
                </a:solidFill>
              </a:rPr>
              <a:t>Ταξινόμηση</a:t>
            </a:r>
          </a:p>
          <a:p>
            <a:r>
              <a:rPr lang="el-GR" dirty="0" smtClean="0"/>
              <a:t>Φίλτρα</a:t>
            </a:r>
          </a:p>
          <a:p>
            <a:r>
              <a:rPr lang="el-GR" dirty="0" smtClean="0"/>
              <a:t>Απλές στατιστικές συναρτήσεις</a:t>
            </a:r>
          </a:p>
          <a:p>
            <a:r>
              <a:rPr lang="el-GR" dirty="0" smtClean="0"/>
              <a:t>Παρουσίαση - διαγράμματα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8023285" y="678976"/>
            <a:ext cx="941203" cy="301752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13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Α. Αθανασόπουλος - Ν. Μιμιλίδου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733478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5745" y="188640"/>
            <a:ext cx="7772400" cy="1143000"/>
          </a:xfrm>
        </p:spPr>
        <p:txBody>
          <a:bodyPr/>
          <a:lstStyle/>
          <a:p>
            <a:r>
              <a:rPr lang="el-GR" dirty="0" smtClean="0"/>
              <a:t>Άσκηση </a:t>
            </a:r>
            <a:r>
              <a:rPr lang="de-DE" dirty="0" smtClean="0"/>
              <a:t>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-15213" y="1288638"/>
            <a:ext cx="7348061" cy="4248472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Ταξινόμηση δεδομένων</a:t>
            </a:r>
            <a:endParaRPr lang="de-DE" dirty="0" smtClean="0"/>
          </a:p>
          <a:p>
            <a:pPr lvl="1"/>
            <a:r>
              <a:rPr lang="de-DE" dirty="0" smtClean="0"/>
              <a:t>excel_exerc-mini.xls </a:t>
            </a:r>
            <a:r>
              <a:rPr lang="de-DE" dirty="0"/>
              <a:t>&gt; </a:t>
            </a:r>
            <a:r>
              <a:rPr lang="el-GR" dirty="0" smtClean="0"/>
              <a:t>καρτέλα "</a:t>
            </a:r>
            <a:r>
              <a:rPr lang="de-DE" dirty="0" smtClean="0"/>
              <a:t>email </a:t>
            </a:r>
            <a:r>
              <a:rPr lang="el-GR" dirty="0" smtClean="0"/>
              <a:t>σχολείων"</a:t>
            </a:r>
          </a:p>
          <a:p>
            <a:pPr lvl="1"/>
            <a:r>
              <a:rPr lang="el-GR" dirty="0" smtClean="0"/>
              <a:t>Κλικ στο </a:t>
            </a:r>
            <a:r>
              <a:rPr lang="el-GR" dirty="0"/>
              <a:t>όνομα της στήλης "</a:t>
            </a:r>
            <a:r>
              <a:rPr lang="el-GR" dirty="0" smtClean="0"/>
              <a:t>Γραφείο"</a:t>
            </a:r>
            <a:endParaRPr lang="de-DE" dirty="0"/>
          </a:p>
          <a:p>
            <a:pPr lvl="1"/>
            <a:r>
              <a:rPr lang="de-DE" dirty="0"/>
              <a:t>(</a:t>
            </a:r>
            <a:r>
              <a:rPr lang="de-DE" dirty="0"/>
              <a:t>XP/2003) </a:t>
            </a:r>
            <a:r>
              <a:rPr lang="el-GR" dirty="0"/>
              <a:t>Δεδομένα &gt; Ταξινόμηση &gt; επιλογή στήλης σε παράθυρο διαλόγου</a:t>
            </a:r>
          </a:p>
          <a:p>
            <a:pPr lvl="1"/>
            <a:r>
              <a:rPr lang="de-DE" dirty="0"/>
              <a:t>(2007/2010) </a:t>
            </a:r>
            <a:r>
              <a:rPr lang="el-GR" dirty="0"/>
              <a:t>Κεντρική &gt; Ταξινόμηση</a:t>
            </a:r>
            <a:br>
              <a:rPr lang="el-GR" dirty="0"/>
            </a:br>
            <a:r>
              <a:rPr lang="el-GR" dirty="0"/>
              <a:t>και φιλτράρισμα </a:t>
            </a:r>
            <a:endParaRPr lang="el-GR" dirty="0" smtClean="0"/>
          </a:p>
          <a:p>
            <a:pPr lvl="2"/>
            <a:r>
              <a:rPr lang="el-GR" dirty="0" smtClean="0"/>
              <a:t>&gt;</a:t>
            </a:r>
            <a:r>
              <a:rPr lang="el-GR" dirty="0"/>
              <a:t>Α</a:t>
            </a:r>
            <a:r>
              <a:rPr lang="el-GR" dirty="0">
                <a:sym typeface="Wingdings" pitchFamily="2" charset="2"/>
              </a:rPr>
              <a:t></a:t>
            </a:r>
            <a:r>
              <a:rPr lang="el-GR" dirty="0" smtClean="0">
                <a:sym typeface="Wingdings" pitchFamily="2" charset="2"/>
              </a:rPr>
              <a:t>Ω</a:t>
            </a:r>
            <a:endParaRPr lang="de-DE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Α. Αθανασόπουλος - Ν. Μιμιλίδου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14</a:t>
            </a:fld>
            <a:endParaRPr lang="el-G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373216"/>
            <a:ext cx="8907666" cy="1253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0808"/>
            <a:ext cx="238149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066896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 </a:t>
            </a:r>
            <a:r>
              <a:rPr lang="de-DE" dirty="0" smtClean="0"/>
              <a:t>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28600" y="1905000"/>
            <a:ext cx="7772400" cy="1956048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Προσαρμοσμένη ταξινόμηση</a:t>
            </a:r>
            <a:endParaRPr lang="de-DE" dirty="0" smtClean="0"/>
          </a:p>
          <a:p>
            <a:pPr lvl="1"/>
            <a:r>
              <a:rPr lang="de-DE" dirty="0" smtClean="0"/>
              <a:t>excel_exerc-mini.xls </a:t>
            </a:r>
            <a:r>
              <a:rPr lang="de-DE" dirty="0"/>
              <a:t>&gt; email </a:t>
            </a:r>
            <a:r>
              <a:rPr lang="el-GR" dirty="0"/>
              <a:t>σχολείων</a:t>
            </a:r>
            <a:endParaRPr lang="de-DE" dirty="0"/>
          </a:p>
          <a:p>
            <a:pPr lvl="1"/>
            <a:r>
              <a:rPr lang="el-GR" dirty="0" smtClean="0"/>
              <a:t>Επιλέγουμε ένα κελί του πίνακα</a:t>
            </a:r>
            <a:endParaRPr lang="de-DE" dirty="0" smtClean="0"/>
          </a:p>
          <a:p>
            <a:pPr lvl="1"/>
            <a:r>
              <a:rPr lang="de-DE" dirty="0" smtClean="0"/>
              <a:t>(2007/2010) </a:t>
            </a:r>
            <a:r>
              <a:rPr lang="el-GR" dirty="0" smtClean="0"/>
              <a:t>Κεντρική &gt; Προσαρμοσμένη Ταξινόμηση</a:t>
            </a:r>
            <a:r>
              <a:rPr lang="de-DE" dirty="0" smtClean="0"/>
              <a:t> </a:t>
            </a:r>
            <a:r>
              <a:rPr lang="el-GR" dirty="0" smtClean="0"/>
              <a:t> </a:t>
            </a:r>
            <a:r>
              <a:rPr lang="el-GR" dirty="0"/>
              <a:t>&gt; προσθήκη επιπέδου:  "έπειτα κατά" για τη στήλη  "Κατηγορία</a:t>
            </a:r>
            <a:r>
              <a:rPr lang="el-GR" dirty="0" smtClean="0"/>
              <a:t>"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Α. Αθανασόπουλος - Ν. Μιμιλίδου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15</a:t>
            </a:fld>
            <a:endParaRPr lang="el-G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82" y="3861048"/>
            <a:ext cx="7537006" cy="2835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800" y="836712"/>
            <a:ext cx="238149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548478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Πορεία εργαστηρίου </a:t>
            </a:r>
            <a:r>
              <a:rPr lang="de-DE" dirty="0" smtClean="0"/>
              <a:t>Excel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Κωδικοποίηση &amp; εισαγωγή δεδομένων</a:t>
            </a:r>
          </a:p>
          <a:p>
            <a:r>
              <a:rPr lang="el-GR" dirty="0"/>
              <a:t>Ταξινόμηση</a:t>
            </a:r>
          </a:p>
          <a:p>
            <a:r>
              <a:rPr lang="el-GR" dirty="0">
                <a:solidFill>
                  <a:schemeClr val="tx2"/>
                </a:solidFill>
              </a:rPr>
              <a:t>Φίλτρα</a:t>
            </a:r>
          </a:p>
          <a:p>
            <a:r>
              <a:rPr lang="el-GR" dirty="0" smtClean="0"/>
              <a:t>Απλές στατιστικές συναρτήσεις</a:t>
            </a:r>
          </a:p>
          <a:p>
            <a:r>
              <a:rPr lang="el-GR" dirty="0" smtClean="0"/>
              <a:t>Παρουσίαση - διαγράμματα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8023285" y="678976"/>
            <a:ext cx="941203" cy="301752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16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Α. Αθανασόπουλος - Ν. Μιμιλίδου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507969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 </a:t>
            </a:r>
            <a:r>
              <a:rPr lang="de-DE" dirty="0" smtClean="0"/>
              <a:t>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772816"/>
            <a:ext cx="7416824" cy="4608512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Αυτόματο φίλτρο</a:t>
            </a:r>
            <a:endParaRPr lang="de-DE" dirty="0" smtClean="0"/>
          </a:p>
          <a:p>
            <a:pPr lvl="1"/>
            <a:r>
              <a:rPr lang="de-DE" dirty="0" smtClean="0"/>
              <a:t>excel_exerc-mini.xls &gt; email </a:t>
            </a:r>
            <a:r>
              <a:rPr lang="el-GR" dirty="0" smtClean="0"/>
              <a:t>σχολείων</a:t>
            </a:r>
            <a:endParaRPr lang="de-DE" dirty="0" smtClean="0"/>
          </a:p>
          <a:p>
            <a:pPr lvl="1"/>
            <a:r>
              <a:rPr lang="de-DE" dirty="0"/>
              <a:t>(XP/2003) </a:t>
            </a:r>
            <a:r>
              <a:rPr lang="el-GR" dirty="0"/>
              <a:t>Δεδομένα </a:t>
            </a:r>
            <a:r>
              <a:rPr lang="el-GR" dirty="0"/>
              <a:t>&gt; Φίλτρο &gt; Αυτόματο φίλτρο</a:t>
            </a:r>
          </a:p>
          <a:p>
            <a:pPr lvl="1"/>
            <a:r>
              <a:rPr lang="de-DE" dirty="0"/>
              <a:t>(2007/2010) </a:t>
            </a:r>
            <a:r>
              <a:rPr lang="el-GR" dirty="0"/>
              <a:t>Κεντρική &gt; Κλικ στο όνομα της στήλης "Γραφείο" &gt; Ταξινόμηση και φιλτράρισμα &gt; </a:t>
            </a:r>
            <a:r>
              <a:rPr lang="el-GR" dirty="0" smtClean="0"/>
              <a:t>Φίλτρο</a:t>
            </a:r>
            <a:endParaRPr lang="de-DE" dirty="0" smtClean="0"/>
          </a:p>
          <a:p>
            <a:pPr lvl="1"/>
            <a:r>
              <a:rPr lang="el-GR" dirty="0" smtClean="0"/>
              <a:t>Στήλη "</a:t>
            </a:r>
            <a:r>
              <a:rPr lang="el-GR" dirty="0"/>
              <a:t>Γ</a:t>
            </a:r>
            <a:r>
              <a:rPr lang="el-GR" dirty="0" smtClean="0"/>
              <a:t>ραφείο" &gt; </a:t>
            </a:r>
            <a:r>
              <a:rPr lang="el-GR" dirty="0" err="1" smtClean="0"/>
              <a:t>Εκπτυσσ</a:t>
            </a:r>
            <a:r>
              <a:rPr lang="el-GR" dirty="0" smtClean="0"/>
              <a:t>. Λίστα &gt; </a:t>
            </a:r>
            <a:r>
              <a:rPr lang="el-GR" dirty="0" err="1" smtClean="0"/>
              <a:t>ξετσεκ</a:t>
            </a:r>
            <a:r>
              <a:rPr lang="el-GR" dirty="0" smtClean="0"/>
              <a:t>. "Επιλογή όλων&gt; τσεκάρουμε "1</a:t>
            </a:r>
            <a:r>
              <a:rPr lang="el-GR" baseline="30000" dirty="0" smtClean="0"/>
              <a:t>ο</a:t>
            </a:r>
            <a:r>
              <a:rPr lang="el-GR" dirty="0" smtClean="0"/>
              <a:t>" &amp; "2</a:t>
            </a:r>
            <a:r>
              <a:rPr lang="el-GR" baseline="30000" dirty="0" smtClean="0"/>
              <a:t>ο</a:t>
            </a:r>
            <a:r>
              <a:rPr lang="el-GR" dirty="0" smtClean="0"/>
              <a:t>" &gt; ΟΚ</a:t>
            </a:r>
          </a:p>
          <a:p>
            <a:pPr lvl="1"/>
            <a:r>
              <a:rPr lang="el-GR" dirty="0" smtClean="0"/>
              <a:t>Επανάληψη για τη στήλη "Κατηγορία" &gt; ΓΕΛ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Α. Αθανασόπουλος - Ν. Μιμιλίδου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17</a:t>
            </a:fld>
            <a:endParaRPr lang="el-GR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116" y="19677"/>
            <a:ext cx="3039884" cy="2545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258696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Πορεία εργαστηρίου </a:t>
            </a:r>
            <a:r>
              <a:rPr lang="de-DE" dirty="0" smtClean="0"/>
              <a:t>Excel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Κωδικοποίηση &amp; εισαγωγή δεδομένων</a:t>
            </a:r>
          </a:p>
          <a:p>
            <a:r>
              <a:rPr lang="el-GR" dirty="0"/>
              <a:t>Ταξινόμηση</a:t>
            </a:r>
          </a:p>
          <a:p>
            <a:r>
              <a:rPr lang="el-GR" dirty="0"/>
              <a:t>Φίλτρα</a:t>
            </a:r>
          </a:p>
          <a:p>
            <a:r>
              <a:rPr lang="el-GR" dirty="0">
                <a:solidFill>
                  <a:schemeClr val="tx2"/>
                </a:solidFill>
              </a:rPr>
              <a:t>Απλές στατιστικές συναρτήσεις</a:t>
            </a:r>
          </a:p>
          <a:p>
            <a:r>
              <a:rPr lang="el-GR" dirty="0" smtClean="0"/>
              <a:t>Παρουσίαση - διαγράμματα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8023285" y="678976"/>
            <a:ext cx="941203" cy="301752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18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Α. Αθανασόπουλος - Ν. Μιμιλίδου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22232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Αναφορές σε κελιά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>
          <a:xfrm>
            <a:off x="228600" y="1556792"/>
            <a:ext cx="7772400" cy="4968552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Χειροκίνητα (πληκτρολόγηση)</a:t>
            </a:r>
          </a:p>
          <a:p>
            <a:pPr lvl="1"/>
            <a:r>
              <a:rPr lang="el-GR" dirty="0" smtClean="0"/>
              <a:t>Σχετικά</a:t>
            </a:r>
            <a:r>
              <a:rPr lang="de-DE" dirty="0" smtClean="0"/>
              <a:t> </a:t>
            </a:r>
            <a:r>
              <a:rPr lang="el-GR" dirty="0" smtClean="0"/>
              <a:t> π.χ. 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A3</a:t>
            </a:r>
            <a:endParaRPr lang="el-GR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l-GR" dirty="0" smtClean="0"/>
              <a:t>Απόλυτα (</a:t>
            </a:r>
            <a:r>
              <a:rPr lang="de-DE" dirty="0" smtClean="0"/>
              <a:t>F4) </a:t>
            </a:r>
            <a:r>
              <a:rPr lang="el-GR" dirty="0" smtClean="0"/>
              <a:t>π.χ. </a:t>
            </a:r>
            <a:r>
              <a:rPr lang="de-DE" dirty="0">
                <a:latin typeface="Courier New" pitchFamily="49" charset="0"/>
                <a:cs typeface="Courier New" pitchFamily="49" charset="0"/>
              </a:rPr>
              <a:t>$A$3</a:t>
            </a:r>
            <a:r>
              <a:rPr lang="el-GR" dirty="0">
                <a:latin typeface="Courier New" pitchFamily="49" charset="0"/>
                <a:cs typeface="Courier New" pitchFamily="49" charset="0"/>
              </a:rPr>
              <a:t>, Α$3, $Α3</a:t>
            </a:r>
          </a:p>
          <a:p>
            <a:pPr lvl="1"/>
            <a:r>
              <a:rPr lang="el-GR" dirty="0" smtClean="0"/>
              <a:t>Άλλης καρτέλας </a:t>
            </a:r>
            <a:r>
              <a:rPr lang="el-GR" dirty="0">
                <a:latin typeface="Courier New" pitchFamily="49" charset="0"/>
                <a:cs typeface="Courier New" pitchFamily="49" charset="0"/>
              </a:rPr>
              <a:t>Μαθητές!Α3</a:t>
            </a:r>
          </a:p>
          <a:p>
            <a:pPr lvl="1"/>
            <a:r>
              <a:rPr lang="el-GR" dirty="0" smtClean="0"/>
              <a:t>Άλλου φύλλου (αρχείου)</a:t>
            </a:r>
          </a:p>
          <a:p>
            <a:pPr lvl="1"/>
            <a:r>
              <a:rPr lang="el-GR" dirty="0" smtClean="0"/>
              <a:t>Περιοχής πχ </a:t>
            </a:r>
            <a:r>
              <a:rPr lang="el-GR" dirty="0" smtClean="0">
                <a:latin typeface="Courier New" pitchFamily="49" charset="0"/>
                <a:cs typeface="Courier New" pitchFamily="49" charset="0"/>
              </a:rPr>
              <a:t>Α3:Α13</a:t>
            </a:r>
            <a:r>
              <a:rPr lang="el-GR" dirty="0" smtClean="0"/>
              <a:t> ή και </a:t>
            </a:r>
            <a:r>
              <a:rPr lang="el-GR" dirty="0" smtClean="0">
                <a:latin typeface="Courier New" pitchFamily="49" charset="0"/>
                <a:cs typeface="Courier New" pitchFamily="49" charset="0"/>
              </a:rPr>
              <a:t>Α1:Α13;Β12</a:t>
            </a:r>
          </a:p>
          <a:p>
            <a:pPr lvl="1"/>
            <a:r>
              <a:rPr lang="el-GR" dirty="0" smtClean="0"/>
              <a:t>Με όνομα μεταβλητής (στήλης)</a:t>
            </a:r>
          </a:p>
          <a:p>
            <a:r>
              <a:rPr lang="el-GR" dirty="0" smtClean="0"/>
              <a:t>Με το ποντίκι</a:t>
            </a:r>
          </a:p>
          <a:p>
            <a:pPr lvl="1"/>
            <a:r>
              <a:rPr lang="el-GR" dirty="0" smtClean="0"/>
              <a:t>1 Κελί (κλικ μέσα στο κελί)</a:t>
            </a:r>
            <a:endParaRPr lang="el-GR" dirty="0"/>
          </a:p>
          <a:p>
            <a:pPr lvl="1"/>
            <a:r>
              <a:rPr lang="el-GR" dirty="0" smtClean="0"/>
              <a:t>Περιοχή (κλικ και σύροντας)</a:t>
            </a:r>
          </a:p>
          <a:p>
            <a:pPr lvl="1"/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Α. Αθανασόπουλος - Ν. Μιμιλίδου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093033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Ερευνητικές Εργασίες</a:t>
            </a:r>
            <a:r>
              <a:rPr lang="de-DE" dirty="0" smtClean="0"/>
              <a:t> </a:t>
            </a:r>
            <a:r>
              <a:rPr lang="el-GR" dirty="0" smtClean="0"/>
              <a:t>Λυκείου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dirty="0"/>
              <a:t>Επιλογή και οριοθέτηση </a:t>
            </a:r>
            <a:r>
              <a:rPr lang="el-GR" dirty="0" smtClean="0"/>
              <a:t>θέματος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Προγραμματισμός και οργάνωση των </a:t>
            </a:r>
            <a:r>
              <a:rPr lang="el-GR" dirty="0" smtClean="0"/>
              <a:t>ομάδων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Δράσεις συλλογής δεδομένων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Επεξεργασία ερευνητικών </a:t>
            </a:r>
            <a:r>
              <a:rPr lang="el-GR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δεδομένων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Οργάνωση και κοινοποίηση της νέας γνώσης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Α. Αθανασόπουλος - Ν. </a:t>
            </a:r>
            <a:r>
              <a:rPr lang="el-GR" dirty="0" err="1" smtClean="0"/>
              <a:t>Μιμιλίδου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959421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Βασικές στατιστικές συναρτήσεις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4559424" cy="4114800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Χειροκίνητα (= , παρενθέσεις κ.λπ.)</a:t>
            </a:r>
          </a:p>
          <a:p>
            <a:r>
              <a:rPr lang="el-GR" dirty="0" smtClean="0"/>
              <a:t>Άθροιση 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SUM</a:t>
            </a:r>
            <a:r>
              <a:rPr lang="el-GR" dirty="0" smtClean="0"/>
              <a:t> ή κουμπί </a:t>
            </a:r>
            <a:r>
              <a:rPr lang="el-GR" dirty="0" smtClean="0">
                <a:latin typeface="Courier New" pitchFamily="49" charset="0"/>
                <a:cs typeface="Courier New" pitchFamily="49" charset="0"/>
              </a:rPr>
              <a:t>Σ</a:t>
            </a:r>
            <a:endParaRPr lang="de-DE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l-GR" dirty="0" smtClean="0"/>
              <a:t>Μέτρα κεντρικής θέσης: 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AVERAGE</a:t>
            </a:r>
            <a:r>
              <a:rPr lang="el-GR" dirty="0" smtClean="0"/>
              <a:t> (μέση τιμή</a:t>
            </a:r>
            <a:r>
              <a:rPr lang="de-DE" dirty="0" smtClean="0"/>
              <a:t>, 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MEDIAN</a:t>
            </a:r>
            <a:r>
              <a:rPr lang="el-GR" dirty="0" smtClean="0"/>
              <a:t> (διάμεσος)</a:t>
            </a:r>
            <a:r>
              <a:rPr lang="de-DE" dirty="0" smtClean="0"/>
              <a:t>, 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MODE</a:t>
            </a:r>
            <a:r>
              <a:rPr lang="el-GR" dirty="0"/>
              <a:t> </a:t>
            </a:r>
            <a:r>
              <a:rPr lang="el-GR" dirty="0" smtClean="0"/>
              <a:t>(επικρατούσα τιμή)</a:t>
            </a:r>
          </a:p>
          <a:p>
            <a:r>
              <a:rPr lang="el-GR" dirty="0" smtClean="0"/>
              <a:t>Απαρίθμησης (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COUNT</a:t>
            </a:r>
            <a:r>
              <a:rPr lang="de-DE" dirty="0" smtClean="0"/>
              <a:t>, 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COUNTA</a:t>
            </a:r>
            <a:r>
              <a:rPr lang="de-DE" dirty="0" smtClean="0"/>
              <a:t>, 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COUNTBLANK</a:t>
            </a:r>
            <a:r>
              <a:rPr lang="de-DE" dirty="0" smtClean="0"/>
              <a:t>, 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COUNTIF</a:t>
            </a:r>
            <a:r>
              <a:rPr lang="de-DE" dirty="0" smtClean="0"/>
              <a:t>)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Α. Αθανασόπουλος - Ν. Μιμιλίδου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20</a:t>
            </a:fld>
            <a:endParaRPr lang="el-GR" dirty="0"/>
          </a:p>
        </p:txBody>
      </p:sp>
      <p:pic>
        <p:nvPicPr>
          <p:cNvPr id="8" name="Picture 7"/>
          <p:cNvPicPr>
            <a:picLocks noGrp="1" noChangeArrowheads="1"/>
          </p:cNvPicPr>
          <p:nvPr>
            <p:ph sz="half" idx="2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" t="16651" r="64820"/>
          <a:stretch/>
        </p:blipFill>
        <p:spPr>
          <a:xfrm>
            <a:off x="4788024" y="2276872"/>
            <a:ext cx="3168352" cy="2448272"/>
          </a:xfrm>
          <a:noFill/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292080" y="4653136"/>
            <a:ext cx="1050032" cy="28761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l-GR" sz="1600" dirty="0" smtClean="0">
                <a:solidFill>
                  <a:schemeClr val="bg2">
                    <a:lumMod val="10000"/>
                  </a:schemeClr>
                </a:solidFill>
              </a:rPr>
              <a:t>Διάμεσος</a:t>
            </a:r>
            <a:endParaRPr lang="el-GR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06608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Μέτρα κεντρικής θέσης</a:t>
            </a:r>
            <a:br>
              <a:rPr lang="el-GR" dirty="0" smtClean="0"/>
            </a:br>
            <a:endParaRPr lang="el-GR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40768"/>
            <a:ext cx="7772400" cy="5112568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Χρησιμοποιούνται για να εκφραστεί το σημείο μεγαλύτερης συγκέντρωσης των τιμών και κατά κάποιο τρόπο αντιπροσωπεύουν την ομάδα </a:t>
            </a:r>
          </a:p>
          <a:p>
            <a:r>
              <a:rPr lang="el-GR" dirty="0" smtClean="0"/>
              <a:t>Τα σπουδαιότερα μέτρα για αριθμητικά δεδομένα</a:t>
            </a:r>
          </a:p>
          <a:p>
            <a:pPr lvl="1"/>
            <a:r>
              <a:rPr lang="el-GR" dirty="0" smtClean="0"/>
              <a:t>Επικρατούσα (</a:t>
            </a:r>
            <a:r>
              <a:rPr lang="de-DE" dirty="0" smtClean="0"/>
              <a:t>= </a:t>
            </a:r>
            <a:r>
              <a:rPr lang="el-GR" dirty="0" smtClean="0"/>
              <a:t>συχνότερη) τιμή</a:t>
            </a:r>
          </a:p>
          <a:p>
            <a:pPr lvl="1"/>
            <a:r>
              <a:rPr lang="el-GR" dirty="0" smtClean="0"/>
              <a:t>Μέση τιμή</a:t>
            </a:r>
          </a:p>
          <a:p>
            <a:pPr lvl="1"/>
            <a:r>
              <a:rPr lang="el-GR" dirty="0" smtClean="0"/>
              <a:t>Διάμεσος (= μεσαία τιμή διατεταγμένων μετρήσεων, ΜΟ των 2 μεσαίων αν άρτιος αριθμός)</a:t>
            </a:r>
          </a:p>
          <a:p>
            <a:r>
              <a:rPr lang="el-GR" dirty="0" smtClean="0"/>
              <a:t>Για ποιοτικά και κατηγορικά δεδομένα χρησιμοποιείται η Επικρατούσα τιμή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Α. Αθανασόπουλος - Ν. Μιμιλίδου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055053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Σύγκριση μέσου, διαμέσου και επικρατούσας τιμής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Στο μέσο όρο, όλες </a:t>
            </a:r>
            <a:r>
              <a:rPr lang="el-GR" b="1" dirty="0" smtClean="0"/>
              <a:t>οι τιμές συμμετέχουν κατά τον υπολογισμό του</a:t>
            </a:r>
            <a:r>
              <a:rPr lang="el-GR" dirty="0" smtClean="0"/>
              <a:t> και είναι καθαρό μέτρο κεντρικής τάσης </a:t>
            </a:r>
          </a:p>
          <a:p>
            <a:r>
              <a:rPr lang="el-GR" dirty="0" smtClean="0"/>
              <a:t>Η διάμεσος στηρίζεται στη </a:t>
            </a:r>
            <a:r>
              <a:rPr lang="el-GR" b="1" dirty="0" smtClean="0"/>
              <a:t>σειρά των τιμών</a:t>
            </a:r>
            <a:r>
              <a:rPr lang="el-GR" dirty="0" smtClean="0"/>
              <a:t>. Αν οι τιμές διαταχθούν, διάμεσος είναι η κεντρική τιμή</a:t>
            </a:r>
          </a:p>
          <a:p>
            <a:r>
              <a:rPr lang="el-GR" dirty="0" smtClean="0"/>
              <a:t>Η επικρατούσα δεν εξαρτάται από το μέγεθος των τιμών, ούτε από τη σειρά τους, αλλά από </a:t>
            </a:r>
            <a:r>
              <a:rPr lang="el-GR" b="1" dirty="0" smtClean="0"/>
              <a:t>τη συχνότητά </a:t>
            </a:r>
            <a:r>
              <a:rPr lang="el-GR" dirty="0" smtClean="0"/>
              <a:t>τους.</a:t>
            </a:r>
          </a:p>
          <a:p>
            <a:endParaRPr 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22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 rot="16200000">
            <a:off x="-648113" y="4215820"/>
            <a:ext cx="17728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50" dirty="0" err="1" smtClean="0"/>
              <a:t>Γιαλαμάς</a:t>
            </a:r>
            <a:r>
              <a:rPr lang="el-GR" sz="1050" dirty="0" smtClean="0"/>
              <a:t>, τροποποιημένο</a:t>
            </a:r>
            <a:endParaRPr lang="el-GR" sz="1050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Α. Αθανασόπουλος - Ν. Μιμιλίδου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07355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Σύγκριση μέσου, διαμέσου και επικρατούσας τιμής.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Μπορούμε να συγκρίνουμε τα τρία μέτρα, τοποθετώντας τα στη γραφική παράσταση της κατανομής συχνοτήτων μιας μεταβλητής</a:t>
            </a:r>
          </a:p>
          <a:p>
            <a:pPr lvl="1"/>
            <a:r>
              <a:rPr lang="el-GR" dirty="0" smtClean="0"/>
              <a:t>Ο μέσος είναι το κέντρο βάρους της κατανομής. </a:t>
            </a:r>
          </a:p>
          <a:p>
            <a:pPr lvl="1"/>
            <a:r>
              <a:rPr lang="el-GR" dirty="0" smtClean="0"/>
              <a:t>Η  κάθετη ευθεία στον άξονα των τιμών, στο σημείο που βρίσκεται η διάμεσος, χωρίζει το εμβαδόν που ορίζει η κατανομή σε 2 ίσα μέρη. </a:t>
            </a:r>
          </a:p>
          <a:p>
            <a:pPr lvl="1"/>
            <a:r>
              <a:rPr lang="el-GR" dirty="0" smtClean="0"/>
              <a:t>Η επικρατούσα είναι η τιμή που αντιστοιχεί στο ψηλότερο σημείο της καμπύλης.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23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 rot="16200000">
            <a:off x="-648113" y="4215820"/>
            <a:ext cx="17728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50" dirty="0" err="1" smtClean="0"/>
              <a:t>Γιαλαμάς</a:t>
            </a:r>
            <a:r>
              <a:rPr lang="el-GR" sz="1050" dirty="0" smtClean="0"/>
              <a:t>, τροποποιημένο</a:t>
            </a:r>
            <a:endParaRPr lang="el-GR" sz="1050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Α. Αθανασόπουλος - Ν. Μιμιλίδου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973593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225" y="2060848"/>
            <a:ext cx="7632700" cy="2303463"/>
          </a:xfrm>
          <a:noFill/>
        </p:spPr>
      </p:pic>
      <p:sp>
        <p:nvSpPr>
          <p:cNvPr id="24578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sz="4000" b="1" dirty="0" smtClean="0"/>
              <a:t> </a:t>
            </a:r>
            <a:r>
              <a:rPr lang="el-GR" dirty="0"/>
              <a:t>Μορφές της κατανομής συχνοτήτων και τα τρία μέτρα κεντρικής </a:t>
            </a:r>
          </a:p>
        </p:txBody>
      </p:sp>
      <p:pic>
        <p:nvPicPr>
          <p:cNvPr id="24580" name="Picture 7"/>
          <p:cNvPicPr>
            <a:picLocks noGrp="1" noChangeArrowheads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" r="61803"/>
          <a:stretch>
            <a:fillRect/>
          </a:stretch>
        </p:blipFill>
        <p:spPr>
          <a:xfrm>
            <a:off x="2484438" y="4365625"/>
            <a:ext cx="3240087" cy="2276475"/>
          </a:xfrm>
          <a:noFill/>
        </p:spPr>
      </p:pic>
      <p:sp>
        <p:nvSpPr>
          <p:cNvPr id="24581" name="Text Box 11"/>
          <p:cNvSpPr txBox="1">
            <a:spLocks noChangeArrowheads="1"/>
          </p:cNvSpPr>
          <p:nvPr/>
        </p:nvSpPr>
        <p:spPr bwMode="auto">
          <a:xfrm>
            <a:off x="3203575" y="6381750"/>
            <a:ext cx="762000" cy="28761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l-GR" sz="1200" dirty="0" smtClean="0">
                <a:solidFill>
                  <a:schemeClr val="bg1">
                    <a:lumMod val="10000"/>
                  </a:schemeClr>
                </a:solidFill>
              </a:rPr>
              <a:t>Διάμεσος</a:t>
            </a:r>
            <a:endParaRPr lang="el-GR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Α. Αθανασόπουλος - Ν. Μιμιλίδου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612079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8600" y="116632"/>
            <a:ext cx="7772400" cy="1143000"/>
          </a:xfrm>
        </p:spPr>
        <p:txBody>
          <a:bodyPr/>
          <a:lstStyle/>
          <a:p>
            <a:r>
              <a:rPr lang="el-GR" smtClean="0"/>
              <a:t>Άσκηση 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268760"/>
            <a:ext cx="7848872" cy="5184576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excel_exerc-mini.xls &gt; </a:t>
            </a:r>
            <a:r>
              <a:rPr lang="el-GR" dirty="0" smtClean="0"/>
              <a:t>καρτέλα "Φοιτητές"</a:t>
            </a: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Επιλέγουμε το κελί </a:t>
            </a:r>
            <a:r>
              <a:rPr lang="de-DE" dirty="0" smtClean="0"/>
              <a:t>C1</a:t>
            </a:r>
            <a:r>
              <a:rPr lang="el-GR" dirty="0" smtClean="0"/>
              <a:t>5</a:t>
            </a: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(2007/2010)</a:t>
            </a:r>
            <a:r>
              <a:rPr lang="el-GR" dirty="0" smtClean="0"/>
              <a:t> Καρτέλα "Τύποι" &gt; </a:t>
            </a:r>
            <a:r>
              <a:rPr lang="de-DE" dirty="0" err="1" smtClean="0"/>
              <a:t>fx</a:t>
            </a:r>
            <a:r>
              <a:rPr lang="de-DE" dirty="0" smtClean="0"/>
              <a:t> </a:t>
            </a:r>
            <a:r>
              <a:rPr lang="el-GR" dirty="0" smtClean="0"/>
              <a:t>Εισαγωγή Συνάρτησης &gt; </a:t>
            </a:r>
            <a:r>
              <a:rPr lang="el-GR" dirty="0" err="1" smtClean="0"/>
              <a:t>Εκπτ</a:t>
            </a:r>
            <a:r>
              <a:rPr lang="el-GR" dirty="0" smtClean="0"/>
              <a:t>. Λίστα "Στατιστικές" &gt; </a:t>
            </a:r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COUNTA</a:t>
            </a:r>
            <a:endParaRPr lang="el-G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de-DE" dirty="0">
                <a:ea typeface="+mn-ea"/>
                <a:cs typeface="+mn-cs"/>
              </a:rPr>
              <a:t>(XP/2003) </a:t>
            </a:r>
            <a:r>
              <a:rPr lang="el-GR" dirty="0">
                <a:ea typeface="+mn-ea"/>
                <a:cs typeface="+mn-cs"/>
              </a:rPr>
              <a:t>Εισαγωγή &gt; Συνάρτηση &gt; </a:t>
            </a:r>
            <a:r>
              <a:rPr lang="de-DE" dirty="0">
                <a:ea typeface="+mn-ea"/>
                <a:cs typeface="+mn-cs"/>
              </a:rPr>
              <a:t>COUNTA</a:t>
            </a:r>
            <a:endParaRPr lang="el-GR" dirty="0">
              <a:ea typeface="+mn-ea"/>
              <a:cs typeface="+mn-cs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Πατάμε </a:t>
            </a:r>
            <a:r>
              <a:rPr lang="de-DE" dirty="0" smtClean="0"/>
              <a:t>OK </a:t>
            </a:r>
            <a:endParaRPr lang="el-GR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Επιλέγουμε όλα τα κελιά της στήλης "Τεστ 1" (όχι την κεφαλίδα)</a:t>
            </a: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Πατάμε 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Enter </a:t>
            </a:r>
            <a:r>
              <a:rPr lang="el-GR" dirty="0" smtClean="0">
                <a:latin typeface="Courier New" pitchFamily="49" charset="0"/>
                <a:cs typeface="Courier New" pitchFamily="49" charset="0"/>
              </a:rPr>
              <a:t>ή </a:t>
            </a:r>
            <a:r>
              <a:rPr lang="de-DE" dirty="0" smtClean="0"/>
              <a:t>OK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Κελί </a:t>
            </a:r>
            <a:r>
              <a:rPr lang="de-DE" dirty="0" smtClean="0"/>
              <a:t>C15 </a:t>
            </a:r>
            <a:r>
              <a:rPr lang="el-GR" dirty="0" smtClean="0"/>
              <a:t>κάτω δεξιά γωνία (</a:t>
            </a:r>
            <a:r>
              <a:rPr lang="el-GR" b="1" dirty="0" smtClean="0"/>
              <a:t>+</a:t>
            </a:r>
            <a:r>
              <a:rPr lang="el-GR" dirty="0" smtClean="0"/>
              <a:t>) σύρουμε στα γειτονικά </a:t>
            </a:r>
            <a:r>
              <a:rPr lang="de-DE" dirty="0" smtClean="0"/>
              <a:t>D1</a:t>
            </a:r>
            <a:r>
              <a:rPr lang="el-GR" dirty="0" smtClean="0"/>
              <a:t>5 και</a:t>
            </a:r>
            <a:r>
              <a:rPr lang="de-DE" dirty="0" smtClean="0"/>
              <a:t> E1</a:t>
            </a:r>
            <a:r>
              <a:rPr lang="el-GR" dirty="0" smtClean="0"/>
              <a:t>5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Επαναλαμβάνουμε τα βήματα 2-7 στα C16, 17 και 18 για τα </a:t>
            </a:r>
            <a:r>
              <a:rPr lang="de-DE" dirty="0" smtClean="0"/>
              <a:t>AVERAGE, </a:t>
            </a:r>
            <a:r>
              <a:rPr lang="el-GR" dirty="0" smtClean="0"/>
              <a:t>MEDIAN, MODE αντίστοιχα</a:t>
            </a:r>
            <a:endParaRPr lang="de-DE" dirty="0" smtClean="0"/>
          </a:p>
          <a:p>
            <a:pPr lvl="1"/>
            <a:r>
              <a:rPr lang="el-GR" sz="2800" dirty="0" smtClean="0">
                <a:ea typeface="+mn-ea"/>
                <a:cs typeface="+mn-cs"/>
              </a:rPr>
              <a:t>Σημ.:</a:t>
            </a:r>
            <a:r>
              <a:rPr lang="de-DE" sz="2800" dirty="0" smtClean="0">
                <a:ea typeface="+mn-ea"/>
                <a:cs typeface="+mn-cs"/>
              </a:rPr>
              <a:t>Average – </a:t>
            </a:r>
            <a:r>
              <a:rPr lang="de-DE" sz="2800" dirty="0" err="1" smtClean="0">
                <a:ea typeface="+mn-ea"/>
                <a:cs typeface="+mn-cs"/>
              </a:rPr>
              <a:t>count</a:t>
            </a:r>
            <a:r>
              <a:rPr lang="de-DE" sz="2800" dirty="0" smtClean="0">
                <a:ea typeface="+mn-ea"/>
                <a:cs typeface="+mn-cs"/>
              </a:rPr>
              <a:t> – </a:t>
            </a:r>
            <a:r>
              <a:rPr lang="de-DE" sz="2800" dirty="0" err="1" smtClean="0">
                <a:ea typeface="+mn-ea"/>
                <a:cs typeface="+mn-cs"/>
              </a:rPr>
              <a:t>sum</a:t>
            </a:r>
            <a:r>
              <a:rPr lang="de-DE" sz="2800" dirty="0" smtClean="0">
                <a:ea typeface="+mn-ea"/>
                <a:cs typeface="+mn-cs"/>
              </a:rPr>
              <a:t> </a:t>
            </a:r>
            <a:r>
              <a:rPr lang="el-GR" sz="2800" dirty="0" smtClean="0">
                <a:ea typeface="+mn-ea"/>
                <a:cs typeface="+mn-cs"/>
              </a:rPr>
              <a:t>και στη γραμμή κατάστασης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Α. Αθανασόπουλος - Ν. Μιμιλίδου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25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482508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rgbClr val="663300"/>
                </a:solidFill>
              </a:rPr>
              <a:t>Α. Αθανασόπουλος - Ν. Μιμιλίδου</a:t>
            </a:r>
            <a:endParaRPr lang="el-GR" dirty="0">
              <a:solidFill>
                <a:srgbClr val="663300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rgbClr val="663300"/>
                </a:solidFill>
              </a:rPr>
              <a:pPr/>
              <a:t>26</a:t>
            </a:fld>
            <a:endParaRPr lang="el-GR">
              <a:solidFill>
                <a:srgbClr val="6633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05064"/>
            <a:ext cx="2555776" cy="2177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Επεξήγηση με γραμμή 3 1"/>
          <p:cNvSpPr/>
          <p:nvPr/>
        </p:nvSpPr>
        <p:spPr bwMode="auto">
          <a:xfrm>
            <a:off x="6692200" y="2636912"/>
            <a:ext cx="2128272" cy="54006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360586"/>
              <a:gd name="adj8" fmla="val 2509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400" dirty="0" smtClean="0">
                <a:latin typeface="Times New Roman" pitchFamily="18" charset="0"/>
              </a:rPr>
              <a:t>Excel XP /2003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Επεξήγηση με γραμμή 3 6"/>
          <p:cNvSpPr/>
          <p:nvPr/>
        </p:nvSpPr>
        <p:spPr bwMode="auto">
          <a:xfrm>
            <a:off x="1331640" y="3465004"/>
            <a:ext cx="2488312" cy="540060"/>
          </a:xfrm>
          <a:prstGeom prst="borderCallout3">
            <a:avLst>
              <a:gd name="adj1" fmla="val -4531"/>
              <a:gd name="adj2" fmla="val 45910"/>
              <a:gd name="adj3" fmla="val -59558"/>
              <a:gd name="adj4" fmla="val 62280"/>
              <a:gd name="adj5" fmla="val -117993"/>
              <a:gd name="adj6" fmla="val 68725"/>
              <a:gd name="adj7" fmla="val -488103"/>
              <a:gd name="adj8" fmla="val 4496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400" dirty="0" smtClean="0">
                <a:latin typeface="Times New Roman" pitchFamily="18" charset="0"/>
              </a:rPr>
              <a:t>Excel 2007 - 2010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814723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Πορεία εργαστηρίου </a:t>
            </a:r>
            <a:r>
              <a:rPr lang="de-DE" dirty="0" smtClean="0"/>
              <a:t>Excel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Κωδικοποίηση &amp; εισαγωγή δεδομένων</a:t>
            </a:r>
          </a:p>
          <a:p>
            <a:r>
              <a:rPr lang="el-GR" dirty="0"/>
              <a:t>Ταξινόμηση</a:t>
            </a:r>
          </a:p>
          <a:p>
            <a:r>
              <a:rPr lang="el-GR" dirty="0"/>
              <a:t>Φίλτρα</a:t>
            </a:r>
          </a:p>
          <a:p>
            <a:r>
              <a:rPr lang="el-GR" dirty="0"/>
              <a:t>Απλές στατιστικές συναρτήσεις</a:t>
            </a:r>
          </a:p>
          <a:p>
            <a:r>
              <a:rPr lang="el-GR" dirty="0" smtClean="0">
                <a:solidFill>
                  <a:schemeClr val="tx2"/>
                </a:solidFill>
              </a:rPr>
              <a:t>Παρουσίαση </a:t>
            </a:r>
            <a:r>
              <a:rPr lang="el-GR" dirty="0">
                <a:solidFill>
                  <a:schemeClr val="tx2"/>
                </a:solidFill>
              </a:rPr>
              <a:t>- διαγράμματα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8023285" y="678976"/>
            <a:ext cx="941203" cy="301752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27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Α. Αθανασόπουλος - Ν. Μιμιλίδου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696838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αποθέωση της </a:t>
            </a:r>
            <a:r>
              <a:rPr lang="el-GR" dirty="0" err="1" smtClean="0"/>
              <a:t>οπτικοποίησης</a:t>
            </a:r>
            <a:endParaRPr lang="el-GR" dirty="0"/>
          </a:p>
        </p:txBody>
      </p:sp>
      <p:pic>
        <p:nvPicPr>
          <p:cNvPr id="9" name="Θέση περιεχομένου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70"/>
          <a:stretch/>
        </p:blipFill>
        <p:spPr>
          <a:xfrm>
            <a:off x="2339752" y="2018302"/>
            <a:ext cx="3946748" cy="3624910"/>
          </a:xfrm>
        </p:spPr>
      </p:pic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Α. Αθανασόπουλος - Ν. Μιμιλίδου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283449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Παίζοντας με τις κλίμακες</a:t>
            </a:r>
            <a:endParaRPr lang="en-US" dirty="0" smtClean="0"/>
          </a:p>
        </p:txBody>
      </p:sp>
      <p:graphicFrame>
        <p:nvGraphicFramePr>
          <p:cNvPr id="157699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53301681"/>
              </p:ext>
            </p:extLst>
          </p:nvPr>
        </p:nvGraphicFramePr>
        <p:xfrm>
          <a:off x="228600" y="2743200"/>
          <a:ext cx="38100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8" name="Chart" r:id="rId4" imgW="7620000" imgH="4876800" progId="MSGraph.Chart.8">
                  <p:embed followColorScheme="full"/>
                </p:oleObj>
              </mc:Choice>
              <mc:Fallback>
                <p:oleObj name="Chart" r:id="rId4" imgW="7620000" imgH="4876800" progId="MSGraph.Chart.8">
                  <p:embed followColorScheme="full"/>
                  <p:pic>
                    <p:nvPicPr>
                      <p:cNvPr id="0" name="Picture 8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743200"/>
                        <a:ext cx="3810000" cy="243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02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3759347"/>
              </p:ext>
            </p:extLst>
          </p:nvPr>
        </p:nvGraphicFramePr>
        <p:xfrm>
          <a:off x="4191000" y="2743200"/>
          <a:ext cx="38100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9" name="Chart" r:id="rId6" imgW="7620000" imgH="4876800" progId="MSGraph.Chart.8">
                  <p:embed followColorScheme="full"/>
                </p:oleObj>
              </mc:Choice>
              <mc:Fallback>
                <p:oleObj name="Chart" r:id="rId6" imgW="7620000" imgH="4876800" progId="MSGraph.Chart.8">
                  <p:embed followColorScheme="full"/>
                  <p:pic>
                    <p:nvPicPr>
                      <p:cNvPr id="0" name="Picture 8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743200"/>
                        <a:ext cx="3810000" cy="243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703" name="Text Box 7"/>
          <p:cNvSpPr txBox="1">
            <a:spLocks noChangeArrowheads="1"/>
          </p:cNvSpPr>
          <p:nvPr/>
        </p:nvSpPr>
        <p:spPr bwMode="auto">
          <a:xfrm rot="5400000">
            <a:off x="3859862" y="2523288"/>
            <a:ext cx="615553" cy="640871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vert270"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>
                <a:latin typeface="+mn-lt"/>
              </a:rPr>
              <a:t>Ίδια δεδομένα, αλλά διαφορετική εντύπωση</a:t>
            </a:r>
            <a:endParaRPr lang="en-US" sz="28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0" y="6604084"/>
            <a:ext cx="17728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50" dirty="0" err="1" smtClean="0"/>
              <a:t>Μαυρικάκη</a:t>
            </a:r>
            <a:r>
              <a:rPr lang="el-GR" sz="1050" dirty="0" smtClean="0"/>
              <a:t>, τροποποιημένο</a:t>
            </a:r>
            <a:endParaRPr lang="el-GR" sz="1050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Α. Αθανασόπουλος - Ν. Μιμιλίδου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Στόχοι εργαστηρίου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Εργαλεία έρευνας (Ερωτηματολόγια)</a:t>
            </a:r>
          </a:p>
          <a:p>
            <a:r>
              <a:rPr lang="el-GR" dirty="0" smtClean="0"/>
              <a:t>Λίγα λόγια για την κωδικοποίηση των δεδομένων</a:t>
            </a:r>
          </a:p>
          <a:p>
            <a:r>
              <a:rPr lang="el-GR" dirty="0" smtClean="0"/>
              <a:t>Ενημέρωση για το διαθέσιμο λογισμικό</a:t>
            </a:r>
          </a:p>
          <a:p>
            <a:r>
              <a:rPr lang="el-GR" dirty="0" smtClean="0"/>
              <a:t>Χρήση του </a:t>
            </a:r>
            <a:r>
              <a:rPr lang="de-DE" dirty="0" smtClean="0"/>
              <a:t>Microsoft Excel:</a:t>
            </a:r>
            <a:endParaRPr lang="el-GR" dirty="0" smtClean="0"/>
          </a:p>
          <a:p>
            <a:pPr lvl="1"/>
            <a:r>
              <a:rPr lang="el-GR" dirty="0" smtClean="0"/>
              <a:t>Εισαγωγή στην … εισαγωγή δεδομένων</a:t>
            </a:r>
          </a:p>
          <a:p>
            <a:pPr lvl="1"/>
            <a:r>
              <a:rPr lang="el-GR" dirty="0" smtClean="0"/>
              <a:t>Απλοί χειρισμοί ταξινόμησης δεδομένων</a:t>
            </a:r>
          </a:p>
          <a:p>
            <a:pPr lvl="1"/>
            <a:r>
              <a:rPr lang="el-GR" dirty="0" smtClean="0"/>
              <a:t>Απλές στατιστικές συναρτήσεις</a:t>
            </a:r>
          </a:p>
          <a:p>
            <a:pPr lvl="1"/>
            <a:r>
              <a:rPr lang="el-GR" dirty="0" smtClean="0"/>
              <a:t>Δημιουργία γραφημάτων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Α. Αθανασόπουλος - Ν. Μιμιλίδου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8964948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 5</a:t>
            </a:r>
            <a:br>
              <a:rPr lang="el-GR" dirty="0" smtClean="0"/>
            </a:br>
            <a:r>
              <a:rPr lang="el-GR" dirty="0" smtClean="0"/>
              <a:t>Γραφήματα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dirty="0"/>
              <a:t>Αρχείο </a:t>
            </a:r>
            <a:r>
              <a:rPr lang="de-DE" dirty="0" smtClean="0"/>
              <a:t>excel_exerc-mini.xls </a:t>
            </a:r>
            <a:r>
              <a:rPr lang="de-DE" dirty="0"/>
              <a:t>&gt; </a:t>
            </a:r>
            <a:r>
              <a:rPr lang="el-GR" dirty="0"/>
              <a:t>καρτέλα </a:t>
            </a:r>
            <a:r>
              <a:rPr lang="el-GR" dirty="0" smtClean="0"/>
              <a:t>"Γραφήματα"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Επιλογή </a:t>
            </a:r>
            <a:r>
              <a:rPr lang="el-GR" dirty="0" smtClean="0"/>
              <a:t>όλου του πίνακα</a:t>
            </a: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Εισαγωγή &gt; Γραφήματα (2007/2010)</a:t>
            </a:r>
            <a:br>
              <a:rPr lang="el-GR" dirty="0"/>
            </a:br>
            <a:r>
              <a:rPr lang="el-GR" dirty="0"/>
              <a:t>Κουμπί γραφημάτων (</a:t>
            </a:r>
            <a:r>
              <a:rPr lang="de-DE" dirty="0"/>
              <a:t>XP/2003)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Πίττα (όποια μορφή προτιμάμε) ή /και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Στήλες (</a:t>
            </a:r>
            <a:r>
              <a:rPr lang="el-GR" dirty="0"/>
              <a:t>όποια μορφή προτιμάμε</a:t>
            </a:r>
            <a:r>
              <a:rPr lang="el-GR" dirty="0" smtClean="0"/>
              <a:t>)._</a:t>
            </a:r>
            <a:endParaRPr lang="el-GR" dirty="0"/>
          </a:p>
          <a:p>
            <a:endParaRPr lang="el-GR" dirty="0" smtClean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Α. Αθανασόπουλος - Ν. Μιμιλίδου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2867003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 </a:t>
            </a:r>
            <a:r>
              <a:rPr lang="el-GR" smtClean="0"/>
              <a:t>- πηγές</a:t>
            </a:r>
            <a:endParaRPr lang="el-GR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idx="1"/>
          </p:nvPr>
        </p:nvSpPr>
        <p:spPr>
          <a:xfrm>
            <a:off x="228600" y="1905000"/>
            <a:ext cx="7772400" cy="4188296"/>
          </a:xfrm>
        </p:spPr>
        <p:txBody>
          <a:bodyPr>
            <a:normAutofit fontScale="70000" lnSpcReduction="20000"/>
          </a:bodyPr>
          <a:lstStyle/>
          <a:p>
            <a:r>
              <a:rPr lang="el-GR" dirty="0" err="1" smtClean="0"/>
              <a:t>Γιαλαμάς</a:t>
            </a:r>
            <a:r>
              <a:rPr lang="el-GR" dirty="0" smtClean="0"/>
              <a:t> Β. </a:t>
            </a:r>
            <a:r>
              <a:rPr lang="el-GR" i="1" dirty="0" smtClean="0"/>
              <a:t>Στατιστική.</a:t>
            </a:r>
            <a:r>
              <a:rPr lang="el-GR" dirty="0" smtClean="0"/>
              <a:t> </a:t>
            </a:r>
            <a:r>
              <a:rPr lang="el-GR" i="1" dirty="0" smtClean="0"/>
              <a:t>Πανεπιστημιακές παραδόσεις -παρουσιάσεις Μεταπτυχιακών Μαθημάτων</a:t>
            </a:r>
            <a:endParaRPr lang="el-GR" dirty="0" smtClean="0"/>
          </a:p>
          <a:p>
            <a:r>
              <a:rPr lang="el-GR" dirty="0" err="1" smtClean="0"/>
              <a:t>Κυρίδης</a:t>
            </a:r>
            <a:r>
              <a:rPr lang="el-GR" dirty="0" smtClean="0"/>
              <a:t> Α. </a:t>
            </a:r>
            <a:r>
              <a:rPr lang="el-GR" i="1" dirty="0" smtClean="0"/>
              <a:t>Μεθοδολογία Έρευνας Πανεπιστημιακές παραδόσεις -παρουσιάσεις Μεταπτυχιακών Μαθημάτων</a:t>
            </a:r>
          </a:p>
          <a:p>
            <a:r>
              <a:rPr lang="el-GR" dirty="0" err="1" smtClean="0"/>
              <a:t>Μαυρικάκη</a:t>
            </a:r>
            <a:r>
              <a:rPr lang="el-GR" dirty="0" smtClean="0"/>
              <a:t> Ε. </a:t>
            </a:r>
            <a:r>
              <a:rPr lang="el-GR" i="1" dirty="0" smtClean="0"/>
              <a:t>Πανεπιστημιακές παραδόσεις -παρουσιάσεις Μεταπτυχιακών Μαθημάτων</a:t>
            </a:r>
          </a:p>
          <a:p>
            <a:r>
              <a:rPr lang="el-GR" dirty="0" err="1" smtClean="0"/>
              <a:t>Εμβαλωτής</a:t>
            </a:r>
            <a:r>
              <a:rPr lang="el-GR" dirty="0" smtClean="0"/>
              <a:t> Α</a:t>
            </a:r>
            <a:r>
              <a:rPr lang="el-GR" dirty="0"/>
              <a:t>. </a:t>
            </a:r>
            <a:r>
              <a:rPr lang="el-GR" dirty="0" smtClean="0"/>
              <a:t>  </a:t>
            </a:r>
            <a:r>
              <a:rPr lang="el-GR" dirty="0" err="1" smtClean="0"/>
              <a:t>et</a:t>
            </a:r>
            <a:r>
              <a:rPr lang="el-GR" dirty="0" smtClean="0"/>
              <a:t> </a:t>
            </a:r>
            <a:r>
              <a:rPr lang="el-GR" dirty="0" err="1" smtClean="0"/>
              <a:t>al</a:t>
            </a:r>
            <a:r>
              <a:rPr lang="el-GR" dirty="0" smtClean="0"/>
              <a:t>. </a:t>
            </a:r>
            <a:r>
              <a:rPr lang="el-GR" i="1" dirty="0" smtClean="0"/>
              <a:t>Στατιστική Μεθοδολογία Εκπαιδευτικής Έρευνας 2006</a:t>
            </a:r>
          </a:p>
          <a:p>
            <a:r>
              <a:rPr lang="el-GR" dirty="0" err="1" smtClean="0"/>
              <a:t>Κατάκος</a:t>
            </a:r>
            <a:r>
              <a:rPr lang="el-GR" dirty="0" smtClean="0"/>
              <a:t> Σ. </a:t>
            </a:r>
            <a:r>
              <a:rPr lang="el-GR" i="1" dirty="0" smtClean="0"/>
              <a:t>Πτυχιακή εργασία</a:t>
            </a:r>
          </a:p>
          <a:p>
            <a:r>
              <a:rPr lang="fr-FR" i="1" dirty="0" smtClean="0"/>
              <a:t>Excel Techniques - 04 - Descriptive </a:t>
            </a:r>
            <a:r>
              <a:rPr lang="fr-FR" i="1" dirty="0" err="1" smtClean="0"/>
              <a:t>Statistics</a:t>
            </a:r>
            <a:r>
              <a:rPr lang="el-GR" i="1" dirty="0" smtClean="0"/>
              <a:t> </a:t>
            </a:r>
            <a:r>
              <a:rPr lang="en-US" i="1" dirty="0" smtClean="0">
                <a:hlinkClick r:id="rId3"/>
              </a:rPr>
              <a:t>http://www.youtube.com/watch?v=-</a:t>
            </a:r>
            <a:r>
              <a:rPr lang="en-US" i="1" dirty="0" smtClean="0">
                <a:hlinkClick r:id="rId3"/>
              </a:rPr>
              <a:t>64HEkB69cI</a:t>
            </a:r>
            <a:endParaRPr lang="en-US" i="1" dirty="0" smtClean="0"/>
          </a:p>
          <a:p>
            <a:r>
              <a:rPr lang="el-GR" i="1" dirty="0" smtClean="0"/>
              <a:t>Γελοιογραφία διαφάνειας 28: από το </a:t>
            </a:r>
            <a:r>
              <a:rPr lang="en-US" i="1" dirty="0" smtClean="0"/>
              <a:t>www.dilbert.com</a:t>
            </a:r>
            <a:endParaRPr lang="el-GR" i="1" dirty="0" smtClean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Α. Αθανασόπουλος - Ν. Μιμιλίδου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57D5-B8E6-4020-8BFE-79E27C12B374}" type="slidenum">
              <a:rPr lang="el-GR" smtClean="0"/>
              <a:pPr/>
              <a:t>31</a:t>
            </a:fld>
            <a:endParaRPr lang="el-GR"/>
          </a:p>
        </p:txBody>
      </p:sp>
    </p:spTree>
    <p:custDataLst>
      <p:tags r:id="rId1"/>
    </p:custDataLst>
  </p:cSld>
  <p:clrMapOvr>
    <a:masterClrMapping/>
  </p:clrMapOvr>
  <p:transition spd="slow" advClick="0" advTm="6000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 smtClean="0"/>
              <a:t>ΛΟΓΙΣΜΙΚΟ</a:t>
            </a:r>
            <a:endParaRPr lang="el-GR" dirty="0"/>
          </a:p>
        </p:txBody>
      </p:sp>
      <p:sp>
        <p:nvSpPr>
          <p:cNvPr id="7" name="Θέση κειμένου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Ανάλυση δεδομένων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8023285" y="678976"/>
            <a:ext cx="941203" cy="301752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4</a:t>
            </a:fld>
            <a:endParaRPr lang="el-GR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Α. Αθανασόπουλος - Ν. Μιμιλίδου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568697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Εργαλεία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28600" y="1905000"/>
            <a:ext cx="7772400" cy="4332312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Λογιστικά φύλλα</a:t>
            </a:r>
          </a:p>
          <a:p>
            <a:pPr lvl="1"/>
            <a:r>
              <a:rPr lang="de-DE" dirty="0" smtClean="0"/>
              <a:t>Excel</a:t>
            </a:r>
          </a:p>
          <a:p>
            <a:pPr lvl="1"/>
            <a:r>
              <a:rPr lang="de-DE" dirty="0" err="1" smtClean="0"/>
              <a:t>Libre</a:t>
            </a:r>
            <a:r>
              <a:rPr lang="de-DE" dirty="0" smtClean="0"/>
              <a:t> Office / </a:t>
            </a:r>
            <a:r>
              <a:rPr lang="de-DE" dirty="0" err="1" smtClean="0"/>
              <a:t>OpenOffice</a:t>
            </a:r>
            <a:r>
              <a:rPr lang="de-DE" dirty="0" smtClean="0"/>
              <a:t> </a:t>
            </a:r>
            <a:r>
              <a:rPr lang="de-DE" dirty="0" err="1" smtClean="0"/>
              <a:t>Calc</a:t>
            </a:r>
            <a:endParaRPr lang="de-DE" dirty="0" smtClean="0"/>
          </a:p>
          <a:p>
            <a:r>
              <a:rPr lang="el-GR" dirty="0" smtClean="0"/>
              <a:t>Λογισμικά στατιστικής ανάλυσης</a:t>
            </a:r>
          </a:p>
          <a:p>
            <a:pPr lvl="1"/>
            <a:r>
              <a:rPr lang="de-DE" dirty="0" smtClean="0"/>
              <a:t>SPSS</a:t>
            </a:r>
          </a:p>
          <a:p>
            <a:pPr lvl="1"/>
            <a:r>
              <a:rPr lang="de-DE" dirty="0" smtClean="0"/>
              <a:t>PSPP</a:t>
            </a:r>
          </a:p>
          <a:p>
            <a:pPr lvl="1"/>
            <a:r>
              <a:rPr lang="el-GR" dirty="0" smtClean="0"/>
              <a:t>Άλλα (πχ </a:t>
            </a:r>
            <a:r>
              <a:rPr lang="en-US" dirty="0"/>
              <a:t>Wikipedia,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en.wikipedia.org/wiki/Comparison_of_statistical_packages</a:t>
            </a:r>
            <a:r>
              <a:rPr lang="el-GR" dirty="0" smtClean="0"/>
              <a:t> )</a:t>
            </a:r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Α. Αθανασόπουλος - Ν. Μιμιλίδου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236307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4149080"/>
            <a:ext cx="7772400" cy="1143000"/>
          </a:xfrm>
        </p:spPr>
        <p:txBody>
          <a:bodyPr/>
          <a:lstStyle/>
          <a:p>
            <a:r>
              <a:rPr lang="de-DE" dirty="0" smtClean="0"/>
              <a:t>SPSS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Α. Αθανασόπουλος - Ν. Μιμιλίδου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999237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899592" y="4077072"/>
            <a:ext cx="7772400" cy="1143000"/>
          </a:xfrm>
        </p:spPr>
        <p:txBody>
          <a:bodyPr/>
          <a:lstStyle/>
          <a:p>
            <a:r>
              <a:rPr lang="de-DE" dirty="0" smtClean="0"/>
              <a:t>PSPP</a:t>
            </a:r>
            <a:endParaRPr lang="el-GR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Α. Αθανασόπουλος - Ν. Μιμιλίδου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053317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95536" y="4077072"/>
            <a:ext cx="2808312" cy="1143000"/>
          </a:xfrm>
        </p:spPr>
        <p:txBody>
          <a:bodyPr/>
          <a:lstStyle/>
          <a:p>
            <a:r>
              <a:rPr lang="de-DE" dirty="0" err="1" smtClean="0"/>
              <a:t>Calc</a:t>
            </a:r>
            <a:endParaRPr lang="el-GR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Α. Αθανασόπουλος - Ν. Μιμιλίδου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8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80928"/>
            <a:ext cx="5470514" cy="3226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39098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251521" y="3717032"/>
            <a:ext cx="3528392" cy="1143000"/>
          </a:xfrm>
        </p:spPr>
        <p:txBody>
          <a:bodyPr/>
          <a:lstStyle/>
          <a:p>
            <a:r>
              <a:rPr lang="de-DE" dirty="0" smtClean="0"/>
              <a:t>Excel 2003</a:t>
            </a:r>
            <a:endParaRPr lang="el-GR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Α. Αθανασόπουλος - Ν. Μιμιλίδου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9</a:t>
            </a:fld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1916832"/>
            <a:ext cx="4647693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25295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563894df9645fd38d678dc4681afabc42d4e99"/>
  <p:tag name="ISPRING_RESOURCE_PATHS_HASH_2" val="e9e3fad47f11df5a3ab6869386a7a764c525b6e7"/>
  <p:tag name="ISPRING_RESOURCE_PATHS_HASH_PRESENTER" val="b238954c8688648f8563a3761c7197bf7f9b9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Rules design template">
  <a:themeElements>
    <a:clrScheme name="Θέμα του Office 1">
      <a:dk1>
        <a:srgbClr val="663300"/>
      </a:dk1>
      <a:lt1>
        <a:srgbClr val="FFF8E2"/>
      </a:lt1>
      <a:dk2>
        <a:srgbClr val="996600"/>
      </a:dk2>
      <a:lt2>
        <a:srgbClr val="DDDDDD"/>
      </a:lt2>
      <a:accent1>
        <a:srgbClr val="92D0A4"/>
      </a:accent1>
      <a:accent2>
        <a:srgbClr val="BDAB71"/>
      </a:accent2>
      <a:accent3>
        <a:srgbClr val="FFFBEE"/>
      </a:accent3>
      <a:accent4>
        <a:srgbClr val="562A00"/>
      </a:accent4>
      <a:accent5>
        <a:srgbClr val="C7E4CF"/>
      </a:accent5>
      <a:accent6>
        <a:srgbClr val="AB9B66"/>
      </a:accent6>
      <a:hlink>
        <a:srgbClr val="FF9999"/>
      </a:hlink>
      <a:folHlink>
        <a:srgbClr val="E5DF94"/>
      </a:folHlink>
    </a:clrScheme>
    <a:fontScheme name="Θέμα του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Θέμα του Office 1">
        <a:dk1>
          <a:srgbClr val="663300"/>
        </a:dk1>
        <a:lt1>
          <a:srgbClr val="FFF8E2"/>
        </a:lt1>
        <a:dk2>
          <a:srgbClr val="996600"/>
        </a:dk2>
        <a:lt2>
          <a:srgbClr val="DDDDDD"/>
        </a:lt2>
        <a:accent1>
          <a:srgbClr val="92D0A4"/>
        </a:accent1>
        <a:accent2>
          <a:srgbClr val="BDAB71"/>
        </a:accent2>
        <a:accent3>
          <a:srgbClr val="FFFBEE"/>
        </a:accent3>
        <a:accent4>
          <a:srgbClr val="562A00"/>
        </a:accent4>
        <a:accent5>
          <a:srgbClr val="C7E4CF"/>
        </a:accent5>
        <a:accent6>
          <a:srgbClr val="AB9B66"/>
        </a:accent6>
        <a:hlink>
          <a:srgbClr val="FF9999"/>
        </a:hlink>
        <a:folHlink>
          <a:srgbClr val="E5DF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663300"/>
        </a:dk1>
        <a:lt1>
          <a:srgbClr val="F8F8F8"/>
        </a:lt1>
        <a:dk2>
          <a:srgbClr val="3366CC"/>
        </a:dk2>
        <a:lt2>
          <a:srgbClr val="CCECFF"/>
        </a:lt2>
        <a:accent1>
          <a:srgbClr val="93C4D0"/>
        </a:accent1>
        <a:accent2>
          <a:srgbClr val="BDAB71"/>
        </a:accent2>
        <a:accent3>
          <a:srgbClr val="FBFBFB"/>
        </a:accent3>
        <a:accent4>
          <a:srgbClr val="562A00"/>
        </a:accent4>
        <a:accent5>
          <a:srgbClr val="C8DEE4"/>
        </a:accent5>
        <a:accent6>
          <a:srgbClr val="AB9B66"/>
        </a:accent6>
        <a:hlink>
          <a:srgbClr val="E6B2BE"/>
        </a:hlink>
        <a:folHlink>
          <a:srgbClr val="E5DF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Προοπτική">
  <a:themeElements>
    <a:clrScheme name="Προοπτική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Κλασικό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Προοπτική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Rules design template">
  <a:themeElements>
    <a:clrScheme name="Θέμα του Office 1">
      <a:dk1>
        <a:srgbClr val="663300"/>
      </a:dk1>
      <a:lt1>
        <a:srgbClr val="FFF8E2"/>
      </a:lt1>
      <a:dk2>
        <a:srgbClr val="996600"/>
      </a:dk2>
      <a:lt2>
        <a:srgbClr val="DDDDDD"/>
      </a:lt2>
      <a:accent1>
        <a:srgbClr val="92D0A4"/>
      </a:accent1>
      <a:accent2>
        <a:srgbClr val="BDAB71"/>
      </a:accent2>
      <a:accent3>
        <a:srgbClr val="FFFBEE"/>
      </a:accent3>
      <a:accent4>
        <a:srgbClr val="562A00"/>
      </a:accent4>
      <a:accent5>
        <a:srgbClr val="C7E4CF"/>
      </a:accent5>
      <a:accent6>
        <a:srgbClr val="AB9B66"/>
      </a:accent6>
      <a:hlink>
        <a:srgbClr val="FF9999"/>
      </a:hlink>
      <a:folHlink>
        <a:srgbClr val="E5DF94"/>
      </a:folHlink>
    </a:clrScheme>
    <a:fontScheme name="Θέμα του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Θέμα του Office 1">
        <a:dk1>
          <a:srgbClr val="663300"/>
        </a:dk1>
        <a:lt1>
          <a:srgbClr val="FFF8E2"/>
        </a:lt1>
        <a:dk2>
          <a:srgbClr val="996600"/>
        </a:dk2>
        <a:lt2>
          <a:srgbClr val="DDDDDD"/>
        </a:lt2>
        <a:accent1>
          <a:srgbClr val="92D0A4"/>
        </a:accent1>
        <a:accent2>
          <a:srgbClr val="BDAB71"/>
        </a:accent2>
        <a:accent3>
          <a:srgbClr val="FFFBEE"/>
        </a:accent3>
        <a:accent4>
          <a:srgbClr val="562A00"/>
        </a:accent4>
        <a:accent5>
          <a:srgbClr val="C7E4CF"/>
        </a:accent5>
        <a:accent6>
          <a:srgbClr val="AB9B66"/>
        </a:accent6>
        <a:hlink>
          <a:srgbClr val="FF9999"/>
        </a:hlink>
        <a:folHlink>
          <a:srgbClr val="E5DF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663300"/>
        </a:dk1>
        <a:lt1>
          <a:srgbClr val="F8F8F8"/>
        </a:lt1>
        <a:dk2>
          <a:srgbClr val="3366CC"/>
        </a:dk2>
        <a:lt2>
          <a:srgbClr val="CCECFF"/>
        </a:lt2>
        <a:accent1>
          <a:srgbClr val="93C4D0"/>
        </a:accent1>
        <a:accent2>
          <a:srgbClr val="BDAB71"/>
        </a:accent2>
        <a:accent3>
          <a:srgbClr val="FBFBFB"/>
        </a:accent3>
        <a:accent4>
          <a:srgbClr val="562A00"/>
        </a:accent4>
        <a:accent5>
          <a:srgbClr val="C8DEE4"/>
        </a:accent5>
        <a:accent6>
          <a:srgbClr val="AB9B66"/>
        </a:accent6>
        <a:hlink>
          <a:srgbClr val="E6B2BE"/>
        </a:hlink>
        <a:folHlink>
          <a:srgbClr val="E5DF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Rules design template</Template>
  <TotalTime>1847</TotalTime>
  <Words>1216</Words>
  <Application>Microsoft Office PowerPoint</Application>
  <PresentationFormat>Προβολή στην οθόνη (4:3)</PresentationFormat>
  <Paragraphs>226</Paragraphs>
  <Slides>31</Slides>
  <Notes>7</Notes>
  <HiddenSlides>2</HiddenSlides>
  <MMClips>0</MMClips>
  <ScaleCrop>false</ScaleCrop>
  <HeadingPairs>
    <vt:vector size="6" baseType="variant"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5" baseType="lpstr">
      <vt:lpstr>Rules design template</vt:lpstr>
      <vt:lpstr>Προοπτική</vt:lpstr>
      <vt:lpstr>1_Rules design template</vt:lpstr>
      <vt:lpstr>Chart</vt:lpstr>
      <vt:lpstr>Συλλογή, επεξεργασία και παρουσίαση δεδομένων</vt:lpstr>
      <vt:lpstr>Ερευνητικές Εργασίες Λυκείου</vt:lpstr>
      <vt:lpstr>Στόχοι εργαστηρίου</vt:lpstr>
      <vt:lpstr>ΛΟΓΙΣΜΙΚΟ</vt:lpstr>
      <vt:lpstr>Εργαλεία</vt:lpstr>
      <vt:lpstr>SPSS</vt:lpstr>
      <vt:lpstr>PSPP</vt:lpstr>
      <vt:lpstr>Calc</vt:lpstr>
      <vt:lpstr>Excel 2003</vt:lpstr>
      <vt:lpstr>Excel 2010</vt:lpstr>
      <vt:lpstr>Πορεία εργαστηρίου Excel</vt:lpstr>
      <vt:lpstr>Κωδικοποίηση δεδομένων</vt:lpstr>
      <vt:lpstr>Πορεία εργαστηρίου Excel</vt:lpstr>
      <vt:lpstr>Άσκηση 1</vt:lpstr>
      <vt:lpstr>Άσκηση 2</vt:lpstr>
      <vt:lpstr>Πορεία εργαστηρίου Excel</vt:lpstr>
      <vt:lpstr>Άσκηση 3</vt:lpstr>
      <vt:lpstr>Πορεία εργαστηρίου Excel</vt:lpstr>
      <vt:lpstr>Αναφορές σε κελιά</vt:lpstr>
      <vt:lpstr>Βασικές στατιστικές συναρτήσεις</vt:lpstr>
      <vt:lpstr>Μέτρα κεντρικής θέσης </vt:lpstr>
      <vt:lpstr>Σύγκριση μέσου, διαμέσου και επικρατούσας τιμής</vt:lpstr>
      <vt:lpstr>Σύγκριση μέσου, διαμέσου και επικρατούσας τιμής.</vt:lpstr>
      <vt:lpstr> Μορφές της κατανομής συχνοτήτων και τα τρία μέτρα κεντρικής </vt:lpstr>
      <vt:lpstr>Άσκηση 4</vt:lpstr>
      <vt:lpstr>Παρουσίαση του PowerPoint</vt:lpstr>
      <vt:lpstr>Πορεία εργαστηρίου Excel</vt:lpstr>
      <vt:lpstr>Η αποθέωση της οπτικοποίησης</vt:lpstr>
      <vt:lpstr>Παίζοντας με τις κλίμακες</vt:lpstr>
      <vt:lpstr>Άσκηση 5 Γραφήματα </vt:lpstr>
      <vt:lpstr>Βιβλιογραφία - πηγές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Ανάλυση, επεξεργασία και παρουσίαση δεδομένων</dc:title>
  <cp:lastModifiedBy>Andreas Athanasopoulos</cp:lastModifiedBy>
  <cp:revision>189</cp:revision>
  <dcterms:modified xsi:type="dcterms:W3CDTF">2015-04-14T10:16:27Z</dcterms:modified>
</cp:coreProperties>
</file>