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handoutMasterIdLst>
    <p:handoutMasterId r:id="rId38"/>
  </p:handoutMasterIdLst>
  <p:sldIdLst>
    <p:sldId id="309" r:id="rId2"/>
    <p:sldId id="256" r:id="rId3"/>
    <p:sldId id="257" r:id="rId4"/>
    <p:sldId id="278" r:id="rId5"/>
    <p:sldId id="282" r:id="rId6"/>
    <p:sldId id="275" r:id="rId7"/>
    <p:sldId id="269" r:id="rId8"/>
    <p:sldId id="271" r:id="rId9"/>
    <p:sldId id="270" r:id="rId10"/>
    <p:sldId id="272" r:id="rId11"/>
    <p:sldId id="273" r:id="rId12"/>
    <p:sldId id="294" r:id="rId13"/>
    <p:sldId id="297" r:id="rId14"/>
    <p:sldId id="268" r:id="rId15"/>
    <p:sldId id="263" r:id="rId16"/>
    <p:sldId id="284" r:id="rId17"/>
    <p:sldId id="304" r:id="rId18"/>
    <p:sldId id="305" r:id="rId19"/>
    <p:sldId id="306" r:id="rId20"/>
    <p:sldId id="265" r:id="rId21"/>
    <p:sldId id="267" r:id="rId22"/>
    <p:sldId id="293" r:id="rId23"/>
    <p:sldId id="290" r:id="rId24"/>
    <p:sldId id="291" r:id="rId25"/>
    <p:sldId id="285" r:id="rId26"/>
    <p:sldId id="286" r:id="rId27"/>
    <p:sldId id="303" r:id="rId28"/>
    <p:sldId id="302" r:id="rId29"/>
    <p:sldId id="261" r:id="rId30"/>
    <p:sldId id="307" r:id="rId31"/>
    <p:sldId id="298" r:id="rId32"/>
    <p:sldId id="299" r:id="rId33"/>
    <p:sldId id="300" r:id="rId34"/>
    <p:sldId id="301" r:id="rId35"/>
    <p:sldId id="308" r:id="rId36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7341" autoAdjust="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417A5-74C4-4F5A-9F72-DFDA6E429A14}" type="datetimeFigureOut">
              <a:rPr lang="el-GR" smtClean="0"/>
              <a:pPr/>
              <a:t>11/10/2016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A13BB-7AA0-4693-B313-22B571DE2FF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FE90D-F356-4773-844C-BC4287508F1B}" type="datetimeFigureOut">
              <a:rPr lang="el-GR" smtClean="0"/>
              <a:pPr/>
              <a:t>11/10/2016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3CC62-16A5-42FC-9EED-806CD55CAA4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2A195A-B713-4E61-9167-6667AFE9A9DE}" type="datetime1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66181-DB3A-4153-BF03-5AFF7EF8B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C02E24-C1BB-405B-B85C-F34786DDB000}" type="datetime1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66181-DB3A-4153-BF03-5AFF7EF8B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4580D4-E6AB-4E74-887D-2EF3E76FE807}" type="datetime1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66181-DB3A-4153-BF03-5AFF7EF8B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7DAB6B-1E8F-4322-A247-BF3589185845}" type="datetime1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66181-DB3A-4153-BF03-5AFF7EF8B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2CDA9C-5EC2-4C2A-9F98-0336674F5E52}" type="datetime1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66181-DB3A-4153-BF03-5AFF7EF8B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FA444D-6F4E-4496-9939-9318D5D46336}" type="datetime1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66181-DB3A-4153-BF03-5AFF7EF8B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A943AE-A361-4059-BC9B-8BD6FF336FC7}" type="datetime1">
              <a:rPr lang="en-US" smtClean="0"/>
              <a:pPr/>
              <a:t>10/11/2016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66181-DB3A-4153-BF03-5AFF7EF8B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F97A73-B74A-4B5A-AD23-3C1E8C965EA7}" type="datetime1">
              <a:rPr lang="en-US" smtClean="0"/>
              <a:pPr/>
              <a:t>10/11/2016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66181-DB3A-4153-BF03-5AFF7EF8B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BE406F-CE3B-4188-B435-38D4DB83F953}" type="datetime1">
              <a:rPr lang="en-US" smtClean="0"/>
              <a:pPr/>
              <a:t>10/11/2016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66181-DB3A-4153-BF03-5AFF7EF8B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E7FC8F-776D-43DF-826B-135749EE20D0}" type="datetime1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66181-DB3A-4153-BF03-5AFF7EF8B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096B24-B12E-475A-BCC1-53EBD79BD19A}" type="datetime1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66181-DB3A-4153-BF03-5AFF7EF8B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C78583D3-18E8-4082-A950-603F327D3DCB}" type="datetime1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4566181-DB3A-4153-BF03-5AFF7EF8B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foundation.parliament.gr/central.aspx?sId=110I444I1140I646I453616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foundation.parliament.gr/central.aspx?sId=110I444I1140I646I453616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europa.eu/kids-corner/index_el.htm" TargetMode="External"/><Relationship Id="rId2" Type="http://schemas.openxmlformats.org/officeDocument/2006/relationships/hyperlink" Target="http://europa.eu/teachers-corner/index_el.ht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bookshop.europa.eu/en/erasmus--pbNC0213222/;pgid=Iq1Ekni0.1lSR0OOK4MycO9B0000VUvAqrtL;sid=eXq4qj-9V9q4qmuDLmImDV2YNBmm2HLeZwg=?CatalogCategoryID=tgUKABst4kkAAAEjJ5EY4e5L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gr.humanrights.com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ynigoros.gr/" TargetMode="External"/><Relationship Id="rId3" Type="http://schemas.openxmlformats.org/officeDocument/2006/relationships/hyperlink" Target="http://www.parliament.gr/" TargetMode="External"/><Relationship Id="rId7" Type="http://schemas.openxmlformats.org/officeDocument/2006/relationships/hyperlink" Target="http://foundation.parliament.gr/central.aspx?sId=110I444I1140I646I453616" TargetMode="External"/><Relationship Id="rId2" Type="http://schemas.openxmlformats.org/officeDocument/2006/relationships/hyperlink" Target="http://dschool.edu.g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esop.iep.edu.gr/" TargetMode="External"/><Relationship Id="rId11" Type="http://schemas.openxmlformats.org/officeDocument/2006/relationships/hyperlink" Target="https://diavgeia.gov.gr/" TargetMode="External"/><Relationship Id="rId5" Type="http://schemas.openxmlformats.org/officeDocument/2006/relationships/hyperlink" Target="https://www.unhcr.gr/" TargetMode="External"/><Relationship Id="rId10" Type="http://schemas.openxmlformats.org/officeDocument/2006/relationships/hyperlink" Target="http://www.opengov.gr/" TargetMode="External"/><Relationship Id="rId4" Type="http://schemas.openxmlformats.org/officeDocument/2006/relationships/hyperlink" Target="http://europa.eu/teachers-corner/home_el" TargetMode="External"/><Relationship Id="rId9" Type="http://schemas.openxmlformats.org/officeDocument/2006/relationships/hyperlink" Target="http://stop-bullying.sch.gr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-yliko.gr/" TargetMode="External"/><Relationship Id="rId7" Type="http://schemas.openxmlformats.org/officeDocument/2006/relationships/hyperlink" Target="https://www.unicef.gr/" TargetMode="External"/><Relationship Id="rId2" Type="http://schemas.openxmlformats.org/officeDocument/2006/relationships/hyperlink" Target="http://photodentro.edu.gr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unesco-hellas.gr/" TargetMode="External"/><Relationship Id="rId5" Type="http://schemas.openxmlformats.org/officeDocument/2006/relationships/hyperlink" Target="https://www.ecb.europa.eu/ecb/educational/html/index.el.html" TargetMode="External"/><Relationship Id="rId4" Type="http://schemas.openxmlformats.org/officeDocument/2006/relationships/hyperlink" Target="http://www.demopaideia.gr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εικόνας"/>
          <p:cNvSpPr>
            <a:spLocks noGrp="1"/>
          </p:cNvSpPr>
          <p:nvPr>
            <p:ph type="pic" idx="1"/>
          </p:nvPr>
        </p:nvSpPr>
        <p:spPr/>
      </p:sp>
      <p:sp>
        <p:nvSpPr>
          <p:cNvPr id="6" name="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867400" y="6400800"/>
            <a:ext cx="2782888" cy="304800"/>
          </a:xfrm>
        </p:spPr>
        <p:txBody>
          <a:bodyPr/>
          <a:lstStyle/>
          <a:p>
            <a:r>
              <a:rPr lang="en-US" sz="1600" b="1" i="1" dirty="0" smtClean="0"/>
              <a:t>El </a:t>
            </a:r>
            <a:r>
              <a:rPr lang="en-US" sz="1600" b="1" i="1" dirty="0" err="1" smtClean="0"/>
              <a:t>Navegante</a:t>
            </a:r>
            <a:r>
              <a:rPr lang="en-US" sz="1600" b="1" i="1" dirty="0" smtClean="0"/>
              <a:t>, </a:t>
            </a:r>
            <a:r>
              <a:rPr lang="en-US" sz="1600" b="1" dirty="0" smtClean="0"/>
              <a:t>Mario Gomez</a:t>
            </a:r>
            <a:endParaRPr lang="el-GR" sz="1600" b="1" dirty="0"/>
          </a:p>
        </p:txBody>
      </p:sp>
      <p:pic>
        <p:nvPicPr>
          <p:cNvPr id="3" name="2 - Εικόνα" descr="El Navegante, Mario Gome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657908"/>
            <a:ext cx="6858000" cy="542170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33400" y="1"/>
            <a:ext cx="7772400" cy="990600"/>
          </a:xfrm>
        </p:spPr>
        <p:txBody>
          <a:bodyPr/>
          <a:lstStyle/>
          <a:p>
            <a:r>
              <a:rPr lang="el-GR" sz="4000" b="1" dirty="0" smtClean="0">
                <a:solidFill>
                  <a:srgbClr val="FFC000"/>
                </a:solidFill>
              </a:rPr>
              <a:t>Κριτήρια (2)</a:t>
            </a:r>
            <a:endParaRPr lang="el-GR" sz="4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077200" cy="5029200"/>
          </a:xfrm>
        </p:spPr>
        <p:txBody>
          <a:bodyPr/>
          <a:lstStyle/>
          <a:p>
            <a:pPr lvl="0" algn="l">
              <a:buFont typeface="Arial" pitchFamily="34" charset="0"/>
              <a:buChar char="•"/>
            </a:pPr>
            <a:r>
              <a:rPr lang="el-GR" sz="2800" dirty="0" smtClean="0"/>
              <a:t>Η</a:t>
            </a:r>
            <a:r>
              <a:rPr lang="el-GR" sz="2800" dirty="0" smtClean="0">
                <a:solidFill>
                  <a:srgbClr val="FFC000"/>
                </a:solidFill>
              </a:rPr>
              <a:t> συμβατότητα </a:t>
            </a:r>
            <a:r>
              <a:rPr lang="el-GR" sz="2800" dirty="0" smtClean="0"/>
              <a:t>της διδακτέας ύλης με τα γνωστικά προαπαιτούμενα των μαθητών</a:t>
            </a:r>
          </a:p>
          <a:p>
            <a:pPr lvl="0" algn="l"/>
            <a:endParaRPr lang="el-GR" sz="2800" dirty="0" smtClean="0"/>
          </a:p>
          <a:p>
            <a:pPr lvl="0" algn="l">
              <a:buFont typeface="Arial" pitchFamily="34" charset="0"/>
              <a:buChar char="•"/>
            </a:pPr>
            <a:r>
              <a:rPr lang="el-GR" sz="2800" dirty="0" smtClean="0"/>
              <a:t>Η ανάγκη </a:t>
            </a:r>
            <a:r>
              <a:rPr lang="el-GR" sz="2800" dirty="0" err="1" smtClean="0">
                <a:solidFill>
                  <a:srgbClr val="FFC000"/>
                </a:solidFill>
              </a:rPr>
              <a:t>επικαιροποίησης</a:t>
            </a:r>
            <a:r>
              <a:rPr lang="el-GR" sz="2800" dirty="0" smtClean="0">
                <a:solidFill>
                  <a:srgbClr val="FFC000"/>
                </a:solidFill>
              </a:rPr>
              <a:t> /τροποποίησης </a:t>
            </a:r>
            <a:r>
              <a:rPr lang="el-GR" sz="2800" dirty="0" smtClean="0"/>
              <a:t>/εμπλουτισμού κάποιων γνώσεων και πληροφοριών</a:t>
            </a:r>
          </a:p>
          <a:p>
            <a:pPr lvl="0" algn="l">
              <a:buFont typeface="Arial" pitchFamily="34" charset="0"/>
              <a:buChar char="•"/>
            </a:pPr>
            <a:endParaRPr lang="el-GR" sz="2800" dirty="0" smtClean="0"/>
          </a:p>
          <a:p>
            <a:pPr lvl="0" algn="l">
              <a:buFont typeface="Arial" pitchFamily="34" charset="0"/>
              <a:buChar char="•"/>
            </a:pPr>
            <a:r>
              <a:rPr lang="el-GR" sz="2800" dirty="0" smtClean="0"/>
              <a:t>Οι </a:t>
            </a:r>
            <a:r>
              <a:rPr lang="el-GR" sz="2800" dirty="0" smtClean="0">
                <a:solidFill>
                  <a:srgbClr val="FFC000"/>
                </a:solidFill>
              </a:rPr>
              <a:t>επαναλήψεις και αλληλοεπικαλύψεις </a:t>
            </a:r>
            <a:r>
              <a:rPr lang="el-GR" sz="2800" dirty="0" smtClean="0"/>
              <a:t>που υπάρχουν στα σχολικά εγχειρίδια</a:t>
            </a:r>
          </a:p>
          <a:p>
            <a:pPr lvl="0" algn="l">
              <a:buFont typeface="Arial" pitchFamily="34" charset="0"/>
              <a:buChar char="•"/>
            </a:pPr>
            <a:endParaRPr lang="el-GR" sz="2800" dirty="0" smtClean="0"/>
          </a:p>
          <a:p>
            <a:pPr lvl="0" algn="l">
              <a:buFont typeface="Arial" pitchFamily="34" charset="0"/>
              <a:buChar char="•"/>
            </a:pPr>
            <a:r>
              <a:rPr lang="el-GR" sz="2800" dirty="0" smtClean="0"/>
              <a:t>Οι </a:t>
            </a:r>
            <a:r>
              <a:rPr lang="el-GR" sz="2800" dirty="0" smtClean="0">
                <a:solidFill>
                  <a:srgbClr val="FFC000"/>
                </a:solidFill>
              </a:rPr>
              <a:t>αδυναμίες ή οι δυνατότητες </a:t>
            </a:r>
            <a:r>
              <a:rPr lang="el-GR" sz="2800" dirty="0" smtClean="0"/>
              <a:t>των σχολικών εγχειριδίων </a:t>
            </a:r>
          </a:p>
          <a:p>
            <a:pPr algn="l">
              <a:buFont typeface="Arial" pitchFamily="34" charset="0"/>
              <a:buChar char="•"/>
            </a:pPr>
            <a:endParaRPr lang="el-GR" dirty="0" smtClean="0"/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143001"/>
          </a:xfrm>
        </p:spPr>
        <p:txBody>
          <a:bodyPr/>
          <a:lstStyle/>
          <a:p>
            <a:r>
              <a:rPr lang="el-GR" b="1" dirty="0" smtClean="0">
                <a:solidFill>
                  <a:srgbClr val="FFC000"/>
                </a:solidFill>
              </a:rPr>
              <a:t>Κριτήρια (3)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7848600" cy="5334000"/>
          </a:xfrm>
        </p:spPr>
        <p:txBody>
          <a:bodyPr/>
          <a:lstStyle/>
          <a:p>
            <a:pPr lvl="0" algn="l">
              <a:buFont typeface="Arial" pitchFamily="34" charset="0"/>
              <a:buChar char="•"/>
            </a:pPr>
            <a:endParaRPr lang="el-GR" sz="2800" dirty="0" smtClean="0"/>
          </a:p>
          <a:p>
            <a:pPr lvl="0" algn="l">
              <a:buFont typeface="Arial" pitchFamily="34" charset="0"/>
              <a:buChar char="•"/>
            </a:pPr>
            <a:r>
              <a:rPr lang="el-GR" sz="2800" dirty="0" smtClean="0"/>
              <a:t>Το  </a:t>
            </a:r>
            <a:r>
              <a:rPr lang="el-GR" sz="2800" dirty="0" smtClean="0">
                <a:solidFill>
                  <a:srgbClr val="FFC000"/>
                </a:solidFill>
              </a:rPr>
              <a:t>ενδιαφέρον</a:t>
            </a:r>
            <a:r>
              <a:rPr lang="el-GR" sz="2800" dirty="0" smtClean="0"/>
              <a:t> που προκαλούν στους μαθητές τα θέματα που διαπραγματεύονται τα μαθήματα αυτά αλλά και η </a:t>
            </a:r>
            <a:r>
              <a:rPr lang="el-GR" sz="2800" dirty="0" smtClean="0">
                <a:solidFill>
                  <a:srgbClr val="FFC000"/>
                </a:solidFill>
              </a:rPr>
              <a:t>επικαιρότητα</a:t>
            </a:r>
            <a:r>
              <a:rPr lang="el-GR" sz="2800" dirty="0" smtClean="0"/>
              <a:t> που τα ακολουθεί</a:t>
            </a:r>
          </a:p>
          <a:p>
            <a:pPr lvl="0" algn="l"/>
            <a:endParaRPr lang="el-GR" dirty="0" smtClean="0"/>
          </a:p>
          <a:p>
            <a:pPr lvl="0" algn="l">
              <a:buFont typeface="Arial" pitchFamily="34" charset="0"/>
              <a:buChar char="•"/>
            </a:pPr>
            <a:r>
              <a:rPr lang="el-GR" sz="2800" dirty="0" smtClean="0"/>
              <a:t>Η σπουδαιότητα του </a:t>
            </a:r>
            <a:r>
              <a:rPr lang="el-GR" sz="2800" dirty="0" smtClean="0">
                <a:solidFill>
                  <a:srgbClr val="FFC000"/>
                </a:solidFill>
              </a:rPr>
              <a:t>κοινωνικού και πολιτικού </a:t>
            </a:r>
            <a:r>
              <a:rPr lang="el-GR" sz="2800" dirty="0" err="1" smtClean="0">
                <a:solidFill>
                  <a:srgbClr val="FFC000"/>
                </a:solidFill>
              </a:rPr>
              <a:t>γραμματισμού</a:t>
            </a:r>
            <a:r>
              <a:rPr lang="el-GR" sz="2800" dirty="0" smtClean="0">
                <a:solidFill>
                  <a:srgbClr val="FFC000"/>
                </a:solidFill>
              </a:rPr>
              <a:t> </a:t>
            </a:r>
            <a:r>
              <a:rPr lang="el-GR" sz="2800" dirty="0" smtClean="0"/>
              <a:t>για την νοητική και συναισθηματική ανάπτυξη του εφήβου στην μελλοντική πορεία του ως ενεργού πολίτη της ελληνικής και της ευρωπαϊκής κοινωνίας</a:t>
            </a:r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09600" y="152401"/>
            <a:ext cx="8305800" cy="1219200"/>
          </a:xfrm>
        </p:spPr>
        <p:txBody>
          <a:bodyPr/>
          <a:lstStyle/>
          <a:p>
            <a:r>
              <a:rPr lang="el-GR" sz="4000" b="1" dirty="0" smtClean="0">
                <a:solidFill>
                  <a:srgbClr val="FFC000"/>
                </a:solidFill>
              </a:rPr>
              <a:t>Ποιοτικά/ποσοτικά χαρακτηριστικά</a:t>
            </a:r>
            <a:endParaRPr lang="el-GR" sz="4000" b="1" dirty="0">
              <a:solidFill>
                <a:srgbClr val="FFC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848600" cy="5105400"/>
          </a:xfrm>
        </p:spPr>
        <p:txBody>
          <a:bodyPr/>
          <a:lstStyle/>
          <a:p>
            <a:pPr algn="just"/>
            <a:r>
              <a:rPr lang="el-GR" sz="2800" dirty="0" smtClean="0">
                <a:solidFill>
                  <a:schemeClr val="tx1"/>
                </a:solidFill>
              </a:rPr>
              <a:t>Κάθε ενότητα εμπλουτίστηκε </a:t>
            </a:r>
            <a:r>
              <a:rPr lang="el-GR" sz="2800" dirty="0" smtClean="0"/>
              <a:t>με </a:t>
            </a:r>
            <a:r>
              <a:rPr lang="el-GR" sz="2800" dirty="0" smtClean="0">
                <a:solidFill>
                  <a:srgbClr val="FFC000"/>
                </a:solidFill>
              </a:rPr>
              <a:t>γενικές ή ειδικές οδηγίες, προτάσεις &amp; επισημάνσεις</a:t>
            </a:r>
            <a:r>
              <a:rPr lang="el-GR" sz="2800" dirty="0" smtClean="0"/>
              <a:t> για τον εκπαιδευτικό</a:t>
            </a:r>
          </a:p>
          <a:p>
            <a:pPr algn="just"/>
            <a:r>
              <a:rPr lang="el-GR" sz="2800" dirty="0" smtClean="0">
                <a:solidFill>
                  <a:schemeClr val="tx1"/>
                </a:solidFill>
              </a:rPr>
              <a:t>συνδέθηκε με </a:t>
            </a:r>
            <a:r>
              <a:rPr lang="el-GR" sz="2800" dirty="0" smtClean="0">
                <a:solidFill>
                  <a:srgbClr val="FFC000"/>
                </a:solidFill>
              </a:rPr>
              <a:t>ενδεικτικές,  προτεινόμενες δραστηριότητες</a:t>
            </a:r>
            <a:r>
              <a:rPr lang="el-GR" sz="2800" dirty="0" smtClean="0">
                <a:solidFill>
                  <a:schemeClr val="tx1"/>
                </a:solidFill>
              </a:rPr>
              <a:t> </a:t>
            </a:r>
            <a:r>
              <a:rPr lang="el-GR" sz="2800" dirty="0" smtClean="0"/>
              <a:t>καθώς επίσης και έγκυρο ψηφιακό εκπαιδευτικό </a:t>
            </a:r>
            <a:r>
              <a:rPr lang="el-GR" sz="2800" dirty="0" smtClean="0">
                <a:solidFill>
                  <a:srgbClr val="FFC000"/>
                </a:solidFill>
              </a:rPr>
              <a:t>υλικό</a:t>
            </a:r>
          </a:p>
          <a:p>
            <a:pPr algn="just">
              <a:buFont typeface="Arial" pitchFamily="34" charset="0"/>
              <a:buChar char="•"/>
            </a:pPr>
            <a:r>
              <a:rPr lang="el-GR" sz="2800" dirty="0" smtClean="0">
                <a:solidFill>
                  <a:srgbClr val="FFC000"/>
                </a:solidFill>
              </a:rPr>
              <a:t>Περιορίστηκαν οι επαναλήψεις </a:t>
            </a:r>
            <a:r>
              <a:rPr lang="el-GR" sz="2800" dirty="0" smtClean="0">
                <a:solidFill>
                  <a:schemeClr val="tx1"/>
                </a:solidFill>
              </a:rPr>
              <a:t>-αφαιρέθηκαν </a:t>
            </a:r>
            <a:r>
              <a:rPr lang="el-GR" sz="2800" dirty="0" smtClean="0"/>
              <a:t>κάποια κομμάτια που επαναλαμβάνονταν ή/και προτάθηκε η </a:t>
            </a:r>
            <a:r>
              <a:rPr lang="el-GR" sz="2800" dirty="0" smtClean="0">
                <a:solidFill>
                  <a:srgbClr val="FFC000"/>
                </a:solidFill>
              </a:rPr>
              <a:t>περιληπτική/ανακεφαλαιωτική διαπραγμάτευσή </a:t>
            </a:r>
            <a:r>
              <a:rPr lang="el-GR" sz="2800" dirty="0" smtClean="0"/>
              <a:t>τους</a:t>
            </a:r>
          </a:p>
          <a:p>
            <a:pPr algn="just">
              <a:buFont typeface="Arial" pitchFamily="34" charset="0"/>
              <a:buChar char="•"/>
            </a:pPr>
            <a:endParaRPr lang="el-GR" sz="2800" dirty="0" smtClean="0"/>
          </a:p>
          <a:p>
            <a:pPr algn="just"/>
            <a:endParaRPr lang="el-GR" sz="2800" dirty="0" smtClean="0"/>
          </a:p>
          <a:p>
            <a:pPr algn="just"/>
            <a:endParaRPr lang="el-GR" sz="2800" dirty="0" smtClean="0"/>
          </a:p>
          <a:p>
            <a:pPr algn="just">
              <a:buFont typeface="Arial" pitchFamily="34" charset="0"/>
              <a:buChar char="•"/>
            </a:pPr>
            <a:endParaRPr lang="el-GR" sz="2800" dirty="0" smtClean="0"/>
          </a:p>
          <a:p>
            <a:pPr algn="l">
              <a:buFont typeface="Arial" pitchFamily="34" charset="0"/>
              <a:buChar char="•"/>
            </a:pPr>
            <a:endParaRPr lang="el-GR" dirty="0" smtClean="0"/>
          </a:p>
          <a:p>
            <a:pPr algn="l">
              <a:buFont typeface="Arial" pitchFamily="34" charset="0"/>
              <a:buChar char="•"/>
            </a:pPr>
            <a:endParaRPr lang="el-GR" dirty="0" smtClean="0"/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09600" y="609600"/>
            <a:ext cx="7848600" cy="5943600"/>
          </a:xfrm>
        </p:spPr>
        <p:txBody>
          <a:bodyPr/>
          <a:lstStyle/>
          <a:p>
            <a:pPr algn="just"/>
            <a:endParaRPr lang="el-GR" dirty="0" smtClean="0">
              <a:solidFill>
                <a:schemeClr val="tx1"/>
              </a:solidFill>
            </a:endParaRPr>
          </a:p>
          <a:p>
            <a:pPr algn="just"/>
            <a:r>
              <a:rPr lang="el-GR" sz="2800" dirty="0" smtClean="0">
                <a:solidFill>
                  <a:schemeClr val="tx1"/>
                </a:solidFill>
              </a:rPr>
              <a:t>Προστέθηκαν</a:t>
            </a:r>
            <a:r>
              <a:rPr lang="el-GR" sz="2800" dirty="0" smtClean="0"/>
              <a:t> –όπου κρίθηκε αναγκαίο- κάποιες </a:t>
            </a:r>
            <a:r>
              <a:rPr lang="el-GR" sz="2800" dirty="0" smtClean="0">
                <a:solidFill>
                  <a:srgbClr val="FFC000"/>
                </a:solidFill>
              </a:rPr>
              <a:t>«χρήσιμες γνώσεις», </a:t>
            </a:r>
            <a:r>
              <a:rPr lang="el-GR" sz="2800" dirty="0" smtClean="0"/>
              <a:t>π.χ. από την ενότητα του Δικαίου (ΠΠΒ’) η οποία θεωρείται </a:t>
            </a:r>
            <a:r>
              <a:rPr lang="el-GR" sz="2800" dirty="0" smtClean="0">
                <a:solidFill>
                  <a:srgbClr val="FFC000"/>
                </a:solidFill>
              </a:rPr>
              <a:t>διακριτό αντικείμενο</a:t>
            </a:r>
            <a:r>
              <a:rPr lang="el-GR" sz="2800" dirty="0" smtClean="0"/>
              <a:t> στην Πολιτική Παιδεία</a:t>
            </a:r>
          </a:p>
          <a:p>
            <a:pPr algn="just"/>
            <a:endParaRPr lang="el-GR" sz="2800" dirty="0" smtClean="0"/>
          </a:p>
          <a:p>
            <a:pPr algn="just"/>
            <a:r>
              <a:rPr lang="el-GR" sz="2800" dirty="0" smtClean="0">
                <a:solidFill>
                  <a:srgbClr val="FFC000"/>
                </a:solidFill>
              </a:rPr>
              <a:t>Συνδέθηκαν  διδακτικές ενότητες </a:t>
            </a:r>
            <a:r>
              <a:rPr lang="el-GR" sz="2800" dirty="0" smtClean="0"/>
              <a:t>μεταξύ τους για πληρέστερη διαχείριση</a:t>
            </a:r>
          </a:p>
          <a:p>
            <a:pPr algn="just"/>
            <a:endParaRPr lang="el-GR" sz="2800" dirty="0" smtClean="0"/>
          </a:p>
          <a:p>
            <a:pPr algn="just"/>
            <a:r>
              <a:rPr lang="el-GR" sz="2800" dirty="0" smtClean="0"/>
              <a:t>Εντοπίστηκαν </a:t>
            </a:r>
            <a:r>
              <a:rPr lang="el-GR" sz="2800" dirty="0" smtClean="0">
                <a:solidFill>
                  <a:srgbClr val="FFC000"/>
                </a:solidFill>
              </a:rPr>
              <a:t>σημεία ενδιαφέροντος </a:t>
            </a:r>
            <a:r>
              <a:rPr lang="el-GR" sz="2800" dirty="0" smtClean="0"/>
              <a:t>(είτε προβληματικά, είτε  με ελλείψεις, κλπ.) και προτάθηκαν </a:t>
            </a:r>
            <a:r>
              <a:rPr lang="el-GR" sz="2800" dirty="0" smtClean="0">
                <a:solidFill>
                  <a:srgbClr val="FFC000"/>
                </a:solidFill>
              </a:rPr>
              <a:t>εναλλακτικές προσεγγίσεις</a:t>
            </a:r>
          </a:p>
          <a:p>
            <a:pPr algn="just"/>
            <a:endParaRPr lang="el-GR" dirty="0" smtClean="0"/>
          </a:p>
          <a:p>
            <a:pPr algn="just"/>
            <a:endParaRPr lang="el-GR" dirty="0" smtClean="0"/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90600" y="228600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l-GR" dirty="0" smtClean="0">
                <a:solidFill>
                  <a:srgbClr val="92D050"/>
                </a:solidFill>
              </a:rPr>
              <a:t/>
            </a:r>
            <a:br>
              <a:rPr lang="el-GR" dirty="0" smtClean="0">
                <a:solidFill>
                  <a:srgbClr val="92D050"/>
                </a:solidFill>
              </a:rPr>
            </a:br>
            <a:r>
              <a:rPr lang="el-GR" dirty="0" smtClean="0">
                <a:solidFill>
                  <a:srgbClr val="92D050"/>
                </a:solidFill>
              </a:rPr>
              <a:t/>
            </a:r>
            <a:br>
              <a:rPr lang="el-GR" dirty="0" smtClean="0">
                <a:solidFill>
                  <a:srgbClr val="92D050"/>
                </a:solidFill>
              </a:rPr>
            </a:br>
            <a:r>
              <a:rPr lang="el-GR" b="1" dirty="0" smtClean="0">
                <a:solidFill>
                  <a:srgbClr val="FFC000"/>
                </a:solidFill>
              </a:rPr>
              <a:t>Ενδεικτικά παραδείγματα </a:t>
            </a:r>
            <a:r>
              <a:rPr lang="el-GR" dirty="0" smtClean="0">
                <a:solidFill>
                  <a:srgbClr val="92D050"/>
                </a:solidFill>
              </a:rPr>
              <a:t/>
            </a:r>
            <a:br>
              <a:rPr lang="el-GR" dirty="0" smtClean="0">
                <a:solidFill>
                  <a:srgbClr val="92D050"/>
                </a:solidFill>
              </a:rPr>
            </a:br>
            <a:r>
              <a:rPr lang="el-GR" dirty="0" smtClean="0">
                <a:solidFill>
                  <a:srgbClr val="92D050"/>
                </a:solidFill>
              </a:rPr>
              <a:t/>
            </a:r>
            <a:br>
              <a:rPr lang="el-GR" dirty="0" smtClean="0">
                <a:solidFill>
                  <a:srgbClr val="92D050"/>
                </a:solidFill>
              </a:rPr>
            </a:br>
            <a:r>
              <a:rPr lang="el-GR" dirty="0" smtClean="0">
                <a:solidFill>
                  <a:srgbClr val="92D050"/>
                </a:solidFill>
              </a:rPr>
              <a:t/>
            </a:r>
            <a:br>
              <a:rPr lang="el-GR" dirty="0" smtClean="0">
                <a:solidFill>
                  <a:srgbClr val="92D050"/>
                </a:solidFill>
              </a:rPr>
            </a:br>
            <a:endParaRPr lang="el-GR" dirty="0">
              <a:solidFill>
                <a:srgbClr val="92D050"/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l-GR" sz="2000" b="1" dirty="0" smtClean="0">
                <a:solidFill>
                  <a:srgbClr val="FFC000"/>
                </a:solidFill>
              </a:rPr>
              <a:t>1</a:t>
            </a:r>
            <a:r>
              <a:rPr lang="el-GR" sz="2000" b="1" baseline="30000" dirty="0" smtClean="0">
                <a:solidFill>
                  <a:srgbClr val="FFC000"/>
                </a:solidFill>
              </a:rPr>
              <a:t>ο</a:t>
            </a:r>
            <a:r>
              <a:rPr lang="el-GR" sz="2000" b="1" dirty="0" smtClean="0">
                <a:solidFill>
                  <a:srgbClr val="FFC000"/>
                </a:solidFill>
              </a:rPr>
              <a:t> παράδειγμα (Π.Π. Α’ ΓΕΛ)</a:t>
            </a:r>
            <a:endParaRPr lang="en-US" sz="20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519563385"/>
              </p:ext>
            </p:extLst>
          </p:nvPr>
        </p:nvGraphicFramePr>
        <p:xfrm>
          <a:off x="457200" y="1066800"/>
          <a:ext cx="7629524" cy="532028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213991"/>
                <a:gridCol w="568720"/>
                <a:gridCol w="2846813"/>
              </a:tblGrid>
              <a:tr h="53202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ΚΕΦ. 6: ΚΟΙΝΩΝΙΚΟΠΟΙΗΣΗ ΚΑΙ ΠΟΛΙΤΙΚΟΠΟΙΗΣΗ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6.1 Κοινωνικοποίηση και πολιτικοποίηση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6.2 Φορείς κοινωνικοποίησης / πολιτικοποίησης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6.2.1 Η οικογένεια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6.2.2 Το σχολείο – η εκπαίδευση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6.2.3 Οι παρέες συνομηλίκων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6.2.4 Τα Μέσα Μαζικής Επικοινωνίας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6.2.5 Τα πολιτικά κόμματα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6.2.6 Ο θεσμός των Μαθητικών Κοινοτήτων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6.3 Ο </a:t>
                      </a:r>
                      <a:r>
                        <a:rPr lang="en-US" sz="1800" dirty="0" err="1">
                          <a:effectLst/>
                        </a:rPr>
                        <a:t>κοινωνικός</a:t>
                      </a:r>
                      <a:r>
                        <a:rPr lang="en-US" sz="1800" dirty="0">
                          <a:effectLst/>
                        </a:rPr>
                        <a:t>  </a:t>
                      </a:r>
                      <a:r>
                        <a:rPr lang="en-US" sz="1800" dirty="0" err="1">
                          <a:effectLst/>
                        </a:rPr>
                        <a:t>έλεγχος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l-GR" sz="1600" dirty="0" smtClean="0">
                          <a:effectLst/>
                        </a:rPr>
                        <a:t>5</a:t>
                      </a:r>
                      <a:r>
                        <a:rPr lang="en-US" sz="1600" dirty="0" smtClean="0">
                          <a:effectLst/>
                        </a:rPr>
                        <a:t>+2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Οι ενότητες 6.2,6.2.1,6.2.2,6.3 &amp; 6.2.5 να διδαχθούν περιληπτικά και ανακεφαλαιωτικά (το περιεχόμενο είναι γνωστό ήδη από την ΚΠΑ της Γ΄ Γυμν.) Η κοινωνικοποίηση να διδαχθεί συνδυαστικά με την πολιτικοποίηση. Να δοθεί έμφαση στο ρόλο των ΜΜΕ ως φορέα κοινωνικοποίησης</a:t>
                      </a:r>
                      <a:r>
                        <a:rPr lang="el-GR" sz="1100" dirty="0">
                          <a:effectLst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466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533400" y="457199"/>
            <a:ext cx="7772400" cy="1066801"/>
          </a:xfrm>
        </p:spPr>
        <p:txBody>
          <a:bodyPr/>
          <a:lstStyle/>
          <a:p>
            <a:r>
              <a:rPr lang="el-GR" sz="4000" b="1" dirty="0" smtClean="0">
                <a:solidFill>
                  <a:srgbClr val="FFC000"/>
                </a:solidFill>
              </a:rPr>
              <a:t>Σχόλια της ενότητας</a:t>
            </a:r>
            <a:r>
              <a:rPr lang="en-US" sz="4000" b="1" dirty="0" smtClean="0">
                <a:solidFill>
                  <a:srgbClr val="FFC000"/>
                </a:solidFill>
              </a:rPr>
              <a:t>:</a:t>
            </a:r>
            <a:endParaRPr lang="el-GR" sz="4000" b="1" dirty="0">
              <a:solidFill>
                <a:srgbClr val="FFC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8153400" cy="4800600"/>
          </a:xfrm>
        </p:spPr>
        <p:txBody>
          <a:bodyPr/>
          <a:lstStyle/>
          <a:p>
            <a:pPr algn="just"/>
            <a:endParaRPr lang="el-GR" sz="2800" dirty="0" smtClean="0">
              <a:ea typeface="TimesNewRomanPS-BoldMT"/>
              <a:cs typeface="TimesNewRomanPS-BoldMT"/>
            </a:endParaRPr>
          </a:p>
          <a:p>
            <a:pPr algn="just"/>
            <a:r>
              <a:rPr lang="el-GR" sz="2800" dirty="0" smtClean="0">
                <a:ea typeface="TimesNewRomanPS-BoldMT"/>
                <a:cs typeface="TimesNewRomanPS-BoldMT"/>
              </a:rPr>
              <a:t>Προτείνεται ο διδάσκων να αξιοποιήσει τον διδακτικό χρόνο για να υλοποιήσει ενδιαφέρουσες δραστηριότητες (π.χ. τα παιχνίδια – με την </a:t>
            </a:r>
            <a:r>
              <a:rPr lang="el-GR" sz="2800" dirty="0" err="1" smtClean="0">
                <a:ea typeface="TimesNewRomanPS-BoldMT"/>
                <a:cs typeface="TimesNewRomanPS-BoldMT"/>
              </a:rPr>
              <a:t>έμφυλή</a:t>
            </a:r>
            <a:r>
              <a:rPr lang="el-GR" sz="2800" dirty="0" smtClean="0">
                <a:ea typeface="TimesNewRomanPS-BoldMT"/>
                <a:cs typeface="TimesNewRomanPS-BoldMT"/>
              </a:rPr>
              <a:t> τους διάσταση – ή/και τα </a:t>
            </a:r>
            <a:r>
              <a:rPr lang="en-US" sz="2800" dirty="0" smtClean="0">
                <a:ea typeface="TimesNewRomanPS-BoldMT"/>
                <a:cs typeface="TimesNewRomanPS-BoldMT"/>
              </a:rPr>
              <a:t>social media</a:t>
            </a:r>
            <a:r>
              <a:rPr lang="el-GR" sz="2800" dirty="0" smtClean="0">
                <a:ea typeface="TimesNewRomanPS-BoldMT"/>
                <a:cs typeface="TimesNewRomanPS-BoldMT"/>
              </a:rPr>
              <a:t> ως  φορείς κοινωνικοποίησης. Για το θεσμό των Μαθητικών Κοινοτήτων πλούσιο υλικό από το Ίδρυμα της Βουλής: </a:t>
            </a:r>
            <a:r>
              <a:rPr lang="el-GR" sz="2800" u="sng" dirty="0" smtClean="0">
                <a:solidFill>
                  <a:srgbClr val="0000FF"/>
                </a:solidFill>
                <a:ea typeface="Calibri"/>
                <a:cs typeface="Times New Roman"/>
                <a:hlinkClick r:id="rId2"/>
              </a:rPr>
              <a:t>http://foundation.parliament.gr/central.aspx?sId=110I444I1140I646I453616#</a:t>
            </a:r>
            <a:endParaRPr lang="el-GR" sz="2800" dirty="0" smtClean="0">
              <a:latin typeface="Times New Roman"/>
              <a:ea typeface="Calibri"/>
              <a:cs typeface="Times New Roman"/>
            </a:endParaRPr>
          </a:p>
          <a:p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l"/>
            <a:r>
              <a:rPr lang="el-GR" sz="2000" b="1" dirty="0" smtClean="0">
                <a:solidFill>
                  <a:srgbClr val="FFC000"/>
                </a:solidFill>
              </a:rPr>
              <a:t>2</a:t>
            </a:r>
            <a:r>
              <a:rPr lang="el-GR" sz="2000" b="1" baseline="30000" dirty="0" smtClean="0">
                <a:solidFill>
                  <a:srgbClr val="FFC000"/>
                </a:solidFill>
              </a:rPr>
              <a:t>ο</a:t>
            </a:r>
            <a:r>
              <a:rPr lang="el-GR" sz="2000" b="1" dirty="0" smtClean="0">
                <a:solidFill>
                  <a:srgbClr val="FFC000"/>
                </a:solidFill>
              </a:rPr>
              <a:t> παράδειγμα (</a:t>
            </a:r>
            <a:r>
              <a:rPr lang="el-GR" sz="2000" b="1" dirty="0" smtClean="0">
                <a:solidFill>
                  <a:srgbClr val="FFC000"/>
                </a:solidFill>
              </a:rPr>
              <a:t>Πολιτική Παιδεία </a:t>
            </a:r>
            <a:r>
              <a:rPr lang="el-GR" sz="2000" b="1" dirty="0" smtClean="0">
                <a:solidFill>
                  <a:srgbClr val="FFC000"/>
                </a:solidFill>
              </a:rPr>
              <a:t>Β’ ΓΕΛ)</a:t>
            </a:r>
            <a:endParaRPr lang="el-GR" sz="2000" b="1" dirty="0">
              <a:solidFill>
                <a:srgbClr val="FFC000"/>
              </a:solidFill>
            </a:endParaRPr>
          </a:p>
        </p:txBody>
      </p:sp>
      <p:pic>
        <p:nvPicPr>
          <p:cNvPr id="1026" name="Picture 2" descr="C:\Users\user\Desktop\Εικόνα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14400"/>
            <a:ext cx="7848600" cy="5562600"/>
          </a:xfrm>
          <a:prstGeom prst="rect">
            <a:avLst/>
          </a:prstGeom>
          <a:noFill/>
        </p:spPr>
      </p:pic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1066800" y="1066800"/>
          <a:ext cx="7239000" cy="5257800"/>
        </p:xfrm>
        <a:graphic>
          <a:graphicData uri="http://schemas.openxmlformats.org/drawingml/2006/table">
            <a:tbl>
              <a:tblPr/>
              <a:tblGrid>
                <a:gridCol w="7239000"/>
              </a:tblGrid>
              <a:tr h="5181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Στην ενότητα αυτή θα μπορούσαν οι διδάσκοντες να οργανώσουν προσομοίωση δίκης ή δικαστηρίου κατανέμοντας τους διάφορους ρόλους στους μαθητές. Επίσης, θα μπορούσε να δοθεί στους μαθητές ως ατομική ή ομαδική εργασία ένα γλωσσάρι όρων σχετικών με το δίκαιο (π.χ. αντίδικος, υπόδικος, διάδικος, κατηγορούμενος, δικαστής κ.λπ.). Ο διδάσκων μπορεί να αξιοποιήσει μεθοδολογικά τους εννοιολογικούς χάρτες (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mind maps</a:t>
                      </a:r>
                      <a:r>
                        <a:rPr lang="el-GR" sz="2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l-GR" sz="2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map tools</a:t>
                      </a:r>
                      <a:r>
                        <a:rPr lang="el-GR" sz="2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) για να γίνουν περισσότερο εύληπτες οι διακρίσεις, καθώς επίσης και το σχεδιάγραμμα της σελ. 93. Επίσης, θα μπορούσε η εισαγωγή (6.1) να συνδυαστεί με το δίπολο νόμιμο/ηθικό και την αναφορά στην Αντιγόνη. Σχετικό εκπαιδευτικό υλικό από το Ίδρυμα της Βουλής των Ελλήνων</a:t>
                      </a:r>
                      <a:endParaRPr lang="el-GR" sz="20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l-GR" sz="2000" b="1" u="sng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http://foundation.parliament.gr/central.aspx?sId=110I444I1140I646I453616#</a:t>
                      </a:r>
                      <a:r>
                        <a:rPr lang="el-GR" sz="2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(κανόνες και νόμοι στην καθημερινή μας ζωή).</a:t>
                      </a:r>
                      <a:endParaRPr lang="el-GR" sz="20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b="1" dirty="0" smtClean="0">
                <a:solidFill>
                  <a:srgbClr val="FFC000"/>
                </a:solidFill>
              </a:rPr>
              <a:t>Σχόλια της ενότητας</a:t>
            </a:r>
            <a:r>
              <a:rPr lang="en-US" sz="4000" b="1" dirty="0" smtClean="0">
                <a:solidFill>
                  <a:srgbClr val="FFC000"/>
                </a:solidFill>
              </a:rPr>
              <a:t>:</a:t>
            </a:r>
            <a:r>
              <a:rPr lang="el-GR" sz="4000" b="1" dirty="0" smtClean="0">
                <a:solidFill>
                  <a:srgbClr val="FFC000"/>
                </a:solidFill>
              </a:rPr>
              <a:t/>
            </a:r>
            <a:br>
              <a:rPr lang="el-GR" sz="4000" b="1" dirty="0" smtClean="0">
                <a:solidFill>
                  <a:srgbClr val="FFC000"/>
                </a:solidFill>
              </a:rPr>
            </a:br>
            <a:endParaRPr lang="el-GR" sz="4000" b="1" dirty="0">
              <a:solidFill>
                <a:srgbClr val="FFC000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1143000" y="990600"/>
          <a:ext cx="7238999" cy="5047488"/>
        </p:xfrm>
        <a:graphic>
          <a:graphicData uri="http://schemas.openxmlformats.org/drawingml/2006/table">
            <a:tbl>
              <a:tblPr/>
              <a:tblGrid>
                <a:gridCol w="3998293"/>
                <a:gridCol w="726107"/>
                <a:gridCol w="2514599"/>
              </a:tblGrid>
              <a:tr h="4953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2060"/>
                          </a:solidFill>
                          <a:latin typeface="Calibri"/>
                          <a:ea typeface="TimesNewRomanPS-BoldMT"/>
                          <a:cs typeface="TimesNewRomanPS-BoldMT"/>
                        </a:rPr>
                        <a:t>ΚΕΦ. 10: ΕΠΙΧΕΙΡΗΜΑΤΙΚΟΤΗΤΑ ΚΑΙ ΚΑΙΝΟΤΟΜΙΑ </a:t>
                      </a:r>
                      <a:endParaRPr lang="el-GR" sz="16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10.1 Το </a:t>
                      </a:r>
                      <a:r>
                        <a:rPr lang="el-GR" sz="1600" b="1" dirty="0" err="1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επιχειρείν</a:t>
                      </a:r>
                      <a:r>
                        <a:rPr lang="el-GR" sz="1600" b="1" dirty="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: ο επιχειρηματίας και η επιχείρηση </a:t>
                      </a:r>
                      <a:endParaRPr lang="el-GR" sz="16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10.2 Η παραγωγή προϊόντων</a:t>
                      </a:r>
                      <a:endParaRPr lang="el-GR" sz="16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10.2.1 Ανταγωνιστικότητα προϊόντων </a:t>
                      </a:r>
                      <a:endParaRPr lang="el-GR" sz="16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10.2.2 Εξωστρέφεια των επιχειρήσεων </a:t>
                      </a:r>
                      <a:endParaRPr lang="el-GR" sz="16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10.3 Η καινοτομία </a:t>
                      </a:r>
                      <a:endParaRPr lang="el-GR" sz="16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10.4 Κοινωνική ευθύνη των επιχειρήσεων</a:t>
                      </a:r>
                      <a:endParaRPr lang="el-GR" sz="16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10.5 Διάκριση των επιχειρήσεων</a:t>
                      </a:r>
                      <a:endParaRPr lang="el-GR" sz="16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10.5.1 Η νομική μορφή των επιχειρήσεων</a:t>
                      </a:r>
                      <a:endParaRPr lang="el-GR" sz="16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10.5.2 Οι επιχειρήσεις κατά τομέα και κλάδο παραγωγής</a:t>
                      </a:r>
                      <a:endParaRPr lang="el-GR" sz="16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10.6. Κοινωνικές και μεικτές επιχειρήσεις</a:t>
                      </a:r>
                      <a:endParaRPr lang="el-GR" sz="16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Α) Κοινωνική Συνεταιριστική επιχείρηση</a:t>
                      </a:r>
                      <a:endParaRPr lang="el-GR" sz="16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Β) Σύμπραξη Δημόσιου και Ιδιωτικού </a:t>
                      </a:r>
                      <a:r>
                        <a:rPr lang="el-GR" sz="1600" b="1" dirty="0" smtClean="0">
                          <a:solidFill>
                            <a:srgbClr val="002060"/>
                          </a:solidFill>
                          <a:latin typeface="Calibri"/>
                          <a:ea typeface="TimesNewRomanPSMT"/>
                          <a:cs typeface="TimesNewRomanPSMT"/>
                        </a:rPr>
                        <a:t>Τομέα-ΣΔΙΤ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2060"/>
                          </a:solidFill>
                          <a:latin typeface="Calibri"/>
                          <a:ea typeface="TimesNewRomanPS-BoldMT"/>
                          <a:cs typeface="TimesNewRomanPS-BoldMT"/>
                        </a:rPr>
                        <a:t>6(+2)</a:t>
                      </a:r>
                      <a:endParaRPr lang="el-GR" sz="16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Να δοθεί έμφαση στην έννοια της καινοτομίας και της κοινωνικής ευθύνης των επιχειρήσεων.</a:t>
                      </a:r>
                      <a:endParaRPr lang="el-GR" sz="16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Στις ενότητες</a:t>
                      </a:r>
                      <a:r>
                        <a:rPr lang="el-GR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 10.5, 10.5.1  10.5.2 </a:t>
                      </a:r>
                      <a:r>
                        <a:rPr lang="el-GR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ο διδάσκων να εστιάσει κυρίως στους ορισμούς, ομοιότητες/διαφορές  </a:t>
                      </a:r>
                      <a:r>
                        <a:rPr lang="el-GR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Arial"/>
                        </a:rPr>
                        <a:t>και να </a:t>
                      </a:r>
                      <a:r>
                        <a:rPr lang="el-GR" sz="1600" b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Arial"/>
                        </a:rPr>
                        <a:t>επικαιροποιήσει</a:t>
                      </a:r>
                      <a:r>
                        <a:rPr lang="el-GR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Arial"/>
                        </a:rPr>
                        <a:t> τις μορφές με την προσθήκη των Ι.Κ.Ε. (Ιδιωτικών  Κεφαλαιουχικών Εταιρειών) και </a:t>
                      </a:r>
                      <a:r>
                        <a:rPr lang="en-US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Arial"/>
                        </a:rPr>
                        <a:t>start up </a:t>
                      </a:r>
                      <a:r>
                        <a:rPr lang="el-GR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Arial"/>
                        </a:rPr>
                        <a:t>(Νεοφυών) επιχειρήσεων.</a:t>
                      </a:r>
                      <a:endParaRPr lang="el-GR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Το 10.6 περιληπτικά.</a:t>
                      </a:r>
                      <a:endParaRPr lang="el-GR" sz="16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algn="l"/>
            <a:r>
              <a:rPr lang="el-GR" sz="2400" b="1" dirty="0" smtClean="0">
                <a:solidFill>
                  <a:srgbClr val="FFC000"/>
                </a:solidFill>
              </a:rPr>
              <a:t>3</a:t>
            </a:r>
            <a:r>
              <a:rPr lang="el-GR" sz="2400" b="1" baseline="30000" dirty="0" smtClean="0">
                <a:solidFill>
                  <a:srgbClr val="FFC000"/>
                </a:solidFill>
              </a:rPr>
              <a:t>ο</a:t>
            </a:r>
            <a:r>
              <a:rPr lang="el-GR" sz="2400" b="1" dirty="0" smtClean="0">
                <a:solidFill>
                  <a:srgbClr val="FFC000"/>
                </a:solidFill>
              </a:rPr>
              <a:t> παράδειγμα (Π.Π.Α’ ΓΕΛ)</a:t>
            </a:r>
            <a:endParaRPr lang="el-GR" sz="2400" b="1" dirty="0">
              <a:solidFill>
                <a:srgbClr val="FFC000"/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el-GR" b="1" dirty="0" smtClean="0">
                <a:solidFill>
                  <a:srgbClr val="FFC000"/>
                </a:solidFill>
              </a:rPr>
              <a:t>Κοινωνικές-Πολιτικές επιστήμες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b="1" dirty="0" smtClean="0">
                <a:solidFill>
                  <a:schemeClr val="tx1"/>
                </a:solidFill>
              </a:rPr>
              <a:t>ΙΕΠ</a:t>
            </a:r>
          </a:p>
          <a:p>
            <a:r>
              <a:rPr lang="el-GR" b="1" dirty="0" smtClean="0">
                <a:solidFill>
                  <a:schemeClr val="tx1"/>
                </a:solidFill>
              </a:rPr>
              <a:t>Δράση: ΑΝΑΔΙΑΡΘΡΩΣΗ ΚΑΙ ΕΞΟΡΘΟΛΟΓΙΣΜΟΣ ΤΗΣ ΔΙΔΑΚΤΕΑΣ ΥΛΗΣ</a:t>
            </a:r>
            <a:endParaRPr lang="el-GR" dirty="0" smtClean="0">
              <a:solidFill>
                <a:schemeClr val="tx1"/>
              </a:solidFill>
            </a:endParaRPr>
          </a:p>
          <a:p>
            <a:endParaRPr lang="el-GR" dirty="0" smtClean="0"/>
          </a:p>
          <a:p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19800" y="6248400"/>
            <a:ext cx="2895600" cy="365125"/>
          </a:xfrm>
        </p:spPr>
        <p:txBody>
          <a:bodyPr/>
          <a:lstStyle/>
          <a:p>
            <a:r>
              <a:rPr lang="el-GR" sz="1800" b="1" dirty="0" smtClean="0">
                <a:solidFill>
                  <a:srgbClr val="FFC000"/>
                </a:solidFill>
              </a:rPr>
              <a:t>Π. Μιμιλίδου </a:t>
            </a:r>
          </a:p>
          <a:p>
            <a:r>
              <a:rPr lang="el-GR" sz="1800" b="1" dirty="0" smtClean="0">
                <a:solidFill>
                  <a:srgbClr val="FFC000"/>
                </a:solidFill>
              </a:rPr>
              <a:t>σχ. σύμβουλος ΠΕ10</a:t>
            </a:r>
            <a:endParaRPr lang="en-US" sz="1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902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sz="2000" b="1" dirty="0" smtClean="0">
                <a:solidFill>
                  <a:srgbClr val="FFC000"/>
                </a:solidFill>
              </a:rPr>
              <a:t>4</a:t>
            </a:r>
            <a:r>
              <a:rPr lang="el-GR" sz="2000" b="1" baseline="30000" dirty="0" smtClean="0">
                <a:solidFill>
                  <a:srgbClr val="FFC000"/>
                </a:solidFill>
              </a:rPr>
              <a:t>ο</a:t>
            </a:r>
            <a:r>
              <a:rPr lang="el-GR" sz="2000" b="1" dirty="0" smtClean="0">
                <a:solidFill>
                  <a:srgbClr val="FFC000"/>
                </a:solidFill>
              </a:rPr>
              <a:t> Παράδειγμα ( Π.Π. Β’ΓΕΛ)</a:t>
            </a:r>
            <a:endParaRPr lang="en-US" sz="20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66645010"/>
              </p:ext>
            </p:extLst>
          </p:nvPr>
        </p:nvGraphicFramePr>
        <p:xfrm>
          <a:off x="990600" y="1524000"/>
          <a:ext cx="6662420" cy="34290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039235"/>
                <a:gridCol w="647065"/>
                <a:gridCol w="1976120"/>
              </a:tblGrid>
              <a:tr h="3429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ΚΕΦ</a:t>
                      </a:r>
                      <a:r>
                        <a:rPr lang="el-GR" sz="2000" dirty="0">
                          <a:effectLst/>
                        </a:rPr>
                        <a:t>. 8: ΘΕΣΜΟΙ ΚΑΙ ΠΟΛΙΤΙΚΕΣ ΤΗΣ Ε.Ε. 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8.4 Ευρωπαίος πολίτης 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8.6 Πολιτισμικά χαρακτηριστικά της Ε.Ε 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8.7 Το μέλλον της Ε.Ε. </a:t>
                      </a:r>
                      <a:r>
                        <a:rPr lang="el-GR" sz="2000" dirty="0" smtClean="0">
                          <a:effectLst/>
                        </a:rPr>
                        <a:t>(*)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3(</a:t>
                      </a:r>
                      <a:r>
                        <a:rPr lang="el-GR" sz="1800" dirty="0">
                          <a:effectLst/>
                        </a:rPr>
                        <a:t>+2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Να δοθεί έμφαση στην ιδιότητα του Ευρωπαίου πολίτη και στο είδος των δικαιωμάτων και υποχρεώσεων που απορρέουν από αυτήν.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398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219200"/>
          </a:xfrm>
        </p:spPr>
        <p:txBody>
          <a:bodyPr/>
          <a:lstStyle/>
          <a:p>
            <a:r>
              <a:rPr lang="el-GR" sz="3200" b="1" dirty="0" smtClean="0">
                <a:solidFill>
                  <a:srgbClr val="FFC000"/>
                </a:solidFill>
              </a:rPr>
              <a:t>Σχόλιο </a:t>
            </a:r>
            <a:r>
              <a:rPr lang="el-GR" b="1" dirty="0" smtClean="0">
                <a:solidFill>
                  <a:srgbClr val="FFC000"/>
                </a:solidFill>
              </a:rPr>
              <a:t/>
            </a:r>
            <a:br>
              <a:rPr lang="el-GR" b="1" dirty="0" smtClean="0">
                <a:solidFill>
                  <a:srgbClr val="FFC000"/>
                </a:solidFill>
              </a:rPr>
            </a:br>
            <a:endParaRPr lang="el-GR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04800" y="762000"/>
            <a:ext cx="8382000" cy="579120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endParaRPr lang="el-GR" sz="7400" dirty="0" smtClean="0">
              <a:solidFill>
                <a:schemeClr val="bg1">
                  <a:lumMod val="10000"/>
                  <a:lumOff val="90000"/>
                </a:schemeClr>
              </a:solidFill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l-GR" sz="9600" dirty="0" smtClean="0">
                <a:solidFill>
                  <a:schemeClr val="bg1">
                    <a:lumMod val="10000"/>
                    <a:lumOff val="90000"/>
                  </a:schemeClr>
                </a:solidFill>
              </a:rPr>
              <a:t>Θα μπορούσαν οι μαθητές να υλοποιήσουν δραστηριότητες με εκπαιδευτικό υλικό  και παιχνίδια που υπάρχουν στις ιστοσελίδες της ΕΕ. Επίσης θα μπορούσε ο/η διδάσκων/</a:t>
            </a:r>
            <a:r>
              <a:rPr lang="el-GR" sz="9600" dirty="0" err="1" smtClean="0">
                <a:solidFill>
                  <a:schemeClr val="bg1">
                    <a:lumMod val="10000"/>
                    <a:lumOff val="90000"/>
                  </a:schemeClr>
                </a:solidFill>
              </a:rPr>
              <a:t>ουσα</a:t>
            </a:r>
            <a:r>
              <a:rPr lang="el-GR" sz="9600" dirty="0" smtClean="0">
                <a:solidFill>
                  <a:schemeClr val="bg1">
                    <a:lumMod val="10000"/>
                    <a:lumOff val="90000"/>
                  </a:schemeClr>
                </a:solidFill>
              </a:rPr>
              <a:t> να συζητήσει με τους μαθητές τα νέα δεδομένα (κρίση, δεσμεύσεις και πολιτικές, αμφισβήτηση ευρωπαϊκού ιδεώδους, </a:t>
            </a:r>
            <a:r>
              <a:rPr lang="en-US" sz="9600" dirty="0" err="1" smtClean="0">
                <a:solidFill>
                  <a:schemeClr val="bg1">
                    <a:lumMod val="10000"/>
                    <a:lumOff val="90000"/>
                  </a:schemeClr>
                </a:solidFill>
              </a:rPr>
              <a:t>Brexit</a:t>
            </a:r>
            <a:r>
              <a:rPr lang="el-GR" sz="9600" dirty="0" smtClean="0">
                <a:solidFill>
                  <a:schemeClr val="bg1">
                    <a:lumMod val="10000"/>
                    <a:lumOff val="90000"/>
                  </a:schemeClr>
                </a:solidFill>
              </a:rPr>
              <a:t>, κ.λπ.) αξιοποιώντας εναλλακτικές διδακτικές τεχνικές, όπως π.χ. το </a:t>
            </a:r>
            <a:r>
              <a:rPr lang="en-US" sz="9600" dirty="0" smtClean="0">
                <a:solidFill>
                  <a:schemeClr val="bg1">
                    <a:lumMod val="10000"/>
                    <a:lumOff val="90000"/>
                  </a:schemeClr>
                </a:solidFill>
              </a:rPr>
              <a:t>debate</a:t>
            </a:r>
            <a:r>
              <a:rPr lang="el-GR" sz="9600" dirty="0" smtClean="0">
                <a:solidFill>
                  <a:schemeClr val="bg1">
                    <a:lumMod val="10000"/>
                    <a:lumOff val="90000"/>
                  </a:schemeClr>
                </a:solidFill>
              </a:rPr>
              <a:t>.  Ενδεικτικές ιστοσελίδες: </a:t>
            </a:r>
            <a:endParaRPr lang="en-US" sz="9600" dirty="0" smtClean="0">
              <a:solidFill>
                <a:schemeClr val="bg1">
                  <a:lumMod val="10000"/>
                  <a:lumOff val="90000"/>
                </a:schemeClr>
              </a:solidFill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l-GR" sz="9600" dirty="0" smtClean="0">
                <a:solidFill>
                  <a:schemeClr val="bg1">
                    <a:lumMod val="10000"/>
                    <a:lumOff val="90000"/>
                  </a:schemeClr>
                </a:solidFill>
              </a:rPr>
              <a:t>Εκπαιδευτικό υλικό σχετικά με την Ευρωπαϊκή Ένωση (Η Γωνιά του Εκπαιδευτικού):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9600" u="sng" dirty="0" smtClean="0">
                <a:solidFill>
                  <a:srgbClr val="0070C0"/>
                </a:solidFill>
                <a:hlinkClick r:id="rId2"/>
              </a:rPr>
              <a:t>http</a:t>
            </a:r>
            <a:r>
              <a:rPr lang="el-GR" sz="9600" u="sng" dirty="0" smtClean="0">
                <a:solidFill>
                  <a:srgbClr val="0070C0"/>
                </a:solidFill>
                <a:hlinkClick r:id="rId2"/>
              </a:rPr>
              <a:t>://</a:t>
            </a:r>
            <a:r>
              <a:rPr lang="en-US" sz="9600" u="sng" dirty="0" err="1" smtClean="0">
                <a:solidFill>
                  <a:srgbClr val="0070C0"/>
                </a:solidFill>
                <a:hlinkClick r:id="rId2"/>
              </a:rPr>
              <a:t>europa</a:t>
            </a:r>
            <a:r>
              <a:rPr lang="el-GR" sz="9600" u="sng" dirty="0" smtClean="0">
                <a:solidFill>
                  <a:srgbClr val="0070C0"/>
                </a:solidFill>
                <a:hlinkClick r:id="rId2"/>
              </a:rPr>
              <a:t>.</a:t>
            </a:r>
            <a:r>
              <a:rPr lang="en-US" sz="9600" u="sng" dirty="0" err="1" smtClean="0">
                <a:solidFill>
                  <a:srgbClr val="0070C0"/>
                </a:solidFill>
                <a:hlinkClick r:id="rId2"/>
              </a:rPr>
              <a:t>eu</a:t>
            </a:r>
            <a:r>
              <a:rPr lang="el-GR" sz="9600" u="sng" dirty="0" smtClean="0">
                <a:solidFill>
                  <a:srgbClr val="0070C0"/>
                </a:solidFill>
                <a:hlinkClick r:id="rId2"/>
              </a:rPr>
              <a:t>/</a:t>
            </a:r>
            <a:r>
              <a:rPr lang="en-US" sz="9600" u="sng" dirty="0" smtClean="0">
                <a:solidFill>
                  <a:srgbClr val="0070C0"/>
                </a:solidFill>
                <a:hlinkClick r:id="rId2"/>
              </a:rPr>
              <a:t>teachers</a:t>
            </a:r>
            <a:r>
              <a:rPr lang="el-GR" sz="9600" u="sng" dirty="0" smtClean="0">
                <a:solidFill>
                  <a:srgbClr val="0070C0"/>
                </a:solidFill>
                <a:hlinkClick r:id="rId2"/>
              </a:rPr>
              <a:t>-</a:t>
            </a:r>
            <a:r>
              <a:rPr lang="en-US" sz="9600" u="sng" dirty="0" smtClean="0">
                <a:solidFill>
                  <a:srgbClr val="0070C0"/>
                </a:solidFill>
                <a:hlinkClick r:id="rId2"/>
              </a:rPr>
              <a:t>corner</a:t>
            </a:r>
            <a:r>
              <a:rPr lang="el-GR" sz="9600" u="sng" dirty="0" smtClean="0">
                <a:solidFill>
                  <a:srgbClr val="0070C0"/>
                </a:solidFill>
                <a:hlinkClick r:id="rId2"/>
              </a:rPr>
              <a:t>/</a:t>
            </a:r>
            <a:r>
              <a:rPr lang="en-US" sz="9600" u="sng" dirty="0" smtClean="0">
                <a:solidFill>
                  <a:srgbClr val="0070C0"/>
                </a:solidFill>
                <a:hlinkClick r:id="rId2"/>
              </a:rPr>
              <a:t>index</a:t>
            </a:r>
            <a:r>
              <a:rPr lang="el-GR" sz="9600" u="sng" dirty="0" smtClean="0">
                <a:solidFill>
                  <a:srgbClr val="0070C0"/>
                </a:solidFill>
                <a:hlinkClick r:id="rId2"/>
              </a:rPr>
              <a:t>_</a:t>
            </a:r>
            <a:r>
              <a:rPr lang="en-US" sz="9600" u="sng" dirty="0" smtClean="0">
                <a:solidFill>
                  <a:srgbClr val="0070C0"/>
                </a:solidFill>
                <a:hlinkClick r:id="rId2"/>
              </a:rPr>
              <a:t>el</a:t>
            </a:r>
            <a:r>
              <a:rPr lang="el-GR" sz="9600" u="sng" dirty="0" smtClean="0">
                <a:solidFill>
                  <a:srgbClr val="0070C0"/>
                </a:solidFill>
                <a:hlinkClick r:id="rId2"/>
              </a:rPr>
              <a:t>.</a:t>
            </a:r>
            <a:r>
              <a:rPr lang="en-US" sz="9600" u="sng" dirty="0" err="1" smtClean="0">
                <a:solidFill>
                  <a:srgbClr val="0070C0"/>
                </a:solidFill>
                <a:hlinkClick r:id="rId2"/>
              </a:rPr>
              <a:t>htm</a:t>
            </a:r>
            <a:r>
              <a:rPr lang="el-GR" sz="9600" dirty="0" smtClean="0">
                <a:solidFill>
                  <a:srgbClr val="0070C0"/>
                </a:solidFill>
              </a:rPr>
              <a:t>, </a:t>
            </a:r>
            <a:r>
              <a:rPr lang="el-GR" sz="9600" dirty="0" smtClean="0">
                <a:solidFill>
                  <a:schemeClr val="bg1">
                    <a:lumMod val="10000"/>
                    <a:lumOff val="90000"/>
                  </a:schemeClr>
                </a:solidFill>
              </a:rPr>
              <a:t>Παιχνίδια γνώσεων για την Ευρωπαϊκή Ένωση (Η Γωνιά του Παιδιού): </a:t>
            </a:r>
            <a:r>
              <a:rPr lang="en-US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3"/>
              </a:rPr>
              <a:t>http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3"/>
              </a:rPr>
              <a:t>://</a:t>
            </a:r>
            <a:r>
              <a:rPr lang="en-US" sz="9600" u="sng" dirty="0" err="1" smtClean="0">
                <a:solidFill>
                  <a:schemeClr val="bg1">
                    <a:lumMod val="10000"/>
                    <a:lumOff val="90000"/>
                  </a:schemeClr>
                </a:solidFill>
                <a:hlinkClick r:id="rId3"/>
              </a:rPr>
              <a:t>europa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3"/>
              </a:rPr>
              <a:t>.</a:t>
            </a:r>
            <a:r>
              <a:rPr lang="en-US" sz="9600" u="sng" dirty="0" err="1" smtClean="0">
                <a:solidFill>
                  <a:schemeClr val="bg1">
                    <a:lumMod val="10000"/>
                    <a:lumOff val="90000"/>
                  </a:schemeClr>
                </a:solidFill>
                <a:hlinkClick r:id="rId3"/>
              </a:rPr>
              <a:t>eu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3"/>
              </a:rPr>
              <a:t>/</a:t>
            </a:r>
            <a:r>
              <a:rPr lang="en-US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3"/>
              </a:rPr>
              <a:t>kids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3"/>
              </a:rPr>
              <a:t>-</a:t>
            </a:r>
            <a:r>
              <a:rPr lang="en-US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3"/>
              </a:rPr>
              <a:t>corner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3"/>
              </a:rPr>
              <a:t>/</a:t>
            </a:r>
            <a:r>
              <a:rPr lang="en-US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3"/>
              </a:rPr>
              <a:t>index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3"/>
              </a:rPr>
              <a:t>_</a:t>
            </a:r>
            <a:r>
              <a:rPr lang="en-US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3"/>
              </a:rPr>
              <a:t>el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3"/>
              </a:rPr>
              <a:t>.</a:t>
            </a:r>
            <a:r>
              <a:rPr lang="en-US" sz="9600" u="sng" dirty="0" err="1" smtClean="0">
                <a:solidFill>
                  <a:schemeClr val="bg1">
                    <a:lumMod val="10000"/>
                    <a:lumOff val="90000"/>
                  </a:schemeClr>
                </a:solidFill>
                <a:hlinkClick r:id="rId3"/>
              </a:rPr>
              <a:t>htm</a:t>
            </a:r>
            <a:r>
              <a:rPr lang="el-GR" sz="9600" dirty="0" smtClean="0">
                <a:solidFill>
                  <a:schemeClr val="bg1">
                    <a:lumMod val="10000"/>
                    <a:lumOff val="90000"/>
                  </a:schemeClr>
                </a:solidFill>
              </a:rPr>
              <a:t> Οδηγός ευρωπαϊκών ευκαιριών για εκπαιδευτικούς / σχολεία / μαθητές σχετικά με την εκπαίδευση, την κατάρτιση, τη νεολαία και τον αθλητισμό: </a:t>
            </a:r>
            <a:r>
              <a:rPr lang="en-US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http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://</a:t>
            </a:r>
            <a:r>
              <a:rPr lang="en-US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bookshop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.</a:t>
            </a:r>
            <a:r>
              <a:rPr lang="en-US" sz="9600" u="sng" dirty="0" err="1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europa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.</a:t>
            </a:r>
            <a:r>
              <a:rPr lang="en-US" sz="9600" u="sng" dirty="0" err="1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eu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/</a:t>
            </a:r>
            <a:r>
              <a:rPr lang="en-US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en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/</a:t>
            </a:r>
            <a:r>
              <a:rPr lang="en-US" sz="9600" u="sng" dirty="0" err="1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erasmus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--</a:t>
            </a:r>
            <a:r>
              <a:rPr lang="en-US" sz="9600" u="sng" dirty="0" err="1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pbNC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0213222/;</a:t>
            </a:r>
            <a:r>
              <a:rPr lang="en-US" sz="9600" u="sng" dirty="0" err="1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pgid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=</a:t>
            </a:r>
            <a:r>
              <a:rPr lang="en-US" sz="9600" u="sng" dirty="0" err="1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Iq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1</a:t>
            </a:r>
            <a:r>
              <a:rPr lang="en-US" sz="9600" u="sng" dirty="0" err="1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Ekni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0.1</a:t>
            </a:r>
            <a:r>
              <a:rPr lang="en-US" sz="9600" u="sng" dirty="0" err="1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lSR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0</a:t>
            </a:r>
            <a:r>
              <a:rPr lang="en-US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OOK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4</a:t>
            </a:r>
            <a:r>
              <a:rPr lang="en-US" sz="9600" u="sng" dirty="0" err="1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MycO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9</a:t>
            </a:r>
            <a:r>
              <a:rPr lang="en-US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B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0000</a:t>
            </a:r>
            <a:r>
              <a:rPr lang="en-US" sz="9600" u="sng" dirty="0" err="1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VUvAqrtL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;</a:t>
            </a:r>
            <a:r>
              <a:rPr lang="en-US" sz="9600" u="sng" dirty="0" err="1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sid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=</a:t>
            </a:r>
            <a:r>
              <a:rPr lang="en-US" sz="9600" u="sng" dirty="0" err="1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eXq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4</a:t>
            </a:r>
            <a:r>
              <a:rPr lang="en-US" sz="9600" u="sng" dirty="0" err="1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qj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-9</a:t>
            </a:r>
            <a:r>
              <a:rPr lang="en-US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V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9</a:t>
            </a:r>
            <a:r>
              <a:rPr lang="en-US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q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4</a:t>
            </a:r>
            <a:r>
              <a:rPr lang="en-US" sz="9600" u="sng" dirty="0" err="1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qmuDLmImDV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2</a:t>
            </a:r>
            <a:r>
              <a:rPr lang="en-US" sz="9600" u="sng" dirty="0" err="1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YNBmm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2</a:t>
            </a:r>
            <a:r>
              <a:rPr lang="en-US" sz="9600" u="sng" dirty="0" err="1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HLeZwg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=?</a:t>
            </a:r>
            <a:r>
              <a:rPr lang="en-US" sz="9600" u="sng" dirty="0" err="1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CatalogCategoryID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=</a:t>
            </a:r>
            <a:r>
              <a:rPr lang="en-US" sz="9600" u="sng" dirty="0" err="1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tgUKABst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4</a:t>
            </a:r>
            <a:r>
              <a:rPr lang="en-US" sz="9600" u="sng" dirty="0" err="1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kkAAAEjJ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5</a:t>
            </a:r>
            <a:r>
              <a:rPr lang="en-US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EY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4</a:t>
            </a:r>
            <a:r>
              <a:rPr lang="en-US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e</a:t>
            </a:r>
            <a:r>
              <a:rPr lang="el-GR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5</a:t>
            </a:r>
            <a:r>
              <a:rPr lang="en-US" sz="9600" u="sng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4"/>
              </a:rPr>
              <a:t>L</a:t>
            </a:r>
            <a:endParaRPr lang="en-US" sz="9600" dirty="0" smtClean="0">
              <a:solidFill>
                <a:schemeClr val="bg1">
                  <a:lumMod val="10000"/>
                  <a:lumOff val="90000"/>
                </a:schemeClr>
              </a:solidFill>
              <a:latin typeface="Times New Roman"/>
              <a:ea typeface="Calibri"/>
            </a:endParaRPr>
          </a:p>
          <a:p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</p:nvPr>
        </p:nvGraphicFramePr>
        <p:xfrm>
          <a:off x="152400" y="1219201"/>
          <a:ext cx="8915400" cy="5577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685800"/>
                <a:gridCol w="3657600"/>
              </a:tblGrid>
              <a:tr h="4572000">
                <a:tc>
                  <a:txBody>
                    <a:bodyPr/>
                    <a:lstStyle/>
                    <a:p>
                      <a:pPr marL="569913" indent="-569913"/>
                      <a:r>
                        <a:rPr lang="el-GR" sz="2400" b="1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Κεφάλαιο 14:Η Διεθνής Κοινότητα</a:t>
                      </a:r>
                      <a:endParaRPr lang="en-US" sz="2400" b="1" kern="1200" dirty="0" smtClean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22300" indent="-622300"/>
                      <a:r>
                        <a:rPr lang="el-GR" sz="2400" b="1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14.1Η διεθνής κοινότητα και το διεθνές δίκαιο</a:t>
                      </a:r>
                      <a:endParaRPr lang="en-US" sz="2400" b="1" kern="1200" dirty="0" smtClean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2400" b="1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14.2.1 Οι Διεθνείς Οργανισμοί</a:t>
                      </a:r>
                      <a:endParaRPr lang="en-US" sz="2400" b="1" kern="1200" dirty="0" smtClean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2400" b="1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14.2.2 ΟΗΕ</a:t>
                      </a:r>
                      <a:endParaRPr lang="en-US" sz="2400" b="1" kern="1200" dirty="0" smtClean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2400" b="1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14.2.3 ΝΑΤΟ</a:t>
                      </a:r>
                      <a:endParaRPr lang="en-US" sz="2400" b="1" kern="1200" dirty="0" smtClean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2400" b="1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14.2.4 ΟΑΣΕ</a:t>
                      </a:r>
                      <a:endParaRPr lang="en-US" sz="2400" b="1" kern="1200" dirty="0" smtClean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2400" b="1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14.2.5 Άλλοι Διεθνείς Οργανισμοί-ΜΚΟ</a:t>
                      </a:r>
                      <a:endParaRPr lang="en-US" sz="2400" b="1" kern="1200" dirty="0" smtClean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2400" b="1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14.3 Ανθρώπινα Δικαιώματα</a:t>
                      </a:r>
                      <a:endParaRPr lang="en-US" sz="3200" dirty="0">
                        <a:solidFill>
                          <a:srgbClr val="FFC000"/>
                        </a:solidFill>
                      </a:endParaRPr>
                    </a:p>
                  </a:txBody>
                  <a:tcPr marT="45725" marB="457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dirty="0" smtClean="0">
                          <a:solidFill>
                            <a:srgbClr val="FFC000"/>
                          </a:solidFill>
                        </a:rPr>
                        <a:t>4+2</a:t>
                      </a:r>
                      <a:endParaRPr lang="en-US" sz="2400" dirty="0">
                        <a:solidFill>
                          <a:srgbClr val="FFC000"/>
                        </a:solidFill>
                      </a:endParaRPr>
                    </a:p>
                  </a:txBody>
                  <a:tcPr marT="45725" marB="457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b="1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Οι ενότητες 14.2.2, 14.2.3 και 14.2.4 να διδαχτούν περιληπτικά.</a:t>
                      </a:r>
                      <a:endParaRPr lang="en-US" sz="2400" b="1" kern="1200" dirty="0" smtClean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2400" b="1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2400" b="1" kern="1200" dirty="0" smtClean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2400" b="1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Ο διδάσκων να εστιάσει:</a:t>
                      </a:r>
                      <a:endParaRPr lang="en-US" sz="2400" b="1" kern="1200" dirty="0" smtClean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2400" b="1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στην Οικουμενική Διακήρυξη για τα Ανθρώπινα δικαιώματα</a:t>
                      </a:r>
                      <a:endParaRPr lang="en-US" sz="2400" b="1" kern="1200" dirty="0" smtClean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2400" b="1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-στην ιστοσελίδα:</a:t>
                      </a:r>
                      <a:endParaRPr lang="en-US" sz="2400" b="1" kern="1200" dirty="0" smtClean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2400" b="1" u="sng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http://gr.humanrights.com/#/home</a:t>
                      </a:r>
                      <a:endParaRPr lang="en-US" sz="24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2400" b="1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(Ενωμένοι για τα Ανθρώπινα δικαιώματα)</a:t>
                      </a:r>
                      <a:endParaRPr lang="en-US" sz="2400" b="1" kern="1200" dirty="0" smtClean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2400" b="1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για εκπαιδευτικό υλικό</a:t>
                      </a:r>
                      <a:endParaRPr lang="en-US" sz="2400" dirty="0" smtClean="0">
                        <a:solidFill>
                          <a:srgbClr val="FFC000"/>
                        </a:solidFill>
                      </a:endParaRPr>
                    </a:p>
                    <a:p>
                      <a:endParaRPr lang="en-US" sz="2400" dirty="0"/>
                    </a:p>
                  </a:txBody>
                  <a:tcPr marT="45725" marB="45725">
                    <a:noFill/>
                  </a:tcPr>
                </a:tc>
              </a:tr>
            </a:tbl>
          </a:graphicData>
        </a:graphic>
      </p:graphicFrame>
      <p:sp>
        <p:nvSpPr>
          <p:cNvPr id="11276" name="Τίτλος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l-GR" sz="3600" b="1" dirty="0" smtClean="0">
                <a:solidFill>
                  <a:srgbClr val="FFC000"/>
                </a:solidFill>
              </a:rPr>
              <a:t>Παράδειγμα στην ΚΠΑ-Γ’ Γυμνασίου</a:t>
            </a:r>
            <a:r>
              <a:rPr lang="el-GR" sz="4000" b="1" dirty="0" smtClean="0">
                <a:solidFill>
                  <a:srgbClr val="FFC000"/>
                </a:solidFill>
              </a:rPr>
              <a:t/>
            </a:r>
            <a:br>
              <a:rPr lang="el-GR" sz="4000" b="1" dirty="0" smtClean="0">
                <a:solidFill>
                  <a:srgbClr val="FFC000"/>
                </a:solidFill>
              </a:rPr>
            </a:br>
            <a:endParaRPr lang="en-US" sz="4000" b="1" dirty="0" smtClean="0">
              <a:solidFill>
                <a:srgbClr val="FFC000"/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371600"/>
            <a:ext cx="822960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sz="2400" u="sng" dirty="0">
                <a:solidFill>
                  <a:srgbClr val="FFC000"/>
                </a:solidFill>
              </a:rPr>
              <a:t>5</a:t>
            </a:r>
            <a:r>
              <a:rPr lang="el-GR" sz="2400" u="sng" baseline="30000" dirty="0">
                <a:solidFill>
                  <a:srgbClr val="FFC000"/>
                </a:solidFill>
              </a:rPr>
              <a:t>η</a:t>
            </a:r>
            <a:r>
              <a:rPr lang="el-GR" sz="2400" u="sng" dirty="0">
                <a:solidFill>
                  <a:srgbClr val="FFC000"/>
                </a:solidFill>
              </a:rPr>
              <a:t> Δραστηριότητα 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l-GR" sz="2400" dirty="0"/>
              <a:t>Το τμήμα χωρίζεται σε 4 υποομάδες. Κάθε υποομάδα αναλαμβάνει να απαντήσει σε ένα από τα ακόλουθα 4 ερωτήματα, μέσα σε 27-28 περίπου λεπτά. </a:t>
            </a:r>
            <a:endParaRPr lang="en-US" sz="2400" dirty="0"/>
          </a:p>
          <a:p>
            <a:pPr>
              <a:defRPr/>
            </a:pPr>
            <a:r>
              <a:rPr lang="el-GR" sz="2400" dirty="0"/>
              <a:t>«Αφού μελετήσετε όλες τις πολιτικές θεωρίες-ιδεολογίες, απαντήστε στα ερωτήματα:</a:t>
            </a:r>
          </a:p>
          <a:p>
            <a:pPr>
              <a:defRPr/>
            </a:pPr>
            <a:endParaRPr lang="en-US" sz="2400" dirty="0"/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l-GR" sz="2400" dirty="0">
                <a:solidFill>
                  <a:srgbClr val="FFC000"/>
                </a:solidFill>
              </a:rPr>
              <a:t>ποιες από αυτές μπορούν να χαρακτηριστούν μισαλλόδοξες και φανατικά ενάντιες στη διαφορετική με αυτές κοινωνικοπολιτική άποψη; </a:t>
            </a:r>
            <a:r>
              <a:rPr lang="el-GR" sz="2400" dirty="0"/>
              <a:t>Να αιτιολογήσετε την απάντησή σας. </a:t>
            </a:r>
            <a:r>
              <a:rPr lang="el-GR" sz="2400" i="1" dirty="0"/>
              <a:t>(Το πρώτο σκέλος της απάντησης είναι ο θρησκευτικός φονταμενταλισμός και ο</a:t>
            </a:r>
            <a:r>
              <a:rPr lang="el-GR" sz="2400" dirty="0"/>
              <a:t> </a:t>
            </a:r>
            <a:r>
              <a:rPr lang="el-GR" sz="2400" i="1" dirty="0"/>
              <a:t>φασισμός).</a:t>
            </a:r>
            <a:endParaRPr lang="en-US" sz="2400" dirty="0"/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533400" y="381000"/>
            <a:ext cx="8077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3200" b="1" dirty="0" smtClean="0">
                <a:solidFill>
                  <a:srgbClr val="FFC000"/>
                </a:solidFill>
              </a:rPr>
              <a:t>Παράδειγμα προτεινόμενης δραστηριότητας-  στις ΒΑΚΕ –Β’ </a:t>
            </a:r>
            <a:r>
              <a:rPr lang="el-GR" sz="3200" b="1" dirty="0">
                <a:solidFill>
                  <a:srgbClr val="FFC000"/>
                </a:solidFill>
              </a:rPr>
              <a:t>4.1 </a:t>
            </a:r>
            <a:r>
              <a:rPr lang="el-GR" sz="3200" b="1" dirty="0" smtClean="0">
                <a:solidFill>
                  <a:srgbClr val="FFC000"/>
                </a:solidFill>
              </a:rPr>
              <a:t> Πολιτικές </a:t>
            </a:r>
            <a:r>
              <a:rPr lang="el-GR" sz="3200" b="1" dirty="0">
                <a:solidFill>
                  <a:srgbClr val="FFC000"/>
                </a:solidFill>
              </a:rPr>
              <a:t>ιδεολογίες 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228600" y="615950"/>
            <a:ext cx="84582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l-GR" sz="2400" dirty="0">
                <a:solidFill>
                  <a:srgbClr val="FFC000"/>
                </a:solidFill>
              </a:rPr>
              <a:t>ποιες τρεις από αυτές προβλέπουν πάντα ή συχνά τη χρήση βίας προκειμένου να διαμορφωθεί το κοινωνικοπολιτικό σύστημα που επιθυμούν;</a:t>
            </a:r>
            <a:r>
              <a:rPr lang="el-GR" sz="2400" dirty="0"/>
              <a:t> Η απάντησή σας να τεκμηριώνεται από συγκεκριμένα σημεία των σχετικών ενοτήτων. </a:t>
            </a:r>
            <a:r>
              <a:rPr lang="el-GR" sz="2400" i="1" dirty="0"/>
              <a:t>(Η απάντηση είναι ο σοσιαλισμός, ο αναρχισμός και ο θρησκευτικός φονταμενταλισμός).</a:t>
            </a:r>
            <a:endParaRPr lang="en-US" sz="2400" dirty="0"/>
          </a:p>
          <a:p>
            <a:pPr marL="342900" indent="-342900">
              <a:buFont typeface="Wingdings" pitchFamily="2" charset="2"/>
              <a:buChar char="q"/>
            </a:pPr>
            <a:r>
              <a:rPr lang="el-GR" sz="2400" dirty="0"/>
              <a:t> </a:t>
            </a:r>
            <a:r>
              <a:rPr lang="el-GR" sz="2400" dirty="0">
                <a:solidFill>
                  <a:srgbClr val="FFC000"/>
                </a:solidFill>
              </a:rPr>
              <a:t>ποια πολιτική θεωρία-ιδεολογία βασίζεται κυρίως στο έθνος, ποια βασίζεται κυρίως στη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l-GR" sz="2400" dirty="0">
                <a:solidFill>
                  <a:srgbClr val="FFC000"/>
                </a:solidFill>
              </a:rPr>
              <a:t>θρησκεία και ποια κυρίως στην ατομική πρωτοβουλία και στην (οικονομική κυρίως) δραστηριότητα του (κάθε) ατόμου; </a:t>
            </a:r>
            <a:r>
              <a:rPr lang="el-GR" sz="2400" dirty="0"/>
              <a:t>Να αιτιολογήσετε την απάντησή σας. </a:t>
            </a:r>
            <a:r>
              <a:rPr lang="el-GR" sz="2400" i="1" dirty="0"/>
              <a:t>(Η απάντηση είναι ο φασισμός, ο θρησκευτικός φονταμενταλισμός και ο φιλελευθερισμός).</a:t>
            </a:r>
            <a:endParaRPr lang="en-US" sz="2400" dirty="0"/>
          </a:p>
          <a:p>
            <a:pPr marL="342900" indent="-342900">
              <a:buFont typeface="Wingdings" pitchFamily="2" charset="2"/>
              <a:buChar char="q"/>
            </a:pPr>
            <a:r>
              <a:rPr lang="el-GR" sz="2400" dirty="0"/>
              <a:t> </a:t>
            </a:r>
            <a:r>
              <a:rPr lang="el-GR" sz="2400" dirty="0">
                <a:solidFill>
                  <a:srgbClr val="FFC000"/>
                </a:solidFill>
              </a:rPr>
              <a:t>ποιες από αυτές αντιστρατεύονται το θεσμό της ιδιοκτησίας και γιατί; </a:t>
            </a:r>
            <a:r>
              <a:rPr lang="el-GR" sz="2400" i="1" dirty="0"/>
              <a:t>(Η απάντηση είναι ο κοινοτισμός, ο αναρχισμός και ο σοσιαλισμός)</a:t>
            </a:r>
            <a:r>
              <a:rPr lang="el-GR" sz="2400" dirty="0"/>
              <a:t>».</a:t>
            </a:r>
            <a:endParaRPr lang="en-US" sz="2400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1066800" y="1143002"/>
          <a:ext cx="6629399" cy="4876794"/>
        </p:xfrm>
        <a:graphic>
          <a:graphicData uri="http://schemas.openxmlformats.org/drawingml/2006/table">
            <a:tbl>
              <a:tblPr/>
              <a:tblGrid>
                <a:gridCol w="1416118"/>
                <a:gridCol w="1824787"/>
                <a:gridCol w="2016895"/>
                <a:gridCol w="1371599"/>
              </a:tblGrid>
              <a:tr h="375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Κεφ.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Σελίδες ΠΡΙΝ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Σελίδες ΜΕΤΑ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ΣΧΟΛΙΑ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5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5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5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5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5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5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5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5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10(--)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5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5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5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Σύνολο σελ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5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ώρες</a:t>
                      </a:r>
                      <a:endParaRPr lang="el-GR" sz="2000" b="1" dirty="0">
                        <a:solidFill>
                          <a:schemeClr val="tx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55ω</a:t>
                      </a:r>
                      <a:endParaRPr lang="el-GR" sz="2000" b="1" dirty="0">
                        <a:solidFill>
                          <a:schemeClr val="tx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50ω</a:t>
                      </a:r>
                      <a:endParaRPr lang="el-GR" sz="2000" b="1" dirty="0">
                        <a:solidFill>
                          <a:schemeClr val="tx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+20 </a:t>
                      </a:r>
                      <a:r>
                        <a:rPr lang="el-GR" sz="2000" b="1" dirty="0" err="1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δραστ</a:t>
                      </a:r>
                      <a:r>
                        <a:rPr lang="el-GR" sz="2000" b="1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l-GR" sz="2000" b="1" dirty="0">
                        <a:solidFill>
                          <a:schemeClr val="tx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57200" y="27802"/>
            <a:ext cx="7086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Διαχείριση του χρόνου στην ΠΟΛΙΤΙΚΗ ΠΑΙΔΕΙΑ Α’ ΓΕΛ -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3ωρο μάθημα/75ω</a:t>
            </a:r>
            <a:endParaRPr kumimoji="0" lang="el-GR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762000" y="990600"/>
          <a:ext cx="7315201" cy="5454650"/>
        </p:xfrm>
        <a:graphic>
          <a:graphicData uri="http://schemas.openxmlformats.org/drawingml/2006/table">
            <a:tbl>
              <a:tblPr/>
              <a:tblGrid>
                <a:gridCol w="1600200"/>
                <a:gridCol w="1871951"/>
                <a:gridCol w="1921525"/>
                <a:gridCol w="1921525"/>
              </a:tblGrid>
              <a:tr h="425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Κεφ.</a:t>
                      </a:r>
                      <a:endParaRPr lang="el-GR" sz="20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Σελίδες ΠΡΙΝ</a:t>
                      </a:r>
                      <a:endParaRPr lang="el-GR" sz="20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Σελίδες ΜΕΤΑ</a:t>
                      </a:r>
                      <a:endParaRPr lang="el-GR" sz="20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ΣΧΟΛΙΑ</a:t>
                      </a:r>
                      <a:endParaRPr lang="el-GR" sz="20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1Α</a:t>
                      </a:r>
                      <a:endParaRPr lang="el-GR" sz="20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l-GR" sz="20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l-GR" sz="20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-3</a:t>
                      </a:r>
                      <a:endParaRPr lang="el-GR" sz="20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1Β</a:t>
                      </a:r>
                      <a:endParaRPr lang="el-GR" sz="20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l-GR" sz="20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l-GR" sz="20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-2</a:t>
                      </a:r>
                      <a:endParaRPr lang="el-GR" sz="20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l-GR" sz="20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l-GR" sz="20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l-GR" sz="20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-1</a:t>
                      </a:r>
                      <a:endParaRPr lang="el-GR" sz="20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l-GR" sz="20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l-GR" sz="20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l-GR" sz="20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-8</a:t>
                      </a:r>
                      <a:endParaRPr lang="el-GR" sz="20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l-GR" sz="20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l-GR" sz="20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l-GR" sz="20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-6</a:t>
                      </a:r>
                      <a:endParaRPr lang="el-GR" sz="20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l-GR" sz="20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+2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 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+10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l-GR" sz="20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l-GR" sz="20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l-GR" sz="20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-4</a:t>
                      </a:r>
                      <a:endParaRPr lang="el-GR" sz="20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l-GR" sz="20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l-GR" sz="20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l-GR" sz="20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l-GR" sz="20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Σύνολο</a:t>
                      </a:r>
                      <a:r>
                        <a:rPr lang="el-GR" sz="2000" b="1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l-GR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σελ. 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73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61</a:t>
                      </a:r>
                      <a:endParaRPr lang="el-GR" sz="2000" b="1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-12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ώρες</a:t>
                      </a:r>
                      <a:endParaRPr lang="el-GR" sz="20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 ω</a:t>
                      </a:r>
                      <a:endParaRPr lang="el-GR" sz="2000" b="1" dirty="0">
                        <a:solidFill>
                          <a:schemeClr val="tx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 ω</a:t>
                      </a:r>
                      <a:endParaRPr lang="el-GR" sz="2000" b="1" dirty="0">
                        <a:solidFill>
                          <a:schemeClr val="tx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+18 </a:t>
                      </a:r>
                      <a:r>
                        <a:rPr lang="el-GR" sz="2000" b="1" dirty="0" err="1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δραστ</a:t>
                      </a:r>
                      <a:r>
                        <a:rPr lang="el-GR" sz="2000" b="1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l-GR" sz="2000" b="1" dirty="0">
                        <a:solidFill>
                          <a:schemeClr val="tx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100">
                        <a:solidFill>
                          <a:srgbClr val="1F497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100">
                        <a:solidFill>
                          <a:srgbClr val="1F497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100">
                        <a:solidFill>
                          <a:srgbClr val="1F497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100" dirty="0">
                        <a:solidFill>
                          <a:srgbClr val="1F497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28600" y="165557"/>
            <a:ext cx="84435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Διαχείριση του χρόνου στην ΠΟΛΙΤΙΚΗ ΠΑΙΔΕΙΑ Β’ ΓΕΛ -</a:t>
            </a:r>
            <a:endParaRPr lang="el-GR" sz="2000" b="1" dirty="0" smtClean="0">
              <a:solidFill>
                <a:srgbClr val="FFC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δίωρο μάθημα/50ω</a:t>
            </a:r>
            <a:endParaRPr kumimoji="0" lang="el-GR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Υπότιτλος"/>
          <p:cNvSpPr>
            <a:spLocks noGrp="1"/>
          </p:cNvSpPr>
          <p:nvPr>
            <p:ph type="subTitle" idx="1"/>
          </p:nvPr>
        </p:nvSpPr>
        <p:spPr>
          <a:xfrm>
            <a:off x="685800" y="685800"/>
            <a:ext cx="7696200" cy="5334000"/>
          </a:xfrm>
        </p:spPr>
        <p:txBody>
          <a:bodyPr/>
          <a:lstStyle/>
          <a:p>
            <a:pPr algn="l"/>
            <a:r>
              <a:rPr lang="el-GR" sz="4000" b="1" dirty="0" smtClean="0">
                <a:solidFill>
                  <a:srgbClr val="FFC000"/>
                </a:solidFill>
              </a:rPr>
              <a:t>ΚΠΑ</a:t>
            </a:r>
          </a:p>
          <a:p>
            <a:pPr algn="l">
              <a:defRPr/>
            </a:pPr>
            <a:r>
              <a:rPr lang="el-GR" dirty="0" smtClean="0"/>
              <a:t>Μάθημα δίωρο (50 κανονικά ώρες) </a:t>
            </a:r>
          </a:p>
          <a:p>
            <a:pPr algn="l">
              <a:defRPr/>
            </a:pPr>
            <a:r>
              <a:rPr lang="el-GR" dirty="0" smtClean="0"/>
              <a:t>45 ώρες διδ.+5ω δραστηριότητες </a:t>
            </a:r>
          </a:p>
          <a:p>
            <a:pPr marL="344488" algn="l">
              <a:defRPr/>
            </a:pPr>
            <a:r>
              <a:rPr lang="el-GR" dirty="0" smtClean="0"/>
              <a:t>(-10 σελίδες)</a:t>
            </a:r>
          </a:p>
          <a:p>
            <a:pPr algn="l"/>
            <a:r>
              <a:rPr lang="el-GR" b="1" dirty="0" smtClean="0">
                <a:solidFill>
                  <a:srgbClr val="FFC000"/>
                </a:solidFill>
              </a:rPr>
              <a:t>ΒΑΚΕ</a:t>
            </a:r>
          </a:p>
          <a:p>
            <a:pPr algn="l"/>
            <a:r>
              <a:rPr lang="el-GR" dirty="0" smtClean="0"/>
              <a:t>Μάθημα δίωρο </a:t>
            </a:r>
            <a:r>
              <a:rPr lang="el-GR" u="sng" dirty="0" smtClean="0"/>
              <a:t>Ομάδας προσανατολισμού </a:t>
            </a:r>
            <a:r>
              <a:rPr lang="el-GR" dirty="0" smtClean="0"/>
              <a:t>(50 ώρες)  </a:t>
            </a:r>
          </a:p>
          <a:p>
            <a:pPr algn="l"/>
            <a:r>
              <a:rPr lang="el-GR" dirty="0" smtClean="0"/>
              <a:t>σελίδες από 69 μειώθηκαν σε 50  και  16 να γίνουν περιληπτικά</a:t>
            </a:r>
            <a:endParaRPr lang="el-GR" u="sng" dirty="0" smtClean="0"/>
          </a:p>
          <a:p>
            <a:endParaRPr lang="el-GR" b="1" dirty="0" smtClean="0"/>
          </a:p>
          <a:p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l-GR" sz="4000" dirty="0" smtClean="0">
                <a:solidFill>
                  <a:srgbClr val="FFC000"/>
                </a:solidFill>
              </a:rPr>
              <a:t>Εσπερινά ΓΕΛ</a:t>
            </a:r>
            <a:endParaRPr lang="el-GR" sz="4000" dirty="0">
              <a:solidFill>
                <a:srgbClr val="FFC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914400" y="2286000"/>
            <a:ext cx="7239000" cy="2362200"/>
          </a:xfrm>
        </p:spPr>
        <p:txBody>
          <a:bodyPr/>
          <a:lstStyle/>
          <a:p>
            <a:r>
              <a:rPr lang="el-GR" dirty="0" smtClean="0"/>
              <a:t>Π.Π. Β’ εσπερινού </a:t>
            </a:r>
            <a:r>
              <a:rPr lang="en-US" dirty="0" smtClean="0"/>
              <a:t>:</a:t>
            </a:r>
            <a:r>
              <a:rPr lang="el-GR" dirty="0" smtClean="0"/>
              <a:t>32ω+16 δραστηριότητες(2ωρο/50ω)</a:t>
            </a:r>
            <a:endParaRPr lang="en-US" dirty="0" smtClean="0"/>
          </a:p>
          <a:p>
            <a:r>
              <a:rPr lang="el-GR" dirty="0" smtClean="0"/>
              <a:t>Π.Π.Γ’ εσπερινού </a:t>
            </a:r>
            <a:r>
              <a:rPr lang="en-US" dirty="0" smtClean="0"/>
              <a:t>: 20</a:t>
            </a:r>
            <a:r>
              <a:rPr lang="el-GR" dirty="0" smtClean="0"/>
              <a:t>ω</a:t>
            </a:r>
            <a:r>
              <a:rPr lang="en-US" dirty="0" smtClean="0"/>
              <a:t> +</a:t>
            </a:r>
            <a:r>
              <a:rPr lang="el-GR" dirty="0" smtClean="0"/>
              <a:t>(επιλογή από 18ω) δραστηριότητες (1ωρο/25 ω)*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b="1" dirty="0" smtClean="0"/>
              <a:t>Προτάσεις Ψηφιακού-Εκπαιδευτικού υλικού</a:t>
            </a:r>
            <a:endParaRPr lang="en-US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b="1" u="sng" dirty="0" smtClean="0">
                <a:hlinkClick r:id="rId2"/>
              </a:rPr>
              <a:t>http://dschool.edu.gr</a:t>
            </a:r>
            <a:r>
              <a:rPr lang="el-GR" sz="2000" b="1" dirty="0" smtClean="0"/>
              <a:t> (ψηφιακό σχολείο)</a:t>
            </a:r>
          </a:p>
          <a:p>
            <a:pPr marL="0" indent="0">
              <a:buNone/>
            </a:pPr>
            <a:r>
              <a:rPr lang="el-GR" sz="2000" b="1" u="sng" dirty="0" smtClean="0">
                <a:hlinkClick r:id="rId3"/>
              </a:rPr>
              <a:t>http://www.parliament.gr</a:t>
            </a:r>
            <a:r>
              <a:rPr lang="el-GR" sz="2000" b="1" dirty="0" smtClean="0"/>
              <a:t> (Βουλή των Ελλήνων)</a:t>
            </a:r>
            <a:endParaRPr lang="en-US" sz="2000" b="1" dirty="0" smtClean="0"/>
          </a:p>
          <a:p>
            <a:pPr marL="0" indent="0">
              <a:buNone/>
            </a:pPr>
            <a:r>
              <a:rPr lang="el-GR" sz="2000" b="1" u="sng" dirty="0" smtClean="0">
                <a:hlinkClick r:id="rId4"/>
              </a:rPr>
              <a:t>http://</a:t>
            </a:r>
            <a:r>
              <a:rPr lang="el-GR" sz="2000" b="1" dirty="0" smtClean="0">
                <a:hlinkClick r:id="rId4"/>
              </a:rPr>
              <a:t>europa.eu/teachers-corner/home_el</a:t>
            </a:r>
            <a:r>
              <a:rPr lang="el-GR" sz="2000" b="1" dirty="0" smtClean="0"/>
              <a:t> (Ε.Ε. η γωνιά του εκπαιδευτικού)</a:t>
            </a:r>
            <a:endParaRPr lang="en-US" sz="2000" b="1" dirty="0" smtClean="0"/>
          </a:p>
          <a:p>
            <a:pPr marL="0" indent="0">
              <a:buNone/>
            </a:pPr>
            <a:r>
              <a:rPr lang="el-GR" sz="2000" b="1" dirty="0" smtClean="0"/>
              <a:t>: </a:t>
            </a:r>
            <a:r>
              <a:rPr lang="el-GR" sz="2000" b="1" dirty="0" smtClean="0">
                <a:hlinkClick r:id="rId5"/>
              </a:rPr>
              <a:t>https://www.unhcr.gr</a:t>
            </a:r>
            <a:r>
              <a:rPr lang="el-GR" sz="2000" b="1" dirty="0" smtClean="0"/>
              <a:t> (Ύπατη Αρμοστεία του ΟΗΕ)</a:t>
            </a:r>
          </a:p>
          <a:p>
            <a:pPr marL="0" indent="0">
              <a:buNone/>
            </a:pPr>
            <a:r>
              <a:rPr lang="el-GR" sz="2000" b="1" dirty="0" smtClean="0">
                <a:hlinkClick r:id="rId6"/>
              </a:rPr>
              <a:t>http://aesop.iep.edu.gr</a:t>
            </a:r>
            <a:r>
              <a:rPr lang="el-GR" sz="2000" b="1" dirty="0" smtClean="0"/>
              <a:t> (Ινστιτούτο Εκπαιδευτικής Πολιτικής)</a:t>
            </a:r>
          </a:p>
          <a:p>
            <a:pPr marL="0" indent="0">
              <a:buNone/>
            </a:pPr>
            <a:r>
              <a:rPr lang="el-GR" sz="2000" b="1" u="sng" dirty="0" smtClean="0">
                <a:hlinkClick r:id="rId7"/>
              </a:rPr>
              <a:t>http://foundation.parliament.gr/central.aspx?sId=110I444I1140I646I453616#</a:t>
            </a:r>
            <a:r>
              <a:rPr lang="el-GR" sz="2000" b="1" dirty="0" smtClean="0"/>
              <a:t> (Ίδρυμα της </a:t>
            </a:r>
            <a:r>
              <a:rPr lang="el-GR" sz="2000" b="1" dirty="0" err="1" smtClean="0"/>
              <a:t>ΒτΕ</a:t>
            </a:r>
            <a:r>
              <a:rPr lang="el-GR" sz="2000" b="1" dirty="0" smtClean="0"/>
              <a:t>)</a:t>
            </a:r>
          </a:p>
          <a:p>
            <a:pPr marL="0" indent="0">
              <a:buNone/>
            </a:pPr>
            <a:r>
              <a:rPr lang="el-GR" sz="2000" b="1" u="sng" dirty="0">
                <a:hlinkClick r:id="rId8"/>
              </a:rPr>
              <a:t>http://</a:t>
            </a:r>
            <a:r>
              <a:rPr lang="el-GR" sz="2000" b="1" u="sng" dirty="0" smtClean="0">
                <a:hlinkClick r:id="rId8"/>
              </a:rPr>
              <a:t>www.synigoros.gr</a:t>
            </a:r>
            <a:r>
              <a:rPr lang="el-GR" sz="2000" b="1" dirty="0" smtClean="0"/>
              <a:t> (Συνήγορος του πολίτη)</a:t>
            </a:r>
          </a:p>
          <a:p>
            <a:pPr marL="0" indent="0">
              <a:buNone/>
            </a:pPr>
            <a:r>
              <a:rPr lang="el-GR" sz="2000" b="1" u="sng" dirty="0" smtClean="0">
                <a:solidFill>
                  <a:srgbClr val="FFC000"/>
                </a:solidFill>
              </a:rPr>
              <a:t>http://www.0-18.gr </a:t>
            </a:r>
            <a:r>
              <a:rPr lang="el-GR" sz="2000" b="1" dirty="0" smtClean="0"/>
              <a:t>(Συνήγορος του παιδιού)</a:t>
            </a:r>
          </a:p>
          <a:p>
            <a:pPr marL="0" indent="0">
              <a:buNone/>
            </a:pPr>
            <a:r>
              <a:rPr lang="el-GR" sz="2000" b="1" dirty="0" smtClean="0">
                <a:hlinkClick r:id="rId9"/>
              </a:rPr>
              <a:t>http</a:t>
            </a:r>
            <a:r>
              <a:rPr lang="el-GR" sz="2000" b="1" dirty="0">
                <a:hlinkClick r:id="rId9"/>
              </a:rPr>
              <a:t>://</a:t>
            </a:r>
            <a:r>
              <a:rPr lang="el-GR" sz="2000" b="1" dirty="0" smtClean="0">
                <a:hlinkClick r:id="rId9"/>
              </a:rPr>
              <a:t>stop-bullying.sch.gr</a:t>
            </a:r>
            <a:r>
              <a:rPr lang="el-GR" sz="2000" b="1" dirty="0" smtClean="0"/>
              <a:t> (Δράσεις πρόληψης του σχ. εκφοβισμού)</a:t>
            </a:r>
            <a:endParaRPr lang="en-US" sz="2000" b="1" dirty="0" smtClean="0"/>
          </a:p>
          <a:p>
            <a:pPr marL="0" indent="0">
              <a:buNone/>
            </a:pPr>
            <a:r>
              <a:rPr lang="el-GR" sz="2000" b="1" u="sng" dirty="0" smtClean="0">
                <a:hlinkClick r:id="rId6"/>
              </a:rPr>
              <a:t>http://aesop.iep.edu.gr/</a:t>
            </a:r>
            <a:r>
              <a:rPr lang="el-GR" sz="2000" b="1" u="sng" dirty="0" smtClean="0"/>
              <a:t> </a:t>
            </a:r>
            <a:r>
              <a:rPr lang="el-GR" sz="2000" b="1" dirty="0" smtClean="0"/>
              <a:t> (Αίσωπος-ΙΕΠ)</a:t>
            </a:r>
            <a:endParaRPr lang="el-GR" sz="2000" b="1" u="sng" dirty="0" smtClean="0"/>
          </a:p>
          <a:p>
            <a:pPr marL="0" indent="0">
              <a:buNone/>
            </a:pPr>
            <a:r>
              <a:rPr lang="en-US" sz="2000" b="1" u="sng" dirty="0" smtClean="0">
                <a:hlinkClick r:id="rId10"/>
              </a:rPr>
              <a:t>http</a:t>
            </a:r>
            <a:r>
              <a:rPr lang="el-GR" sz="2000" b="1" u="sng" dirty="0" smtClean="0">
                <a:hlinkClick r:id="rId10"/>
              </a:rPr>
              <a:t>://</a:t>
            </a:r>
            <a:r>
              <a:rPr lang="en-US" sz="2000" b="1" u="sng" dirty="0" smtClean="0">
                <a:hlinkClick r:id="rId10"/>
              </a:rPr>
              <a:t>www</a:t>
            </a:r>
            <a:r>
              <a:rPr lang="el-GR" sz="2000" b="1" u="sng" dirty="0" smtClean="0">
                <a:hlinkClick r:id="rId10"/>
              </a:rPr>
              <a:t>.</a:t>
            </a:r>
            <a:r>
              <a:rPr lang="en-US" sz="2000" b="1" u="sng" dirty="0" err="1" smtClean="0">
                <a:hlinkClick r:id="rId10"/>
              </a:rPr>
              <a:t>opengov</a:t>
            </a:r>
            <a:r>
              <a:rPr lang="el-GR" sz="2000" b="1" u="sng" dirty="0" smtClean="0">
                <a:hlinkClick r:id="rId10"/>
              </a:rPr>
              <a:t>.</a:t>
            </a:r>
            <a:r>
              <a:rPr lang="en-US" sz="2000" b="1" u="sng" dirty="0" err="1" smtClean="0">
                <a:hlinkClick r:id="rId10"/>
              </a:rPr>
              <a:t>gr</a:t>
            </a:r>
            <a:r>
              <a:rPr lang="el-GR" sz="2000" b="1" u="sng" dirty="0" smtClean="0">
                <a:hlinkClick r:id="rId10"/>
              </a:rPr>
              <a:t>/</a:t>
            </a:r>
            <a:r>
              <a:rPr lang="el-GR" sz="2000" b="1" dirty="0" smtClean="0"/>
              <a:t>  (ηλεκτρονική διακυβέρνηση)</a:t>
            </a:r>
          </a:p>
          <a:p>
            <a:pPr marL="0" indent="0">
              <a:buNone/>
            </a:pPr>
            <a:r>
              <a:rPr lang="el-GR" sz="2000" b="1" dirty="0" smtClean="0"/>
              <a:t> </a:t>
            </a:r>
            <a:r>
              <a:rPr lang="en-US" sz="2000" b="1" u="sng" dirty="0" smtClean="0">
                <a:hlinkClick r:id="rId11"/>
              </a:rPr>
              <a:t>https</a:t>
            </a:r>
            <a:r>
              <a:rPr lang="el-GR" sz="2000" b="1" u="sng" dirty="0" smtClean="0">
                <a:hlinkClick r:id="rId11"/>
              </a:rPr>
              <a:t>://</a:t>
            </a:r>
            <a:r>
              <a:rPr lang="en-US" sz="2000" b="1" u="sng" dirty="0" err="1" smtClean="0">
                <a:hlinkClick r:id="rId11"/>
              </a:rPr>
              <a:t>diavgeia</a:t>
            </a:r>
            <a:r>
              <a:rPr lang="el-GR" sz="2000" b="1" u="sng" dirty="0" smtClean="0">
                <a:hlinkClick r:id="rId11"/>
              </a:rPr>
              <a:t>.</a:t>
            </a:r>
            <a:r>
              <a:rPr lang="en-US" sz="2000" b="1" u="sng" dirty="0" err="1" smtClean="0">
                <a:hlinkClick r:id="rId11"/>
              </a:rPr>
              <a:t>gov</a:t>
            </a:r>
            <a:r>
              <a:rPr lang="el-GR" sz="2000" b="1" u="sng" dirty="0" smtClean="0">
                <a:hlinkClick r:id="rId11"/>
              </a:rPr>
              <a:t>.</a:t>
            </a:r>
            <a:r>
              <a:rPr lang="en-US" sz="2000" b="1" u="sng" dirty="0" err="1" smtClean="0">
                <a:hlinkClick r:id="rId11"/>
              </a:rPr>
              <a:t>gr</a:t>
            </a:r>
            <a:r>
              <a:rPr lang="el-GR" sz="2000" b="1" u="sng" dirty="0" smtClean="0">
                <a:hlinkClick r:id="rId11"/>
              </a:rPr>
              <a:t>/</a:t>
            </a:r>
            <a:r>
              <a:rPr lang="el-GR" sz="2000" b="1" dirty="0" smtClean="0"/>
              <a:t>  (Διαύγεια)</a:t>
            </a:r>
            <a:endParaRPr lang="en-US" sz="2000" b="1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055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b="1" dirty="0" smtClean="0"/>
              <a:t/>
            </a:r>
            <a:br>
              <a:rPr lang="el-GR" sz="4000" b="1" dirty="0" smtClean="0"/>
            </a:br>
            <a:r>
              <a:rPr lang="el-GR" sz="4000" b="1" dirty="0" smtClean="0">
                <a:solidFill>
                  <a:srgbClr val="FFC000"/>
                </a:solidFill>
              </a:rPr>
              <a:t>Ομάδα εργασίας</a:t>
            </a:r>
            <a:r>
              <a:rPr lang="el-GR" dirty="0" smtClean="0"/>
              <a:t/>
            </a:r>
            <a:br>
              <a:rPr lang="el-GR" dirty="0" smtClean="0"/>
            </a:b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sz="3400" b="1" u="sng" dirty="0" smtClean="0"/>
              <a:t>Συντονίστρια</a:t>
            </a:r>
            <a:r>
              <a:rPr lang="el-GR" sz="3400" dirty="0" smtClean="0"/>
              <a:t>: Ασπασία Οικονόμου- εκπαιδευτικός ΠΕ13-Σύμβουλος </a:t>
            </a:r>
            <a:r>
              <a:rPr lang="el-GR" sz="3400" dirty="0"/>
              <a:t>Γ στο ΙΕΠ</a:t>
            </a:r>
            <a:endParaRPr lang="el-GR" sz="3400" dirty="0" smtClean="0">
              <a:effectLst/>
            </a:endParaRPr>
          </a:p>
          <a:p>
            <a:r>
              <a:rPr lang="el-GR" sz="3400" b="1" u="sng" dirty="0" smtClean="0"/>
              <a:t>Μέλη ομάδας</a:t>
            </a:r>
          </a:p>
          <a:p>
            <a:r>
              <a:rPr lang="el-GR" sz="3400" dirty="0" smtClean="0"/>
              <a:t>1</a:t>
            </a:r>
            <a:r>
              <a:rPr lang="el-GR" sz="3400" dirty="0"/>
              <a:t>. </a:t>
            </a:r>
            <a:r>
              <a:rPr lang="el-GR" sz="3400" dirty="0" smtClean="0"/>
              <a:t>Ακριβή Γεωργούση, Σχολική Σύμβουλος Νομικών-Πολιτικών επιστημών (ΠΕ13)</a:t>
            </a:r>
          </a:p>
          <a:p>
            <a:r>
              <a:rPr lang="el-GR" sz="3400" dirty="0" smtClean="0"/>
              <a:t>2. Παρθένα Μιμιλίδου, Σχολική Σύμβουλος Κοινωνιολόγων (ΠΕ10)</a:t>
            </a:r>
          </a:p>
          <a:p>
            <a:r>
              <a:rPr lang="el-GR" sz="3400" dirty="0" smtClean="0"/>
              <a:t>3. Γεράσιμος </a:t>
            </a:r>
            <a:r>
              <a:rPr lang="el-GR" sz="3400" dirty="0" err="1" smtClean="0"/>
              <a:t>Πομώνης</a:t>
            </a:r>
            <a:r>
              <a:rPr lang="el-GR" sz="3400" dirty="0" smtClean="0"/>
              <a:t>, Σχολικός Σύμβουλος Οικονομολόγων</a:t>
            </a:r>
          </a:p>
          <a:p>
            <a:pPr marL="0" indent="0">
              <a:buNone/>
            </a:pPr>
            <a:r>
              <a:rPr lang="el-GR" sz="3400" dirty="0"/>
              <a:t>	</a:t>
            </a:r>
            <a:r>
              <a:rPr lang="el-GR" sz="3400" dirty="0" smtClean="0"/>
              <a:t>(ΠΕ09)</a:t>
            </a:r>
            <a:endParaRPr lang="el-GR" sz="3400" dirty="0" smtClean="0">
              <a:effectLst/>
            </a:endParaRPr>
          </a:p>
          <a:p>
            <a:r>
              <a:rPr lang="el-GR" sz="3400" dirty="0" smtClean="0"/>
              <a:t>4. Γεώργιος </a:t>
            </a:r>
            <a:r>
              <a:rPr lang="el-GR" sz="3400" dirty="0" err="1" smtClean="0"/>
              <a:t>Μπίκος</a:t>
            </a:r>
            <a:r>
              <a:rPr lang="el-GR" sz="3400" dirty="0" smtClean="0"/>
              <a:t>, εκπαιδευτικός ΠΕ10 &amp; ΠΕ13, Δ/</a:t>
            </a:r>
            <a:r>
              <a:rPr lang="el-GR" sz="3400" dirty="0" err="1" smtClean="0"/>
              <a:t>ντης</a:t>
            </a:r>
            <a:r>
              <a:rPr lang="el-GR" sz="3400" dirty="0" smtClean="0"/>
              <a:t> ΓΕΛ</a:t>
            </a:r>
          </a:p>
          <a:p>
            <a:r>
              <a:rPr lang="el-GR" sz="3400" dirty="0" smtClean="0"/>
              <a:t>5. Αθηνά Νέλλα, εκπαιδευτικός ΠΕ09, Σύμβουλος Γ στο ΙΕΠ</a:t>
            </a:r>
          </a:p>
          <a:p>
            <a:r>
              <a:rPr lang="el-GR" sz="3400" dirty="0" smtClean="0"/>
              <a:t>6. Θεοδόσης Κατσούλας, ΠΕ10-αποσπασμένος στο ΙΕΠ</a:t>
            </a:r>
            <a:endParaRPr lang="el-GR" sz="3400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662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Τίτλος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7772400" cy="762000"/>
          </a:xfrm>
        </p:spPr>
        <p:txBody>
          <a:bodyPr/>
          <a:lstStyle/>
          <a:p>
            <a:r>
              <a:rPr lang="el-GR" dirty="0" smtClean="0"/>
              <a:t>επίσης…</a:t>
            </a:r>
            <a:endParaRPr lang="el-GR" dirty="0"/>
          </a:p>
        </p:txBody>
      </p:sp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7924800" cy="5638800"/>
          </a:xfrm>
        </p:spPr>
        <p:txBody>
          <a:bodyPr/>
          <a:lstStyle/>
          <a:p>
            <a:pPr algn="l"/>
            <a:r>
              <a:rPr lang="el-GR" sz="2000" b="1" u="sng" dirty="0" smtClean="0">
                <a:hlinkClick r:id="rId2"/>
              </a:rPr>
              <a:t>http://photodentro.edu.gr/</a:t>
            </a:r>
            <a:r>
              <a:rPr lang="el-GR" sz="2000" b="1" dirty="0" smtClean="0"/>
              <a:t> (</a:t>
            </a:r>
            <a:r>
              <a:rPr lang="el-GR" sz="2000" b="1" dirty="0" err="1" smtClean="0"/>
              <a:t>φωτόδενδρο</a:t>
            </a:r>
            <a:r>
              <a:rPr lang="el-GR" sz="2000" b="1" dirty="0" smtClean="0"/>
              <a:t>)</a:t>
            </a:r>
          </a:p>
          <a:p>
            <a:pPr algn="l"/>
            <a:r>
              <a:rPr lang="el-GR" sz="2000" b="1" dirty="0" smtClean="0"/>
              <a:t> </a:t>
            </a:r>
          </a:p>
          <a:p>
            <a:pPr algn="l"/>
            <a:r>
              <a:rPr lang="el-GR" sz="2000" b="1" u="sng" dirty="0" smtClean="0">
                <a:hlinkClick r:id="rId3"/>
              </a:rPr>
              <a:t>http://www.e-yliko.gr/</a:t>
            </a:r>
            <a:r>
              <a:rPr lang="el-GR" sz="2000" b="1" dirty="0" smtClean="0"/>
              <a:t> (Δικτυακή Εκπαιδευτική Πύλη του ΥΠΠΕΘ)</a:t>
            </a:r>
          </a:p>
          <a:p>
            <a:pPr algn="l"/>
            <a:r>
              <a:rPr lang="el-GR" sz="2000" b="1" dirty="0" smtClean="0"/>
              <a:t> </a:t>
            </a:r>
          </a:p>
          <a:p>
            <a:pPr algn="l"/>
            <a:r>
              <a:rPr lang="el-GR" sz="2000" b="1" u="sng" dirty="0" smtClean="0">
                <a:hlinkClick r:id="rId4"/>
              </a:rPr>
              <a:t>http://www.demopaideia.gr/</a:t>
            </a:r>
            <a:r>
              <a:rPr lang="el-GR" sz="2000" b="1" dirty="0" smtClean="0"/>
              <a:t>  (ΕΚΠΑ-ΠΜΣ Πολιτικής Επιστήμης &amp; Κοινωνιολογίας»</a:t>
            </a:r>
          </a:p>
          <a:p>
            <a:pPr algn="l"/>
            <a:r>
              <a:rPr lang="el-GR" sz="2000" b="1" dirty="0" smtClean="0"/>
              <a:t> </a:t>
            </a:r>
          </a:p>
          <a:p>
            <a:pPr algn="l"/>
            <a:r>
              <a:rPr lang="el-GR" sz="2000" b="1" u="sng" dirty="0" smtClean="0">
                <a:hlinkClick r:id="rId5"/>
              </a:rPr>
              <a:t>https://www.ecb.europa.eu/ecb/educational/html/index.el.html</a:t>
            </a:r>
            <a:r>
              <a:rPr lang="el-GR" sz="2000" b="1" dirty="0" smtClean="0"/>
              <a:t> (εκπαιδευτικό υλικό της ΕΚΤ (Ευρωπαϊκή Κεντρική Τράπεζα) με παιχνίδια και δραστηριότητες για θέματα της οικονομίας</a:t>
            </a:r>
          </a:p>
          <a:p>
            <a:pPr algn="l"/>
            <a:r>
              <a:rPr lang="el-GR" sz="2000" b="1" dirty="0" smtClean="0"/>
              <a:t> </a:t>
            </a:r>
          </a:p>
          <a:p>
            <a:pPr algn="l"/>
            <a:r>
              <a:rPr lang="en-US" sz="2000" b="1" u="sng" dirty="0" smtClean="0">
                <a:hlinkClick r:id="rId6"/>
              </a:rPr>
              <a:t>http</a:t>
            </a:r>
            <a:r>
              <a:rPr lang="el-GR" sz="2000" b="1" u="sng" dirty="0" smtClean="0">
                <a:hlinkClick r:id="rId6"/>
              </a:rPr>
              <a:t>://</a:t>
            </a:r>
            <a:r>
              <a:rPr lang="en-US" sz="2000" b="1" u="sng" dirty="0" smtClean="0">
                <a:hlinkClick r:id="rId6"/>
              </a:rPr>
              <a:t>www</a:t>
            </a:r>
            <a:r>
              <a:rPr lang="el-GR" sz="2000" b="1" u="sng" dirty="0" smtClean="0">
                <a:hlinkClick r:id="rId6"/>
              </a:rPr>
              <a:t>.</a:t>
            </a:r>
            <a:r>
              <a:rPr lang="en-US" sz="2000" b="1" u="sng" dirty="0" err="1" smtClean="0">
                <a:hlinkClick r:id="rId6"/>
              </a:rPr>
              <a:t>unesco</a:t>
            </a:r>
            <a:r>
              <a:rPr lang="el-GR" sz="2000" b="1" u="sng" dirty="0" smtClean="0">
                <a:hlinkClick r:id="rId6"/>
              </a:rPr>
              <a:t>-</a:t>
            </a:r>
            <a:r>
              <a:rPr lang="en-US" sz="2000" b="1" u="sng" dirty="0" err="1" smtClean="0">
                <a:hlinkClick r:id="rId6"/>
              </a:rPr>
              <a:t>hellas</a:t>
            </a:r>
            <a:r>
              <a:rPr lang="el-GR" sz="2000" b="1" u="sng" dirty="0" smtClean="0">
                <a:hlinkClick r:id="rId6"/>
              </a:rPr>
              <a:t>.</a:t>
            </a:r>
            <a:r>
              <a:rPr lang="en-US" sz="2000" b="1" u="sng" dirty="0" err="1" smtClean="0">
                <a:hlinkClick r:id="rId6"/>
              </a:rPr>
              <a:t>gr</a:t>
            </a:r>
            <a:r>
              <a:rPr lang="el-GR" sz="2000" b="1" u="sng" dirty="0" smtClean="0">
                <a:hlinkClick r:id="rId6"/>
              </a:rPr>
              <a:t>/</a:t>
            </a:r>
            <a:r>
              <a:rPr lang="el-GR" sz="2000" b="1" dirty="0" smtClean="0"/>
              <a:t> (</a:t>
            </a:r>
            <a:r>
              <a:rPr lang="en-US" sz="2000" b="1" dirty="0" smtClean="0"/>
              <a:t>UNESCO</a:t>
            </a:r>
            <a:r>
              <a:rPr lang="el-GR" sz="2000" b="1" dirty="0" smtClean="0"/>
              <a:t>- Ελληνική Εθνική Επιτροπή)</a:t>
            </a:r>
          </a:p>
          <a:p>
            <a:pPr algn="l"/>
            <a:r>
              <a:rPr lang="el-GR" sz="2000" b="1" dirty="0" smtClean="0"/>
              <a:t> </a:t>
            </a:r>
          </a:p>
          <a:p>
            <a:pPr algn="l"/>
            <a:r>
              <a:rPr lang="en-US" sz="2000" b="1" u="sng" dirty="0" smtClean="0">
                <a:hlinkClick r:id="rId7"/>
              </a:rPr>
              <a:t>https</a:t>
            </a:r>
            <a:r>
              <a:rPr lang="el-GR" sz="2000" b="1" u="sng" dirty="0" smtClean="0">
                <a:hlinkClick r:id="rId7"/>
              </a:rPr>
              <a:t>://</a:t>
            </a:r>
            <a:r>
              <a:rPr lang="en-US" sz="2000" b="1" u="sng" dirty="0" smtClean="0">
                <a:hlinkClick r:id="rId7"/>
              </a:rPr>
              <a:t>www</a:t>
            </a:r>
            <a:r>
              <a:rPr lang="el-GR" sz="2000" b="1" u="sng" dirty="0" smtClean="0">
                <a:hlinkClick r:id="rId7"/>
              </a:rPr>
              <a:t>.</a:t>
            </a:r>
            <a:r>
              <a:rPr lang="en-US" sz="2000" b="1" u="sng" dirty="0" err="1" smtClean="0">
                <a:hlinkClick r:id="rId7"/>
              </a:rPr>
              <a:t>unicef</a:t>
            </a:r>
            <a:r>
              <a:rPr lang="el-GR" sz="2000" b="1" u="sng" dirty="0" smtClean="0">
                <a:hlinkClick r:id="rId7"/>
              </a:rPr>
              <a:t>.</a:t>
            </a:r>
            <a:r>
              <a:rPr lang="en-US" sz="2000" b="1" u="sng" dirty="0" err="1" smtClean="0">
                <a:hlinkClick r:id="rId7"/>
              </a:rPr>
              <a:t>gr</a:t>
            </a:r>
            <a:r>
              <a:rPr lang="el-GR" sz="2000" b="1" u="sng" dirty="0" smtClean="0">
                <a:hlinkClick r:id="rId7"/>
              </a:rPr>
              <a:t>/</a:t>
            </a:r>
            <a:r>
              <a:rPr lang="el-GR" sz="2000" b="1" dirty="0" smtClean="0"/>
              <a:t> (</a:t>
            </a:r>
            <a:r>
              <a:rPr lang="en-US" sz="2000" b="1" dirty="0" smtClean="0"/>
              <a:t>UNICEF</a:t>
            </a:r>
            <a:r>
              <a:rPr lang="el-GR" sz="2000" b="1" dirty="0" smtClean="0"/>
              <a:t>- Ελληνική Εθνική επιτροπή)</a:t>
            </a:r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524000"/>
          </a:xfrm>
        </p:spPr>
        <p:txBody>
          <a:bodyPr/>
          <a:lstStyle/>
          <a:p>
            <a:r>
              <a:rPr lang="el-GR" sz="4000" b="1" dirty="0" smtClean="0">
                <a:solidFill>
                  <a:srgbClr val="FFC000"/>
                </a:solidFill>
              </a:rPr>
              <a:t/>
            </a:r>
            <a:br>
              <a:rPr lang="el-GR" sz="4000" b="1" dirty="0" smtClean="0">
                <a:solidFill>
                  <a:srgbClr val="FFC000"/>
                </a:solidFill>
              </a:rPr>
            </a:br>
            <a:r>
              <a:rPr lang="el-GR" sz="4000" b="1" dirty="0" smtClean="0"/>
              <a:t>επιδίωξη</a:t>
            </a:r>
            <a:r>
              <a:rPr lang="en-US" sz="4000" b="1" dirty="0" smtClean="0"/>
              <a:t>:</a:t>
            </a:r>
            <a:r>
              <a:rPr lang="en-US" sz="4000" b="1" dirty="0" smtClean="0">
                <a:solidFill>
                  <a:srgbClr val="FFC000"/>
                </a:solidFill>
              </a:rPr>
              <a:t/>
            </a:r>
            <a:br>
              <a:rPr lang="en-US" sz="4000" b="1" dirty="0" smtClean="0">
                <a:solidFill>
                  <a:srgbClr val="FFC000"/>
                </a:solidFill>
              </a:rPr>
            </a:br>
            <a:r>
              <a:rPr lang="el-GR" sz="4000" b="1" dirty="0" smtClean="0">
                <a:solidFill>
                  <a:srgbClr val="FFC000"/>
                </a:solidFill>
              </a:rPr>
              <a:t>ο κοινωνικός και πολιτικός γραμματισμός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838200" y="2057400"/>
            <a:ext cx="8077200" cy="39624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l-GR" b="1" dirty="0" smtClean="0">
                <a:solidFill>
                  <a:srgbClr val="FFC000"/>
                </a:solidFill>
              </a:rPr>
              <a:t>ως προς το περιεχόμενο</a:t>
            </a:r>
            <a:r>
              <a:rPr lang="el-GR" b="1" dirty="0" smtClean="0"/>
              <a:t> </a:t>
            </a:r>
            <a:r>
              <a:rPr lang="el-GR" sz="2800" b="1" dirty="0" smtClean="0"/>
              <a:t>(</a:t>
            </a:r>
            <a:r>
              <a:rPr lang="el-GR" dirty="0" smtClean="0"/>
              <a:t>κοινωνική μάθηση, ανθρώπινα δικαιώματα, οικονομία, πολιτεύματα, κοινωνικά προβλήματα, </a:t>
            </a:r>
            <a:r>
              <a:rPr lang="el-GR" dirty="0" err="1" smtClean="0"/>
              <a:t>κ.ά</a:t>
            </a:r>
            <a:r>
              <a:rPr lang="el-GR" dirty="0" smtClean="0"/>
              <a:t>)</a:t>
            </a:r>
          </a:p>
          <a:p>
            <a:pPr algn="l"/>
            <a:endParaRPr lang="el-GR" b="1" dirty="0" smtClean="0"/>
          </a:p>
          <a:p>
            <a:pPr algn="l">
              <a:buFont typeface="Arial" pitchFamily="34" charset="0"/>
              <a:buChar char="•"/>
            </a:pPr>
            <a:r>
              <a:rPr lang="el-GR" b="1" dirty="0" smtClean="0">
                <a:solidFill>
                  <a:srgbClr val="FFC000"/>
                </a:solidFill>
              </a:rPr>
              <a:t>ως προς τις μεθόδους διδασκαλίας </a:t>
            </a:r>
            <a:r>
              <a:rPr lang="el-GR" b="1" dirty="0" smtClean="0"/>
              <a:t>(</a:t>
            </a:r>
            <a:r>
              <a:rPr lang="el-GR" dirty="0" err="1" smtClean="0"/>
              <a:t>ανακαλυπτική</a:t>
            </a:r>
            <a:r>
              <a:rPr lang="el-GR" dirty="0" smtClean="0"/>
              <a:t>, διερευνητική μάθηση, </a:t>
            </a:r>
            <a:r>
              <a:rPr lang="el-GR" dirty="0" err="1" smtClean="0"/>
              <a:t>ομαδοσυνεργατική</a:t>
            </a:r>
            <a:r>
              <a:rPr lang="el-GR" dirty="0" smtClean="0"/>
              <a:t>,  βιωματική, </a:t>
            </a:r>
            <a:r>
              <a:rPr lang="en-US" dirty="0" smtClean="0"/>
              <a:t>project</a:t>
            </a:r>
            <a:r>
              <a:rPr lang="el-GR" dirty="0" smtClean="0"/>
              <a:t>, διαφοροποιημένη)</a:t>
            </a:r>
            <a:r>
              <a:rPr lang="en-US" dirty="0" smtClean="0"/>
              <a:t> </a:t>
            </a:r>
            <a:endParaRPr lang="el-GR" dirty="0" smtClean="0"/>
          </a:p>
          <a:p>
            <a:pPr algn="l">
              <a:buFont typeface="Arial" pitchFamily="34" charset="0"/>
              <a:buChar char="•"/>
            </a:pPr>
            <a:endParaRPr lang="el-GR" b="1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l-GR" dirty="0" smtClean="0"/>
              <a:t>.</a:t>
            </a:r>
            <a:endParaRPr lang="en-US" dirty="0" smtClean="0"/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077200" cy="5486400"/>
          </a:xfrm>
        </p:spPr>
        <p:txBody>
          <a:bodyPr/>
          <a:lstStyle/>
          <a:p>
            <a:pPr lvl="0" algn="just"/>
            <a:endParaRPr lang="el-GR" sz="2800" b="1" dirty="0" smtClean="0">
              <a:solidFill>
                <a:srgbClr val="FFC000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el-GR" sz="2800" dirty="0" smtClean="0"/>
              <a:t>για να βοηθηθούν οι μαθητές και οι μαθήτριες ν αποκτήσουν εκείνες τις απαραίτητες </a:t>
            </a:r>
            <a:r>
              <a:rPr lang="el-GR" sz="2800" dirty="0" smtClean="0">
                <a:solidFill>
                  <a:srgbClr val="FFC000"/>
                </a:solidFill>
              </a:rPr>
              <a:t>γνώσεις και δεξιότητες</a:t>
            </a:r>
            <a:r>
              <a:rPr lang="el-GR" sz="2800" dirty="0" smtClean="0"/>
              <a:t> επικοινωνίας, συνεργασίας, κριτικής σκέψης, δημιουργικότητας, ώστε να μπορέσουν να κατανοήσουν την κοινωνική πραγματικότητα. </a:t>
            </a:r>
            <a:endParaRPr lang="en-US" sz="2800" dirty="0" smtClean="0"/>
          </a:p>
          <a:p>
            <a:pPr lvl="0" algn="just">
              <a:buFont typeface="Arial" pitchFamily="34" charset="0"/>
              <a:buChar char="•"/>
            </a:pPr>
            <a:r>
              <a:rPr lang="el-GR" sz="2800" dirty="0" smtClean="0"/>
              <a:t>να αντιληφθούν τις έντονες </a:t>
            </a:r>
            <a:r>
              <a:rPr lang="el-GR" sz="2800" dirty="0" smtClean="0">
                <a:solidFill>
                  <a:srgbClr val="FFC000"/>
                </a:solidFill>
              </a:rPr>
              <a:t>σχέσεις αλληλεξάρτησης </a:t>
            </a:r>
            <a:r>
              <a:rPr lang="el-GR" sz="2800" dirty="0" smtClean="0"/>
              <a:t>μεταξύ κοινωνίας-οικονομίας-πολιτικής και τη δική τους δυνατότητα αλληλεπίδρασης μέσω των κοινωνικών θεσμών. </a:t>
            </a:r>
            <a:endParaRPr lang="en-US" sz="2800" dirty="0" smtClean="0"/>
          </a:p>
          <a:p>
            <a:pPr lvl="0" algn="just">
              <a:buFont typeface="Arial" pitchFamily="34" charset="0"/>
              <a:buChar char="•"/>
            </a:pPr>
            <a:r>
              <a:rPr lang="el-GR" sz="2800" dirty="0" smtClean="0"/>
              <a:t>να </a:t>
            </a:r>
            <a:r>
              <a:rPr lang="el-GR" sz="2800" dirty="0" smtClean="0">
                <a:solidFill>
                  <a:srgbClr val="FFC000"/>
                </a:solidFill>
              </a:rPr>
              <a:t>εξοικειωθούν με τον τρόπο προσέγγισης </a:t>
            </a:r>
            <a:r>
              <a:rPr lang="el-GR" sz="2800" dirty="0" smtClean="0"/>
              <a:t>των κοινωνικών προβλημάτων </a:t>
            </a:r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l-GR" sz="4000" b="1" dirty="0" smtClean="0">
                <a:solidFill>
                  <a:srgbClr val="FFC000"/>
                </a:solidFill>
              </a:rPr>
              <a:t>και τελικά… </a:t>
            </a:r>
            <a:endParaRPr lang="el-GR" sz="4000" b="1" dirty="0">
              <a:solidFill>
                <a:srgbClr val="FFC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8153400" cy="4419600"/>
          </a:xfrm>
        </p:spPr>
        <p:txBody>
          <a:bodyPr/>
          <a:lstStyle/>
          <a:p>
            <a:pPr lvl="0"/>
            <a:r>
              <a:rPr lang="el-GR" dirty="0" smtClean="0">
                <a:solidFill>
                  <a:schemeClr val="tx1"/>
                </a:solidFill>
              </a:rPr>
              <a:t>να προετοιμαστούν για το ρόλο του ενεργού πολίτη με όρους ατομικής  και συλλογικής ευθύνης</a:t>
            </a:r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l-GR" sz="4000" b="1" dirty="0" smtClean="0">
                <a:solidFill>
                  <a:srgbClr val="FFC000"/>
                </a:solidFill>
              </a:rPr>
              <a:t>Ο ρόλος του εκπαιδευτικού </a:t>
            </a:r>
            <a:endParaRPr lang="el-GR" sz="4000" b="1" dirty="0">
              <a:solidFill>
                <a:srgbClr val="FFC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l-GR" dirty="0" smtClean="0"/>
              <a:t>σε αυτό το πλαίσιο θα πρέπει να είναι η δημιουργία εκείνου του </a:t>
            </a:r>
            <a:r>
              <a:rPr lang="el-GR" dirty="0" smtClean="0">
                <a:solidFill>
                  <a:srgbClr val="FFC000"/>
                </a:solidFill>
              </a:rPr>
              <a:t>γόνιμου περιβάλλοντος </a:t>
            </a:r>
            <a:r>
              <a:rPr lang="el-GR" dirty="0" smtClean="0"/>
              <a:t>το οποίο θα </a:t>
            </a:r>
            <a:r>
              <a:rPr lang="el-GR" dirty="0" smtClean="0">
                <a:solidFill>
                  <a:srgbClr val="FFC000"/>
                </a:solidFill>
              </a:rPr>
              <a:t>διευκολύνει</a:t>
            </a:r>
            <a:r>
              <a:rPr lang="el-GR" dirty="0" smtClean="0"/>
              <a:t>, θα </a:t>
            </a:r>
            <a:r>
              <a:rPr lang="el-GR" dirty="0" smtClean="0">
                <a:solidFill>
                  <a:srgbClr val="FFC000"/>
                </a:solidFill>
              </a:rPr>
              <a:t>στηρίζει</a:t>
            </a:r>
            <a:r>
              <a:rPr lang="el-GR" dirty="0" smtClean="0"/>
              <a:t> και θα προωθεί τη μαθησιακή διαδικασία με εκείνους τους τρόπους οι οποίοι θα ενισχύσουν κάθε μαθητή ξεχωριστά και όλους μαζί να κατακτήσουν την </a:t>
            </a:r>
            <a:r>
              <a:rPr lang="el-GR" dirty="0" smtClean="0">
                <a:solidFill>
                  <a:srgbClr val="FFC000"/>
                </a:solidFill>
              </a:rPr>
              <a:t>ουσιαστική γνώση </a:t>
            </a:r>
            <a:r>
              <a:rPr lang="el-GR" dirty="0" smtClean="0"/>
              <a:t>(όχι μόνο τη χρήσιμη) και την </a:t>
            </a:r>
            <a:r>
              <a:rPr lang="el-GR" dirty="0" smtClean="0">
                <a:solidFill>
                  <a:srgbClr val="FFC000"/>
                </a:solidFill>
              </a:rPr>
              <a:t>κριτική σκέψη </a:t>
            </a:r>
            <a:r>
              <a:rPr lang="el-GR" dirty="0" smtClean="0"/>
              <a:t>ώστε να μπορούν να διατυπώνουν ένα </a:t>
            </a:r>
            <a:r>
              <a:rPr lang="el-GR" dirty="0" smtClean="0">
                <a:solidFill>
                  <a:srgbClr val="FFC000"/>
                </a:solidFill>
              </a:rPr>
              <a:t>«επειδή» σε κάθε «γιατί;»</a:t>
            </a:r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Π. Μιμιλίδου, σχ. σύμβουλος ΠΕ10</a:t>
            </a:r>
            <a:endParaRPr lang="en-US" dirty="0"/>
          </a:p>
        </p:txBody>
      </p:sp>
      <p:pic>
        <p:nvPicPr>
          <p:cNvPr id="3" name="Picture 2" descr="C:\Users\user\Desktop\ΝΑΝΑ\images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939998"/>
            <a:ext cx="6268720" cy="4775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/>
          <a:lstStyle/>
          <a:p>
            <a:r>
              <a:rPr lang="el-GR" sz="4000" b="1" dirty="0" smtClean="0">
                <a:solidFill>
                  <a:srgbClr val="FFC000"/>
                </a:solidFill>
              </a:rPr>
              <a:t>Μαθήματα</a:t>
            </a:r>
            <a:r>
              <a:rPr lang="en-US" sz="4000" b="1" dirty="0" smtClean="0">
                <a:solidFill>
                  <a:srgbClr val="FFC000"/>
                </a:solidFill>
              </a:rPr>
              <a:t>:</a:t>
            </a:r>
            <a:endParaRPr lang="el-GR" sz="4000" b="1" dirty="0">
              <a:solidFill>
                <a:srgbClr val="FFC000"/>
              </a:solidFill>
            </a:endParaRPr>
          </a:p>
        </p:txBody>
      </p:sp>
      <p:sp>
        <p:nvSpPr>
          <p:cNvPr id="20" name="19 - Υπότιτλος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8001000" cy="53340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endParaRPr lang="el-GR" b="1" dirty="0" smtClean="0">
              <a:solidFill>
                <a:srgbClr val="FFC0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l-GR" b="1" dirty="0" smtClean="0">
                <a:solidFill>
                  <a:srgbClr val="FFC000"/>
                </a:solidFill>
              </a:rPr>
              <a:t>Κοινωνική &amp; Πολιτική Αγωγή Γ’ Γυμνασίου </a:t>
            </a:r>
            <a:endParaRPr lang="en-US" b="1" dirty="0" smtClean="0">
              <a:solidFill>
                <a:srgbClr val="FFC000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l-GR" b="1" dirty="0" smtClean="0">
              <a:solidFill>
                <a:srgbClr val="FFC0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l-GR" b="1" dirty="0" smtClean="0">
                <a:solidFill>
                  <a:srgbClr val="FFC000"/>
                </a:solidFill>
              </a:rPr>
              <a:t>Πολιτική Παιδεία Α’ Λυκείου</a:t>
            </a:r>
            <a:r>
              <a:rPr lang="en-US" b="1" dirty="0" smtClean="0">
                <a:solidFill>
                  <a:srgbClr val="FFC000"/>
                </a:solidFill>
              </a:rPr>
              <a:t>:</a:t>
            </a:r>
            <a:r>
              <a:rPr lang="el-GR" b="1" dirty="0" smtClean="0">
                <a:solidFill>
                  <a:srgbClr val="FFC000"/>
                </a:solidFill>
              </a:rPr>
              <a:t> </a:t>
            </a:r>
          </a:p>
          <a:p>
            <a:pPr algn="l">
              <a:buFont typeface="Arial" pitchFamily="34" charset="0"/>
              <a:buChar char="•"/>
            </a:pPr>
            <a:endParaRPr lang="el-GR" b="1" dirty="0" smtClean="0">
              <a:solidFill>
                <a:srgbClr val="FFC0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l-GR" b="1" dirty="0" smtClean="0">
                <a:solidFill>
                  <a:srgbClr val="FFC000"/>
                </a:solidFill>
              </a:rPr>
              <a:t>Πολιτική Παιδεία Β’ Λυκείου</a:t>
            </a:r>
          </a:p>
          <a:p>
            <a:pPr algn="l">
              <a:buFont typeface="Arial" pitchFamily="34" charset="0"/>
              <a:buChar char="•"/>
            </a:pPr>
            <a:endParaRPr lang="el-GR" b="1" dirty="0" smtClean="0">
              <a:solidFill>
                <a:srgbClr val="FFC0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l-GR" b="1" dirty="0" smtClean="0">
                <a:solidFill>
                  <a:srgbClr val="FFC000"/>
                </a:solidFill>
              </a:rPr>
              <a:t>Βασικές Αρχές Κοινωνικών Επιστημών Ο.Π. ανθρ. επ., Β’ Λυκείου</a:t>
            </a:r>
          </a:p>
          <a:p>
            <a:pPr algn="l">
              <a:buFont typeface="Arial" pitchFamily="34" charset="0"/>
              <a:buChar char="•"/>
            </a:pPr>
            <a:endParaRPr lang="el-GR" b="1" dirty="0">
              <a:solidFill>
                <a:srgbClr val="FFC000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371601"/>
          </a:xfrm>
        </p:spPr>
        <p:txBody>
          <a:bodyPr/>
          <a:lstStyle/>
          <a:p>
            <a:r>
              <a:rPr lang="el-GR" sz="4000" b="1" dirty="0" smtClean="0">
                <a:solidFill>
                  <a:srgbClr val="FFC000"/>
                </a:solidFill>
              </a:rPr>
              <a:t>Άξονες που τέθηκαν από το ΙΕΠ</a:t>
            </a:r>
            <a:r>
              <a:rPr lang="en-US" sz="4000" b="1" dirty="0" smtClean="0">
                <a:solidFill>
                  <a:srgbClr val="FFC000"/>
                </a:solidFill>
              </a:rPr>
              <a:t>:</a:t>
            </a:r>
            <a:endParaRPr lang="el-GR" sz="4000" b="1" dirty="0">
              <a:solidFill>
                <a:srgbClr val="FFC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8001000" cy="4953000"/>
          </a:xfrm>
        </p:spPr>
        <p:txBody>
          <a:bodyPr/>
          <a:lstStyle/>
          <a:p>
            <a:pPr algn="l">
              <a:buFont typeface="Arial" pitchFamily="34" charset="0"/>
              <a:buChar char="•"/>
              <a:defRPr/>
            </a:pPr>
            <a:r>
              <a:rPr lang="el-GR" sz="2800" dirty="0" smtClean="0"/>
              <a:t>Τα ισχύοντα ΩΠ &amp; ΑΠΣ 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el-GR" sz="2800" dirty="0" smtClean="0"/>
              <a:t>Τα δεδομένα σχολικά βιβλία </a:t>
            </a:r>
            <a:endParaRPr lang="en-US" sz="2800" dirty="0" smtClean="0"/>
          </a:p>
          <a:p>
            <a:pPr algn="l">
              <a:buFont typeface="Arial" pitchFamily="34" charset="0"/>
              <a:buChar char="•"/>
              <a:defRPr/>
            </a:pPr>
            <a:r>
              <a:rPr lang="el-GR" sz="2800" dirty="0" smtClean="0"/>
              <a:t>Η ανάγκη συμβατότητας με προηγούμενες και με επόμενες γνώσεις/ η συνέχεια της ύλης από το δημοτικό στο γυμνάσιο και στο λύκειο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el-GR" sz="2800" dirty="0" smtClean="0"/>
              <a:t>Η προώθηση της ανακαλυπτικής και κοινωνικής μάθησης με δημιουργικές δραστηριότητες και εναλλακτικές μεθοδολογικές προσεγγίσεις</a:t>
            </a:r>
            <a:endParaRPr lang="en-US" sz="2800" dirty="0" smtClean="0"/>
          </a:p>
          <a:p>
            <a:pPr algn="l">
              <a:buFont typeface="Arial" pitchFamily="34" charset="0"/>
              <a:buChar char="•"/>
              <a:defRPr/>
            </a:pPr>
            <a:r>
              <a:rPr lang="el-GR" sz="2800" dirty="0" smtClean="0"/>
              <a:t>Η ενσωμάτωση και άλλων πόρων έγκυρου  εκπαιδευτικού υλικού </a:t>
            </a:r>
            <a:endParaRPr lang="en-US" sz="2800" dirty="0" smtClean="0"/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81000" y="0"/>
            <a:ext cx="7772400" cy="1470025"/>
          </a:xfrm>
        </p:spPr>
        <p:txBody>
          <a:bodyPr/>
          <a:lstStyle/>
          <a:p>
            <a:r>
              <a:rPr lang="el-GR" sz="4000" b="1" dirty="0" smtClean="0">
                <a:solidFill>
                  <a:srgbClr val="FFC000"/>
                </a:solidFill>
              </a:rPr>
              <a:t>Αναγκαιότητα του εξορθολογισμού </a:t>
            </a:r>
            <a:endParaRPr lang="el-GR" sz="4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229600" cy="5257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l-GR" dirty="0" smtClean="0"/>
              <a:t>Ανατροφοδότηση-αξιολόγηση μετά την εφαρμογή</a:t>
            </a:r>
          </a:p>
          <a:p>
            <a:pPr algn="l">
              <a:buFont typeface="Arial" pitchFamily="34" charset="0"/>
              <a:buChar char="•"/>
            </a:pPr>
            <a:r>
              <a:rPr lang="el-GR" dirty="0" smtClean="0"/>
              <a:t>Προβλήματα επικαλύψεων, επαναλήψεων-Αντιμετώπιση προβλημάτων των εγχειριδίων</a:t>
            </a:r>
          </a:p>
          <a:p>
            <a:pPr algn="l">
              <a:buFont typeface="Arial" pitchFamily="34" charset="0"/>
              <a:buChar char="•"/>
            </a:pPr>
            <a:r>
              <a:rPr lang="el-GR" dirty="0" smtClean="0"/>
              <a:t>Νέα σφαιρική οπτική της συνέχειας</a:t>
            </a:r>
          </a:p>
          <a:p>
            <a:pPr algn="l">
              <a:buFont typeface="Arial" pitchFamily="34" charset="0"/>
              <a:buChar char="•"/>
            </a:pPr>
            <a:r>
              <a:rPr lang="el-GR" dirty="0" err="1" smtClean="0"/>
              <a:t>Επικαιροποίηση</a:t>
            </a:r>
            <a:r>
              <a:rPr lang="el-GR" dirty="0" smtClean="0"/>
              <a:t>/τροποποίηση  ύλης</a:t>
            </a:r>
          </a:p>
          <a:p>
            <a:pPr algn="l">
              <a:buFont typeface="Arial" pitchFamily="34" charset="0"/>
              <a:buChar char="•"/>
            </a:pPr>
            <a:r>
              <a:rPr lang="el-GR" dirty="0" smtClean="0"/>
              <a:t>Αξιοποίηση νέου ψηφιακού εκπαιδευτικού υλικού που έχει παραχθεί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09600" y="381001"/>
            <a:ext cx="7772400" cy="1295400"/>
          </a:xfrm>
        </p:spPr>
        <p:txBody>
          <a:bodyPr/>
          <a:lstStyle/>
          <a:p>
            <a:r>
              <a:rPr lang="el-GR" sz="4000" b="1" dirty="0" smtClean="0">
                <a:solidFill>
                  <a:srgbClr val="FFC000"/>
                </a:solidFill>
              </a:rPr>
              <a:t>Στόχοι της αναδιάρθρωσης και του εξορθολογισμού της ύλης: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7848600" cy="4724400"/>
          </a:xfrm>
        </p:spPr>
        <p:txBody>
          <a:bodyPr/>
          <a:lstStyle/>
          <a:p>
            <a:pPr lvl="0" algn="l">
              <a:buFont typeface="Arial" pitchFamily="34" charset="0"/>
              <a:buChar char="•"/>
            </a:pPr>
            <a:endParaRPr lang="el-GR" sz="2800" dirty="0" smtClean="0"/>
          </a:p>
          <a:p>
            <a:pPr lvl="0" algn="l">
              <a:buFont typeface="Arial" pitchFamily="34" charset="0"/>
              <a:buChar char="•"/>
            </a:pPr>
            <a:r>
              <a:rPr lang="el-GR" sz="2800" dirty="0" smtClean="0"/>
              <a:t>Η καλύτερη διαχείριση &amp; αξιοποίηση του διδακτικού χρόνου από τον εκπαιδευτικό</a:t>
            </a:r>
          </a:p>
          <a:p>
            <a:pPr lvl="0" algn="l">
              <a:buFont typeface="Arial" pitchFamily="34" charset="0"/>
              <a:buChar char="•"/>
            </a:pPr>
            <a:endParaRPr lang="el-GR" sz="2800" dirty="0" smtClean="0"/>
          </a:p>
          <a:p>
            <a:pPr algn="l">
              <a:buFont typeface="Arial" pitchFamily="34" charset="0"/>
              <a:buChar char="•"/>
            </a:pPr>
            <a:r>
              <a:rPr lang="el-GR" sz="2800" dirty="0" smtClean="0"/>
              <a:t>Η προώθηση της ανακαλυπτικής/διερευνητικής μάθησης με περισσότερες μεθοδολογικές επιλογές</a:t>
            </a:r>
          </a:p>
          <a:p>
            <a:pPr algn="l">
              <a:buFont typeface="Arial" pitchFamily="34" charset="0"/>
              <a:buChar char="•"/>
            </a:pPr>
            <a:endParaRPr lang="el-GR" sz="2800" dirty="0" smtClean="0"/>
          </a:p>
          <a:p>
            <a:pPr algn="l">
              <a:buFont typeface="Arial" pitchFamily="34" charset="0"/>
              <a:buChar char="•"/>
            </a:pPr>
            <a:r>
              <a:rPr lang="el-GR" sz="2800" dirty="0" smtClean="0"/>
              <a:t>Η εσωτερική αναδιάταξη και διασύνδεση της ύλης</a:t>
            </a:r>
          </a:p>
          <a:p>
            <a:pPr lvl="0" algn="l">
              <a:buFont typeface="Arial" pitchFamily="34" charset="0"/>
              <a:buChar char="•"/>
            </a:pPr>
            <a:endParaRPr lang="el-GR" dirty="0" smtClean="0"/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09600" y="381001"/>
            <a:ext cx="7772400" cy="1143000"/>
          </a:xfrm>
        </p:spPr>
        <p:txBody>
          <a:bodyPr/>
          <a:lstStyle/>
          <a:p>
            <a:pPr algn="l"/>
            <a:r>
              <a:rPr lang="el-GR" sz="2800" b="1" dirty="0" smtClean="0">
                <a:solidFill>
                  <a:srgbClr val="FFC000"/>
                </a:solidFill>
              </a:rPr>
              <a:t>συνέχεια…</a:t>
            </a:r>
            <a:endParaRPr lang="el-GR" sz="2800" b="1" dirty="0">
              <a:solidFill>
                <a:srgbClr val="FFC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33400" y="990600"/>
            <a:ext cx="8077200" cy="5257800"/>
          </a:xfrm>
        </p:spPr>
        <p:txBody>
          <a:bodyPr/>
          <a:lstStyle/>
          <a:p>
            <a:pPr lvl="0" algn="l">
              <a:buFont typeface="Arial" pitchFamily="34" charset="0"/>
              <a:buChar char="•"/>
            </a:pPr>
            <a:endParaRPr lang="el-GR" sz="2800" dirty="0" smtClean="0"/>
          </a:p>
          <a:p>
            <a:pPr algn="l">
              <a:buFont typeface="Arial" pitchFamily="34" charset="0"/>
              <a:buChar char="•"/>
            </a:pPr>
            <a:r>
              <a:rPr lang="el-GR" sz="2800" dirty="0" smtClean="0"/>
              <a:t>Ο εμπλουτισμός της διδακτέας ύλης με δημιουργικές δραστηριότητες και εναλλακτικές διδακτικές τεχνικές/</a:t>
            </a:r>
            <a:r>
              <a:rPr lang="el-GR" sz="2800" dirty="0" err="1" smtClean="0"/>
              <a:t>ομαδοσυνεργατικές</a:t>
            </a:r>
            <a:r>
              <a:rPr lang="el-GR" sz="2800" dirty="0" smtClean="0"/>
              <a:t>, βιωματικές, κλπ.</a:t>
            </a:r>
          </a:p>
          <a:p>
            <a:pPr lvl="0" algn="l">
              <a:buFont typeface="Arial" pitchFamily="34" charset="0"/>
              <a:buChar char="•"/>
            </a:pPr>
            <a:endParaRPr lang="el-GR" sz="2800" dirty="0" smtClean="0"/>
          </a:p>
          <a:p>
            <a:pPr lvl="0" algn="l">
              <a:buFont typeface="Arial" pitchFamily="34" charset="0"/>
              <a:buChar char="•"/>
            </a:pPr>
            <a:r>
              <a:rPr lang="el-GR" sz="2800" dirty="0" smtClean="0"/>
              <a:t>Η δημιουργία κουλτούρας συνεργασίας στην τάξη</a:t>
            </a:r>
          </a:p>
          <a:p>
            <a:pPr algn="l"/>
            <a:endParaRPr lang="el-GR" sz="2800" dirty="0" smtClean="0"/>
          </a:p>
          <a:p>
            <a:pPr algn="l">
              <a:buFont typeface="Arial" pitchFamily="34" charset="0"/>
              <a:buChar char="•"/>
            </a:pPr>
            <a:r>
              <a:rPr lang="el-GR" sz="2800" dirty="0" smtClean="0"/>
              <a:t>Η εξοικονόμηση χρόνου για επαναληπτικές /ανακεφαλαιωτικές / </a:t>
            </a:r>
            <a:r>
              <a:rPr lang="el-GR" sz="2800" dirty="0" err="1" smtClean="0"/>
              <a:t>αναστοχαστικές</a:t>
            </a:r>
            <a:r>
              <a:rPr lang="el-GR" sz="2800" dirty="0" smtClean="0"/>
              <a:t> δραστηριότητες</a:t>
            </a:r>
          </a:p>
          <a:p>
            <a:pPr algn="l">
              <a:buFont typeface="Arial" pitchFamily="34" charset="0"/>
              <a:buChar char="•"/>
            </a:pPr>
            <a:endParaRPr lang="el-GR" sz="2800" dirty="0" smtClean="0"/>
          </a:p>
          <a:p>
            <a:pPr lvl="0" algn="l">
              <a:buFont typeface="Arial" pitchFamily="34" charset="0"/>
              <a:buChar char="•"/>
            </a:pPr>
            <a:r>
              <a:rPr lang="el-GR" sz="2800" dirty="0" smtClean="0"/>
              <a:t>Η ανάπτυξη </a:t>
            </a:r>
            <a:r>
              <a:rPr lang="el-GR" sz="2800" dirty="0" err="1" smtClean="0"/>
              <a:t>μεταγνωστικών</a:t>
            </a:r>
            <a:r>
              <a:rPr lang="el-GR" sz="2800" dirty="0" smtClean="0"/>
              <a:t> δεξιοτήτων</a:t>
            </a:r>
          </a:p>
          <a:p>
            <a:pPr algn="l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600201"/>
          </a:xfrm>
        </p:spPr>
        <p:txBody>
          <a:bodyPr/>
          <a:lstStyle/>
          <a:p>
            <a:r>
              <a:rPr lang="el-GR" sz="4000" b="1" dirty="0" smtClean="0">
                <a:solidFill>
                  <a:srgbClr val="FFC000"/>
                </a:solidFill>
              </a:rPr>
              <a:t>Κριτήρια (1)</a:t>
            </a:r>
            <a:endParaRPr lang="el-GR" sz="4000" b="1" dirty="0">
              <a:solidFill>
                <a:srgbClr val="FFC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7848600" cy="4800600"/>
          </a:xfrm>
        </p:spPr>
        <p:txBody>
          <a:bodyPr/>
          <a:lstStyle/>
          <a:p>
            <a:pPr lvl="0" algn="l">
              <a:buFont typeface="Arial" pitchFamily="34" charset="0"/>
              <a:buChar char="•"/>
            </a:pPr>
            <a:r>
              <a:rPr lang="el-GR" sz="2800" dirty="0" smtClean="0"/>
              <a:t>Η σπουδαιότητα του περιεχομένου των ενοτήτων που θα διδαχθούν και οι οποίες θα πρέπει να πληρούν τους όρους της επιστημονικής εγκυρότητας και της παιδαγωγικής επάρκειας.</a:t>
            </a:r>
          </a:p>
          <a:p>
            <a:pPr lvl="0" algn="l"/>
            <a:endParaRPr lang="el-GR" sz="2800" dirty="0" smtClean="0"/>
          </a:p>
          <a:p>
            <a:pPr lvl="0" algn="l">
              <a:buFont typeface="Arial" pitchFamily="34" charset="0"/>
              <a:buChar char="•"/>
            </a:pPr>
            <a:r>
              <a:rPr lang="el-GR" sz="2800" dirty="0" smtClean="0"/>
              <a:t>Οι ιδιαιτερότητες των γνωστικών αντικειμένων της Κοινωνιολογίας, της Οικονομίας και της Πολιτικής Επιστήμης &amp; Δικαίου που συμμετέχουν σαν διακριτά αντικείμενα στα μαθήματά μας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Π. Μιμιλίδου, σχ. σύμβουλος ΠΕ10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1">
  <a:themeElements>
    <a:clrScheme name="Προσαρμοσμένος 79">
      <a:dk1>
        <a:srgbClr val="B0DAFF"/>
      </a:dk1>
      <a:lt1>
        <a:srgbClr val="7030A0"/>
      </a:lt1>
      <a:dk2>
        <a:srgbClr val="002D89"/>
      </a:dk2>
      <a:lt2>
        <a:srgbClr val="EA157A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1557</TotalTime>
  <Words>2220</Words>
  <Application>Microsoft Office PowerPoint</Application>
  <PresentationFormat>Προβολή στην οθόνη (4:3)</PresentationFormat>
  <Paragraphs>351</Paragraphs>
  <Slides>35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35</vt:i4>
      </vt:variant>
    </vt:vector>
  </HeadingPairs>
  <TitlesOfParts>
    <vt:vector size="36" baseType="lpstr">
      <vt:lpstr>Θέμα1</vt:lpstr>
      <vt:lpstr>Διαφάνεια 1</vt:lpstr>
      <vt:lpstr>Κοινωνικές-Πολιτικές επιστήμες</vt:lpstr>
      <vt:lpstr> Ομάδα εργασίας </vt:lpstr>
      <vt:lpstr>Μαθήματα:</vt:lpstr>
      <vt:lpstr>Άξονες που τέθηκαν από το ΙΕΠ:</vt:lpstr>
      <vt:lpstr>Αναγκαιότητα του εξορθολογισμού </vt:lpstr>
      <vt:lpstr>Στόχοι της αναδιάρθρωσης και του εξορθολογισμού της ύλης: </vt:lpstr>
      <vt:lpstr>συνέχεια…</vt:lpstr>
      <vt:lpstr>Κριτήρια (1)</vt:lpstr>
      <vt:lpstr>Κριτήρια (2)</vt:lpstr>
      <vt:lpstr>Κριτήρια (3)</vt:lpstr>
      <vt:lpstr>Ποιοτικά/ποσοτικά χαρακτηριστικά</vt:lpstr>
      <vt:lpstr>Διαφάνεια 13</vt:lpstr>
      <vt:lpstr>  Ενδεικτικά παραδείγματα    </vt:lpstr>
      <vt:lpstr>1ο παράδειγμα (Π.Π. Α’ ΓΕΛ)</vt:lpstr>
      <vt:lpstr>Σχόλια της ενότητας:</vt:lpstr>
      <vt:lpstr>2ο παράδειγμα (Πολιτική Παιδεία Β’ ΓΕΛ)</vt:lpstr>
      <vt:lpstr>Σχόλια της ενότητας: </vt:lpstr>
      <vt:lpstr>3ο παράδειγμα (Π.Π.Α’ ΓΕΛ)</vt:lpstr>
      <vt:lpstr>4ο Παράδειγμα ( Π.Π. Β’ΓΕΛ)</vt:lpstr>
      <vt:lpstr>Σχόλιο  </vt:lpstr>
      <vt:lpstr>Παράδειγμα στην ΚΠΑ-Γ’ Γυμνασίου </vt:lpstr>
      <vt:lpstr>Διαφάνεια 23</vt:lpstr>
      <vt:lpstr>Διαφάνεια 24</vt:lpstr>
      <vt:lpstr>Διαφάνεια 25</vt:lpstr>
      <vt:lpstr>Διαφάνεια 26</vt:lpstr>
      <vt:lpstr>Διαφάνεια 27</vt:lpstr>
      <vt:lpstr>Εσπερινά ΓΕΛ</vt:lpstr>
      <vt:lpstr>Προτάσεις Ψηφιακού-Εκπαιδευτικού υλικού</vt:lpstr>
      <vt:lpstr>επίσης…</vt:lpstr>
      <vt:lpstr> επιδίωξη: ο κοινωνικός και πολιτικός γραμματισμός  </vt:lpstr>
      <vt:lpstr>Διαφάνεια 32</vt:lpstr>
      <vt:lpstr>και τελικά… </vt:lpstr>
      <vt:lpstr>Ο ρόλος του εκπαιδευτικού </vt:lpstr>
      <vt:lpstr>Διαφάνεια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Κοινωνικές-πολιτικές επιστήμες</dc:title>
  <dc:creator>ΝΑΝΑ</dc:creator>
  <cp:lastModifiedBy>user</cp:lastModifiedBy>
  <cp:revision>137</cp:revision>
  <dcterms:created xsi:type="dcterms:W3CDTF">2016-09-16T06:11:38Z</dcterms:created>
  <dcterms:modified xsi:type="dcterms:W3CDTF">2016-10-11T18:33:42Z</dcterms:modified>
</cp:coreProperties>
</file>