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A17C0-BAAD-418B-8F92-CD856772D152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E4C8-903F-4FEA-84F4-BF550FE981F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pbworks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ocioologype10thessaloniki.pbwork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.wikipedia.org/wiki/Web_2.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Wiki_Wiki_Shuttl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χρήση εργαλείων Web 2.0 στην εκπαίδευση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920880" cy="417646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endParaRPr lang="el-GR" sz="2000" dirty="0" smtClean="0"/>
          </a:p>
          <a:p>
            <a:pPr algn="r"/>
            <a:r>
              <a:rPr lang="el-GR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Ν. </a:t>
            </a:r>
            <a:r>
              <a:rPr lang="el-GR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Μιμιλίδου</a:t>
            </a:r>
            <a:endParaRPr lang="el-GR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Σχ. σύμβουλος ΠΕ10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1026" name="Picture 2" descr="C:\Users\user\Desktop\ΝΑΝΑ\055L12101_6DZT5-960x6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4797425" cy="337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 </a:t>
            </a:r>
          </a:p>
          <a:p>
            <a:r>
              <a:rPr lang="el-GR" dirty="0" smtClean="0"/>
              <a:t>Είναι κείμενο (αρχείο) ανεβασμένο στο Διαδίκτυο.</a:t>
            </a:r>
          </a:p>
          <a:p>
            <a:r>
              <a:rPr lang="el-GR" dirty="0" smtClean="0"/>
              <a:t>Είναι υπερκείμενο, δηλαδή περιέχει πολλές σελίδες με κάποια δομή και συνδέσεις μεταξύ τους, όπως και οι ιστοσελίδες του Διαδικτύου.</a:t>
            </a:r>
          </a:p>
          <a:p>
            <a:r>
              <a:rPr lang="el-GR" dirty="0" smtClean="0"/>
              <a:t>Δεν έχει τελειώσει η συγγραφή του. Συνεχίζει (συνήθως) να γράφεται.</a:t>
            </a:r>
          </a:p>
          <a:p>
            <a:r>
              <a:rPr lang="el-GR" dirty="0" smtClean="0"/>
              <a:t>Η συγγραφή του γίνεται συνεργατικά/ομαδικά. Γι' αυτό είναι ανεβασμένο στο Διαδίκτυο. Κάθε συγγραφέας, χρησιμοποιεί όνομα χρήστη και κωδικό για να συνδεθεί στην ιστοσελίδα του </a:t>
            </a:r>
            <a:r>
              <a:rPr lang="el-GR" dirty="0" err="1" smtClean="0"/>
              <a:t>wiki</a:t>
            </a:r>
            <a:r>
              <a:rPr lang="el-GR" dirty="0" smtClean="0"/>
              <a:t> και να μπορέσει να κάνει τροποποιήσεις στο κείμενο </a:t>
            </a:r>
            <a:r>
              <a:rPr lang="el-GR" dirty="0" err="1" smtClean="0"/>
              <a:t>on</a:t>
            </a:r>
            <a:r>
              <a:rPr lang="el-GR" dirty="0" smtClean="0"/>
              <a:t> - </a:t>
            </a:r>
            <a:r>
              <a:rPr lang="el-GR" dirty="0" err="1" smtClean="0"/>
              <a:t>line</a:t>
            </a:r>
            <a:r>
              <a:rPr lang="el-GR" dirty="0" smtClean="0"/>
              <a:t>.</a:t>
            </a:r>
          </a:p>
          <a:p>
            <a:r>
              <a:rPr lang="el-GR" dirty="0" smtClean="0"/>
              <a:t>Για τη συγγραφή στο </a:t>
            </a:r>
            <a:r>
              <a:rPr lang="el-GR" dirty="0" err="1" smtClean="0"/>
              <a:t>wiki</a:t>
            </a:r>
            <a:r>
              <a:rPr lang="el-GR" dirty="0" smtClean="0"/>
              <a:t> γράφουμε κείμενο, κάνουμε υπερσυνδέσεις, εισάγουμε εικόνες, κλπ., </a:t>
            </a:r>
          </a:p>
          <a:p>
            <a:r>
              <a:rPr lang="el-GR" dirty="0" smtClean="0"/>
              <a:t>Κρατάει ιστορικό των αλλαγών του κειμένου και έτσι μπορούμε να επανέλθουμε σε παλιότερη μορφή του κειμένου κ.ά.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Κλασσικό παράδειγμα αποτελεί η γνωστή σε όλους διαδικτυακή εγκυκλοπαίδεια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pic>
        <p:nvPicPr>
          <p:cNvPr id="4" name="3 - Θέση περιεχομένου" descr="WI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142707"/>
            <a:ext cx="3672407" cy="362031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το WIKI όπως αυτό μας παρέχεται δωρεάν από το διαδικτυακό περιβάλλον </a:t>
            </a:r>
            <a:r>
              <a:rPr lang="el-GR" sz="2800" dirty="0" err="1" smtClean="0">
                <a:hlinkClick r:id="rId2"/>
              </a:rPr>
              <a:t>PBworks</a:t>
            </a:r>
            <a:r>
              <a:rPr lang="el-GR" sz="2800" dirty="0" smtClean="0">
                <a:hlinkClick r:id="rId2"/>
              </a:rPr>
              <a:t>. </a:t>
            </a:r>
            <a:endParaRPr lang="el-GR" sz="2800" dirty="0"/>
          </a:p>
        </p:txBody>
      </p:sp>
      <p:pic>
        <p:nvPicPr>
          <p:cNvPr id="4" name="3 - Θέση περιεχομένου" descr="Χωρίς τίτλο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6957" y="1600200"/>
            <a:ext cx="8050085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Let’s do it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</a:p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http://socioologype10thessaloniki.pbworks.com/</a:t>
            </a:r>
            <a:endParaRPr lang="el-G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3 - Εικόνα" descr="κατάλογο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636912"/>
            <a:ext cx="6552728" cy="33090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 όρος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Web 2.0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Ιστός 2.0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), </a:t>
            </a:r>
            <a:r>
              <a:rPr lang="el-GR" dirty="0"/>
              <a:t>χρησιμοποιείται για να περιγράψει τη νέα γενιά του Παγκόσμιου Ιστού η οποία βασίζεται στην όλο και μεγαλύτερη δυνατότητα των χρηστών του Διαδικτύου να μοιράζονται πληροφορίες και να συνεργάζονται </a:t>
            </a:r>
            <a:r>
              <a:rPr lang="el-GR" dirty="0" err="1"/>
              <a:t>online</a:t>
            </a:r>
            <a:r>
              <a:rPr lang="el-GR" dirty="0"/>
              <a:t>. Αυτή η νέα γενιά είναι μια δυναμική διαδικτυακή πλατφόρμα στην οποία μπορούν να αλληλεπιδρούν χρήστες χωρίς εξειδικευμένες γνώσεις σε θέματα υπολογιστών και δικτύων. [πηγή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err="1" smtClean="0">
                <a:hlinkClick r:id="rId2"/>
              </a:rPr>
              <a:t>wikipedia</a:t>
            </a:r>
            <a:r>
              <a:rPr lang="el-GR" dirty="0"/>
              <a:t>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 Web 2.0 δεν είναι κάποια συγκεκριμένη τεχνολογία.</a:t>
            </a:r>
            <a:endParaRPr lang="el-G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b="1" dirty="0"/>
              <a:t>Αποτελεί</a:t>
            </a:r>
            <a:r>
              <a:rPr lang="el-GR" dirty="0"/>
              <a:t> περισσότερο μια φιλοσοφία - μια ιδέα στο μυαλό των ανθρώπων που συνίσταται στο ότι οι άνθρωποι δεν θέλουν μόνο να επισκέπτονται και να διαβάζουν ιστοσελίδες που έχουν δημιουργηθεί από τους ιδιοκτήτες τους </a:t>
            </a:r>
            <a:r>
              <a:rPr lang="el-GR" b="1" dirty="0"/>
              <a:t>αλλά</a:t>
            </a:r>
            <a:r>
              <a:rPr lang="el-GR" dirty="0"/>
              <a:t> να αποτελούν </a:t>
            </a:r>
            <a:r>
              <a:rPr lang="el-GR" dirty="0" err="1"/>
              <a:t>συνδημιουργούς</a:t>
            </a:r>
            <a:r>
              <a:rPr lang="el-GR" dirty="0"/>
              <a:t> του περιεχομένου του διαδικτύου.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/>
              <a:t>Επιτρέπει</a:t>
            </a:r>
            <a:r>
              <a:rPr lang="el-GR" dirty="0"/>
              <a:t> στους ανθρώπους να δημοσιεύουν τη δουλειά τους, τις ιδέες τους, τα συναισθήματά τους και να επικοινωνούν και να συνδέονται με άλλους ανθρώπους ανταλλάσσοντας πληροφορίες.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Οι σύγχρονες θεωρίες μάθησης προτρέπουν τους εκπαιδευτικούς να εφαρμόζουν αρχές όπως: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/>
              <a:t>Η </a:t>
            </a:r>
            <a:r>
              <a:rPr lang="el-GR" dirty="0"/>
              <a:t>ενεργός συμμετοχή των μαθητών</a:t>
            </a:r>
            <a:endParaRPr lang="el-GR" dirty="0" smtClean="0"/>
          </a:p>
          <a:p>
            <a:pPr algn="just"/>
            <a:r>
              <a:rPr lang="el-GR" dirty="0"/>
              <a:t>Η ενθάρρυνση της κοινωνικής αλληλεπίδρασης με επικοινωνία, συνεργασίες, ανταλλαγές, διαμοιρασμό και οικοδόμηση της γνώσης (</a:t>
            </a:r>
            <a:r>
              <a:rPr lang="el-GR" dirty="0" err="1"/>
              <a:t>κοινωνικοπολιτισμικές</a:t>
            </a:r>
            <a:r>
              <a:rPr lang="el-GR" dirty="0"/>
              <a:t> θεωρίες μάθησης)</a:t>
            </a:r>
            <a:endParaRPr lang="el-GR" dirty="0" smtClean="0"/>
          </a:p>
          <a:p>
            <a:pPr algn="just"/>
            <a:r>
              <a:rPr lang="el-GR" dirty="0"/>
              <a:t>Η συμμετοχή σε δραστηριότητες που έχουν νόημα και</a:t>
            </a:r>
            <a:endParaRPr lang="el-GR" dirty="0" smtClean="0"/>
          </a:p>
          <a:p>
            <a:pPr algn="just"/>
            <a:r>
              <a:rPr lang="el-GR" dirty="0"/>
              <a:t>Η διάθεση χρόνου στους μαθητές για εξάσκηση</a:t>
            </a:r>
            <a:endParaRPr lang="el-GR" dirty="0" smtClean="0"/>
          </a:p>
          <a:p>
            <a:pPr algn="just"/>
            <a:r>
              <a:rPr lang="el-GR" dirty="0"/>
              <a:t>Η </a:t>
            </a:r>
            <a:r>
              <a:rPr lang="el-GR" dirty="0" err="1"/>
              <a:t>διαδραστικότητα</a:t>
            </a:r>
            <a:r>
              <a:rPr lang="el-GR" dirty="0"/>
              <a:t>, το δυναμικό περιεχόμενο, η συνεργασία και η συνεισφορά που αποτελούν εγγενή χαρακτηριστικά των Web 2.0 εφαρμογών επιτρέπουν την υλοποίηση των παραπάνω αρχών στην πράξη.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Η χρήση των εφαρμογών Web 2.0 στην εκπαίδευση παρέχει πλεονεκτήματα όπως:</a:t>
            </a:r>
            <a:endParaRPr lang="el-G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Ενισχύεται η ενεργός συμμετοχή των μαθητών</a:t>
            </a:r>
            <a:endParaRPr lang="el-GR" dirty="0" smtClean="0"/>
          </a:p>
          <a:p>
            <a:r>
              <a:rPr lang="el-GR" dirty="0"/>
              <a:t>Δημιουργεί ενθουσιασμό και αυξάνει το ενδιαφέρον των μαθητών</a:t>
            </a:r>
            <a:endParaRPr lang="el-GR" dirty="0" smtClean="0"/>
          </a:p>
          <a:p>
            <a:r>
              <a:rPr lang="el-GR" dirty="0"/>
              <a:t>Παρέχει περισσότερες ευκαιρίες για συμμετοχή και συνεργασία</a:t>
            </a:r>
            <a:endParaRPr lang="el-GR" dirty="0" smtClean="0"/>
          </a:p>
          <a:p>
            <a:r>
              <a:rPr lang="el-GR" dirty="0"/>
              <a:t>Πετυχαίνουμε αυξημένη ανταπόκριση των μαθητών και δυνατότητα αφομοίωσης σύνθετων εννοιών</a:t>
            </a:r>
            <a:endParaRPr lang="el-GR" dirty="0" smtClean="0"/>
          </a:p>
          <a:p>
            <a:r>
              <a:rPr lang="el-GR" dirty="0"/>
              <a:t>Δυνατότητα καλύτερης εκμάθησης σε παιδιά με διαφορετικό στυλ μάθησης (ακουστικό, οπτικό, κιναισθητικό)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πίσης…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Ενίσχυση και διευκόλυνση μέσω των συνεργατικών δραστηριοτήτων της επικοινωνίας μεταξύ των μελών μιας ομάδας αλλά και μεταξύ των ομάδων συνεργασίας</a:t>
            </a:r>
          </a:p>
          <a:p>
            <a:r>
              <a:rPr lang="el-GR" dirty="0" smtClean="0"/>
              <a:t>Οι εφαρμογές είναι συχνά ευκολότερες στη χρήση και με έμφαση στο περιεχόμενο σε αντίθεση με άλλα εργαλεία-προγράμματα μη δικτυακά</a:t>
            </a:r>
          </a:p>
          <a:p>
            <a:r>
              <a:rPr lang="el-GR" dirty="0" smtClean="0"/>
              <a:t>Χρησιμοποιώντας εφαρμογές Web 2.0 παρέχεται στους μαθητές μια ποικιλία μέσων μάθησης</a:t>
            </a:r>
          </a:p>
          <a:p>
            <a:r>
              <a:rPr lang="el-GR" dirty="0" smtClean="0"/>
              <a:t>Επιτυγχάνεται και ενισχύεται ο ψηφιακός </a:t>
            </a:r>
            <a:r>
              <a:rPr lang="el-GR" dirty="0" err="1" smtClean="0"/>
              <a:t>εγγραμματισμός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Ας δούμε μερικά…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Blogs (Blogger)</a:t>
            </a:r>
          </a:p>
          <a:p>
            <a:r>
              <a:rPr lang="en-US" dirty="0" smtClean="0"/>
              <a:t>Wikis (Wikipedia)</a:t>
            </a:r>
          </a:p>
          <a:p>
            <a:r>
              <a:rPr lang="en-US" dirty="0" smtClean="0"/>
              <a:t>Micro-blogging (Twitter)</a:t>
            </a:r>
          </a:p>
          <a:p>
            <a:r>
              <a:rPr lang="en-US" dirty="0" smtClean="0"/>
              <a:t>Social-Networks (</a:t>
            </a:r>
            <a:r>
              <a:rPr lang="en-US" dirty="0" err="1" smtClean="0"/>
              <a:t>Facebook</a:t>
            </a:r>
            <a:r>
              <a:rPr lang="en-US" dirty="0" smtClean="0"/>
              <a:t>, LinkedIn)</a:t>
            </a:r>
          </a:p>
          <a:p>
            <a:r>
              <a:rPr lang="en-US" dirty="0" smtClean="0"/>
              <a:t>Content communities (You tube, </a:t>
            </a:r>
            <a:r>
              <a:rPr lang="en-US" dirty="0" err="1"/>
              <a:t>S</a:t>
            </a:r>
            <a:r>
              <a:rPr lang="en-US" dirty="0" err="1" smtClean="0"/>
              <a:t>lideshare</a:t>
            </a:r>
            <a:r>
              <a:rPr lang="en-US" dirty="0" smtClean="0"/>
              <a:t>, </a:t>
            </a:r>
            <a:r>
              <a:rPr lang="en-US" dirty="0" err="1" smtClean="0"/>
              <a:t>Flickr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Online games and virtual worlds (World of </a:t>
            </a:r>
            <a:r>
              <a:rPr lang="en-US" dirty="0" err="1"/>
              <a:t>W</a:t>
            </a:r>
            <a:r>
              <a:rPr lang="en-US" dirty="0" err="1" smtClean="0"/>
              <a:t>arcraft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Ας φτιάξουμε ένα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wiki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ο </a:t>
            </a:r>
            <a:r>
              <a:rPr lang="el-GR" b="1" dirty="0" err="1" smtClean="0">
                <a:hlinkClick r:id="rId2"/>
              </a:rPr>
              <a:t>Wiki</a:t>
            </a:r>
            <a:r>
              <a:rPr lang="el-GR" b="1" dirty="0" smtClean="0">
                <a:hlinkClick r:id="rId2"/>
              </a:rPr>
              <a:t> </a:t>
            </a:r>
            <a:r>
              <a:rPr lang="el-GR" b="1" dirty="0" err="1" smtClean="0">
                <a:hlinkClick r:id="rId2"/>
              </a:rPr>
              <a:t>Wiki</a:t>
            </a:r>
            <a:r>
              <a:rPr lang="el-GR" b="1" dirty="0" smtClean="0">
                <a:hlinkClick r:id="rId2"/>
              </a:rPr>
              <a:t> </a:t>
            </a:r>
            <a:r>
              <a:rPr lang="el-GR" b="1" dirty="0" err="1" smtClean="0">
                <a:hlinkClick r:id="rId2"/>
              </a:rPr>
              <a:t>Shuttle</a:t>
            </a:r>
            <a:r>
              <a:rPr lang="el-GR" dirty="0" smtClean="0">
                <a:hlinkClick r:id="rId2"/>
              </a:rPr>
              <a:t> </a:t>
            </a:r>
            <a:r>
              <a:rPr lang="el-GR" dirty="0" smtClean="0"/>
              <a:t>είναι ένα σύστημα δημοσίων μέσων μαζικής μεταφοράς (δωρεάν λεωφορεία), στο Διεθνές Αεροδρόμιο της Χονολουλού.  Στη γλώσσα της Χαβάης η λέξη </a:t>
            </a:r>
            <a:r>
              <a:rPr lang="el-GR" b="1" dirty="0" smtClean="0"/>
              <a:t>"</a:t>
            </a:r>
            <a:r>
              <a:rPr lang="el-GR" b="1" dirty="0" err="1" smtClean="0"/>
              <a:t>wiki</a:t>
            </a:r>
            <a:r>
              <a:rPr lang="el-GR" b="1" dirty="0" smtClean="0"/>
              <a:t>"</a:t>
            </a:r>
            <a:r>
              <a:rPr lang="el-GR" dirty="0" smtClean="0"/>
              <a:t> σημαίνει γρήγορα και </a:t>
            </a:r>
            <a:r>
              <a:rPr lang="el-GR" b="1" dirty="0" smtClean="0"/>
              <a:t>"</a:t>
            </a:r>
            <a:r>
              <a:rPr lang="el-GR" b="1" dirty="0" err="1" smtClean="0"/>
              <a:t>wiki</a:t>
            </a:r>
            <a:r>
              <a:rPr lang="el-GR" b="1" dirty="0" smtClean="0"/>
              <a:t> </a:t>
            </a:r>
            <a:r>
              <a:rPr lang="el-GR" b="1" dirty="0" err="1" smtClean="0"/>
              <a:t>wiki</a:t>
            </a:r>
            <a:r>
              <a:rPr lang="el-GR" b="1" dirty="0" smtClean="0"/>
              <a:t>"</a:t>
            </a:r>
            <a:r>
              <a:rPr lang="el-GR" dirty="0" smtClean="0"/>
              <a:t> σημαίνει πολύ γρήγορα. </a:t>
            </a:r>
          </a:p>
          <a:p>
            <a:r>
              <a:rPr lang="el-GR" dirty="0" smtClean="0"/>
              <a:t>Το όνομα αυτών των "γρήγορων" λεωφορείων ενέπνευσε τον </a:t>
            </a:r>
            <a:r>
              <a:rPr lang="el-GR" dirty="0" err="1" smtClean="0"/>
              <a:t>Ward</a:t>
            </a:r>
            <a:r>
              <a:rPr lang="el-GR" dirty="0" smtClean="0"/>
              <a:t> </a:t>
            </a:r>
            <a:r>
              <a:rPr lang="el-GR" dirty="0" err="1" smtClean="0"/>
              <a:t>Cunningham</a:t>
            </a:r>
            <a:r>
              <a:rPr lang="el-GR" dirty="0" smtClean="0"/>
              <a:t> να ονομάσει τη νέα του ιστοσελίδα </a:t>
            </a:r>
            <a:r>
              <a:rPr lang="el-GR" b="1" dirty="0" smtClean="0"/>
              <a:t>"</a:t>
            </a:r>
            <a:r>
              <a:rPr lang="el-GR" b="1" dirty="0" err="1" smtClean="0"/>
              <a:t>WikiWikiWeb</a:t>
            </a:r>
            <a:r>
              <a:rPr lang="el-GR" b="1" dirty="0" smtClean="0"/>
              <a:t>"</a:t>
            </a:r>
            <a:r>
              <a:rPr lang="el-GR" dirty="0" smtClean="0"/>
              <a:t> το 1994. Το </a:t>
            </a:r>
            <a:r>
              <a:rPr lang="el-GR" b="1" dirty="0" err="1" smtClean="0"/>
              <a:t>wiki</a:t>
            </a:r>
            <a:r>
              <a:rPr lang="el-GR" b="1" dirty="0" smtClean="0"/>
              <a:t> </a:t>
            </a:r>
            <a:r>
              <a:rPr lang="el-GR" b="1" dirty="0" err="1" smtClean="0"/>
              <a:t>wiki</a:t>
            </a:r>
            <a:r>
              <a:rPr lang="el-GR" dirty="0" smtClean="0"/>
              <a:t> ήταν η πρώτη χαβανέζικη λέξη που έμαθε  ο </a:t>
            </a:r>
            <a:r>
              <a:rPr lang="el-GR" dirty="0" err="1" smtClean="0"/>
              <a:t>Cunningham</a:t>
            </a:r>
            <a:r>
              <a:rPr lang="el-GR" dirty="0" smtClean="0"/>
              <a:t> στην πρώτη επίσκεψή του στα νησιά, όταν τον κατεύθυνε ο πράκτορας αερολιμένων για να πάρει το λεωφορείο </a:t>
            </a:r>
            <a:r>
              <a:rPr lang="el-GR" b="1" dirty="0" err="1" smtClean="0"/>
              <a:t>wikiwiki</a:t>
            </a:r>
            <a:r>
              <a:rPr lang="el-GR" dirty="0" smtClean="0"/>
              <a:t> μεταξύ των τερματικών. Ο </a:t>
            </a:r>
            <a:r>
              <a:rPr lang="el-GR" dirty="0" err="1" smtClean="0"/>
              <a:t>Cunningham</a:t>
            </a:r>
            <a:r>
              <a:rPr lang="el-GR" dirty="0" smtClean="0"/>
              <a:t> δήλωσε: "επέλεξα το </a:t>
            </a:r>
            <a:r>
              <a:rPr lang="el-GR" dirty="0" err="1" smtClean="0"/>
              <a:t>wiki</a:t>
            </a:r>
            <a:r>
              <a:rPr lang="el-GR" dirty="0" smtClean="0"/>
              <a:t> - </a:t>
            </a:r>
            <a:r>
              <a:rPr lang="el-GR" dirty="0" err="1" smtClean="0"/>
              <a:t>wiki</a:t>
            </a:r>
            <a:r>
              <a:rPr lang="el-GR" dirty="0" smtClean="0"/>
              <a:t> ως παρηχητικό υποκατάστατο για το "γρήγορα" και με αυτόν τον τρόπο απέφυγα την ονομασία </a:t>
            </a:r>
            <a:r>
              <a:rPr lang="el-GR" dirty="0" err="1" smtClean="0"/>
              <a:t>quick</a:t>
            </a:r>
            <a:r>
              <a:rPr lang="el-GR" dirty="0" smtClean="0"/>
              <a:t> - </a:t>
            </a:r>
            <a:r>
              <a:rPr lang="el-GR" dirty="0" err="1" smtClean="0"/>
              <a:t>web</a:t>
            </a:r>
            <a:r>
              <a:rPr lang="el-GR" dirty="0" smtClean="0"/>
              <a:t>”.  </a:t>
            </a:r>
            <a:r>
              <a:rPr lang="el-GR" dirty="0" smtClean="0">
                <a:hlinkClick r:id="rId2"/>
              </a:rPr>
              <a:t>(ΠΗΓΗ)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251520" y="692150"/>
            <a:ext cx="7978080" cy="5434013"/>
          </a:xfrm>
        </p:spPr>
        <p:txBody>
          <a:bodyPr/>
          <a:lstStyle/>
          <a:p>
            <a:pPr algn="just"/>
            <a:r>
              <a:rPr lang="el-GR" dirty="0" smtClean="0"/>
              <a:t>Το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wiki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/>
              <a:t>αποτελεί ένα νέο τύπο κειμένου που χρησιμοποιείται μέσω του Διαδικτύου. Πρόκειται για πολύ δημοφιλή εφαρμογή με μεγάλες και ποικίλες χρήσεις στην εκπαίδευση</a:t>
            </a:r>
            <a:r>
              <a:rPr lang="en-US" dirty="0" smtClean="0"/>
              <a:t>.</a:t>
            </a:r>
          </a:p>
          <a:p>
            <a:pPr algn="just"/>
            <a:endParaRPr lang="el-GR" dirty="0"/>
          </a:p>
        </p:txBody>
      </p:sp>
      <p:sp>
        <p:nvSpPr>
          <p:cNvPr id="2050" name="AutoShape 2" descr="Αποτέλεσμα εικόνας για wik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" name="6 - Εικόνα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717032"/>
            <a:ext cx="4373426" cy="2503308"/>
          </a:xfrm>
          <a:prstGeom prst="rect">
            <a:avLst/>
          </a:prstGeom>
        </p:spPr>
      </p:pic>
      <p:pic>
        <p:nvPicPr>
          <p:cNvPr id="8" name="7 - Εικόνα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789040"/>
            <a:ext cx="4048332" cy="2520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69">
      <a:dk1>
        <a:srgbClr val="FEF0CD"/>
      </a:dk1>
      <a:lt1>
        <a:srgbClr val="2F3B48"/>
      </a:lt1>
      <a:dk2>
        <a:srgbClr val="830B44"/>
      </a:dk2>
      <a:lt2>
        <a:srgbClr val="FFC000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575</Words>
  <Application>Microsoft Office PowerPoint</Application>
  <PresentationFormat>Προβολή στην οθόνη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χρήση εργαλείων Web 2.0 στην εκπαίδευση </vt:lpstr>
      <vt:lpstr>Διαφάνεια 2</vt:lpstr>
      <vt:lpstr>Το Web 2.0 δεν είναι κάποια συγκεκριμένη τεχνολογία.</vt:lpstr>
      <vt:lpstr>Οι σύγχρονες θεωρίες μάθησης προτρέπουν τους εκπαιδευτικούς να εφαρμόζουν αρχές όπως: </vt:lpstr>
      <vt:lpstr>Η χρήση των εφαρμογών Web 2.0 στην εκπαίδευση παρέχει πλεονεκτήματα όπως:</vt:lpstr>
      <vt:lpstr>επίσης…</vt:lpstr>
      <vt:lpstr>Ας δούμε μερικά…</vt:lpstr>
      <vt:lpstr>Ας φτιάξουμε ένα wiki</vt:lpstr>
      <vt:lpstr>Διαφάνεια 9</vt:lpstr>
      <vt:lpstr>Διαφάνεια 10</vt:lpstr>
      <vt:lpstr>Κλασσικό παράδειγμα αποτελεί η γνωστή σε όλους διαδικτυακή εγκυκλοπαίδεια </vt:lpstr>
      <vt:lpstr>το WIKI όπως αυτό μας παρέχεται δωρεάν από το διαδικτυακό περιβάλλον PBworks. 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χρήση εργαλείων Web 2.0 στην εκπαίδευση</dc:title>
  <dc:creator>user</dc:creator>
  <cp:lastModifiedBy>user</cp:lastModifiedBy>
  <cp:revision>6</cp:revision>
  <dcterms:created xsi:type="dcterms:W3CDTF">2018-04-17T14:48:24Z</dcterms:created>
  <dcterms:modified xsi:type="dcterms:W3CDTF">2018-04-17T15:44:32Z</dcterms:modified>
</cp:coreProperties>
</file>